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5" r:id="rId3"/>
    <p:sldId id="266" r:id="rId4"/>
    <p:sldId id="257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6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80" autoAdjust="0"/>
    <p:restoredTop sz="98837" autoAdjust="0"/>
  </p:normalViewPr>
  <p:slideViewPr>
    <p:cSldViewPr>
      <p:cViewPr>
        <p:scale>
          <a:sx n="100" d="100"/>
          <a:sy n="100" d="100"/>
        </p:scale>
        <p:origin x="-648" y="-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9954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6421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5022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2586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2543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941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0210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642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912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701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9825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AC36C-51BB-4266-ADB7-B6D8741545FC}" type="datetimeFigureOut">
              <a:rPr lang="ko-KR" altLang="en-US" smtClean="0"/>
              <a:t>2016-10-13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BA93F-568F-4AC8-B050-3CF817B854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5217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/>
        </p:nvSpPr>
        <p:spPr bwMode="auto">
          <a:xfrm>
            <a:off x="395536" y="2644775"/>
            <a:ext cx="8424738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4400" dirty="0" smtClean="0"/>
              <a:t>Way Forward on Low PAPR </a:t>
            </a:r>
            <a:br>
              <a:rPr lang="en-US" altLang="ja-JP" sz="4400" dirty="0" smtClean="0"/>
            </a:br>
            <a:r>
              <a:rPr lang="en-US" altLang="ja-JP" sz="4400" dirty="0" smtClean="0"/>
              <a:t>Modulation in NR</a:t>
            </a:r>
            <a:endParaRPr lang="ja-JP" altLang="en-US" sz="4400" dirty="0"/>
          </a:p>
        </p:txBody>
      </p:sp>
      <p:sp>
        <p:nvSpPr>
          <p:cNvPr id="3075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>
              <a:buNone/>
            </a:pPr>
            <a:r>
              <a:rPr lang="en-US" altLang="ko-KR" sz="2400" dirty="0" smtClean="0">
                <a:latin typeface="Arial" charset="0"/>
              </a:rPr>
              <a:t>Samsung, </a:t>
            </a:r>
            <a:r>
              <a:rPr lang="en-US" altLang="ko-KR" sz="2400" dirty="0" smtClean="0">
                <a:latin typeface="Arial" charset="0"/>
              </a:rPr>
              <a:t>Qualcomm, Intel, </a:t>
            </a:r>
            <a:r>
              <a:rPr lang="en-US" altLang="ko-KR" sz="2400" dirty="0">
                <a:latin typeface="Arial" charset="0"/>
              </a:rPr>
              <a:t>Vodafone</a:t>
            </a:r>
            <a:r>
              <a:rPr lang="en-US" altLang="ko-KR" sz="2400" dirty="0" smtClean="0">
                <a:latin typeface="Arial" charset="0"/>
              </a:rPr>
              <a:t>, </a:t>
            </a:r>
            <a:r>
              <a:rPr lang="en-US" altLang="ko-KR" sz="2400" dirty="0">
                <a:latin typeface="Arial" charset="0"/>
              </a:rPr>
              <a:t>AT&amp;T, </a:t>
            </a:r>
            <a:r>
              <a:rPr lang="en-US" altLang="ko-KR" sz="2400" dirty="0" err="1">
                <a:latin typeface="Arial" charset="0"/>
              </a:rPr>
              <a:t>MediaTek</a:t>
            </a:r>
            <a:r>
              <a:rPr lang="en-US" altLang="ko-KR" sz="2400" dirty="0">
                <a:latin typeface="Arial" charset="0"/>
              </a:rPr>
              <a:t>, </a:t>
            </a:r>
            <a:r>
              <a:rPr lang="en-US" altLang="ko-KR" sz="2400" dirty="0" smtClean="0">
                <a:latin typeface="Arial" charset="0"/>
              </a:rPr>
              <a:t>KDDI, </a:t>
            </a:r>
            <a:r>
              <a:rPr lang="en-US" altLang="ko-KR" sz="2400" dirty="0" err="1">
                <a:latin typeface="Arial" charset="0"/>
              </a:rPr>
              <a:t>InterDigital</a:t>
            </a:r>
            <a:r>
              <a:rPr lang="en-US" altLang="ko-KR" sz="2400" dirty="0" smtClean="0">
                <a:latin typeface="Arial" charset="0"/>
              </a:rPr>
              <a:t>, IITH</a:t>
            </a:r>
            <a:r>
              <a:rPr lang="en-US" altLang="ko-KR" sz="2400" dirty="0" smtClean="0">
                <a:latin typeface="Arial" charset="0"/>
              </a:rPr>
              <a:t>, IITM, </a:t>
            </a:r>
            <a:r>
              <a:rPr lang="en-US" altLang="ko-KR" sz="2400" dirty="0" err="1" smtClean="0">
                <a:latin typeface="Arial" charset="0"/>
              </a:rPr>
              <a:t>Tejas</a:t>
            </a:r>
            <a:r>
              <a:rPr lang="en-US" altLang="ko-KR" sz="2400" dirty="0" smtClean="0">
                <a:latin typeface="Arial" charset="0"/>
              </a:rPr>
              <a:t> Networks, Reliance-</a:t>
            </a:r>
            <a:r>
              <a:rPr lang="en-US" altLang="ko-KR" sz="2400" dirty="0" err="1" smtClean="0">
                <a:latin typeface="Arial" charset="0"/>
              </a:rPr>
              <a:t>Jio</a:t>
            </a:r>
            <a:r>
              <a:rPr lang="en-US" altLang="ko-KR" sz="2400" dirty="0" smtClean="0">
                <a:latin typeface="Arial" charset="0"/>
              </a:rPr>
              <a:t>, </a:t>
            </a:r>
            <a:r>
              <a:rPr lang="en-US" altLang="ko-KR" sz="2400" dirty="0" err="1" smtClean="0">
                <a:latin typeface="Arial" charset="0"/>
              </a:rPr>
              <a:t>CEWiT</a:t>
            </a:r>
            <a:r>
              <a:rPr lang="en-US" altLang="ko-KR" sz="2400" dirty="0" smtClean="0">
                <a:latin typeface="Arial" charset="0"/>
              </a:rPr>
              <a:t>, National Instruments</a:t>
            </a:r>
            <a:endParaRPr lang="ja-JP" altLang="en-US" sz="2400" dirty="0">
              <a:latin typeface="Arial" charset="0"/>
            </a:endParaRPr>
          </a:p>
        </p:txBody>
      </p:sp>
      <p:sp>
        <p:nvSpPr>
          <p:cNvPr id="3076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2400" dirty="0" smtClean="0"/>
              <a:t>R1-</a:t>
            </a:r>
            <a:r>
              <a:rPr lang="en-US" altLang="ko-KR" sz="2400" dirty="0"/>
              <a:t>1610904</a:t>
            </a:r>
            <a:endParaRPr lang="ja-JP" altLang="en-US" sz="2400" dirty="0"/>
          </a:p>
        </p:txBody>
      </p:sp>
      <p:sp>
        <p:nvSpPr>
          <p:cNvPr id="3077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5462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2400" dirty="0"/>
              <a:t>3GPP TSG RAN WG1 #86bis</a:t>
            </a:r>
          </a:p>
          <a:p>
            <a:pPr>
              <a:spcBef>
                <a:spcPct val="0"/>
              </a:spcBef>
              <a:buNone/>
            </a:pPr>
            <a:r>
              <a:rPr lang="en-US" altLang="ko-KR" sz="2400" dirty="0"/>
              <a:t>Lisbon, Portugal, </a:t>
            </a:r>
            <a:r>
              <a:rPr lang="en-US" altLang="ko-KR" sz="2400" dirty="0" smtClean="0"/>
              <a:t>10</a:t>
            </a:r>
            <a:r>
              <a:rPr lang="en-US" altLang="ko-KR" sz="2400" baseline="30000" dirty="0" smtClean="0"/>
              <a:t>th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– 14</a:t>
            </a:r>
            <a:r>
              <a:rPr lang="en-US" altLang="ko-KR" sz="2400" baseline="30000" dirty="0"/>
              <a:t>th</a:t>
            </a:r>
            <a:r>
              <a:rPr lang="en-US" altLang="ko-KR" sz="2400" dirty="0"/>
              <a:t> October 2016</a:t>
            </a:r>
            <a:endParaRPr lang="en-US" altLang="ja-JP" sz="2400" dirty="0"/>
          </a:p>
          <a:p>
            <a:pPr>
              <a:spcBef>
                <a:spcPct val="0"/>
              </a:spcBef>
              <a:buNone/>
            </a:pPr>
            <a:r>
              <a:rPr lang="en-US" altLang="ja-JP" sz="2400" dirty="0"/>
              <a:t>Agenda item 8.1.3.2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0078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400" smtClean="0">
                <a:latin typeface="Calibri" panose="020F0502020204030204" pitchFamily="34" charset="0"/>
              </a:rPr>
              <a:t>R1-1609078</a:t>
            </a:r>
            <a:endParaRPr lang="en-US" altLang="ko-KR" sz="2400" dirty="0" smtClean="0">
              <a:latin typeface="Calibri" panose="020F0502020204030204" pitchFamily="34" charset="0"/>
            </a:endParaRPr>
          </a:p>
          <a:p>
            <a:endParaRPr lang="en-US" altLang="ko-KR" sz="2400" dirty="0">
              <a:latin typeface="Calibri" panose="020F0502020204030204" pitchFamily="34" charset="0"/>
            </a:endParaRPr>
          </a:p>
          <a:p>
            <a:endParaRPr lang="en-US" altLang="ko-KR" sz="2400" dirty="0" smtClean="0">
              <a:latin typeface="Calibri" panose="020F0502020204030204" pitchFamily="34" charset="0"/>
            </a:endParaRPr>
          </a:p>
          <a:p>
            <a:endParaRPr lang="en-US" altLang="ko-KR" sz="2400" dirty="0">
              <a:latin typeface="Calibri" panose="020F0502020204030204" pitchFamily="34" charset="0"/>
            </a:endParaRPr>
          </a:p>
          <a:p>
            <a:endParaRPr lang="en-US" altLang="ko-KR" sz="2400" dirty="0" smtClean="0">
              <a:latin typeface="Calibri" panose="020F0502020204030204" pitchFamily="34" charset="0"/>
            </a:endParaRPr>
          </a:p>
          <a:p>
            <a:endParaRPr lang="en-US" altLang="ko-KR" sz="2400" dirty="0">
              <a:latin typeface="Calibri" panose="020F0502020204030204" pitchFamily="34" charset="0"/>
            </a:endParaRPr>
          </a:p>
          <a:p>
            <a:endParaRPr lang="en-US" altLang="ko-KR" sz="2400" dirty="0" smtClean="0">
              <a:latin typeface="Calibri" panose="020F0502020204030204" pitchFamily="34" charset="0"/>
            </a:endParaRPr>
          </a:p>
          <a:p>
            <a:endParaRPr lang="en-US" altLang="ko-KR" sz="2400" dirty="0" smtClean="0">
              <a:latin typeface="Calibri" panose="020F0502020204030204" pitchFamily="34" charset="0"/>
            </a:endParaRPr>
          </a:p>
          <a:p>
            <a:endParaRPr lang="en-US" altLang="ko-KR" sz="2400" dirty="0">
              <a:latin typeface="Calibri" panose="020F0502020204030204" pitchFamily="34" charset="0"/>
            </a:endParaRPr>
          </a:p>
          <a:p>
            <a:endParaRPr lang="en-US" altLang="ko-KR" sz="2400" dirty="0" smtClean="0">
              <a:latin typeface="Calibri" panose="020F0502020204030204" pitchFamily="34" charset="0"/>
            </a:endParaRPr>
          </a:p>
          <a:p>
            <a:endParaRPr lang="en-US" altLang="ko-KR" sz="2400" dirty="0">
              <a:latin typeface="Calibri" panose="020F0502020204030204" pitchFamily="34" charset="0"/>
            </a:endParaRPr>
          </a:p>
          <a:p>
            <a:r>
              <a:rPr lang="en-US" altLang="ko-KR" sz="2000" b="1" u="sng" dirty="0" smtClean="0"/>
              <a:t>Observation:</a:t>
            </a:r>
            <a:r>
              <a:rPr lang="en-US" altLang="ko-KR" sz="2000" b="1" dirty="0" smtClean="0"/>
              <a:t> </a:t>
            </a:r>
            <a:r>
              <a:rPr lang="en-US" altLang="ko-KR" sz="2000" dirty="0"/>
              <a:t>Rotated-QAM is beneficial to reduce PAPR in the given pulse shaping method.</a:t>
            </a:r>
            <a:endParaRPr lang="ko-KR" altLang="ko-KR" sz="2000" dirty="0"/>
          </a:p>
          <a:p>
            <a:endParaRPr lang="en-US" altLang="ko-KR" sz="2400" dirty="0">
              <a:latin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2226474"/>
            <a:ext cx="4248472" cy="34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686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Calibri" panose="020F0502020204030204" pitchFamily="34" charset="0"/>
              </a:rPr>
              <a:t>R1-1609378</a:t>
            </a:r>
          </a:p>
          <a:p>
            <a:endParaRPr lang="en-US" altLang="ko-KR" sz="2400" dirty="0">
              <a:latin typeface="Calibri" panose="020F0502020204030204" pitchFamily="34" charset="0"/>
            </a:endParaRPr>
          </a:p>
          <a:p>
            <a:endParaRPr lang="en-US" altLang="ko-KR" sz="2400" dirty="0" smtClean="0">
              <a:latin typeface="Calibri" panose="020F0502020204030204" pitchFamily="34" charset="0"/>
            </a:endParaRPr>
          </a:p>
          <a:p>
            <a:endParaRPr lang="en-US" altLang="ko-KR" sz="2400" dirty="0">
              <a:latin typeface="Calibri" panose="020F0502020204030204" pitchFamily="34" charset="0"/>
            </a:endParaRPr>
          </a:p>
          <a:p>
            <a:endParaRPr lang="en-US" altLang="ko-KR" sz="2400" dirty="0" smtClean="0">
              <a:latin typeface="Calibri" panose="020F0502020204030204" pitchFamily="34" charset="0"/>
            </a:endParaRPr>
          </a:p>
          <a:p>
            <a:endParaRPr lang="en-US" altLang="ko-KR" sz="2400" dirty="0">
              <a:latin typeface="Calibri" panose="020F0502020204030204" pitchFamily="34" charset="0"/>
            </a:endParaRPr>
          </a:p>
          <a:p>
            <a:endParaRPr lang="en-US" altLang="ko-KR" sz="24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altLang="ko-KR" sz="2400" dirty="0" smtClean="0">
              <a:latin typeface="Calibri" panose="020F0502020204030204" pitchFamily="34" charset="0"/>
            </a:endParaRPr>
          </a:p>
          <a:p>
            <a:endParaRPr lang="en-US" altLang="ko-KR" sz="2400" dirty="0">
              <a:latin typeface="Calibri" panose="020F0502020204030204" pitchFamily="34" charset="0"/>
            </a:endParaRPr>
          </a:p>
          <a:p>
            <a:r>
              <a:rPr lang="en-US" altLang="ko-KR" sz="2000" b="1" u="sng" dirty="0" smtClean="0"/>
              <a:t>Observation:</a:t>
            </a:r>
            <a:r>
              <a:rPr lang="en-US" altLang="ko-KR" sz="2000" b="1" dirty="0" smtClean="0"/>
              <a:t> </a:t>
            </a:r>
            <a:r>
              <a:rPr lang="en-US" altLang="ko-KR" sz="2000" dirty="0" smtClean="0"/>
              <a:t>Constellation Interpolation (along the minimum power variance trajectory) helps reducing </a:t>
            </a:r>
            <a:r>
              <a:rPr lang="en-US" altLang="ko-KR" sz="2000" smtClean="0"/>
              <a:t>PAPR significantly.</a:t>
            </a:r>
            <a:endParaRPr lang="ko-KR" altLang="ko-KR" sz="2000" dirty="0"/>
          </a:p>
          <a:p>
            <a:endParaRPr lang="en-US" altLang="ko-KR" sz="2400" dirty="0">
              <a:latin typeface="Calibri" panose="020F050202020403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786522" y="2236644"/>
            <a:ext cx="1732262" cy="1384584"/>
            <a:chOff x="6219886" y="3786518"/>
            <a:chExt cx="1732262" cy="1384584"/>
          </a:xfrm>
        </p:grpSpPr>
        <p:sp>
          <p:nvSpPr>
            <p:cNvPr id="6" name="Oval 5"/>
            <p:cNvSpPr/>
            <p:nvPr/>
          </p:nvSpPr>
          <p:spPr>
            <a:xfrm>
              <a:off x="7494042" y="3975764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6579288" y="4889523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6579288" y="3975764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7494042" y="4889523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7036665" y="3786518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7036665" y="5080577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7683494" y="4432643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389836" y="4432644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6429238" y="3823855"/>
              <a:ext cx="1293658" cy="1292251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Arrow Connector 14"/>
            <p:cNvCxnSpPr>
              <a:stCxn id="14" idx="7"/>
              <a:endCxn id="14" idx="0"/>
            </p:cNvCxnSpPr>
            <p:nvPr/>
          </p:nvCxnSpPr>
          <p:spPr>
            <a:xfrm flipH="1" flipV="1">
              <a:off x="7076067" y="3823855"/>
              <a:ext cx="457377" cy="189246"/>
            </a:xfrm>
            <a:prstGeom prst="straightConnector1">
              <a:avLst/>
            </a:prstGeom>
            <a:ln w="25400">
              <a:solidFill>
                <a:schemeClr val="accent3">
                  <a:lumMod val="75000"/>
                </a:schemeClr>
              </a:solidFill>
              <a:prstDash val="solid"/>
              <a:headEnd w="sm" len="med"/>
              <a:tailEnd type="none" w="sm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14" idx="0"/>
              <a:endCxn id="14" idx="1"/>
            </p:cNvCxnSpPr>
            <p:nvPr/>
          </p:nvCxnSpPr>
          <p:spPr>
            <a:xfrm flipH="1">
              <a:off x="6618690" y="3823855"/>
              <a:ext cx="457377" cy="189246"/>
            </a:xfrm>
            <a:prstGeom prst="straightConnector1">
              <a:avLst/>
            </a:prstGeom>
            <a:ln w="25400">
              <a:solidFill>
                <a:schemeClr val="accent3">
                  <a:lumMod val="75000"/>
                </a:schemeClr>
              </a:solidFill>
              <a:prstDash val="solid"/>
              <a:headEnd w="sm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14" idx="7"/>
              <a:endCxn id="14" idx="1"/>
            </p:cNvCxnSpPr>
            <p:nvPr/>
          </p:nvCxnSpPr>
          <p:spPr>
            <a:xfrm flipH="1">
              <a:off x="6618690" y="4013101"/>
              <a:ext cx="914754" cy="0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prstDash val="solid"/>
              <a:headEnd w="sm" len="med"/>
              <a:tailEnd type="none" w="sm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14" idx="1"/>
              <a:endCxn id="14" idx="3"/>
            </p:cNvCxnSpPr>
            <p:nvPr/>
          </p:nvCxnSpPr>
          <p:spPr>
            <a:xfrm>
              <a:off x="6618690" y="4013101"/>
              <a:ext cx="0" cy="913759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prstDash val="solid"/>
              <a:headEnd w="sm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14" idx="6"/>
              <a:endCxn id="14" idx="7"/>
            </p:cNvCxnSpPr>
            <p:nvPr/>
          </p:nvCxnSpPr>
          <p:spPr>
            <a:xfrm flipH="1" flipV="1">
              <a:off x="7533444" y="4013101"/>
              <a:ext cx="189452" cy="456880"/>
            </a:xfrm>
            <a:prstGeom prst="straightConnector1">
              <a:avLst/>
            </a:prstGeom>
            <a:ln w="25400">
              <a:solidFill>
                <a:schemeClr val="accent1">
                  <a:lumMod val="60000"/>
                  <a:lumOff val="40000"/>
                </a:schemeClr>
              </a:solidFill>
              <a:prstDash val="solid"/>
              <a:headEnd w="sm" len="med"/>
              <a:tailEnd type="none" w="sm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14" idx="6"/>
              <a:endCxn id="14" idx="5"/>
            </p:cNvCxnSpPr>
            <p:nvPr/>
          </p:nvCxnSpPr>
          <p:spPr>
            <a:xfrm flipH="1">
              <a:off x="7533444" y="4469981"/>
              <a:ext cx="189452" cy="456879"/>
            </a:xfrm>
            <a:prstGeom prst="straightConnector1">
              <a:avLst/>
            </a:prstGeom>
            <a:ln w="25400">
              <a:solidFill>
                <a:schemeClr val="accent1">
                  <a:lumMod val="60000"/>
                  <a:lumOff val="40000"/>
                </a:schemeClr>
              </a:solidFill>
              <a:prstDash val="solid"/>
              <a:headEnd w="sm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7533444" y="379109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00</a:t>
              </a:r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219886" y="380010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01</a:t>
              </a:r>
              <a:endParaRPr 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532515" y="480177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10</a:t>
              </a:r>
              <a:endParaRPr 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38559" y="480177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11</a:t>
              </a:r>
              <a:endParaRPr lang="en-US" dirty="0"/>
            </a:p>
          </p:txBody>
        </p:sp>
      </p:grpSp>
      <p:grpSp>
        <p:nvGrpSpPr>
          <p:cNvPr id="25" name="Group 24"/>
          <p:cNvGrpSpPr/>
          <p:nvPr/>
        </p:nvGrpSpPr>
        <p:grpSpPr>
          <a:xfrm rot="10800000">
            <a:off x="776143" y="3724706"/>
            <a:ext cx="1732262" cy="1384584"/>
            <a:chOff x="6219886" y="3786518"/>
            <a:chExt cx="1732262" cy="1384584"/>
          </a:xfrm>
        </p:grpSpPr>
        <p:sp>
          <p:nvSpPr>
            <p:cNvPr id="26" name="Oval 25"/>
            <p:cNvSpPr/>
            <p:nvPr/>
          </p:nvSpPr>
          <p:spPr>
            <a:xfrm>
              <a:off x="7494042" y="3975764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6579288" y="4889523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6579288" y="3975764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7494042" y="4889523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7036665" y="3786518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7036665" y="5080577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7683494" y="4432643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6389836" y="4432644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6429238" y="3823855"/>
              <a:ext cx="1293658" cy="1292251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Arrow Connector 34"/>
            <p:cNvCxnSpPr>
              <a:stCxn id="34" idx="7"/>
              <a:endCxn id="34" idx="0"/>
            </p:cNvCxnSpPr>
            <p:nvPr/>
          </p:nvCxnSpPr>
          <p:spPr>
            <a:xfrm flipH="1" flipV="1">
              <a:off x="7076067" y="3823855"/>
              <a:ext cx="457377" cy="189246"/>
            </a:xfrm>
            <a:prstGeom prst="straightConnector1">
              <a:avLst/>
            </a:prstGeom>
            <a:ln w="25400">
              <a:solidFill>
                <a:schemeClr val="accent3">
                  <a:lumMod val="75000"/>
                </a:schemeClr>
              </a:solidFill>
              <a:prstDash val="solid"/>
              <a:headEnd w="sm" len="med"/>
              <a:tailEnd type="none" w="sm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stCxn id="34" idx="0"/>
              <a:endCxn id="34" idx="1"/>
            </p:cNvCxnSpPr>
            <p:nvPr/>
          </p:nvCxnSpPr>
          <p:spPr>
            <a:xfrm flipH="1">
              <a:off x="6618690" y="3823855"/>
              <a:ext cx="457377" cy="189246"/>
            </a:xfrm>
            <a:prstGeom prst="straightConnector1">
              <a:avLst/>
            </a:prstGeom>
            <a:ln w="25400">
              <a:solidFill>
                <a:schemeClr val="accent3">
                  <a:lumMod val="75000"/>
                </a:schemeClr>
              </a:solidFill>
              <a:prstDash val="solid"/>
              <a:headEnd w="sm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>
              <a:stCxn id="34" idx="7"/>
              <a:endCxn id="34" idx="1"/>
            </p:cNvCxnSpPr>
            <p:nvPr/>
          </p:nvCxnSpPr>
          <p:spPr>
            <a:xfrm flipH="1">
              <a:off x="6618690" y="4013101"/>
              <a:ext cx="914754" cy="0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prstDash val="solid"/>
              <a:headEnd w="sm" len="med"/>
              <a:tailEnd type="none" w="sm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>
              <a:stCxn id="34" idx="1"/>
              <a:endCxn id="34" idx="3"/>
            </p:cNvCxnSpPr>
            <p:nvPr/>
          </p:nvCxnSpPr>
          <p:spPr>
            <a:xfrm>
              <a:off x="6618690" y="4013101"/>
              <a:ext cx="0" cy="913759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prstDash val="solid"/>
              <a:headEnd w="sm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>
              <a:stCxn id="34" idx="6"/>
              <a:endCxn id="34" idx="7"/>
            </p:cNvCxnSpPr>
            <p:nvPr/>
          </p:nvCxnSpPr>
          <p:spPr>
            <a:xfrm flipH="1" flipV="1">
              <a:off x="7533444" y="4013101"/>
              <a:ext cx="189452" cy="456880"/>
            </a:xfrm>
            <a:prstGeom prst="straightConnector1">
              <a:avLst/>
            </a:prstGeom>
            <a:ln w="25400">
              <a:solidFill>
                <a:schemeClr val="accent1">
                  <a:lumMod val="60000"/>
                  <a:lumOff val="40000"/>
                </a:schemeClr>
              </a:solidFill>
              <a:prstDash val="solid"/>
              <a:headEnd w="sm" len="med"/>
              <a:tailEnd type="none" w="sm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>
              <a:stCxn id="34" idx="6"/>
              <a:endCxn id="34" idx="5"/>
            </p:cNvCxnSpPr>
            <p:nvPr/>
          </p:nvCxnSpPr>
          <p:spPr>
            <a:xfrm flipH="1">
              <a:off x="7533444" y="4469981"/>
              <a:ext cx="189452" cy="456879"/>
            </a:xfrm>
            <a:prstGeom prst="straightConnector1">
              <a:avLst/>
            </a:prstGeom>
            <a:ln w="25400">
              <a:solidFill>
                <a:schemeClr val="accent1">
                  <a:lumMod val="60000"/>
                  <a:lumOff val="40000"/>
                </a:schemeClr>
              </a:solidFill>
              <a:prstDash val="solid"/>
              <a:headEnd w="sm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 rot="10800000">
              <a:off x="7533444" y="379109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11</a:t>
              </a:r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 rot="10800000">
              <a:off x="6219886" y="380010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10</a:t>
              </a:r>
              <a:endParaRPr 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 rot="10800000">
              <a:off x="7532515" y="480177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01</a:t>
              </a:r>
              <a:endParaRPr 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 rot="10800000">
              <a:off x="6238559" y="480177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00</a:t>
              </a:r>
              <a:endParaRPr lang="en-US" dirty="0"/>
            </a:p>
          </p:txBody>
        </p:sp>
      </p:grpSp>
      <p:grpSp>
        <p:nvGrpSpPr>
          <p:cNvPr id="45" name="Group 44"/>
          <p:cNvGrpSpPr/>
          <p:nvPr/>
        </p:nvGrpSpPr>
        <p:grpSpPr>
          <a:xfrm rot="16200000">
            <a:off x="2811847" y="2041775"/>
            <a:ext cx="1392899" cy="1766010"/>
            <a:chOff x="6369399" y="3606404"/>
            <a:chExt cx="1392899" cy="1766010"/>
          </a:xfrm>
        </p:grpSpPr>
        <p:sp>
          <p:nvSpPr>
            <p:cNvPr id="46" name="Oval 45"/>
            <p:cNvSpPr/>
            <p:nvPr/>
          </p:nvSpPr>
          <p:spPr>
            <a:xfrm>
              <a:off x="7494042" y="3975764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6579288" y="4889523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6579288" y="3975764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7494042" y="4889523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7036665" y="3786518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7036665" y="5080577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7683494" y="4432643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6389836" y="4432644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6429238" y="3823855"/>
              <a:ext cx="1293658" cy="1292251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Arrow Connector 54"/>
            <p:cNvCxnSpPr>
              <a:stCxn id="54" idx="7"/>
              <a:endCxn id="54" idx="0"/>
            </p:cNvCxnSpPr>
            <p:nvPr/>
          </p:nvCxnSpPr>
          <p:spPr>
            <a:xfrm flipH="1" flipV="1">
              <a:off x="7076067" y="3823855"/>
              <a:ext cx="457377" cy="189246"/>
            </a:xfrm>
            <a:prstGeom prst="straightConnector1">
              <a:avLst/>
            </a:prstGeom>
            <a:ln w="25400">
              <a:solidFill>
                <a:schemeClr val="accent3">
                  <a:lumMod val="75000"/>
                </a:schemeClr>
              </a:solidFill>
              <a:prstDash val="solid"/>
              <a:headEnd w="sm" len="med"/>
              <a:tailEnd type="none" w="sm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>
              <a:stCxn id="54" idx="0"/>
              <a:endCxn id="54" idx="1"/>
            </p:cNvCxnSpPr>
            <p:nvPr/>
          </p:nvCxnSpPr>
          <p:spPr>
            <a:xfrm flipH="1">
              <a:off x="6618690" y="3823855"/>
              <a:ext cx="457377" cy="189246"/>
            </a:xfrm>
            <a:prstGeom prst="straightConnector1">
              <a:avLst/>
            </a:prstGeom>
            <a:ln w="25400">
              <a:solidFill>
                <a:schemeClr val="accent3">
                  <a:lumMod val="75000"/>
                </a:schemeClr>
              </a:solidFill>
              <a:prstDash val="solid"/>
              <a:headEnd w="sm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>
              <a:stCxn id="54" idx="7"/>
              <a:endCxn id="54" idx="5"/>
            </p:cNvCxnSpPr>
            <p:nvPr/>
          </p:nvCxnSpPr>
          <p:spPr>
            <a:xfrm rot="5400000">
              <a:off x="7076565" y="4469982"/>
              <a:ext cx="913759" cy="0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prstDash val="solid"/>
              <a:headEnd w="sm" len="med"/>
              <a:tailEnd type="none" w="sm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>
              <a:stCxn id="54" idx="5"/>
              <a:endCxn id="54" idx="3"/>
            </p:cNvCxnSpPr>
            <p:nvPr/>
          </p:nvCxnSpPr>
          <p:spPr>
            <a:xfrm rot="5400000">
              <a:off x="7076067" y="4469484"/>
              <a:ext cx="0" cy="914754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prstDash val="solid"/>
              <a:headEnd w="sm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54" idx="6"/>
              <a:endCxn id="54" idx="7"/>
            </p:cNvCxnSpPr>
            <p:nvPr/>
          </p:nvCxnSpPr>
          <p:spPr>
            <a:xfrm flipH="1" flipV="1">
              <a:off x="7533444" y="4013101"/>
              <a:ext cx="189452" cy="456880"/>
            </a:xfrm>
            <a:prstGeom prst="straightConnector1">
              <a:avLst/>
            </a:prstGeom>
            <a:ln w="25400">
              <a:solidFill>
                <a:schemeClr val="accent1">
                  <a:lumMod val="60000"/>
                  <a:lumOff val="40000"/>
                </a:schemeClr>
              </a:solidFill>
              <a:prstDash val="solid"/>
              <a:headEnd w="sm" len="med"/>
              <a:tailEnd type="none" w="sm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>
              <a:stCxn id="54" idx="6"/>
              <a:endCxn id="54" idx="5"/>
            </p:cNvCxnSpPr>
            <p:nvPr/>
          </p:nvCxnSpPr>
          <p:spPr>
            <a:xfrm flipH="1">
              <a:off x="7533444" y="4469981"/>
              <a:ext cx="189452" cy="456879"/>
            </a:xfrm>
            <a:prstGeom prst="straightConnector1">
              <a:avLst/>
            </a:prstGeom>
            <a:ln w="25400">
              <a:solidFill>
                <a:schemeClr val="accent1">
                  <a:lumMod val="60000"/>
                  <a:lumOff val="40000"/>
                </a:schemeClr>
              </a:solidFill>
              <a:prstDash val="solid"/>
              <a:headEnd w="sm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 rot="5400000">
              <a:off x="7339162" y="3640708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01</a:t>
              </a:r>
              <a:endParaRPr lang="en-US" dirty="0"/>
            </a:p>
          </p:txBody>
        </p:sp>
        <p:sp>
          <p:nvSpPr>
            <p:cNvPr id="62" name="TextBox 61"/>
            <p:cNvSpPr txBox="1"/>
            <p:nvPr/>
          </p:nvSpPr>
          <p:spPr>
            <a:xfrm rot="5400000">
              <a:off x="6335095" y="3677642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11</a:t>
              </a:r>
              <a:endParaRPr lang="en-US" dirty="0"/>
            </a:p>
          </p:txBody>
        </p:sp>
        <p:sp>
          <p:nvSpPr>
            <p:cNvPr id="63" name="TextBox 62"/>
            <p:cNvSpPr txBox="1"/>
            <p:nvPr/>
          </p:nvSpPr>
          <p:spPr>
            <a:xfrm rot="5400000">
              <a:off x="7353877" y="4968778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00</a:t>
              </a:r>
              <a:endParaRPr lang="en-US" dirty="0"/>
            </a:p>
          </p:txBody>
        </p:sp>
        <p:sp>
          <p:nvSpPr>
            <p:cNvPr id="64" name="TextBox 63"/>
            <p:cNvSpPr txBox="1"/>
            <p:nvPr/>
          </p:nvSpPr>
          <p:spPr>
            <a:xfrm rot="5400000">
              <a:off x="6337851" y="4935790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10</a:t>
              </a:r>
              <a:endParaRPr lang="en-US" dirty="0"/>
            </a:p>
          </p:txBody>
        </p:sp>
      </p:grpSp>
      <p:grpSp>
        <p:nvGrpSpPr>
          <p:cNvPr id="67" name="Group 66"/>
          <p:cNvGrpSpPr/>
          <p:nvPr/>
        </p:nvGrpSpPr>
        <p:grpSpPr>
          <a:xfrm rot="5400000">
            <a:off x="2775449" y="3533501"/>
            <a:ext cx="1426836" cy="1784652"/>
            <a:chOff x="6389836" y="3584449"/>
            <a:chExt cx="1426836" cy="1784652"/>
          </a:xfrm>
        </p:grpSpPr>
        <p:sp>
          <p:nvSpPr>
            <p:cNvPr id="68" name="Oval 67"/>
            <p:cNvSpPr/>
            <p:nvPr/>
          </p:nvSpPr>
          <p:spPr>
            <a:xfrm>
              <a:off x="7494042" y="3975764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6579288" y="4889523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6579288" y="3975764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7494042" y="4889523"/>
              <a:ext cx="78804" cy="746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7036665" y="3786518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7036665" y="5080577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>
              <a:off x="7683494" y="4432643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6389836" y="4432644"/>
              <a:ext cx="78804" cy="7467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6429238" y="3823855"/>
              <a:ext cx="1293658" cy="1292251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7" name="Straight Arrow Connector 76"/>
            <p:cNvCxnSpPr>
              <a:stCxn id="76" idx="7"/>
              <a:endCxn id="76" idx="0"/>
            </p:cNvCxnSpPr>
            <p:nvPr/>
          </p:nvCxnSpPr>
          <p:spPr>
            <a:xfrm flipH="1" flipV="1">
              <a:off x="7076067" y="3823855"/>
              <a:ext cx="457377" cy="189246"/>
            </a:xfrm>
            <a:prstGeom prst="straightConnector1">
              <a:avLst/>
            </a:prstGeom>
            <a:ln w="25400">
              <a:solidFill>
                <a:schemeClr val="accent3">
                  <a:lumMod val="75000"/>
                </a:schemeClr>
              </a:solidFill>
              <a:prstDash val="solid"/>
              <a:headEnd w="sm" len="med"/>
              <a:tailEnd type="none" w="sm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/>
            <p:cNvCxnSpPr>
              <a:stCxn id="76" idx="0"/>
              <a:endCxn id="76" idx="1"/>
            </p:cNvCxnSpPr>
            <p:nvPr/>
          </p:nvCxnSpPr>
          <p:spPr>
            <a:xfrm flipH="1">
              <a:off x="6618690" y="3823855"/>
              <a:ext cx="457377" cy="189246"/>
            </a:xfrm>
            <a:prstGeom prst="straightConnector1">
              <a:avLst/>
            </a:prstGeom>
            <a:ln w="25400">
              <a:solidFill>
                <a:schemeClr val="accent3">
                  <a:lumMod val="75000"/>
                </a:schemeClr>
              </a:solidFill>
              <a:prstDash val="solid"/>
              <a:headEnd w="sm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>
              <a:stCxn id="76" idx="7"/>
              <a:endCxn id="76" idx="5"/>
            </p:cNvCxnSpPr>
            <p:nvPr/>
          </p:nvCxnSpPr>
          <p:spPr>
            <a:xfrm rot="5400000">
              <a:off x="7076565" y="4469982"/>
              <a:ext cx="913759" cy="0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prstDash val="solid"/>
              <a:headEnd w="sm" len="med"/>
              <a:tailEnd type="none" w="sm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/>
            <p:cNvCxnSpPr>
              <a:stCxn id="76" idx="5"/>
              <a:endCxn id="76" idx="3"/>
            </p:cNvCxnSpPr>
            <p:nvPr/>
          </p:nvCxnSpPr>
          <p:spPr>
            <a:xfrm rot="5400000">
              <a:off x="7076067" y="4469484"/>
              <a:ext cx="0" cy="914754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prstDash val="solid"/>
              <a:headEnd w="sm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>
              <a:stCxn id="76" idx="6"/>
              <a:endCxn id="76" idx="7"/>
            </p:cNvCxnSpPr>
            <p:nvPr/>
          </p:nvCxnSpPr>
          <p:spPr>
            <a:xfrm flipH="1" flipV="1">
              <a:off x="7533444" y="4013101"/>
              <a:ext cx="189452" cy="456880"/>
            </a:xfrm>
            <a:prstGeom prst="straightConnector1">
              <a:avLst/>
            </a:prstGeom>
            <a:ln w="25400">
              <a:solidFill>
                <a:schemeClr val="accent1">
                  <a:lumMod val="60000"/>
                  <a:lumOff val="40000"/>
                </a:schemeClr>
              </a:solidFill>
              <a:prstDash val="solid"/>
              <a:headEnd w="sm" len="med"/>
              <a:tailEnd type="none" w="sm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/>
            <p:cNvCxnSpPr>
              <a:stCxn id="76" idx="6"/>
              <a:endCxn id="76" idx="5"/>
            </p:cNvCxnSpPr>
            <p:nvPr/>
          </p:nvCxnSpPr>
          <p:spPr>
            <a:xfrm flipH="1">
              <a:off x="7533444" y="4469981"/>
              <a:ext cx="189452" cy="456879"/>
            </a:xfrm>
            <a:prstGeom prst="straightConnector1">
              <a:avLst/>
            </a:prstGeom>
            <a:ln w="25400">
              <a:solidFill>
                <a:schemeClr val="accent1">
                  <a:lumMod val="60000"/>
                  <a:lumOff val="40000"/>
                </a:schemeClr>
              </a:solidFill>
              <a:prstDash val="solid"/>
              <a:headEnd w="sm" len="med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 rot="16200000">
              <a:off x="7408362" y="3669213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10</a:t>
              </a:r>
              <a:endParaRPr lang="en-US" dirty="0"/>
            </a:p>
          </p:txBody>
        </p:sp>
        <p:sp>
          <p:nvSpPr>
            <p:cNvPr id="84" name="TextBox 83"/>
            <p:cNvSpPr txBox="1"/>
            <p:nvPr/>
          </p:nvSpPr>
          <p:spPr>
            <a:xfrm rot="16200000">
              <a:off x="6402787" y="3618753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00</a:t>
              </a:r>
              <a:endParaRPr lang="en-US" dirty="0"/>
            </a:p>
          </p:txBody>
        </p:sp>
        <p:sp>
          <p:nvSpPr>
            <p:cNvPr id="85" name="TextBox 84"/>
            <p:cNvSpPr txBox="1"/>
            <p:nvPr/>
          </p:nvSpPr>
          <p:spPr>
            <a:xfrm rot="16200000">
              <a:off x="7413036" y="4929936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11</a:t>
              </a:r>
              <a:endParaRPr lang="en-US" dirty="0"/>
            </a:p>
          </p:txBody>
        </p:sp>
        <p:sp>
          <p:nvSpPr>
            <p:cNvPr id="86" name="TextBox 85"/>
            <p:cNvSpPr txBox="1"/>
            <p:nvPr/>
          </p:nvSpPr>
          <p:spPr>
            <a:xfrm rot="16200000">
              <a:off x="6400733" y="4965465"/>
              <a:ext cx="437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01</a:t>
              </a:r>
              <a:endParaRPr lang="en-US" dirty="0"/>
            </a:p>
          </p:txBody>
        </p:sp>
      </p:grpSp>
      <p:pic>
        <p:nvPicPr>
          <p:cNvPr id="87" name="Picture 8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523" y="2286279"/>
            <a:ext cx="4819650" cy="29832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132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600200"/>
                <a:ext cx="8568952" cy="4853136"/>
              </a:xfrm>
            </p:spPr>
            <p:txBody>
              <a:bodyPr>
                <a:normAutofit/>
              </a:bodyPr>
              <a:lstStyle/>
              <a:p>
                <a:r>
                  <a:rPr lang="en-US" altLang="ko-KR" sz="2800" spc="-70" dirty="0" smtClean="0">
                    <a:latin typeface="Calibri" panose="020F0502020204030204" pitchFamily="34" charset="0"/>
                  </a:rPr>
                  <a:t>NR should study modulation schemes to provide low PAPR: </a:t>
                </a:r>
              </a:p>
              <a:p>
                <a:pPr lvl="1"/>
                <a:r>
                  <a:rPr lang="en-US" altLang="ko-KR" sz="2400" dirty="0" smtClean="0">
                    <a:latin typeface="Calibri" panose="020F0502020204030204" pitchFamily="34" charset="0"/>
                  </a:rPr>
                  <a:t>Bits-to-Symbol mapping</a:t>
                </a:r>
              </a:p>
              <a:p>
                <a:pPr lvl="2"/>
                <a:r>
                  <a:rPr lang="en-US" altLang="ko-KR" sz="2000" dirty="0" smtClean="0">
                    <a:latin typeface="Calibri" panose="020F0502020204030204" pitchFamily="34" charset="0"/>
                  </a:rPr>
                  <a:t>Rotated-QAM</a:t>
                </a:r>
                <a:endParaRPr lang="en-US" altLang="ko-KR" sz="2400" dirty="0" smtClean="0">
                  <a:latin typeface="Calibri" panose="020F0502020204030204" pitchFamily="34" charset="0"/>
                </a:endParaRPr>
              </a:p>
              <a:p>
                <a:pPr lvl="3"/>
                <a14:m>
                  <m:oMath xmlns:m="http://schemas.openxmlformats.org/officeDocument/2006/math">
                    <m:r>
                      <a:rPr lang="en-US" altLang="ko-KR" sz="1600" b="0" i="1" dirty="0" smtClean="0">
                        <a:latin typeface="Cambria Math"/>
                      </a:rPr>
                      <m:t>𝑘</m:t>
                    </m:r>
                    <m:r>
                      <a:rPr lang="en-US" altLang="ko-KR" sz="1600" b="0" i="1" dirty="0" smtClean="0">
                        <a:latin typeface="Cambria Math"/>
                      </a:rPr>
                      <m:t>𝜋</m:t>
                    </m:r>
                  </m:oMath>
                </a14:m>
                <a:r>
                  <a:rPr lang="en-US" altLang="ko-KR" sz="1600" dirty="0" smtClean="0">
                    <a:latin typeface="Calibri" panose="020F0502020204030204" pitchFamily="34" charset="0"/>
                  </a:rPr>
                  <a:t>-QAM (0&lt;k&lt;1)</a:t>
                </a:r>
              </a:p>
              <a:p>
                <a:pPr lvl="4"/>
                <a:r>
                  <a:rPr lang="en-US" altLang="ko-KR" sz="1600" dirty="0" smtClean="0">
                    <a:latin typeface="Calibri" panose="020F0502020204030204" pitchFamily="34" charset="0"/>
                  </a:rPr>
                  <a:t>FFS k (e.g., k</a:t>
                </a:r>
                <a:r>
                  <a:rPr lang="ko-KR" altLang="en-US" sz="1600" dirty="0" smtClean="0">
                    <a:latin typeface="Calibri" panose="020F0502020204030204" pitchFamily="34" charset="0"/>
                  </a:rPr>
                  <a:t> </a:t>
                </a:r>
                <a:r>
                  <a:rPr lang="en-US" altLang="ko-KR" sz="1600" dirty="0" smtClean="0">
                    <a:latin typeface="Calibri" panose="020F0502020204030204" pitchFamily="34" charset="0"/>
                  </a:rPr>
                  <a:t>= 0.5 for BPSK, 0.25 for QPSK)</a:t>
                </a:r>
              </a:p>
              <a:p>
                <a:pPr lvl="2"/>
                <a:r>
                  <a:rPr lang="en-US" altLang="ko-KR" sz="2000" dirty="0">
                    <a:latin typeface="Calibri" panose="020F0502020204030204" pitchFamily="34" charset="0"/>
                  </a:rPr>
                  <a:t>Constellation Interpolation</a:t>
                </a:r>
              </a:p>
              <a:p>
                <a:pPr lvl="2"/>
                <a:r>
                  <a:rPr lang="en-US" altLang="ko-KR" sz="2000" dirty="0">
                    <a:latin typeface="Calibri" panose="020F0502020204030204" pitchFamily="34" charset="0"/>
                  </a:rPr>
                  <a:t>Should be applicable to 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DFT-s-OFDM based waveforms</a:t>
                </a:r>
              </a:p>
              <a:p>
                <a:pPr lvl="3"/>
                <a:r>
                  <a:rPr lang="en-US" altLang="ko-KR" sz="1600" dirty="0" smtClean="0">
                    <a:latin typeface="Calibri" panose="020F0502020204030204" pitchFamily="34" charset="0"/>
                  </a:rPr>
                  <a:t>e.g., DFT-s-OFDM, DFT-s-OFDM with frequency domain spectrum shaping</a:t>
                </a:r>
              </a:p>
              <a:p>
                <a:pPr lvl="1"/>
                <a:r>
                  <a:rPr lang="en-US" altLang="ko-KR" sz="2400" dirty="0" smtClean="0">
                    <a:latin typeface="Calibri" panose="020F0502020204030204" pitchFamily="34" charset="0"/>
                  </a:rPr>
                  <a:t>Other modulation schemes are not precluded</a:t>
                </a:r>
              </a:p>
              <a:p>
                <a:pPr lvl="1"/>
                <a:endParaRPr lang="en-US" altLang="ko-KR" sz="2400" dirty="0" smtClean="0">
                  <a:latin typeface="Calibri" panose="020F0502020204030204" pitchFamily="34" charset="0"/>
                </a:endParaRPr>
              </a:p>
              <a:p>
                <a:pPr lvl="1"/>
                <a:endParaRPr lang="en-US" altLang="ko-KR" sz="1800" dirty="0" smtClean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600200"/>
                <a:ext cx="8568952" cy="4853136"/>
              </a:xfrm>
              <a:blipFill rotWithShape="1">
                <a:blip r:embed="rId2"/>
                <a:stretch>
                  <a:fillRect l="-1209" t="-1131" r="-206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085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5431</TotalTime>
  <Words>165</Words>
  <Application>Microsoft Office PowerPoint</Application>
  <PresentationFormat>화면 슬라이드 쇼(4:3)</PresentationFormat>
  <Paragraphs>56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Background</vt:lpstr>
      <vt:lpstr>Background</vt:lpstr>
      <vt:lpstr>Proposals</vt:lpstr>
    </vt:vector>
  </TitlesOfParts>
  <Company>Samsung Electronic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Waveform</dc:title>
  <dc:creator>Yeohun</dc:creator>
  <cp:lastModifiedBy>Yeohun</cp:lastModifiedBy>
  <cp:revision>139</cp:revision>
  <dcterms:created xsi:type="dcterms:W3CDTF">2016-04-07T11:36:38Z</dcterms:created>
  <dcterms:modified xsi:type="dcterms:W3CDTF">2016-10-14T11:13:58Z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-300819347</vt:i4>
  </property>
  <property fmtid="{D5CDD505-2E9C-101B-9397-08002B2CF9AE}" pid="3" name="_NewReviewCycle">
    <vt:lpwstr/>
  </property>
  <property fmtid="{D5CDD505-2E9C-101B-9397-08002B2CF9AE}" pid="4" name="_EmailSubject">
    <vt:lpwstr>WF on low PAPR modulation</vt:lpwstr>
  </property>
  <property fmtid="{D5CDD505-2E9C-101B-9397-08002B2CF9AE}" pid="5" name="_AuthorEmail">
    <vt:lpwstr>Chun-Hsuan.Kuo@mediatek.com</vt:lpwstr>
  </property>
  <property fmtid="{D5CDD505-2E9C-101B-9397-08002B2CF9AE}" pid="6" name="_AuthorEmailDisplayName">
    <vt:lpwstr>Chun-Hsuan Kuo</vt:lpwstr>
  </property>
</Properties>
</file>