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0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C5228-D7C1-4DDF-AE96-9C4B88296884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30758-A8DA-4BF1-8761-C580E2FF3D5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46973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C5228-D7C1-4DDF-AE96-9C4B88296884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30758-A8DA-4BF1-8761-C580E2FF3D5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7328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C5228-D7C1-4DDF-AE96-9C4B88296884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30758-A8DA-4BF1-8761-C580E2FF3D5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9376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C5228-D7C1-4DDF-AE96-9C4B88296884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30758-A8DA-4BF1-8761-C580E2FF3D5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57522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C5228-D7C1-4DDF-AE96-9C4B88296884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30758-A8DA-4BF1-8761-C580E2FF3D5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0795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C5228-D7C1-4DDF-AE96-9C4B88296884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30758-A8DA-4BF1-8761-C580E2FF3D5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34657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C5228-D7C1-4DDF-AE96-9C4B88296884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30758-A8DA-4BF1-8761-C580E2FF3D5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56245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C5228-D7C1-4DDF-AE96-9C4B88296884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30758-A8DA-4BF1-8761-C580E2FF3D5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70038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C5228-D7C1-4DDF-AE96-9C4B88296884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30758-A8DA-4BF1-8761-C580E2FF3D5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04127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C5228-D7C1-4DDF-AE96-9C4B88296884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30758-A8DA-4BF1-8761-C580E2FF3D5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08242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C5228-D7C1-4DDF-AE96-9C4B88296884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30758-A8DA-4BF1-8761-C580E2FF3D5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52787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AC5228-D7C1-4DDF-AE96-9C4B88296884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E30758-A8DA-4BF1-8761-C580E2FF3D5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00676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6809" y="1122363"/>
            <a:ext cx="11294917" cy="2387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WF on Multiplexing of SYNC and Broadcast Signals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Qualcomm, CATT, </a:t>
            </a:r>
            <a:r>
              <a:rPr lang="en-US" dirty="0" err="1" smtClean="0"/>
              <a:t>Docomo</a:t>
            </a:r>
            <a:r>
              <a:rPr lang="en-US" dirty="0" smtClean="0"/>
              <a:t> […]</a:t>
            </a:r>
            <a:endParaRPr lang="en-US" dirty="0"/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02032" y="256309"/>
            <a:ext cx="4450706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en-US" altLang="zh-CN" sz="2000" dirty="0" smtClean="0"/>
              <a:t>3GPP TSG RAN WG1 Meeting #86b</a:t>
            </a:r>
            <a:endParaRPr kumimoji="1" lang="zh-CN" altLang="zh-CN" sz="2000" dirty="0" smtClean="0"/>
          </a:p>
          <a:p>
            <a:r>
              <a:rPr kumimoji="1" lang="en-US" altLang="zh-CN" sz="2000" dirty="0" smtClean="0"/>
              <a:t>Lisbon, Portugal 10</a:t>
            </a:r>
            <a:r>
              <a:rPr kumimoji="1" lang="en-US" altLang="zh-CN" sz="2000" baseline="30000" dirty="0" smtClean="0"/>
              <a:t>th</a:t>
            </a:r>
            <a:r>
              <a:rPr kumimoji="1" lang="en-US" altLang="zh-CN" sz="2000" dirty="0" smtClean="0"/>
              <a:t> – 14</a:t>
            </a:r>
            <a:r>
              <a:rPr kumimoji="1" lang="en-US" altLang="zh-CN" sz="2000" baseline="30000" dirty="0" smtClean="0"/>
              <a:t>th</a:t>
            </a:r>
            <a:r>
              <a:rPr kumimoji="1" lang="en-US" altLang="zh-CN" sz="2000" dirty="0" smtClean="0"/>
              <a:t> October 2016</a:t>
            </a:r>
            <a:endParaRPr kumimoji="1" lang="zh-CN" altLang="zh-CN" sz="2000" dirty="0" smtClean="0"/>
          </a:p>
          <a:p>
            <a:pPr eaLnBrk="1" hangingPunct="1"/>
            <a:r>
              <a:rPr kumimoji="1" lang="en-US" altLang="ja-JP" sz="2000" dirty="0" smtClean="0"/>
              <a:t>Agenda </a:t>
            </a:r>
            <a:r>
              <a:rPr kumimoji="1" lang="en-US" altLang="ja-JP" sz="2000" dirty="0"/>
              <a:t>item: </a:t>
            </a:r>
            <a:r>
              <a:rPr kumimoji="1" lang="en-US" altLang="ja-JP" sz="2000" dirty="0" smtClean="0"/>
              <a:t>8.1.5.1</a:t>
            </a:r>
            <a:endParaRPr kumimoji="1" lang="ja-JP" altLang="en-US" sz="2000" dirty="0"/>
          </a:p>
        </p:txBody>
      </p:sp>
      <p:sp>
        <p:nvSpPr>
          <p:cNvPr id="6" name="テキスト ボックス 3"/>
          <p:cNvSpPr txBox="1">
            <a:spLocks noChangeArrowheads="1"/>
          </p:cNvSpPr>
          <p:nvPr/>
        </p:nvSpPr>
        <p:spPr bwMode="auto">
          <a:xfrm>
            <a:off x="10164050" y="227671"/>
            <a:ext cx="157767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dirty="0" smtClean="0">
                <a:ea typeface="Gulim" pitchFamily="34" charset="-127"/>
              </a:rPr>
              <a:t>R1-16x</a:t>
            </a:r>
            <a:r>
              <a:rPr lang="en-US" altLang="ko-KR" sz="2400" dirty="0" err="1" smtClean="0">
                <a:ea typeface="Gulim" pitchFamily="34" charset="-127"/>
              </a:rPr>
              <a:t>xxxx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0777125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lvl="0"/>
            <a:r>
              <a:rPr lang="en-US" sz="4400" dirty="0" smtClean="0"/>
              <a:t>RAN1 recently agreement to following proposals in the recent meeting [1]</a:t>
            </a:r>
          </a:p>
          <a:p>
            <a:pPr lvl="0"/>
            <a:r>
              <a:rPr lang="en-US" dirty="0" smtClean="0"/>
              <a:t>“RAN1 </a:t>
            </a:r>
            <a:r>
              <a:rPr lang="en-US" dirty="0"/>
              <a:t>should strive for a common framework, including for example structure of synchronization signals, for initial access</a:t>
            </a:r>
          </a:p>
          <a:p>
            <a:pPr lvl="0"/>
            <a:r>
              <a:rPr lang="en-US" dirty="0"/>
              <a:t>More specifically, especially within a group of frequency bands in the frequency range, RAN1 should strive for an unified framework covering</a:t>
            </a:r>
          </a:p>
          <a:p>
            <a:pPr lvl="1"/>
            <a:r>
              <a:rPr lang="en-US" dirty="0"/>
              <a:t>Single beam based and multi-beam based deployments</a:t>
            </a:r>
          </a:p>
          <a:p>
            <a:pPr lvl="1"/>
            <a:r>
              <a:rPr lang="en-US" dirty="0"/>
              <a:t>TDD and FDD operations</a:t>
            </a:r>
          </a:p>
          <a:p>
            <a:pPr lvl="1"/>
            <a:r>
              <a:rPr lang="en-US" dirty="0"/>
              <a:t>Different/mixed numerologies</a:t>
            </a:r>
          </a:p>
          <a:p>
            <a:pPr lvl="1"/>
            <a:r>
              <a:rPr lang="en-US" dirty="0"/>
              <a:t>Standalone and non-standalone operations</a:t>
            </a:r>
          </a:p>
          <a:p>
            <a:pPr lvl="0"/>
            <a:r>
              <a:rPr lang="en-US" dirty="0" smtClean="0"/>
              <a:t>RAN1 </a:t>
            </a:r>
            <a:r>
              <a:rPr lang="en-US" dirty="0"/>
              <a:t>should take at least following requirements into account to design initial access</a:t>
            </a:r>
          </a:p>
          <a:p>
            <a:pPr lvl="1"/>
            <a:r>
              <a:rPr lang="en-US" dirty="0"/>
              <a:t>Providing at least following functionalities</a:t>
            </a:r>
          </a:p>
          <a:p>
            <a:pPr lvl="2"/>
            <a:r>
              <a:rPr lang="en-US" dirty="0"/>
              <a:t>Detection of NR cell and its ID</a:t>
            </a:r>
          </a:p>
          <a:p>
            <a:pPr lvl="3"/>
            <a:r>
              <a:rPr lang="en-US" dirty="0"/>
              <a:t>Note: In this context, NR cell corresponds one or multiple TRP(s)</a:t>
            </a:r>
          </a:p>
          <a:p>
            <a:pPr lvl="2"/>
            <a:r>
              <a:rPr lang="en-US" dirty="0"/>
              <a:t>Initial time/frequency synchronization to the cell</a:t>
            </a:r>
          </a:p>
          <a:p>
            <a:pPr lvl="2"/>
            <a:r>
              <a:rPr lang="en-US" dirty="0"/>
              <a:t>Providing necessary information for random access</a:t>
            </a:r>
          </a:p>
          <a:p>
            <a:pPr lvl="1"/>
            <a:r>
              <a:rPr lang="en-US" dirty="0"/>
              <a:t>Providing sufficient number of the identity values to allow deployment flexibility</a:t>
            </a:r>
          </a:p>
          <a:p>
            <a:pPr lvl="1"/>
            <a:r>
              <a:rPr lang="en-US" dirty="0"/>
              <a:t>FFS: supporting efficient mobility</a:t>
            </a:r>
          </a:p>
          <a:p>
            <a:pPr lvl="1"/>
            <a:r>
              <a:rPr lang="en-US" dirty="0"/>
              <a:t>FFS: supporting efficient inter-RAT measurement</a:t>
            </a:r>
          </a:p>
          <a:p>
            <a:pPr lvl="1"/>
            <a:r>
              <a:rPr lang="en-US" dirty="0"/>
              <a:t>Reducing the frequency hypothesis UE needs to search for compared to LTE</a:t>
            </a:r>
          </a:p>
          <a:p>
            <a:pPr lvl="1"/>
            <a:r>
              <a:rPr lang="en-US" dirty="0"/>
              <a:t>FFS: detecting beam ID(s</a:t>
            </a:r>
            <a:r>
              <a:rPr lang="en-US" dirty="0" smtClean="0"/>
              <a:t>)”</a:t>
            </a:r>
            <a:endParaRPr lang="en-US" dirty="0"/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22117" y="6463145"/>
            <a:ext cx="7512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1. R1-167944, “WF on NR Initial Access”, </a:t>
            </a:r>
            <a:r>
              <a:rPr kumimoji="1" lang="en-US" altLang="zh-CN" dirty="0" smtClean="0"/>
              <a:t>3GPP TSG RAN WG1 Meeting #86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64144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65125"/>
            <a:ext cx="12043064" cy="1325563"/>
          </a:xfrm>
        </p:spPr>
        <p:txBody>
          <a:bodyPr/>
          <a:lstStyle/>
          <a:p>
            <a:pPr algn="ctr"/>
            <a:r>
              <a:rPr lang="en-US" dirty="0" smtClean="0"/>
              <a:t>Multiplexing Options of SYNC and Broadcast Signals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As in the legacy LTE synchronization, the sync transmission should at least consist </a:t>
            </a:r>
            <a:r>
              <a:rPr lang="en-US" dirty="0" smtClean="0"/>
              <a:t>of</a:t>
            </a:r>
          </a:p>
          <a:p>
            <a:pPr lvl="1"/>
            <a:r>
              <a:rPr lang="en-US" dirty="0"/>
              <a:t>A primary sync signal (PSS): to provide timing and frequency synchronization and some part of cell ID.</a:t>
            </a:r>
          </a:p>
          <a:p>
            <a:pPr lvl="1"/>
            <a:r>
              <a:rPr lang="en-US" dirty="0"/>
              <a:t>A secondary sync signal (SSS): to provide the full cell ID and also some information about the sub-frame/frame index number. 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Broadcast channel (PBCH) should provide the minimum system information required for initial UL transmission (</a:t>
            </a:r>
            <a:r>
              <a:rPr lang="en-US" dirty="0"/>
              <a:t>may not include all information needed for serving cell selection)</a:t>
            </a:r>
            <a:endParaRPr lang="en-US" dirty="0" smtClean="0"/>
          </a:p>
          <a:p>
            <a:pPr lvl="1"/>
            <a:endParaRPr lang="en-US" dirty="0" smtClean="0"/>
          </a:p>
          <a:p>
            <a:r>
              <a:rPr lang="en-US" dirty="0"/>
              <a:t>There are different options for multiplexing PSS/SSS/PBCH: (a) TDM, (b) FDM, or (c) any combination of the two. </a:t>
            </a:r>
          </a:p>
          <a:p>
            <a:endParaRPr lang="en-US" dirty="0"/>
          </a:p>
          <a:p>
            <a:pPr marL="457200" lvl="1" indent="0">
              <a:buNone/>
            </a:pPr>
            <a:r>
              <a:rPr lang="en-US" dirty="0" smtClean="0"/>
              <a:t> 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27294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FDM vs TDM of SYNC and Broadcast Signals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73997055"/>
              </p:ext>
            </p:extLst>
          </p:nvPr>
        </p:nvGraphicFramePr>
        <p:xfrm>
          <a:off x="838201" y="1677269"/>
          <a:ext cx="6882243" cy="38610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24669"/>
                <a:gridCol w="1299082"/>
                <a:gridCol w="1400607"/>
                <a:gridCol w="1957885"/>
              </a:tblGrid>
              <a:tr h="33442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 dirty="0">
                          <a:effectLst/>
                        </a:rPr>
                        <a:t>Aspect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</a:rPr>
                        <a:t>TDM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</a:rPr>
                        <a:t>FDM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</a:rPr>
                        <a:t>comments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53531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Subcarrier spacing (CP and duration of each sync sub-symbol)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Wider (shorter)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Narrower (longer)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43915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 smtClean="0">
                          <a:effectLst/>
                        </a:rPr>
                        <a:t>Timing Estimation accuracy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Better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Worse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</a:rPr>
                        <a:t>Finer TD samples in TDM approach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15873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PAPR of PSS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Better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Worse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ZC-based PSS maintains good PAPR if not FDMed with other signals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43915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PBCH demodulation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SSS used as the reference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Needs dedicated reference tones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TDM provides better resource utilization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43915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Sensitivity to frequency offset/ phase noise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Less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More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34422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Initial cell search complexity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Comparable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 smtClean="0">
                          <a:effectLst/>
                          <a:latin typeface="+mn-lt"/>
                          <a:ea typeface="+mn-ea"/>
                        </a:rPr>
                        <a:t>See</a:t>
                      </a:r>
                      <a:r>
                        <a:rPr lang="en-US" sz="1100" baseline="0" dirty="0" smtClean="0">
                          <a:effectLst/>
                          <a:latin typeface="+mn-lt"/>
                          <a:ea typeface="+mn-ea"/>
                        </a:rPr>
                        <a:t> note 1 of [2]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22248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Neighbor cell search complexity</a:t>
                      </a: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(in async standalone mode)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Worse (4X)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Better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</a:rPr>
                        <a:t>See note </a:t>
                      </a:r>
                      <a:r>
                        <a:rPr lang="en-US" sz="1100" dirty="0" smtClean="0">
                          <a:effectLst/>
                        </a:rPr>
                        <a:t>1 of [2]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34422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Frequency estimation accuracy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Better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Worse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</a:rPr>
                        <a:t>See note </a:t>
                      </a:r>
                      <a:r>
                        <a:rPr lang="en-US" sz="1100" dirty="0" smtClean="0">
                          <a:effectLst/>
                        </a:rPr>
                        <a:t>2 of [2]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34422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Receive beam selection latency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Better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</a:rPr>
                        <a:t>Worse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</a:rPr>
                        <a:t>See note </a:t>
                      </a:r>
                      <a:r>
                        <a:rPr lang="en-US" sz="1100" dirty="0" smtClean="0">
                          <a:effectLst/>
                        </a:rPr>
                        <a:t>3 of [2]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5754631"/>
              </p:ext>
            </p:extLst>
          </p:nvPr>
        </p:nvGraphicFramePr>
        <p:xfrm>
          <a:off x="8515350" y="2514382"/>
          <a:ext cx="2838450" cy="2657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2" r:id="rId3" imgW="3042610" imgH="2746390" progId="Visio.Drawing.11">
                  <p:embed/>
                </p:oleObj>
              </mc:Choice>
              <mc:Fallback>
                <p:oleObj r:id="rId3" imgW="3042610" imgH="2746390" progId="Visio.Drawing.11">
                  <p:embed/>
                  <p:pic>
                    <p:nvPicPr>
                      <p:cNvPr id="0" name="Picture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15350" y="2514382"/>
                        <a:ext cx="2838450" cy="26574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22117" y="6328063"/>
            <a:ext cx="7512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</a:t>
            </a:r>
            <a:r>
              <a:rPr lang="en-US" dirty="0" smtClean="0"/>
              <a:t>. R1-1610159, “Multi-beam SYNC Design”, </a:t>
            </a:r>
            <a:r>
              <a:rPr kumimoji="1" lang="en-US" altLang="zh-CN" dirty="0" smtClean="0"/>
              <a:t>3GPP TSG RAN WG1 Meeting #86b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98361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Additional advantages of </a:t>
            </a:r>
            <a:r>
              <a:rPr lang="en-US" dirty="0" smtClean="0"/>
              <a:t>TDM [CATT]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Detection complexity – PSS/SSS/PBCH TDM </a:t>
            </a:r>
          </a:p>
          <a:p>
            <a:pPr lvl="1"/>
            <a:r>
              <a:rPr lang="en-US" dirty="0" smtClean="0"/>
              <a:t>Enable N-time down sampling  of PSS correlation for DL coarse timing detection </a:t>
            </a:r>
          </a:p>
          <a:p>
            <a:pPr lvl="1"/>
            <a:r>
              <a:rPr lang="en-US" dirty="0" smtClean="0"/>
              <a:t>PSS detecting DL timing as the reference, SSS correlation with N-time down sampling search window for fine DL timing tuning.  </a:t>
            </a:r>
          </a:p>
          <a:p>
            <a:r>
              <a:rPr lang="en-US" dirty="0" smtClean="0"/>
              <a:t>Autonomous detection of CP length – CP length could be determined based on the distance between PSS and SSS</a:t>
            </a:r>
          </a:p>
          <a:p>
            <a:r>
              <a:rPr lang="en-US" dirty="0" smtClean="0"/>
              <a:t>Enable frequency offset/Doppler estimation for frequency compensation of PBCH </a:t>
            </a:r>
            <a:r>
              <a:rPr lang="en-US" dirty="0" err="1" smtClean="0"/>
              <a:t>demoludation</a:t>
            </a:r>
            <a:endParaRPr lang="en-US" dirty="0" smtClean="0"/>
          </a:p>
          <a:p>
            <a:r>
              <a:rPr lang="en-US" smtClean="0"/>
              <a:t>Enable additional signals </a:t>
            </a:r>
            <a:r>
              <a:rPr lang="en-US" dirty="0" smtClean="0"/>
              <a:t>in time for TRP/beam identification</a:t>
            </a:r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 smtClean="0"/>
              <a:t>NR supports the time division multiplexing of PSSS, SSS and PBCH signals in both sub-6 GHz and over-6 GHz band</a:t>
            </a:r>
          </a:p>
        </p:txBody>
      </p:sp>
    </p:spTree>
    <p:extLst>
      <p:ext uri="{BB962C8B-B14F-4D97-AF65-F5344CB8AC3E}">
        <p14:creationId xmlns:p14="http://schemas.microsoft.com/office/powerpoint/2010/main" val="33884022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</TotalTime>
  <Words>595</Words>
  <Application>Microsoft Office PowerPoint</Application>
  <PresentationFormat>Widescreen</PresentationFormat>
  <Paragraphs>88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5" baseType="lpstr">
      <vt:lpstr>Gulim</vt:lpstr>
      <vt:lpstr>MS PGothic</vt:lpstr>
      <vt:lpstr>SimSun</vt:lpstr>
      <vt:lpstr>Arial</vt:lpstr>
      <vt:lpstr>Calibri</vt:lpstr>
      <vt:lpstr>Calibri Light</vt:lpstr>
      <vt:lpstr>Times New Roman</vt:lpstr>
      <vt:lpstr>Office Theme</vt:lpstr>
      <vt:lpstr>Visio.Drawing.11</vt:lpstr>
      <vt:lpstr> WF on Multiplexing of SYNC and Broadcast Signals</vt:lpstr>
      <vt:lpstr>Background</vt:lpstr>
      <vt:lpstr>Multiplexing Options of SYNC and Broadcast Signals</vt:lpstr>
      <vt:lpstr>FDM vs TDM of SYNC and Broadcast Signals</vt:lpstr>
      <vt:lpstr>Additional advantages of TDM [CATT]</vt:lpstr>
      <vt:lpstr>Proposal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Multiplexing of SYNC and Broadcast Signals</dc:title>
  <dc:creator>Islam, Nazmul</dc:creator>
  <cp:lastModifiedBy>Nazmul Islam</cp:lastModifiedBy>
  <cp:revision>18</cp:revision>
  <dcterms:created xsi:type="dcterms:W3CDTF">2016-10-10T10:49:29Z</dcterms:created>
  <dcterms:modified xsi:type="dcterms:W3CDTF">2016-10-12T13:00:16Z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