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4" r:id="rId4"/>
    <p:sldId id="263" r:id="rId5"/>
    <p:sldId id="258" r:id="rId6"/>
    <p:sldId id="25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43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726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019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51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261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64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441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78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384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214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943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3B951-EC9F-43EC-A0B4-60B4D92BD22B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183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WF on Clarification of NPRACH for single/multi-tone MSG 3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MediaTek</a:t>
            </a:r>
            <a:r>
              <a:rPr lang="en-US" dirty="0" smtClean="0"/>
              <a:t>, […]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801263" y="272304"/>
            <a:ext cx="2286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dirty="0" smtClean="0"/>
              <a:t>R1-</a:t>
            </a:r>
            <a:r>
              <a:rPr lang="en-US" dirty="0"/>
              <a:t>1610770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29739" y="188103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 – 14th Oct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7.1.6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76966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16676"/>
            <a:ext cx="10515600" cy="4760287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TS 36.321  5.1.2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974" y="1827839"/>
            <a:ext cx="7953375" cy="1828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43" y="4193036"/>
            <a:ext cx="7925906" cy="252032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17056" y="3793790"/>
            <a:ext cx="1722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TS </a:t>
            </a:r>
            <a:r>
              <a:rPr lang="en-US" dirty="0" smtClean="0"/>
              <a:t>36.321  5.1.4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689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16676"/>
            <a:ext cx="10515600" cy="4760287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TS 36.211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411" y="4142456"/>
            <a:ext cx="8572500" cy="2286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" y="3507377"/>
            <a:ext cx="1443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TS 36.331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860" y="2550700"/>
            <a:ext cx="8572500" cy="8859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824443"/>
            <a:ext cx="9165821" cy="572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020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hangingPunct="0"/>
            <a:r>
              <a:rPr lang="en-US" sz="3100" b="1" dirty="0" smtClean="0"/>
              <a:t>RAN 1 agreement: </a:t>
            </a:r>
          </a:p>
          <a:p>
            <a:pPr lvl="0" hangingPunct="0"/>
            <a:r>
              <a:rPr lang="en-US" dirty="0" smtClean="0"/>
              <a:t>NPRACH </a:t>
            </a:r>
            <a:r>
              <a:rPr lang="en-US" dirty="0"/>
              <a:t>configuration</a:t>
            </a:r>
          </a:p>
          <a:p>
            <a:pPr lvl="1" hangingPunct="0"/>
            <a:r>
              <a:rPr lang="en-US" dirty="0"/>
              <a:t>Up to 3 NPRACH resource configurations can be configured in a cell</a:t>
            </a:r>
          </a:p>
          <a:p>
            <a:pPr lvl="1" hangingPunct="0"/>
            <a:r>
              <a:rPr lang="en-US" dirty="0"/>
              <a:t>The fraction of the total number of subcarriers that are reserved for single-tone transmission of MSG3 cannot be zero in at least one of the resources with the number of NB-PRACH repetitions other than (32, 64, and 128)</a:t>
            </a:r>
          </a:p>
          <a:p>
            <a:pPr lvl="1" hangingPunct="0"/>
            <a:r>
              <a:rPr lang="en-US" dirty="0"/>
              <a:t>If a UE selects the resource reserved for single tone MSG3, MSG3 is allocated with a single tone</a:t>
            </a:r>
          </a:p>
          <a:p>
            <a:pPr lvl="1" hangingPunct="0"/>
            <a:r>
              <a:rPr lang="en-US" dirty="0"/>
              <a:t>2 bits indicate the starting subcarrier index of the range reserved for indication of UE support for multi-tone Msg3 transmission by {0, 1/3, 2/3, 1}</a:t>
            </a:r>
            <a:r>
              <a:rPr lang="en-US" dirty="0" err="1"/>
              <a:t>xN_sc^NPRACH</a:t>
            </a:r>
            <a:endParaRPr lang="en-US" dirty="0"/>
          </a:p>
          <a:p>
            <a:pPr lvl="1" hangingPunct="0"/>
            <a:r>
              <a:rPr lang="en-US" dirty="0"/>
              <a:t>The other subcarriers in the NPRACH resource configuration are the range for single-tone transmission of MSG3</a:t>
            </a:r>
          </a:p>
          <a:p>
            <a:pPr lvl="1" hangingPunct="0"/>
            <a:r>
              <a:rPr lang="en-US" dirty="0"/>
              <a:t>UE select randomly from within its range of subcarriers</a:t>
            </a:r>
          </a:p>
          <a:p>
            <a:pPr lvl="1" hangingPunct="0"/>
            <a:r>
              <a:rPr lang="en-US" dirty="0"/>
              <a:t>This implies that if all PRACH resources have no range reserved for the indication of UE support for multi-tone MSG3, the UE must use the NPRACH resources reserved for single tone transmission of MSG3</a:t>
            </a:r>
          </a:p>
          <a:p>
            <a:pPr lvl="1" hangingPunct="0"/>
            <a:r>
              <a:rPr lang="en-US" dirty="0"/>
              <a:t>NOTE: This is not an indication of UE capability which is indicated in MSG3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910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there is no </a:t>
            </a:r>
            <a:r>
              <a:rPr lang="en-US" dirty="0"/>
              <a:t>resource </a:t>
            </a:r>
            <a:r>
              <a:rPr lang="en-US" dirty="0" smtClean="0"/>
              <a:t>reserved for </a:t>
            </a:r>
            <a:r>
              <a:rPr lang="en-US" dirty="0"/>
              <a:t>multi-tone MSG 3 in </a:t>
            </a:r>
            <a:r>
              <a:rPr lang="en-US" dirty="0" smtClean="0"/>
              <a:t>a coverage level, UE supports multi-tone MSG 3 can use the NPRACH resources for single-tone MSG 3 in the coverage level.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45130" y="4011594"/>
            <a:ext cx="6184359" cy="2165369"/>
            <a:chOff x="2843026" y="3438993"/>
            <a:chExt cx="6184359" cy="2165369"/>
          </a:xfrm>
        </p:grpSpPr>
        <p:grpSp>
          <p:nvGrpSpPr>
            <p:cNvPr id="4" name="Group 3"/>
            <p:cNvGrpSpPr/>
            <p:nvPr/>
          </p:nvGrpSpPr>
          <p:grpSpPr>
            <a:xfrm>
              <a:off x="2843026" y="3438993"/>
              <a:ext cx="6184359" cy="2165369"/>
              <a:chOff x="904830" y="4200934"/>
              <a:chExt cx="6331466" cy="2339839"/>
            </a:xfrm>
          </p:grpSpPr>
          <p:sp>
            <p:nvSpPr>
              <p:cNvPr id="5" name="Left Brace 4"/>
              <p:cNvSpPr/>
              <p:nvPr/>
            </p:nvSpPr>
            <p:spPr>
              <a:xfrm>
                <a:off x="2527454" y="5169663"/>
                <a:ext cx="72008" cy="573531"/>
              </a:xfrm>
              <a:prstGeom prst="leftBrac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904830" y="5221195"/>
                <a:ext cx="1274636" cy="2993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Coverage level 1</a:t>
                </a:r>
                <a:endParaRPr lang="en-US" sz="1200" dirty="0" smtClean="0">
                  <a:solidFill>
                    <a:srgbClr val="FF0000"/>
                  </a:solidFill>
                </a:endParaRPr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2806886" y="4258630"/>
                <a:ext cx="1584176" cy="579418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050" dirty="0" smtClean="0"/>
                  <a:t>Single tone </a:t>
                </a:r>
                <a:r>
                  <a:rPr lang="en-US" sz="1050" dirty="0" err="1" smtClean="0"/>
                  <a:t>Msg</a:t>
                </a:r>
                <a:r>
                  <a:rPr lang="en-US" sz="1050" dirty="0" smtClean="0"/>
                  <a:t> 3</a:t>
                </a:r>
                <a:endParaRPr lang="en-US" sz="1050" dirty="0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2771800" y="5373862"/>
                <a:ext cx="2520280" cy="369332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050" dirty="0" smtClean="0"/>
                  <a:t>Multi-tone </a:t>
                </a:r>
                <a:r>
                  <a:rPr lang="en-US" sz="1050" dirty="0" err="1" smtClean="0"/>
                  <a:t>Msg</a:t>
                </a:r>
                <a:r>
                  <a:rPr lang="en-US" sz="1050" dirty="0" smtClean="0"/>
                  <a:t> 3</a:t>
                </a:r>
                <a:endParaRPr lang="en-US" sz="1050" dirty="0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2771800" y="5123693"/>
                <a:ext cx="2520280" cy="249680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050" dirty="0" smtClean="0"/>
                  <a:t>Single tone </a:t>
                </a:r>
                <a:r>
                  <a:rPr lang="en-US" sz="1050" dirty="0" err="1" smtClean="0"/>
                  <a:t>Msg</a:t>
                </a:r>
                <a:r>
                  <a:rPr lang="en-US" sz="1050" dirty="0" smtClean="0"/>
                  <a:t> 3</a:t>
                </a:r>
                <a:endParaRPr lang="en-US" sz="1050" dirty="0"/>
              </a:p>
            </p:txBody>
          </p:sp>
          <p:sp>
            <p:nvSpPr>
              <p:cNvPr id="10" name="Left Brace 9"/>
              <p:cNvSpPr/>
              <p:nvPr/>
            </p:nvSpPr>
            <p:spPr>
              <a:xfrm>
                <a:off x="2527454" y="4261660"/>
                <a:ext cx="244346" cy="627093"/>
              </a:xfrm>
              <a:prstGeom prst="leftBrac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908192" y="4200934"/>
                <a:ext cx="1770464" cy="506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Coverage level 0</a:t>
                </a:r>
              </a:p>
              <a:p>
                <a:endParaRPr lang="en-US" sz="1200" dirty="0"/>
              </a:p>
            </p:txBody>
          </p:sp>
          <p:sp>
            <p:nvSpPr>
              <p:cNvPr id="12" name="Left Brace 11"/>
              <p:cNvSpPr/>
              <p:nvPr/>
            </p:nvSpPr>
            <p:spPr>
              <a:xfrm>
                <a:off x="2514258" y="6047334"/>
                <a:ext cx="127934" cy="449156"/>
              </a:xfrm>
              <a:prstGeom prst="leftBrac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758604" y="6234999"/>
                <a:ext cx="4477692" cy="305774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050" dirty="0" smtClean="0"/>
                  <a:t>Multi-tone </a:t>
                </a:r>
                <a:r>
                  <a:rPr lang="en-US" sz="1050" dirty="0" err="1" smtClean="0"/>
                  <a:t>Msg</a:t>
                </a:r>
                <a:r>
                  <a:rPr lang="en-US" sz="1050" dirty="0" smtClean="0"/>
                  <a:t> 3</a:t>
                </a:r>
                <a:endParaRPr lang="en-US" sz="1050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758604" y="6039463"/>
                <a:ext cx="4477692" cy="195535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050" dirty="0" smtClean="0"/>
                  <a:t>Single tone </a:t>
                </a:r>
                <a:r>
                  <a:rPr lang="en-US" sz="1050" dirty="0" err="1" smtClean="0"/>
                  <a:t>Msg</a:t>
                </a:r>
                <a:r>
                  <a:rPr lang="en-US" sz="1050" dirty="0" smtClean="0"/>
                  <a:t> 3</a:t>
                </a:r>
                <a:endParaRPr lang="en-US" sz="1050" dirty="0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2843026" y="5135387"/>
              <a:ext cx="12033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Coverage level 2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128313" y="4122636"/>
            <a:ext cx="5594178" cy="2101674"/>
            <a:chOff x="2843026" y="3438993"/>
            <a:chExt cx="6184359" cy="2165369"/>
          </a:xfrm>
        </p:grpSpPr>
        <p:grpSp>
          <p:nvGrpSpPr>
            <p:cNvPr id="19" name="Group 18"/>
            <p:cNvGrpSpPr/>
            <p:nvPr/>
          </p:nvGrpSpPr>
          <p:grpSpPr>
            <a:xfrm>
              <a:off x="2843026" y="3438993"/>
              <a:ext cx="6184359" cy="2165369"/>
              <a:chOff x="904830" y="4200934"/>
              <a:chExt cx="6331466" cy="2339839"/>
            </a:xfrm>
          </p:grpSpPr>
          <p:sp>
            <p:nvSpPr>
              <p:cNvPr id="21" name="Left Brace 20"/>
              <p:cNvSpPr/>
              <p:nvPr/>
            </p:nvSpPr>
            <p:spPr>
              <a:xfrm>
                <a:off x="2527454" y="5169663"/>
                <a:ext cx="72008" cy="573531"/>
              </a:xfrm>
              <a:prstGeom prst="leftBrac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904830" y="5205271"/>
                <a:ext cx="1231967" cy="2993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Coverage level 1</a:t>
                </a:r>
                <a:endParaRPr lang="en-US" sz="1200" dirty="0"/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2758604" y="5305569"/>
                <a:ext cx="2520280" cy="369332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050" dirty="0" smtClean="0">
                    <a:solidFill>
                      <a:schemeClr val="tx1"/>
                    </a:solidFill>
                  </a:rPr>
                  <a:t>Single tone </a:t>
                </a:r>
                <a:r>
                  <a:rPr lang="en-US" sz="1050" dirty="0" err="1" smtClean="0">
                    <a:solidFill>
                      <a:schemeClr val="tx1"/>
                    </a:solidFill>
                  </a:rPr>
                  <a:t>Msg</a:t>
                </a:r>
                <a:r>
                  <a:rPr lang="en-US" sz="1050" dirty="0" smtClean="0">
                    <a:solidFill>
                      <a:schemeClr val="tx1"/>
                    </a:solidFill>
                  </a:rPr>
                  <a:t> 3</a:t>
                </a:r>
                <a:endParaRPr lang="en-US" sz="10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Left Brace 23"/>
              <p:cNvSpPr/>
              <p:nvPr/>
            </p:nvSpPr>
            <p:spPr>
              <a:xfrm>
                <a:off x="2456052" y="4238430"/>
                <a:ext cx="244346" cy="627093"/>
              </a:xfrm>
              <a:prstGeom prst="leftBrac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908192" y="4200934"/>
                <a:ext cx="1770464" cy="506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Coverage level 0</a:t>
                </a:r>
              </a:p>
              <a:p>
                <a:endParaRPr lang="en-US" sz="1200" dirty="0"/>
              </a:p>
            </p:txBody>
          </p:sp>
          <p:sp>
            <p:nvSpPr>
              <p:cNvPr id="26" name="Left Brace 25"/>
              <p:cNvSpPr/>
              <p:nvPr/>
            </p:nvSpPr>
            <p:spPr>
              <a:xfrm>
                <a:off x="2514258" y="6047334"/>
                <a:ext cx="127934" cy="449156"/>
              </a:xfrm>
              <a:prstGeom prst="leftBrac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2758604" y="6234999"/>
                <a:ext cx="4477692" cy="305774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050" dirty="0" smtClean="0"/>
                  <a:t>Multi-tone </a:t>
                </a:r>
                <a:r>
                  <a:rPr lang="en-US" sz="1050" dirty="0" err="1" smtClean="0"/>
                  <a:t>Msg</a:t>
                </a:r>
                <a:r>
                  <a:rPr lang="en-US" sz="1050" dirty="0" smtClean="0"/>
                  <a:t> 3</a:t>
                </a:r>
                <a:endParaRPr lang="en-US" sz="1050" dirty="0"/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2758604" y="6039463"/>
                <a:ext cx="4477692" cy="195535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050" dirty="0" smtClean="0"/>
                  <a:t>Single tone </a:t>
                </a:r>
                <a:r>
                  <a:rPr lang="en-US" sz="1050" dirty="0" err="1" smtClean="0"/>
                  <a:t>Msg</a:t>
                </a:r>
                <a:r>
                  <a:rPr lang="en-US" sz="1050" dirty="0" smtClean="0"/>
                  <a:t> 3</a:t>
                </a:r>
                <a:endParaRPr lang="en-US" sz="1050" dirty="0"/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2843026" y="5135387"/>
              <a:ext cx="12033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Coverage level 2</a:t>
              </a:r>
            </a:p>
            <a:p>
              <a:endParaRPr lang="en-US" sz="1200" dirty="0"/>
            </a:p>
          </p:txBody>
        </p:sp>
      </p:grpSp>
      <p:sp>
        <p:nvSpPr>
          <p:cNvPr id="29" name="Rectangle 28"/>
          <p:cNvSpPr/>
          <p:nvPr/>
        </p:nvSpPr>
        <p:spPr>
          <a:xfrm>
            <a:off x="7766218" y="4350226"/>
            <a:ext cx="1490660" cy="33269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smtClean="0"/>
              <a:t>Multi-tone </a:t>
            </a:r>
            <a:r>
              <a:rPr lang="en-US" sz="1050" dirty="0" err="1" smtClean="0"/>
              <a:t>Msg</a:t>
            </a:r>
            <a:r>
              <a:rPr lang="en-US" sz="1050" dirty="0" smtClean="0"/>
              <a:t> 3</a:t>
            </a:r>
            <a:endParaRPr lang="en-US" sz="1050" dirty="0"/>
          </a:p>
        </p:txBody>
      </p:sp>
      <p:sp>
        <p:nvSpPr>
          <p:cNvPr id="30" name="Rectangle 29"/>
          <p:cNvSpPr/>
          <p:nvPr/>
        </p:nvSpPr>
        <p:spPr>
          <a:xfrm>
            <a:off x="7766218" y="4146792"/>
            <a:ext cx="1490660" cy="22490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smtClean="0"/>
              <a:t>Single tone </a:t>
            </a:r>
            <a:r>
              <a:rPr lang="en-US" sz="1050" dirty="0" err="1" smtClean="0"/>
              <a:t>Msg</a:t>
            </a:r>
            <a:r>
              <a:rPr lang="en-US" sz="1050" dirty="0" smtClean="0"/>
              <a:t> 3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283562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3556"/>
            <a:ext cx="10515600" cy="269558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If there is no resource for single-tone MSG 3 in a coverage level,</a:t>
            </a:r>
          </a:p>
          <a:p>
            <a:pPr lvl="1"/>
            <a:r>
              <a:rPr lang="en-US" dirty="0" smtClean="0"/>
              <a:t>For Rel-13, no additional CR for current specs. This means, </a:t>
            </a:r>
          </a:p>
          <a:p>
            <a:pPr lvl="2"/>
            <a:r>
              <a:rPr lang="en-US" dirty="0" smtClean="0"/>
              <a:t>If all the PRACH resources are for multi-tone MSG 3 in a coverage level, multi-tone MSG </a:t>
            </a:r>
            <a:r>
              <a:rPr lang="en-US" dirty="0"/>
              <a:t>3 incapable </a:t>
            </a:r>
            <a:r>
              <a:rPr lang="en-US" dirty="0" smtClean="0"/>
              <a:t>UE </a:t>
            </a:r>
            <a:r>
              <a:rPr lang="en-US" dirty="0"/>
              <a:t>cannot transmit </a:t>
            </a:r>
            <a:r>
              <a:rPr lang="en-US" dirty="0" smtClean="0"/>
              <a:t>NPRACH if the UE </a:t>
            </a:r>
            <a:r>
              <a:rPr lang="en-US" dirty="0"/>
              <a:t>belongs to that coverage </a:t>
            </a:r>
            <a:r>
              <a:rPr lang="en-US" dirty="0" smtClean="0"/>
              <a:t>level.</a:t>
            </a:r>
          </a:p>
          <a:p>
            <a:pPr lvl="2"/>
            <a:r>
              <a:rPr lang="en-US" dirty="0" smtClean="0"/>
              <a:t>If there is no NPRACH resources for single-tone MSG 3 in the next coverage level</a:t>
            </a:r>
            <a:r>
              <a:rPr lang="en-US" smtClean="0"/>
              <a:t>, multi-tone </a:t>
            </a:r>
            <a:r>
              <a:rPr lang="en-US" dirty="0"/>
              <a:t>MSG 3 incapable </a:t>
            </a:r>
            <a:r>
              <a:rPr lang="en-US"/>
              <a:t>UE </a:t>
            </a:r>
            <a:r>
              <a:rPr lang="en-US" smtClean="0"/>
              <a:t>stays </a:t>
            </a:r>
            <a:r>
              <a:rPr lang="en-US" dirty="0" smtClean="0"/>
              <a:t>in current level. </a:t>
            </a:r>
          </a:p>
          <a:p>
            <a:pPr lvl="1"/>
            <a:r>
              <a:rPr lang="en-US" dirty="0" smtClean="0"/>
              <a:t>Further study for Rel-14 if UE support single tone MSG 3 transmission can use other coverage level and the need of additional power ramping. 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133906" y="4436763"/>
            <a:ext cx="6337193" cy="2165369"/>
            <a:chOff x="2690192" y="3438993"/>
            <a:chExt cx="6337193" cy="2165369"/>
          </a:xfrm>
        </p:grpSpPr>
        <p:grpSp>
          <p:nvGrpSpPr>
            <p:cNvPr id="4" name="Group 3"/>
            <p:cNvGrpSpPr/>
            <p:nvPr/>
          </p:nvGrpSpPr>
          <p:grpSpPr>
            <a:xfrm>
              <a:off x="2690192" y="3438993"/>
              <a:ext cx="6337193" cy="2165369"/>
              <a:chOff x="748361" y="4200934"/>
              <a:chExt cx="6487935" cy="2339839"/>
            </a:xfrm>
          </p:grpSpPr>
          <p:sp>
            <p:nvSpPr>
              <p:cNvPr id="5" name="Left Brace 4"/>
              <p:cNvSpPr/>
              <p:nvPr/>
            </p:nvSpPr>
            <p:spPr>
              <a:xfrm>
                <a:off x="2527454" y="5169663"/>
                <a:ext cx="72008" cy="573531"/>
              </a:xfrm>
              <a:prstGeom prst="leftBrac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48361" y="5204719"/>
                <a:ext cx="1829864" cy="506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Coverage level 1</a:t>
                </a:r>
                <a:r>
                  <a:rPr lang="en-US" sz="1200" dirty="0" smtClean="0">
                    <a:solidFill>
                      <a:srgbClr val="FF0000"/>
                    </a:solidFill>
                  </a:rPr>
                  <a:t>:  Rep=16</a:t>
                </a:r>
              </a:p>
              <a:p>
                <a:endParaRPr lang="en-US" sz="1200" dirty="0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2771800" y="4261171"/>
                <a:ext cx="1584176" cy="57941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50" dirty="0" smtClean="0"/>
                  <a:t>Multi-tone </a:t>
                </a:r>
                <a:r>
                  <a:rPr lang="en-US" sz="1050" dirty="0" err="1" smtClean="0"/>
                  <a:t>Msg</a:t>
                </a:r>
                <a:r>
                  <a:rPr lang="en-US" sz="1050" dirty="0" smtClean="0"/>
                  <a:t> 3</a:t>
                </a:r>
                <a:endParaRPr lang="en-US" sz="1050" dirty="0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2771800" y="5373862"/>
                <a:ext cx="2520280" cy="369332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050" dirty="0" smtClean="0"/>
                  <a:t>Multi-tone </a:t>
                </a:r>
                <a:r>
                  <a:rPr lang="en-US" sz="1050" dirty="0" err="1" smtClean="0"/>
                  <a:t>Msg</a:t>
                </a:r>
                <a:r>
                  <a:rPr lang="en-US" sz="1050" dirty="0" smtClean="0"/>
                  <a:t> 3</a:t>
                </a:r>
                <a:endParaRPr lang="en-US" sz="1050" dirty="0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2771800" y="5123693"/>
                <a:ext cx="2520280" cy="249680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050" dirty="0" smtClean="0"/>
                  <a:t>Single tone </a:t>
                </a:r>
                <a:r>
                  <a:rPr lang="en-US" sz="1050" dirty="0" err="1" smtClean="0"/>
                  <a:t>Msg</a:t>
                </a:r>
                <a:r>
                  <a:rPr lang="en-US" sz="1050" dirty="0" smtClean="0"/>
                  <a:t> 3</a:t>
                </a:r>
                <a:endParaRPr lang="en-US" sz="1050" dirty="0"/>
              </a:p>
            </p:txBody>
          </p:sp>
          <p:sp>
            <p:nvSpPr>
              <p:cNvPr id="10" name="Left Brace 9"/>
              <p:cNvSpPr/>
              <p:nvPr/>
            </p:nvSpPr>
            <p:spPr>
              <a:xfrm>
                <a:off x="2527454" y="4261660"/>
                <a:ext cx="244346" cy="627093"/>
              </a:xfrm>
              <a:prstGeom prst="leftBrac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908192" y="4200934"/>
                <a:ext cx="1770464" cy="506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Coverage level 0</a:t>
                </a:r>
              </a:p>
              <a:p>
                <a:endParaRPr lang="en-US" sz="1200" dirty="0"/>
              </a:p>
            </p:txBody>
          </p:sp>
          <p:sp>
            <p:nvSpPr>
              <p:cNvPr id="12" name="Left Brace 11"/>
              <p:cNvSpPr/>
              <p:nvPr/>
            </p:nvSpPr>
            <p:spPr>
              <a:xfrm>
                <a:off x="2514258" y="6047334"/>
                <a:ext cx="127934" cy="449156"/>
              </a:xfrm>
              <a:prstGeom prst="leftBrac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758604" y="6234999"/>
                <a:ext cx="4477692" cy="305774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050" dirty="0" smtClean="0"/>
                  <a:t>Multi-tone </a:t>
                </a:r>
                <a:r>
                  <a:rPr lang="en-US" sz="1050" dirty="0" err="1" smtClean="0"/>
                  <a:t>Msg</a:t>
                </a:r>
                <a:r>
                  <a:rPr lang="en-US" sz="1050" dirty="0" smtClean="0"/>
                  <a:t> 3</a:t>
                </a:r>
                <a:endParaRPr lang="en-US" sz="1050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758604" y="6039463"/>
                <a:ext cx="4477692" cy="195535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050" dirty="0" smtClean="0"/>
                  <a:t>Single tone </a:t>
                </a:r>
                <a:r>
                  <a:rPr lang="en-US" sz="1050" dirty="0" err="1" smtClean="0"/>
                  <a:t>Msg</a:t>
                </a:r>
                <a:r>
                  <a:rPr lang="en-US" sz="1050" dirty="0" smtClean="0"/>
                  <a:t> 3</a:t>
                </a:r>
                <a:endParaRPr lang="en-US" sz="1050" dirty="0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2843026" y="5135387"/>
              <a:ext cx="12033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Coverage level 2</a:t>
              </a:r>
            </a:p>
            <a:p>
              <a:endParaRPr lang="en-US" sz="1200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621080" y="4515957"/>
            <a:ext cx="5406205" cy="2165369"/>
            <a:chOff x="2701358" y="3956043"/>
            <a:chExt cx="6184359" cy="2165369"/>
          </a:xfrm>
        </p:grpSpPr>
        <p:grpSp>
          <p:nvGrpSpPr>
            <p:cNvPr id="19" name="Group 18"/>
            <p:cNvGrpSpPr/>
            <p:nvPr/>
          </p:nvGrpSpPr>
          <p:grpSpPr>
            <a:xfrm>
              <a:off x="2701358" y="3956043"/>
              <a:ext cx="6184359" cy="2165369"/>
              <a:chOff x="2843026" y="3438993"/>
              <a:chExt cx="6184359" cy="2165369"/>
            </a:xfrm>
          </p:grpSpPr>
          <p:grpSp>
            <p:nvGrpSpPr>
              <p:cNvPr id="22" name="Group 21"/>
              <p:cNvGrpSpPr/>
              <p:nvPr/>
            </p:nvGrpSpPr>
            <p:grpSpPr>
              <a:xfrm>
                <a:off x="2843026" y="3438993"/>
                <a:ext cx="6184359" cy="2165369"/>
                <a:chOff x="904830" y="4200934"/>
                <a:chExt cx="6331466" cy="2339839"/>
              </a:xfrm>
            </p:grpSpPr>
            <p:sp>
              <p:nvSpPr>
                <p:cNvPr id="24" name="Left Brace 23"/>
                <p:cNvSpPr/>
                <p:nvPr/>
              </p:nvSpPr>
              <p:spPr>
                <a:xfrm>
                  <a:off x="2527454" y="5169663"/>
                  <a:ext cx="72008" cy="573531"/>
                </a:xfrm>
                <a:prstGeom prst="leftBrac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904830" y="5205271"/>
                  <a:ext cx="1231967" cy="2993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 smtClean="0"/>
                    <a:t>Coverage level 1</a:t>
                  </a:r>
                  <a:endParaRPr lang="en-US" sz="1200" dirty="0"/>
                </a:p>
              </p:txBody>
            </p:sp>
            <p:sp>
              <p:nvSpPr>
                <p:cNvPr id="26" name="Rectangle 25"/>
                <p:cNvSpPr/>
                <p:nvPr/>
              </p:nvSpPr>
              <p:spPr>
                <a:xfrm>
                  <a:off x="2758604" y="5305569"/>
                  <a:ext cx="2520280" cy="369332"/>
                </a:xfrm>
                <a:prstGeom prst="rect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050" dirty="0" smtClean="0"/>
                    <a:t>Multi-tone </a:t>
                  </a:r>
                  <a:r>
                    <a:rPr lang="en-US" sz="1050" dirty="0" err="1" smtClean="0"/>
                    <a:t>Msg</a:t>
                  </a:r>
                  <a:r>
                    <a:rPr lang="en-US" sz="1050" dirty="0" smtClean="0"/>
                    <a:t> 3</a:t>
                  </a:r>
                  <a:endParaRPr lang="en-US" sz="1050" dirty="0"/>
                </a:p>
              </p:txBody>
            </p:sp>
            <p:sp>
              <p:nvSpPr>
                <p:cNvPr id="27" name="Left Brace 26"/>
                <p:cNvSpPr/>
                <p:nvPr/>
              </p:nvSpPr>
              <p:spPr>
                <a:xfrm>
                  <a:off x="2527454" y="4261660"/>
                  <a:ext cx="244346" cy="627093"/>
                </a:xfrm>
                <a:prstGeom prst="leftBrac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908192" y="4200934"/>
                  <a:ext cx="1770464" cy="5067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Coverage level 0</a:t>
                  </a:r>
                </a:p>
                <a:p>
                  <a:endParaRPr lang="en-US" sz="1200" dirty="0"/>
                </a:p>
              </p:txBody>
            </p:sp>
            <p:sp>
              <p:nvSpPr>
                <p:cNvPr id="29" name="Left Brace 28"/>
                <p:cNvSpPr/>
                <p:nvPr/>
              </p:nvSpPr>
              <p:spPr>
                <a:xfrm>
                  <a:off x="2514258" y="6047334"/>
                  <a:ext cx="127934" cy="449156"/>
                </a:xfrm>
                <a:prstGeom prst="leftBrac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30" name="Rectangle 29"/>
                <p:cNvSpPr/>
                <p:nvPr/>
              </p:nvSpPr>
              <p:spPr>
                <a:xfrm>
                  <a:off x="2758604" y="6234999"/>
                  <a:ext cx="4477692" cy="305774"/>
                </a:xfrm>
                <a:prstGeom prst="rect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050" dirty="0" smtClean="0"/>
                    <a:t>Multi-tone </a:t>
                  </a:r>
                  <a:r>
                    <a:rPr lang="en-US" sz="1050" dirty="0" err="1" smtClean="0"/>
                    <a:t>Msg</a:t>
                  </a:r>
                  <a:r>
                    <a:rPr lang="en-US" sz="1050" dirty="0" smtClean="0"/>
                    <a:t> 3</a:t>
                  </a:r>
                  <a:endParaRPr lang="en-US" sz="1050" dirty="0"/>
                </a:p>
              </p:txBody>
            </p:sp>
            <p:sp>
              <p:nvSpPr>
                <p:cNvPr id="31" name="Rectangle 30"/>
                <p:cNvSpPr/>
                <p:nvPr/>
              </p:nvSpPr>
              <p:spPr>
                <a:xfrm>
                  <a:off x="2758604" y="6039463"/>
                  <a:ext cx="4477692" cy="195535"/>
                </a:xfrm>
                <a:prstGeom prst="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050" dirty="0" smtClean="0"/>
                    <a:t>Single tone </a:t>
                  </a:r>
                  <a:r>
                    <a:rPr lang="en-US" sz="1050" dirty="0" err="1" smtClean="0"/>
                    <a:t>Msg</a:t>
                  </a:r>
                  <a:r>
                    <a:rPr lang="en-US" sz="1050" dirty="0" smtClean="0"/>
                    <a:t> 3</a:t>
                  </a:r>
                  <a:endParaRPr lang="en-US" sz="1050" dirty="0"/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2843026" y="5135387"/>
                <a:ext cx="120334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Coverage level 2</a:t>
                </a:r>
              </a:p>
              <a:p>
                <a:endParaRPr lang="en-US" sz="1200" dirty="0"/>
              </a:p>
            </p:txBody>
          </p:sp>
        </p:grpSp>
        <p:sp>
          <p:nvSpPr>
            <p:cNvPr id="20" name="Rectangle 19"/>
            <p:cNvSpPr/>
            <p:nvPr/>
          </p:nvSpPr>
          <p:spPr>
            <a:xfrm>
              <a:off x="4524951" y="4241837"/>
              <a:ext cx="1490660" cy="33269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dirty="0" smtClean="0"/>
                <a:t>Multi-tone </a:t>
              </a:r>
              <a:r>
                <a:rPr lang="en-US" sz="1050" dirty="0" err="1" smtClean="0"/>
                <a:t>Msg</a:t>
              </a:r>
              <a:r>
                <a:rPr lang="en-US" sz="1050" dirty="0" smtClean="0"/>
                <a:t> 3</a:t>
              </a:r>
              <a:endParaRPr lang="en-US" sz="1050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524951" y="4012240"/>
              <a:ext cx="1490660" cy="224909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dirty="0" smtClean="0"/>
                <a:t>Single tone </a:t>
              </a:r>
              <a:r>
                <a:rPr lang="en-US" sz="1050" dirty="0" err="1" smtClean="0"/>
                <a:t>Msg</a:t>
              </a:r>
              <a:r>
                <a:rPr lang="en-US" sz="1050" dirty="0" smtClean="0"/>
                <a:t> 3</a:t>
              </a:r>
              <a:endParaRPr 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1251544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485</Words>
  <Application>Microsoft Office PowerPoint</Application>
  <PresentationFormat>Widescreen</PresentationFormat>
  <Paragraphs>63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Unicode MS</vt:lpstr>
      <vt:lpstr>Arial</vt:lpstr>
      <vt:lpstr>Calibri</vt:lpstr>
      <vt:lpstr>Calibri Light</vt:lpstr>
      <vt:lpstr>Office Theme</vt:lpstr>
      <vt:lpstr>WF on Clarification of NPRACH for single/multi-tone MSG 3</vt:lpstr>
      <vt:lpstr>Background</vt:lpstr>
      <vt:lpstr>Background</vt:lpstr>
      <vt:lpstr>Background</vt:lpstr>
      <vt:lpstr>Proposal 1</vt:lpstr>
      <vt:lpstr>Proposal 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Feifei Sun (孙霏菲)</dc:creator>
  <cp:lastModifiedBy>Feifei Sun (孙霏菲)</cp:lastModifiedBy>
  <cp:revision>32</cp:revision>
  <dcterms:created xsi:type="dcterms:W3CDTF">2016-10-10T15:45:12Z</dcterms:created>
  <dcterms:modified xsi:type="dcterms:W3CDTF">2016-10-12T07:36:01Z</dcterms:modified>
</cp:coreProperties>
</file>