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9" r:id="rId3"/>
    <p:sldId id="264" r:id="rId4"/>
    <p:sldId id="260" r:id="rId5"/>
    <p:sldId id="263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09" autoAdjust="0"/>
    <p:restoredTop sz="94609" autoAdjust="0"/>
  </p:normalViewPr>
  <p:slideViewPr>
    <p:cSldViewPr>
      <p:cViewPr varScale="1">
        <p:scale>
          <a:sx n="70" d="100"/>
          <a:sy n="70" d="100"/>
        </p:scale>
        <p:origin x="-1170" y="-108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7536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75361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75361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7536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7536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77536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Channel Coding Observations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1752600"/>
          </a:xfrm>
        </p:spPr>
        <p:txBody>
          <a:bodyPr>
            <a:normAutofit/>
          </a:bodyPr>
          <a:lstStyle/>
          <a:p>
            <a:r>
              <a:rPr lang="en-US" altLang="zh-TW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</a:t>
            </a:r>
            <a:r>
              <a:rPr lang="en-US" altLang="zh-CN" sz="2400" dirty="0" smtClean="0"/>
              <a:t>1610667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86bis</a:t>
            </a:r>
            <a:endParaRPr lang="en-US" altLang="zh-CN" sz="2400" dirty="0"/>
          </a:p>
          <a:p>
            <a:r>
              <a:rPr lang="en-US" altLang="zh-CN" sz="2400" dirty="0" smtClean="0"/>
              <a:t>Lisbon, Portugal, 10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October </a:t>
            </a:r>
            <a:r>
              <a:rPr lang="en-US" altLang="zh-CN" sz="2400" dirty="0"/>
              <a:t>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8.1.3.1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hangingPunct="0"/>
            <a:r>
              <a:rPr lang="en-US" altLang="zh-CN" sz="2200" b="1" u="sng" dirty="0" smtClean="0"/>
              <a:t>Agreements from RAN1#84b</a:t>
            </a:r>
          </a:p>
          <a:p>
            <a:pPr lvl="1" hangingPunct="0"/>
            <a:r>
              <a:rPr lang="en-US" altLang="zh-CN" sz="2000" dirty="0" smtClean="0"/>
              <a:t>Selection of 5G new RAT channel coding scheme(s) will consider,</a:t>
            </a:r>
            <a:endParaRPr lang="zh-CN" altLang="zh-CN" sz="2000" dirty="0" smtClean="0"/>
          </a:p>
          <a:p>
            <a:pPr lvl="2" hangingPunct="0"/>
            <a:r>
              <a:rPr lang="en-US" altLang="zh-CN" sz="2000" dirty="0" smtClean="0"/>
              <a:t>Performance</a:t>
            </a:r>
            <a:endParaRPr lang="zh-CN" altLang="zh-CN" sz="2000" dirty="0" smtClean="0"/>
          </a:p>
          <a:p>
            <a:pPr lvl="2" hangingPunct="0"/>
            <a:r>
              <a:rPr lang="en-US" altLang="zh-CN" sz="2000" dirty="0" smtClean="0"/>
              <a:t>Flexibility (e.g., variable code length, code rate, HARQ (as applicable for particular scenario(s)))</a:t>
            </a:r>
            <a:r>
              <a:rPr lang="en-GB" altLang="zh-CN" sz="2000" dirty="0" smtClean="0"/>
              <a:t> </a:t>
            </a:r>
            <a:endParaRPr lang="zh-CN" altLang="zh-CN" sz="2000" dirty="0" smtClean="0"/>
          </a:p>
          <a:p>
            <a:pPr lvl="2" hangingPunct="0"/>
            <a:r>
              <a:rPr lang="en-US" altLang="zh-CN" sz="2000" dirty="0" smtClean="0"/>
              <a:t>Implementation complexity </a:t>
            </a:r>
            <a:endParaRPr lang="zh-CN" altLang="zh-CN" sz="2000" dirty="0" smtClean="0"/>
          </a:p>
          <a:p>
            <a:pPr lvl="2" hangingPunct="0"/>
            <a:r>
              <a:rPr lang="en-US" altLang="zh-CN" sz="2000" dirty="0" smtClean="0"/>
              <a:t>Latency (Decoding/Encoding)</a:t>
            </a:r>
            <a:endParaRPr lang="zh-CN" altLang="zh-CN" sz="2000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r>
              <a:rPr lang="en-US" altLang="zh-CN" b="1" u="sng" dirty="0" smtClean="0"/>
              <a:t>Conclusion from RAN1#86: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The </a:t>
            </a:r>
            <a:r>
              <a:rPr lang="en-US" altLang="zh-CN" dirty="0" err="1" smtClean="0"/>
              <a:t>eMBB</a:t>
            </a:r>
            <a:r>
              <a:rPr lang="en-US" altLang="zh-CN" dirty="0" smtClean="0"/>
              <a:t> data channel coding scheme will be chosen at RAN1#86bis</a:t>
            </a:r>
            <a:endParaRPr lang="zh-CN" altLang="zh-CN" dirty="0" smtClean="0"/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including agreeing on the observations that led to the decision.</a:t>
            </a:r>
            <a:r>
              <a:rPr lang="en-US" altLang="zh-CN" dirty="0" smtClean="0"/>
              <a:t>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Companies are encouraged to: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continue analysis and comparison in order to inform the final decision at RAN1#86bis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provide any remaining details, especially focusing on LDPC (in view of the situation in this meeting) 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provide any remaining details of the flexibility requirements and how they can be satisfied, and corresponding implementation complexity and any impact on performance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Note that consideration of combinations of coding schemes is not precluded.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In case of changes to proposals already available, companies are encouraged to provide them at least 1 week before the normal submission deadline for RAN1#86bis. </a:t>
            </a:r>
            <a:endParaRPr lang="zh-CN" altLang="zh-CN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xmlns="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 – Performance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219200"/>
            <a:ext cx="8229600" cy="5137150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1600" dirty="0" smtClean="0"/>
              <a:t>Polar vs. LDPC</a:t>
            </a:r>
          </a:p>
          <a:p>
            <a:pPr lvl="1"/>
            <a:r>
              <a:rPr lang="en-US" sz="1400" dirty="0" smtClean="0"/>
              <a:t>For list 32 decoder for Polar, Polar has better BLER performance compared to LDPC for the evaluated info block lengths [Huawei R1-1608864, ZTE R1-166411, </a:t>
            </a:r>
            <a:r>
              <a:rPr lang="en-US" sz="1400" dirty="0" err="1" smtClean="0"/>
              <a:t>Spreadtrum</a:t>
            </a:r>
            <a:r>
              <a:rPr lang="en-US" sz="1400" dirty="0" smtClean="0"/>
              <a:t> R1-1608922]</a:t>
            </a:r>
          </a:p>
          <a:p>
            <a:pPr lvl="1"/>
            <a:r>
              <a:rPr lang="en-US" sz="1400" dirty="0" smtClean="0"/>
              <a:t>For list 8 decoder for Polar, Polar has better BLER performance compared to LDPC for the evaluated info block lengths/code rates except for high coding rates and large info block size [Huawei R1-1608864]</a:t>
            </a:r>
          </a:p>
          <a:p>
            <a:pPr lvl="1"/>
            <a:r>
              <a:rPr lang="en-US" sz="1400" dirty="0" smtClean="0"/>
              <a:t>For list 4 decoder for Polar, Polar has better BLER performance compared to LDPC for small info block [Nokia R1-1609583] </a:t>
            </a:r>
          </a:p>
          <a:p>
            <a:r>
              <a:rPr lang="en-US" sz="1800" dirty="0" smtClean="0"/>
              <a:t>Polar vs. Turbo</a:t>
            </a:r>
          </a:p>
          <a:p>
            <a:pPr lvl="1"/>
            <a:r>
              <a:rPr lang="en-US" altLang="zh-CN" sz="1400" dirty="0" smtClean="0"/>
              <a:t>For list 32 decoder for Polar, Polar has better BLER performance compared to Turbo for the evaluated info block lengths [Huawei R1-1608864, Huawei R1-164377, QC R1-164700, ZTE R1-166411, </a:t>
            </a:r>
            <a:r>
              <a:rPr lang="en-US" altLang="zh-CN" sz="1400" dirty="0" err="1" smtClean="0"/>
              <a:t>Spreadtrum</a:t>
            </a:r>
            <a:r>
              <a:rPr lang="en-US" altLang="zh-CN" sz="1400" dirty="0" smtClean="0"/>
              <a:t> R1-1608922, DCM R1-1610060, CATR R1-1609578]</a:t>
            </a:r>
          </a:p>
          <a:p>
            <a:pPr lvl="1"/>
            <a:r>
              <a:rPr lang="en-US" altLang="zh-CN" sz="1400" dirty="0" smtClean="0"/>
              <a:t>For list 8 decoder for Polar, Polar has better BLER performance compared to Turbo for the evaluated info block lengths and coding rates except rate 1/3 [Huawei R1-1608864, DCM R1-1610060]</a:t>
            </a:r>
          </a:p>
          <a:p>
            <a:pPr lvl="1"/>
            <a:r>
              <a:rPr lang="en-US" altLang="zh-CN" sz="1400" dirty="0" smtClean="0"/>
              <a:t>For list 4 decoder for Polar, Polar has better BLER performance compared to Turbo for small info block [Nokia R1-1609583]</a:t>
            </a:r>
          </a:p>
          <a:p>
            <a:r>
              <a:rPr lang="en-US" altLang="zh-CN" sz="1800" dirty="0" smtClean="0"/>
              <a:t>Polar vs. TBCC</a:t>
            </a:r>
          </a:p>
          <a:p>
            <a:pPr lvl="1"/>
            <a:r>
              <a:rPr lang="en-US" altLang="zh-CN" sz="1400" dirty="0" smtClean="0"/>
              <a:t>For list 32 decoder for Polar, Polar has better BLER performance compared to TBCC for info block lengths up to 200 bits [Huawei R1-1608863, ZTE R1-1608973, CATT R1-1608771, Intel R1-167703, CATR R1-1609579]</a:t>
            </a:r>
          </a:p>
          <a:p>
            <a:pPr lvl="1"/>
            <a:r>
              <a:rPr lang="en-US" altLang="zh-CN" sz="1400" dirty="0" smtClean="0"/>
              <a:t>For list 4 decoder for Polar, Polar has better BLER performance compared to TBCC for info block [Nokia R1-1609589, Nokia R1-1609594]</a:t>
            </a:r>
          </a:p>
        </p:txBody>
      </p:sp>
    </p:spTree>
    <p:extLst>
      <p:ext uri="{BB962C8B-B14F-4D97-AF65-F5344CB8AC3E}">
        <p14:creationId xmlns:p14="http://schemas.microsoft.com/office/powerpoint/2010/main" xmlns="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Observations – Flexibility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000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For Polar, 1-bit granularity can be achieved for all coding rates and for full range of block size</a:t>
            </a:r>
          </a:p>
          <a:p>
            <a:pPr lvl="1"/>
            <a:r>
              <a:rPr lang="en-US" sz="2400" dirty="0" smtClean="0"/>
              <a:t>[Huawei R1-167209],[Intel R1-164184]</a:t>
            </a:r>
          </a:p>
          <a:p>
            <a:r>
              <a:rPr lang="en-US" sz="2800" dirty="0" smtClean="0"/>
              <a:t>For LDPC, 1-bit granularity cannot be achieved with reasonable implementation complexity, due to multiple PCMs needed to support all coding rates with a complex switch network </a:t>
            </a:r>
            <a:r>
              <a:rPr lang="en-US" sz="2800" strike="sngStrike" dirty="0" smtClean="0"/>
              <a:t> </a:t>
            </a:r>
          </a:p>
          <a:p>
            <a:pPr lvl="1"/>
            <a:r>
              <a:rPr lang="en-US" sz="2400" dirty="0" smtClean="0"/>
              <a:t>[Samsung R1-166771],[Qualcomm R1-1610137],[Nokia R1-1609584],[Samsung R1-1609067]</a:t>
            </a:r>
          </a:p>
          <a:p>
            <a:r>
              <a:rPr lang="en-US" sz="2800" dirty="0" smtClean="0"/>
              <a:t>For Turbo, 1-bit granularity is feasible</a:t>
            </a:r>
            <a:r>
              <a:rPr lang="en-US" altLang="zh-CN" sz="2800" dirty="0" smtClean="0"/>
              <a:t> for all coding rates and for full range of block size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Observations – Implementation complexity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000500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r>
              <a:rPr lang="en-US" sz="2800" dirty="0" smtClean="0"/>
              <a:t>For polar, list 8 decoder is deemed implementable for all info block size and list 32 is deemed implementable for small info block size</a:t>
            </a:r>
          </a:p>
          <a:p>
            <a:pPr lvl="1"/>
            <a:r>
              <a:rPr lang="en-US" sz="2400" dirty="0" smtClean="0"/>
              <a:t>[Huawei R1-1608865] [</a:t>
            </a:r>
            <a:r>
              <a:rPr lang="en-US" sz="2400" dirty="0" err="1" smtClean="0"/>
              <a:t>MediaTek</a:t>
            </a:r>
            <a:r>
              <a:rPr lang="en-US" sz="2400" dirty="0" smtClean="0"/>
              <a:t> R1-1609336]</a:t>
            </a:r>
          </a:p>
          <a:p>
            <a:r>
              <a:rPr lang="en-US" sz="2800" dirty="0" smtClean="0"/>
              <a:t>For LDPC, LOMS/LNMS decoder with iterations up to 25 is deemed implementable for info block granularity coarser than LTE</a:t>
            </a:r>
          </a:p>
          <a:p>
            <a:pPr lvl="1"/>
            <a:r>
              <a:rPr lang="en-US" sz="2400" dirty="0" smtClean="0"/>
              <a:t>[Qualcomm R1-1610139],[</a:t>
            </a:r>
            <a:r>
              <a:rPr lang="en-US" sz="2400" dirty="0" err="1" smtClean="0"/>
              <a:t>MediaTek</a:t>
            </a:r>
            <a:r>
              <a:rPr lang="en-US" sz="2400" dirty="0" smtClean="0"/>
              <a:t> R1-1609337],[Nokia R1-1609584],[Samsung R1-1609067]</a:t>
            </a:r>
          </a:p>
          <a:p>
            <a:r>
              <a:rPr lang="en-US" sz="2800" dirty="0" smtClean="0"/>
              <a:t>For Turbo, decoder complexity is impractical for large info block size</a:t>
            </a:r>
          </a:p>
        </p:txBody>
      </p:sp>
    </p:spTree>
    <p:extLst>
      <p:ext uri="{BB962C8B-B14F-4D97-AF65-F5344CB8AC3E}">
        <p14:creationId xmlns:p14="http://schemas.microsoft.com/office/powerpoint/2010/main" xmlns="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Observations – Latency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866900"/>
            <a:ext cx="8229600" cy="42894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sz="2400" dirty="0" smtClean="0"/>
              <a:t>For Polar</a:t>
            </a:r>
          </a:p>
          <a:p>
            <a:pPr lvl="1"/>
            <a:r>
              <a:rPr lang="en-US" sz="2000" dirty="0" smtClean="0"/>
              <a:t>with list 8 decoder, a decoding latency of 16us can be met for all info block length </a:t>
            </a:r>
          </a:p>
          <a:p>
            <a:pPr lvl="2"/>
            <a:r>
              <a:rPr lang="en-US" sz="1600" dirty="0" smtClean="0"/>
              <a:t>[Huawei R1-1608865] </a:t>
            </a:r>
          </a:p>
          <a:p>
            <a:pPr lvl="1"/>
            <a:r>
              <a:rPr lang="en-US" sz="2000" dirty="0" smtClean="0"/>
              <a:t>with list 32 decoder, a decoding latency of 1.7us can be met for small info block length (80bit)  </a:t>
            </a:r>
          </a:p>
          <a:p>
            <a:pPr lvl="2"/>
            <a:r>
              <a:rPr lang="en-US" sz="1600" dirty="0" smtClean="0"/>
              <a:t>[Huawei R1-1608865]</a:t>
            </a:r>
          </a:p>
          <a:p>
            <a:r>
              <a:rPr lang="en-US" sz="2400" dirty="0" smtClean="0"/>
              <a:t>For LDPC, a latency of 16us can be met for all info block length</a:t>
            </a:r>
          </a:p>
          <a:p>
            <a:pPr lvl="1"/>
            <a:r>
              <a:rPr lang="en-US" sz="2000" dirty="0" smtClean="0"/>
              <a:t>[Qualcomm R1-166372] </a:t>
            </a:r>
          </a:p>
          <a:p>
            <a:r>
              <a:rPr lang="en-US" sz="2400" dirty="0" smtClean="0"/>
              <a:t>For Turbo, a latency of 16us can be met for small info block length </a:t>
            </a:r>
          </a:p>
        </p:txBody>
      </p:sp>
    </p:spTree>
    <p:extLst>
      <p:ext uri="{BB962C8B-B14F-4D97-AF65-F5344CB8AC3E}">
        <p14:creationId xmlns:p14="http://schemas.microsoft.com/office/powerpoint/2010/main" xmlns="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2619</TotalTime>
  <Words>727</Words>
  <Application>Microsoft Office PowerPoint</Application>
  <PresentationFormat>全屏显示(4:3)</PresentationFormat>
  <Paragraphs>68</Paragraphs>
  <Slides>7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Theme</vt:lpstr>
      <vt:lpstr>Way Forward on Channel Coding Observations</vt:lpstr>
      <vt:lpstr>Background</vt:lpstr>
      <vt:lpstr>Background</vt:lpstr>
      <vt:lpstr>Observations – Performance</vt:lpstr>
      <vt:lpstr>Observations – Flexibility</vt:lpstr>
      <vt:lpstr>Observations – Implementation complexity</vt:lpstr>
      <vt:lpstr>Observations – Latency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225</cp:revision>
  <dcterms:created xsi:type="dcterms:W3CDTF">2006-08-16T00:00:00Z</dcterms:created>
  <dcterms:modified xsi:type="dcterms:W3CDTF">2016-10-11T13:17:00Z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(2)ty+l0mbh/NA5sH8tje1w8oFi2+6/u/RDCbY+FQAf1wMv6VaWubHPPv36cGNFYMV4YEaZm3A5
Y4QjJkyJrSS4npMGD02wrmgUnRKb3cVWdkBSMTkQckJNHlsRwihVkX9mfDa5Cskn9HDyukBt
t4oc3fN/R1BffxS8IAknU8TkrorXwrOMg7PnneCLCZHz5BVSzjM0ursYtISyFHtaGFaqNSJz
dpEdzqzvwCf3qROSfa</vt:lpwstr>
  </property>
  <property fmtid="{D5CDD505-2E9C-101B-9397-08002B2CF9AE}" pid="4" name="_2015_ms_pID_7253431">
    <vt:lpwstr>gigWQ9+7DcZXSJjdm4K4wLbn8tn8AiVtGaLY8ltGXNRLYKXt0T2KWb
CqyUA9fDtuG3ukCSNk9nCXS0mkLo0MHqRvPH6rP23nVregIPAebITGRuAXWSjwtE7+io2MOc
0DRnoJJBp1LJpc+j7namR73I+W42sb9QwnMsWol56/759kOMZbEOb6lb3xd8ivmDLfRw0JDz
vxZ40jWnn6DPwWkf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1476191808</vt:lpwstr>
  </property>
</Properties>
</file>