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8" r:id="rId2"/>
    <p:sldId id="259" r:id="rId3"/>
    <p:sldId id="265" r:id="rId4"/>
    <p:sldId id="263" r:id="rId5"/>
    <p:sldId id="266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24" autoAdjust="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79A1C-5AA1-4070-B655-AE92B9860355}" type="datetimeFigureOut">
              <a:rPr lang="zh-CN" altLang="en-US" smtClean="0"/>
              <a:pPr/>
              <a:t>2016/10/11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2AF669-D315-4F08-8ED6-69D7B2112C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633" y="2198856"/>
            <a:ext cx="7800775" cy="1446167"/>
          </a:xfrm>
        </p:spPr>
        <p:txBody>
          <a:bodyPr>
            <a:normAutofit/>
          </a:bodyPr>
          <a:lstStyle/>
          <a:p>
            <a:pPr algn="ctr"/>
            <a:r>
              <a:rPr lang="en-US" altLang="zh-CN" sz="4400" dirty="0"/>
              <a:t>WF on CSI-RS Overhead Reduction for Class A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4051804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en-US" sz="3200" dirty="0"/>
              <a:t>Ericsson, Samsung</a:t>
            </a:r>
            <a:endParaRPr lang="zh-CN" altLang="en-US" sz="32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97296" y="99304"/>
            <a:ext cx="8839200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#86bis				                                     R1-1</a:t>
            </a:r>
            <a:r>
              <a:rPr lang="en-US" altLang="ko-KR" b="1">
                <a:latin typeface="Times New Roman" pitchFamily="18" charset="0"/>
                <a:cs typeface="Times New Roman" pitchFamily="18" charset="0"/>
              </a:rPr>
              <a:t>610624</a:t>
            </a:r>
            <a:endParaRPr lang="en-US" altLang="zh-CN" b="1" dirty="0">
              <a:latin typeface="Times New Roman" pitchFamily="18" charset="0"/>
              <a:ea typeface="Malgun Gothic" pitchFamily="34" charset="-127"/>
              <a:cs typeface="Times New Roman" pitchFamily="18" charset="0"/>
            </a:endParaRPr>
          </a:p>
          <a:p>
            <a:pPr>
              <a:tabLst>
                <a:tab pos="2880360" algn="ctr"/>
                <a:tab pos="5760720" algn="r"/>
              </a:tabLst>
            </a:pPr>
            <a:r>
              <a:rPr lang="en-US" b="1" dirty="0"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Lisbon, Portugal, 10th - 14th October 2016</a:t>
            </a:r>
          </a:p>
          <a:p>
            <a:endParaRPr lang="en-US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23528" y="980728"/>
            <a:ext cx="2743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ko-KR" dirty="0"/>
              <a:t>Agenda item: 7.2.2.4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Background: RAN1#86 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8" y="836763"/>
            <a:ext cx="8437107" cy="5124091"/>
          </a:xfrm>
        </p:spPr>
        <p:txBody>
          <a:bodyPr>
            <a:normAutofit fontScale="77500" lnSpcReduction="20000"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1800" kern="1200" dirty="0">
              <a:ea typeface="ＭＳ Ｐゴシック" pitchFamily="34" charset="-128"/>
            </a:endParaRPr>
          </a:p>
          <a:p>
            <a:r>
              <a:rPr lang="en-US" b="1" u="sng" dirty="0"/>
              <a:t>Agreement: </a:t>
            </a:r>
            <a:endParaRPr lang="en-US" dirty="0"/>
          </a:p>
          <a:p>
            <a:r>
              <a:rPr lang="en-US" dirty="0"/>
              <a:t>At least for Class A NZP CSI-RS with more than 16 CSI-RS ports:</a:t>
            </a:r>
          </a:p>
          <a:p>
            <a:pPr lvl="0"/>
            <a:r>
              <a:rPr lang="en-US" dirty="0"/>
              <a:t>All ports in a CSI-RS resource are transmitted within the same subframe </a:t>
            </a:r>
          </a:p>
          <a:p>
            <a:pPr lvl="1"/>
            <a:r>
              <a:rPr lang="en-US" dirty="0"/>
              <a:t>i.e. CSI-RS overhead reduction is done in the frequency domain</a:t>
            </a:r>
          </a:p>
          <a:p>
            <a:pPr lvl="0"/>
            <a:r>
              <a:rPr lang="en-US" dirty="0"/>
              <a:t>CSI-RS density d ∈ {1,1/2, and at least one other value &lt;= 1/3} RE/RB/port </a:t>
            </a:r>
          </a:p>
          <a:p>
            <a:pPr lvl="1"/>
            <a:r>
              <a:rPr lang="en-US" dirty="0"/>
              <a:t>Other values of d</a:t>
            </a:r>
            <a:r>
              <a:rPr lang="en-US" baseline="-25000" dirty="0"/>
              <a:t> </a:t>
            </a:r>
            <a:r>
              <a:rPr lang="en-US" dirty="0"/>
              <a:t>are not precluded (e.g. </a:t>
            </a:r>
            <a:r>
              <a:rPr lang="en-US" baseline="30000" dirty="0"/>
              <a:t>2</a:t>
            </a:r>
            <a:r>
              <a:rPr lang="en-US" dirty="0"/>
              <a:t>/</a:t>
            </a:r>
            <a:r>
              <a:rPr lang="en-US" baseline="-25000" dirty="0"/>
              <a:t>3</a:t>
            </a:r>
            <a:r>
              <a:rPr lang="en-US" dirty="0"/>
              <a:t>, ¾)</a:t>
            </a:r>
          </a:p>
          <a:p>
            <a:pPr lvl="1"/>
            <a:r>
              <a:rPr lang="en-US" dirty="0"/>
              <a:t>FFS whether different ports in a CSI-RS resource may have different densities</a:t>
            </a:r>
          </a:p>
          <a:p>
            <a:pPr lvl="0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</a:rPr>
              <a:t>FFS PDSCH rate matching in the REs in PRBs with no CSI-RS ports within a group  </a:t>
            </a:r>
          </a:p>
          <a:p>
            <a:pPr lvl="1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</a:rPr>
              <a:t>Opt-1: comb like transmission</a:t>
            </a:r>
          </a:p>
          <a:p>
            <a:pPr lvl="1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</a:rPr>
              <a:t>Opt-2: frequency domain measurement restriction</a:t>
            </a:r>
          </a:p>
          <a:p>
            <a:pPr lvl="0"/>
            <a:r>
              <a:rPr lang="en-US" dirty="0"/>
              <a:t>FFS the detailed </a:t>
            </a:r>
            <a:r>
              <a:rPr lang="en-US" dirty="0" err="1"/>
              <a:t>signalling</a:t>
            </a:r>
            <a:r>
              <a:rPr lang="en-US" dirty="0"/>
              <a:t> design</a:t>
            </a: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800" kern="1200" dirty="0">
                <a:ea typeface="ＭＳ Ｐゴシック" pitchFamily="34" charset="-128"/>
              </a:rPr>
              <a:t> </a:t>
            </a:r>
            <a:endParaRPr lang="zh-CN" altLang="en-US" sz="1800" kern="120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503" y="163025"/>
            <a:ext cx="8230864" cy="56159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81929" y="836764"/>
            <a:ext cx="5586216" cy="2350906"/>
          </a:xfrm>
        </p:spPr>
        <p:txBody>
          <a:bodyPr>
            <a:normAutofit/>
          </a:bodyPr>
          <a:lstStyle/>
          <a:p>
            <a:pPr marL="401638" lvl="1">
              <a:buClr>
                <a:schemeClr val="bg2"/>
              </a:buClr>
              <a:buNone/>
            </a:pPr>
            <a:endParaRPr lang="en-US" altLang="zh-CN" sz="1800" kern="1200" dirty="0">
              <a:ea typeface="ＭＳ Ｐゴシック" pitchFamily="34" charset="-128"/>
            </a:endParaRPr>
          </a:p>
          <a:p>
            <a:pPr marL="401638" lvl="1">
              <a:buClr>
                <a:schemeClr val="bg2"/>
              </a:buClr>
              <a:buNone/>
            </a:pPr>
            <a:r>
              <a:rPr lang="en-US" altLang="zh-CN" sz="1800" kern="1200" dirty="0">
                <a:ea typeface="ＭＳ Ｐゴシック" pitchFamily="34" charset="-128"/>
              </a:rPr>
              <a:t> </a:t>
            </a:r>
            <a:endParaRPr lang="zh-CN" altLang="en-US" sz="1800" kern="1200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4168" y="3502104"/>
            <a:ext cx="3035160" cy="338328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9390" y="44624"/>
            <a:ext cx="3037833" cy="338328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-180528" y="990144"/>
            <a:ext cx="6200570" cy="4887128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marL="533400" lvl="1" indent="-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Ericsson Capital TT" pitchFamily="2" charset="0"/>
              <a:buChar char="–"/>
            </a:pPr>
            <a:r>
              <a:rPr lang="en-US" kern="0" dirty="0">
                <a:solidFill>
                  <a:srgbClr val="58585A"/>
                </a:solidFill>
                <a:latin typeface="Arial"/>
              </a:rPr>
              <a:t>Different use cases for overhead reduction</a:t>
            </a:r>
          </a:p>
          <a:p>
            <a:pPr marL="990600" lvl="2" indent="-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Ericsson Capital TT" pitchFamily="2" charset="0"/>
              <a:buChar char="–"/>
            </a:pPr>
            <a:r>
              <a:rPr lang="en-US" kern="0" dirty="0">
                <a:solidFill>
                  <a:srgbClr val="58585A"/>
                </a:solidFill>
                <a:latin typeface="Arial"/>
              </a:rPr>
              <a:t>Reuse &gt;1 &amp; reuse =1</a:t>
            </a:r>
          </a:p>
          <a:p>
            <a:pPr marL="990600" lvl="2" indent="-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Ericsson Capital TT" pitchFamily="2" charset="0"/>
              <a:buChar char="–"/>
            </a:pPr>
            <a:r>
              <a:rPr lang="en-US" kern="0" dirty="0">
                <a:solidFill>
                  <a:srgbClr val="58585A"/>
                </a:solidFill>
                <a:latin typeface="Arial"/>
              </a:rPr>
              <a:t>With or without PDSCH rate matching</a:t>
            </a:r>
          </a:p>
          <a:p>
            <a:pPr marL="533400" lvl="1" indent="-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Ericsson Capital TT" pitchFamily="2" charset="0"/>
              <a:buChar char="–"/>
            </a:pPr>
            <a:r>
              <a:rPr lang="en-US" kern="0" dirty="0">
                <a:solidFill>
                  <a:srgbClr val="58585A"/>
                </a:solidFill>
                <a:latin typeface="Arial"/>
              </a:rPr>
              <a:t>FDMR allows low overhead CSI-RS with legacy UEs</a:t>
            </a:r>
          </a:p>
          <a:p>
            <a:pPr marL="990600" lvl="2" indent="-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Ericsson Capital TT" pitchFamily="2" charset="0"/>
              <a:buChar char="–"/>
            </a:pPr>
            <a:r>
              <a:rPr lang="en-US" kern="0" dirty="0">
                <a:solidFill>
                  <a:srgbClr val="58585A"/>
                </a:solidFill>
                <a:latin typeface="Arial"/>
              </a:rPr>
              <a:t>Reuse  &gt; 1 within one subframe</a:t>
            </a:r>
          </a:p>
          <a:p>
            <a:pPr marL="990600" lvl="2" indent="-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Ericsson Capital TT" pitchFamily="2" charset="0"/>
              <a:buChar char="–"/>
            </a:pPr>
            <a:r>
              <a:rPr lang="en-US" kern="0" dirty="0">
                <a:solidFill>
                  <a:srgbClr val="58585A"/>
                </a:solidFill>
                <a:latin typeface="Arial"/>
              </a:rPr>
              <a:t>Less impact on legacy UE as shown in [1]</a:t>
            </a:r>
          </a:p>
          <a:p>
            <a:pPr marL="533400" lvl="1" indent="-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Ericsson Capital TT" pitchFamily="2" charset="0"/>
              <a:buChar char="–"/>
            </a:pPr>
            <a:r>
              <a:rPr lang="en-US" kern="0" dirty="0">
                <a:solidFill>
                  <a:srgbClr val="58585A"/>
                </a:solidFill>
                <a:latin typeface="Arial"/>
              </a:rPr>
              <a:t>Comb-like allows more opportunities for PDSCH transmission</a:t>
            </a:r>
          </a:p>
          <a:p>
            <a:pPr marL="990600" lvl="2" indent="-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Ericsson Capital TT" pitchFamily="2" charset="0"/>
              <a:buChar char="–"/>
            </a:pPr>
            <a:r>
              <a:rPr lang="en-US" altLang="ko-KR" kern="0" dirty="0">
                <a:solidFill>
                  <a:srgbClr val="58585A"/>
                </a:solidFill>
                <a:latin typeface="Arial"/>
              </a:rPr>
              <a:t>Reuse = 1 within one subframe</a:t>
            </a:r>
            <a:endParaRPr lang="en-US" altLang="ko-KR" strike="sngStrike" kern="0" dirty="0">
              <a:solidFill>
                <a:srgbClr val="FF0000"/>
              </a:solidFill>
              <a:latin typeface="Arial"/>
            </a:endParaRPr>
          </a:p>
          <a:p>
            <a:pPr marL="1447800" lvl="3" indent="-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Ericsson Capital TT" pitchFamily="2" charset="0"/>
              <a:buChar char="–"/>
            </a:pPr>
            <a:r>
              <a:rPr lang="en-US" kern="0" dirty="0">
                <a:solidFill>
                  <a:srgbClr val="58585A"/>
                </a:solidFill>
                <a:latin typeface="Arial"/>
              </a:rPr>
              <a:t>Where FDMR is less applicable </a:t>
            </a:r>
          </a:p>
          <a:p>
            <a:pPr marL="990600" lvl="2" indent="-1778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58585A"/>
              </a:buClr>
              <a:buFont typeface="Ericsson Capital TT" pitchFamily="2" charset="0"/>
              <a:buChar char="–"/>
            </a:pPr>
            <a:r>
              <a:rPr lang="en-US" kern="0" dirty="0">
                <a:solidFill>
                  <a:srgbClr val="58585A"/>
                </a:solidFill>
                <a:latin typeface="Arial"/>
              </a:rPr>
              <a:t>PDSCH are transmitted in ‘empty’ parts of comb</a:t>
            </a:r>
          </a:p>
        </p:txBody>
      </p:sp>
    </p:spTree>
    <p:extLst>
      <p:ext uri="{BB962C8B-B14F-4D97-AF65-F5344CB8AC3E}">
        <p14:creationId xmlns:p14="http://schemas.microsoft.com/office/powerpoint/2010/main" val="35747603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569" y="275168"/>
            <a:ext cx="8230864" cy="639233"/>
          </a:xfrm>
        </p:spPr>
        <p:txBody>
          <a:bodyPr>
            <a:normAutofit fontScale="90000"/>
          </a:bodyPr>
          <a:lstStyle/>
          <a:p>
            <a:r>
              <a:rPr lang="en-US" altLang="zh-CN" sz="4000" b="1" dirty="0"/>
              <a:t>Proposals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568" y="1148317"/>
            <a:ext cx="8360842" cy="4977925"/>
          </a:xfrm>
        </p:spPr>
        <p:txBody>
          <a:bodyPr>
            <a:normAutofit/>
          </a:bodyPr>
          <a:lstStyle/>
          <a:p>
            <a:r>
              <a:rPr lang="en-US" dirty="0"/>
              <a:t>Two types of CSI-RS overhead reduction are supported for different assumptions on PDSCH rate matching in REs in PRBs with no CSI-RS ports </a:t>
            </a:r>
          </a:p>
          <a:p>
            <a:pPr lvl="1"/>
            <a:r>
              <a:rPr lang="en-US" dirty="0"/>
              <a:t>Type 1: Frequency domain measurement restriction</a:t>
            </a:r>
          </a:p>
          <a:p>
            <a:pPr lvl="2"/>
            <a:r>
              <a:rPr lang="en-US" dirty="0"/>
              <a:t>No PDSCH transmission in the REs in PRBs with no CSI-RS ports</a:t>
            </a:r>
          </a:p>
          <a:p>
            <a:pPr lvl="2"/>
            <a:r>
              <a:rPr lang="en-US" dirty="0"/>
              <a:t>UE requested to measure CSI-RS ports only on the set of PRBs that contain the intended NZP CSI-RS</a:t>
            </a:r>
          </a:p>
          <a:p>
            <a:pPr lvl="1"/>
            <a:r>
              <a:rPr lang="en-US" dirty="0"/>
              <a:t>Type 2: Comb like transmission</a:t>
            </a:r>
          </a:p>
          <a:p>
            <a:pPr lvl="2"/>
            <a:r>
              <a:rPr lang="en-US" dirty="0"/>
              <a:t>Allows PDSCH transmission in the REs in PRBs with no CSI-RS ports</a:t>
            </a:r>
          </a:p>
          <a:p>
            <a:pPr lvl="2"/>
            <a:r>
              <a:rPr lang="en-US" dirty="0"/>
              <a:t>UE measures channel in REs in PRBs with CSI-RS ports and expects PDSCH in PRBs with no CSI-RS ports</a:t>
            </a:r>
          </a:p>
          <a:p>
            <a:pPr lvl="1"/>
            <a:r>
              <a:rPr lang="en-US" dirty="0"/>
              <a:t>Signaling details are FFS</a:t>
            </a:r>
          </a:p>
          <a:p>
            <a:pPr lvl="2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[1] R1-1609840, Ericsson, ‘Frequency domain measurement restriction for reduced overhead NZP CSI-RS’, RAN1#86bis, October 2016</a:t>
            </a:r>
          </a:p>
        </p:txBody>
      </p:sp>
    </p:spTree>
    <p:extLst>
      <p:ext uri="{BB962C8B-B14F-4D97-AF65-F5344CB8AC3E}">
        <p14:creationId xmlns:p14="http://schemas.microsoft.com/office/powerpoint/2010/main" val="1730192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</Words>
  <Application>Microsoft Office PowerPoint</Application>
  <PresentationFormat>On-screen Show (4:3)</PresentationFormat>
  <Paragraphs>43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맑은 고딕</vt:lpstr>
      <vt:lpstr>맑은 고딕</vt:lpstr>
      <vt:lpstr>MS Mincho</vt:lpstr>
      <vt:lpstr>ＭＳ Ｐゴシック</vt:lpstr>
      <vt:lpstr>宋体</vt:lpstr>
      <vt:lpstr>Arial</vt:lpstr>
      <vt:lpstr>Calibri</vt:lpstr>
      <vt:lpstr>Ericsson Capital TT</vt:lpstr>
      <vt:lpstr>Times New Roman</vt:lpstr>
      <vt:lpstr>Office 主题</vt:lpstr>
      <vt:lpstr>WF on CSI-RS Overhead Reduction for Class A</vt:lpstr>
      <vt:lpstr>Background: RAN1#86 Agreement</vt:lpstr>
      <vt:lpstr>Background</vt:lpstr>
      <vt:lpstr>Proposals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2016-10-09T22:06:49Z</dcterms:created>
  <dcterms:modified xsi:type="dcterms:W3CDTF">2016-10-11T08:20:11Z</dcterms:modified>
</cp:coreProperties>
</file>