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3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89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741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3056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47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299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07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78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423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47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2046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95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74D1B-B0F0-4430-8037-72F61FCB53BF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70001-D11B-4D43-B5D9-D6AF837780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624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Evaluation Assumptions for NR Network Coordination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Samsung</a:t>
            </a:r>
            <a:r>
              <a:rPr lang="en-US" altLang="ko-KR" dirty="0"/>
              <a:t>, </a:t>
            </a:r>
            <a:r>
              <a:rPr lang="en-US" altLang="ko-KR" dirty="0" smtClean="0"/>
              <a:t>Intel, ZTE, ZTE Microelectronics</a:t>
            </a:r>
            <a:endParaRPr lang="en-US" altLang="ko-KR" dirty="0" smtClean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46623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86-bis</a:t>
            </a:r>
            <a:endParaRPr kumimoji="1" lang="zh-CN" altLang="zh-CN" sz="2000" dirty="0"/>
          </a:p>
          <a:p>
            <a:r>
              <a:rPr kumimoji="1" lang="en-US" altLang="zh-CN" sz="2000" dirty="0"/>
              <a:t>Lisbon, Portugal, 10th – 14th October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22293" y="381002"/>
            <a:ext cx="17217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2717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Deployment Scenarios in NR</a:t>
            </a:r>
            <a:endParaRPr lang="ko-KR" altLang="en-US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9787085"/>
              </p:ext>
            </p:extLst>
          </p:nvPr>
        </p:nvGraphicFramePr>
        <p:xfrm>
          <a:off x="237968" y="1550646"/>
          <a:ext cx="8683609" cy="4988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6753"/>
                <a:gridCol w="1445648"/>
                <a:gridCol w="1286476"/>
                <a:gridCol w="1380646"/>
                <a:gridCol w="1419537"/>
                <a:gridCol w="1594549"/>
              </a:tblGrid>
              <a:tr h="3284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Scenarios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Carrier Freq. [GHz]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Layout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ISD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UE speed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Reference study for NW coordination</a:t>
                      </a:r>
                      <a:endParaRPr lang="ko-KR" altLang="en-US" sz="11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Indoor hotspot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{4, 30, 70}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Dense urban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 + 30}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Two layers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200m for Macro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 (80%), 30km/h (20%)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CoMP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Rural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{0.7, 2, 4}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{1732, 5000}m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3km/h (50%), 120km/h (50%)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Urban macro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{2, 4, 30}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500m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/>
                        <a:t>3km/h (80%), 30km/h (20%)</a:t>
                      </a:r>
                      <a:endParaRPr lang="ko-KR" altLang="en-US" sz="11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err="1" smtClean="0"/>
                        <a:t>CoMP</a:t>
                      </a:r>
                      <a:r>
                        <a:rPr lang="en-US" altLang="ko-KR" sz="1100" dirty="0" smtClean="0"/>
                        <a:t>, </a:t>
                      </a:r>
                      <a:r>
                        <a:rPr lang="en-US" altLang="ko-KR" sz="1100" dirty="0" err="1" smtClean="0"/>
                        <a:t>FeCoMP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High speed (trains)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 {4, 30, 70}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relay)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1732m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500km/h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Extreme long</a:t>
                      </a:r>
                      <a:r>
                        <a:rPr lang="en-US" altLang="ko-KR" sz="1100" baseline="0" dirty="0" smtClean="0"/>
                        <a:t> range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Around</a:t>
                      </a:r>
                      <a:r>
                        <a:rPr lang="en-US" altLang="ko-KR" sz="1100" baseline="0" dirty="0" smtClean="0"/>
                        <a:t> {0.7, &lt;3}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</a:t>
                      </a:r>
                      <a:r>
                        <a:rPr lang="en-US" altLang="ko-KR" sz="1100" baseline="0" dirty="0" smtClean="0"/>
                        <a:t>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Isolated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160km/h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Massive</a:t>
                      </a:r>
                      <a:r>
                        <a:rPr lang="en-US" altLang="ko-KR" sz="1100" baseline="0" dirty="0" smtClean="0"/>
                        <a:t> connection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{0.7, 2.1(optional)}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layer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{500, 1732}m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smtClean="0"/>
                        <a:t>3km/h (80 or 100%), 100km/h (20 or 0%)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Highway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6 (around 6)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RSU)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{1732, 500(opt)}m for Macro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{50, 100}m for</a:t>
                      </a:r>
                      <a:r>
                        <a:rPr lang="en-US" altLang="ko-KR" sz="1000" baseline="0" dirty="0" smtClean="0"/>
                        <a:t> RSU</a:t>
                      </a:r>
                      <a:endParaRPr lang="ko-KR" altLang="en-US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100~300km/h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Urban grid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6 (around 6)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Macro (+ RSU)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500m for Macro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{50, 100}m for</a:t>
                      </a:r>
                      <a:r>
                        <a:rPr lang="en-US" altLang="ko-KR" sz="1000" baseline="0" dirty="0" smtClean="0"/>
                        <a:t> RSU</a:t>
                      </a:r>
                      <a:endParaRPr lang="ko-KR" altLang="en-US" sz="10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15~120km/h</a:t>
                      </a:r>
                      <a:br>
                        <a:rPr lang="en-US" altLang="ko-KR" sz="1000" dirty="0" smtClean="0"/>
                      </a:br>
                      <a:r>
                        <a:rPr lang="en-US" altLang="ko-KR" sz="1000" dirty="0" smtClean="0"/>
                        <a:t>[TBD] Ped./bicycle</a:t>
                      </a:r>
                      <a:endParaRPr lang="ko-KR" altLang="en-US" sz="1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Air to Ground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 [4]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(+ relay)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[1000]km/h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Light aircraft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&lt;</a:t>
                      </a:r>
                      <a:r>
                        <a:rPr lang="en-US" altLang="ko-KR" sz="1100" baseline="0" dirty="0" smtClean="0"/>
                        <a:t> [4]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Single (+ relay)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TBD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Up to [370]km/h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  <a:tr h="32849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 smtClean="0"/>
                        <a:t>Satellite extension</a:t>
                      </a:r>
                      <a:endParaRPr lang="ko-KR" alt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2~50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-</a:t>
                      </a:r>
                      <a:endParaRPr lang="ko-KR" altLang="en-US" sz="11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81036" y="6539106"/>
            <a:ext cx="1268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/>
              <a:t>[TR 38.913 V0.4.0]</a:t>
            </a:r>
            <a:endParaRPr lang="ko-KR" altLang="en-US" sz="1100" b="1"/>
          </a:p>
        </p:txBody>
      </p:sp>
    </p:spTree>
    <p:extLst>
      <p:ext uri="{BB962C8B-B14F-4D97-AF65-F5344CB8AC3E}">
        <p14:creationId xmlns:p14="http://schemas.microsoft.com/office/powerpoint/2010/main" val="31812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For NR network coordination schemes, following three deployment scenarios are encouraged to be evaluated in phase 1</a:t>
            </a:r>
          </a:p>
          <a:p>
            <a:pPr lvl="1"/>
            <a:r>
              <a:rPr lang="en-US" altLang="ko-KR" sz="1600" dirty="0" smtClean="0"/>
              <a:t>Indoor hotspot, dense urban, urban micro</a:t>
            </a:r>
          </a:p>
          <a:p>
            <a:r>
              <a:rPr lang="en-US" altLang="ko-KR" sz="2000" dirty="0" smtClean="0"/>
              <a:t>For the agreed NR scenarios, </a:t>
            </a:r>
            <a:r>
              <a:rPr lang="en-US" altLang="ko-KR" sz="2000" dirty="0" smtClean="0"/>
              <a:t>adopt </a:t>
            </a:r>
            <a:r>
              <a:rPr lang="en-US" altLang="ko-KR" sz="2000" dirty="0" smtClean="0">
                <a:solidFill>
                  <a:srgbClr val="FF0000"/>
                </a:solidFill>
              </a:rPr>
              <a:t>at least</a:t>
            </a:r>
            <a:r>
              <a:rPr lang="en-US" altLang="ko-KR" sz="2000" dirty="0" smtClean="0"/>
              <a:t> </a:t>
            </a:r>
            <a:r>
              <a:rPr lang="en-US" altLang="ko-KR" sz="2000" dirty="0" smtClean="0"/>
              <a:t>the </a:t>
            </a:r>
            <a:r>
              <a:rPr lang="en-US" altLang="ko-KR" sz="2000" dirty="0" err="1" smtClean="0"/>
              <a:t>FeCoMP</a:t>
            </a:r>
            <a:r>
              <a:rPr lang="en-US" altLang="ko-KR" sz="2000" dirty="0" smtClean="0"/>
              <a:t> (TR 36.741) methodology</a:t>
            </a:r>
          </a:p>
          <a:p>
            <a:pPr lvl="1"/>
            <a:r>
              <a:rPr lang="en-US" altLang="ko-KR" sz="1600" dirty="0"/>
              <a:t>E.g. Coordination cluster </a:t>
            </a:r>
            <a:r>
              <a:rPr lang="en-US" altLang="ko-KR" sz="1600" dirty="0" smtClean="0"/>
              <a:t>size, </a:t>
            </a:r>
            <a:r>
              <a:rPr lang="en-US" altLang="ko-KR" sz="1600" dirty="0" err="1" smtClean="0"/>
              <a:t>fronthaul</a:t>
            </a:r>
            <a:r>
              <a:rPr lang="en-US" altLang="ko-KR" sz="1600" dirty="0" smtClean="0"/>
              <a:t>/backhaul latencies, traffic loads, etc.</a:t>
            </a:r>
          </a:p>
          <a:p>
            <a:r>
              <a:rPr lang="en-US" altLang="ko-KR" sz="2000" dirty="0" smtClean="0"/>
              <a:t>Consider the parameterization from the email discussion on NR MIMO calibration [86-20] as a starting point</a:t>
            </a:r>
            <a:endParaRPr lang="en-US" altLang="ko-KR" sz="2000" dirty="0"/>
          </a:p>
          <a:p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8523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(1/3)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120114"/>
              </p:ext>
            </p:extLst>
          </p:nvPr>
        </p:nvGraphicFramePr>
        <p:xfrm>
          <a:off x="293086" y="1822494"/>
          <a:ext cx="8557828" cy="3762760"/>
        </p:xfrm>
        <a:graphic>
          <a:graphicData uri="http://schemas.openxmlformats.org/drawingml/2006/table">
            <a:tbl>
              <a:tblPr firstRow="1" firstCol="1" bandRow="1"/>
              <a:tblGrid>
                <a:gridCol w="1585141"/>
                <a:gridCol w="2324229"/>
                <a:gridCol w="2324229"/>
                <a:gridCol w="2324229"/>
              </a:tblGrid>
              <a:tr h="21112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Urban Macro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0914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Layout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Refer to TR 38.802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marL="36000"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3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ISD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2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Minimum distances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42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Carrier frequency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{4, 30}GHz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{4, 30}GHz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Macro layer: 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Small cell layer: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4GHz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(co-channel)</a:t>
                      </a:r>
                      <a:b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30GHz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(non co-channel)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7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Coordination cluster size for ideal backhaul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All sites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macro sites, 7 macro sites is optional,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 coordination cluster size are not precluded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 macro sites with 3*3*N small cell </a:t>
                      </a:r>
                      <a:r>
                        <a:rPr lang="en-GB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 macro sites with 1*3*N small cell </a:t>
                      </a: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 macro sites with 7*3*N small cell </a:t>
                      </a:r>
                      <a:r>
                        <a:rPr lang="en-US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TRPs</a:t>
                      </a:r>
                      <a:r>
                        <a:rPr lang="en-GB" sz="105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is optional, </a:t>
                      </a: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 coordination cluster size are not precluded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54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Subcarrier spacing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15kHz for CF=4GHz,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60kHz for CF=30GHz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743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System Bandwidth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 for CF=4GHz, 40MHz for CF=30GHz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29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Channel model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altLang="ko-KR" sz="105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7167" marR="7167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13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(2/3)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217307"/>
              </p:ext>
            </p:extLst>
          </p:nvPr>
        </p:nvGraphicFramePr>
        <p:xfrm>
          <a:off x="293086" y="1690689"/>
          <a:ext cx="8557828" cy="4860000"/>
        </p:xfrm>
        <a:graphic>
          <a:graphicData uri="http://schemas.openxmlformats.org/drawingml/2006/table">
            <a:tbl>
              <a:tblPr firstRow="1" firstCol="1" bandRow="1"/>
              <a:tblGrid>
                <a:gridCol w="2139457"/>
                <a:gridCol w="2139457"/>
                <a:gridCol w="2139457"/>
                <a:gridCol w="2139457"/>
              </a:tblGrid>
              <a:tr h="22297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Urban Micro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5269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antenna configurations</a:t>
                      </a: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M,N,P,M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,N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H,g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V,g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Baseline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r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efer to [86-20]</a:t>
                      </a: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Other configurations in TR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38.802 are not precluded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615"/>
                        </a:lnSpc>
                        <a:spcAft>
                          <a:spcPts val="600"/>
                        </a:spcAft>
                      </a:pPr>
                      <a:endParaRPr lang="ko-KR" sz="1200" u="none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3316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power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Refer to TR 38.802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33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pattern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Refer to TR 38.802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63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height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Small cell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dropping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antenna height/UE dropping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63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Association of UE to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Association method (including CRE) should be reported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504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Maximum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CoMP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measurement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set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size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Baseline 3TPs. If a different value is used, it should be indicated.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9333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UE antenna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configuration</a:t>
                      </a:r>
                    </a:p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M,N,P,M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,N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(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H,g</a:t>
                      </a:r>
                      <a:r>
                        <a:rPr lang="en-US" altLang="ko-KR" sz="12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,d</a:t>
                      </a:r>
                      <a:r>
                        <a:rPr lang="en-US" altLang="ko-KR" sz="1200" baseline="-250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V,g</a:t>
                      </a: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ko-KR" sz="12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Refer to [86-20]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antenna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pattern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Refer to TR 38.802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UE array orientation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Refer to [86-20]</a:t>
                      </a:r>
                      <a:endParaRPr lang="ko-KR" altLang="ko-KR" sz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receiver noise figure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Below 6GHz: 9 dB</a:t>
                      </a:r>
                    </a:p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Above 6GHz: 10dB</a:t>
                      </a: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model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FTP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model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 as a baseline,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 = 0.1Mbytes (optional) or 0.5Mbytes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Traffic load (Resource utilization)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&lt;5%, 20%, 40%, 70%, Optional 80% (S=0.1Mbytes)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315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UE receiver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MMSE-IRC and CWIC as the baseline receiver (other advanced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NAICS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receivers are not precluded)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57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(3/3)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50991"/>
              </p:ext>
            </p:extLst>
          </p:nvPr>
        </p:nvGraphicFramePr>
        <p:xfrm>
          <a:off x="293086" y="1567122"/>
          <a:ext cx="8557828" cy="2387039"/>
        </p:xfrm>
        <a:graphic>
          <a:graphicData uri="http://schemas.openxmlformats.org/drawingml/2006/table">
            <a:tbl>
              <a:tblPr firstRow="1" firstCol="1" bandRow="1"/>
              <a:tblGrid>
                <a:gridCol w="2139457"/>
                <a:gridCol w="2139457"/>
                <a:gridCol w="2139457"/>
                <a:gridCol w="2139457"/>
              </a:tblGrid>
              <a:tr h="24988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Parameters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Indoor Hotspot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Urban Micro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Dense urban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544" marR="6544" marT="9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Feedback assumption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Transmission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scheme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RS modelling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Channel estimation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Overhead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modelling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company</a:t>
                      </a:r>
                      <a:endParaRPr lang="ko-KR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Handover margin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3dB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Fronthaul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/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backhaul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link delay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0ms, 2ms (optional), 5ms, 50ms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714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Baseline scheme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Provided by each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company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7791" marR="7791" marT="10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581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3548</TotalTime>
  <Words>754</Words>
  <Application>Microsoft Office PowerPoint</Application>
  <PresentationFormat>화면 슬라이드 쇼(4:3)</PresentationFormat>
  <Paragraphs>180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Evaluation Assumptions for NR Network Coordination</vt:lpstr>
      <vt:lpstr>Deployment Scenarios in NR</vt:lpstr>
      <vt:lpstr>Proposal</vt:lpstr>
      <vt:lpstr>Example (1/3)</vt:lpstr>
      <vt:lpstr>Example (2/3)</vt:lpstr>
      <vt:lpstr>Example (3/3)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Assumptions for Network</dc:title>
  <dc:creator>Hoondong</dc:creator>
  <cp:lastModifiedBy>Windows 사용자</cp:lastModifiedBy>
  <cp:revision>81</cp:revision>
  <dcterms:created xsi:type="dcterms:W3CDTF">2016-09-09T04:00:41Z</dcterms:created>
  <dcterms:modified xsi:type="dcterms:W3CDTF">2016-10-11T16:04:31Z</dcterms:modified>
</cp:coreProperties>
</file>