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1"/>
  </p:sldMasterIdLst>
  <p:notesMasterIdLst>
    <p:notesMasterId r:id="rId8"/>
  </p:notesMasterIdLst>
  <p:sldIdLst>
    <p:sldId id="262" r:id="rId2"/>
    <p:sldId id="257" r:id="rId3"/>
    <p:sldId id="263" r:id="rId4"/>
    <p:sldId id="264" r:id="rId5"/>
    <p:sldId id="265" r:id="rId6"/>
    <p:sldId id="258" r:id="rId7"/>
  </p:sldIdLst>
  <p:sldSz cx="9145588" cy="6859588"/>
  <p:notesSz cx="6858000" cy="9144000"/>
  <p:defaultTextStyle>
    <a:defPPr>
      <a:defRPr lang="zh-CN"/>
    </a:defPPr>
    <a:lvl1pPr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609600" indent="-1524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1219200" indent="-3048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828800" indent="-4572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2438400" indent="-6096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76">
          <p15:clr>
            <a:srgbClr val="A4A3A4"/>
          </p15:clr>
        </p15:guide>
        <p15:guide id="2" orient="horz" pos="104">
          <p15:clr>
            <a:srgbClr val="A4A3A4"/>
          </p15:clr>
        </p15:guide>
        <p15:guide id="3" orient="horz" pos="3976">
          <p15:clr>
            <a:srgbClr val="A4A3A4"/>
          </p15:clr>
        </p15:guide>
        <p15:guide id="4" orient="horz" pos="952">
          <p15:clr>
            <a:srgbClr val="A4A3A4"/>
          </p15:clr>
        </p15:guide>
        <p15:guide id="5" pos="275">
          <p15:clr>
            <a:srgbClr val="A4A3A4"/>
          </p15:clr>
        </p15:guide>
        <p15:guide id="6" pos="550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D5ABB26-0587-4C30-8999-92F81FD0307C}">
  <a:tblStyle styleId="{1E171933-4619-4E11-9A3F-F7608DF75F80}" styleName="中度样式 1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27" autoAdjust="0"/>
    <p:restoredTop sz="94718" autoAdjust="0"/>
  </p:normalViewPr>
  <p:slideViewPr>
    <p:cSldViewPr snapToObjects="1">
      <p:cViewPr varScale="1">
        <p:scale>
          <a:sx n="124" d="100"/>
          <a:sy n="124" d="100"/>
        </p:scale>
        <p:origin x="1188" y="108"/>
      </p:cViewPr>
      <p:guideLst>
        <p:guide orient="horz" pos="776"/>
        <p:guide orient="horz" pos="104"/>
        <p:guide orient="horz" pos="3976"/>
        <p:guide orient="horz" pos="952"/>
        <p:guide pos="275"/>
        <p:guide pos="55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50724F7-F449-4CFF-8B1F-25B693948BB0}" type="datetimeFigureOut">
              <a:rPr lang="en-US"/>
              <a:pPr>
                <a:defRPr/>
              </a:pPr>
              <a:t>8/25/2016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59A9553-4EAB-4E18-B984-2B6282F5BC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7859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269554"/>
            <a:ext cx="8640209" cy="1440160"/>
          </a:xfrm>
          <a:prstGeom prst="rect">
            <a:avLst/>
          </a:prstGeom>
        </p:spPr>
        <p:txBody>
          <a:bodyPr anchor="ctr" anchorCtr="0"/>
          <a:lstStyle>
            <a:lvl1pPr algn="ctr" fontAlgn="ctr">
              <a:defRPr sz="3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>
          <a:xfrm>
            <a:off x="252137" y="2925738"/>
            <a:ext cx="8640762" cy="649288"/>
          </a:xfrm>
          <a:prstGeom prst="rect">
            <a:avLst/>
          </a:prstGeom>
        </p:spPr>
        <p:txBody>
          <a:bodyPr anchor="ctr"/>
          <a:lstStyle>
            <a:lvl1pPr marL="0" indent="0" algn="ctr" fontAlgn="ctr">
              <a:spcBef>
                <a:spcPts val="0"/>
              </a:spcBef>
              <a:buNone/>
              <a:defRPr sz="1800" baseline="0"/>
            </a:lvl1pPr>
            <a:lvl2pPr marL="271426" indent="0">
              <a:buNone/>
              <a:defRPr/>
            </a:lvl2pPr>
            <a:lvl3pPr marL="535710" indent="0">
              <a:buNone/>
              <a:defRPr/>
            </a:lvl3pPr>
            <a:lvl4pPr marL="807136" indent="0">
              <a:buNone/>
              <a:defRPr/>
            </a:lvl4pPr>
            <a:lvl5pPr marL="1078562" indent="0">
              <a:buNone/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20" name="表格占位符 19"/>
          <p:cNvSpPr>
            <a:spLocks noGrp="1"/>
          </p:cNvSpPr>
          <p:nvPr>
            <p:ph type="tbl" sz="quarter" idx="11"/>
          </p:nvPr>
        </p:nvSpPr>
        <p:spPr>
          <a:xfrm>
            <a:off x="252137" y="314383"/>
            <a:ext cx="8640485" cy="56477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823520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89433"/>
            <a:ext cx="8640209" cy="648073"/>
          </a:xfrm>
          <a:prstGeom prst="rect">
            <a:avLst/>
          </a:prstGeom>
        </p:spPr>
        <p:txBody>
          <a:bodyPr anchor="ctr" anchorCtr="0"/>
          <a:lstStyle>
            <a:lvl1pPr algn="ctr">
              <a:defRPr sz="24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52391" y="981075"/>
            <a:ext cx="8640508" cy="5257800"/>
          </a:xfrm>
          <a:prstGeom prst="rect">
            <a:avLst/>
          </a:prstGeom>
        </p:spPr>
        <p:txBody>
          <a:bodyPr/>
          <a:lstStyle>
            <a:lvl1pPr>
              <a:defRPr sz="18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1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1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1200" baseline="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1400" baseline="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172450" y="6357938"/>
            <a:ext cx="720725" cy="365125"/>
          </a:xfrm>
          <a:prstGeom prst="rect">
            <a:avLst/>
          </a:prstGeom>
        </p:spPr>
        <p:txBody>
          <a:bodyPr anchor="ctr" anchorCtr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E6F92DE-F565-4A0B-9DA6-F9FE5ADC952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523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</p:sldLayoutIdLst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269875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53498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806450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77913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34143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6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297199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42922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3886459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9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2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5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8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1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4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title"/>
          </p:nvPr>
        </p:nvSpPr>
        <p:spPr bwMode="auto">
          <a:xfrm>
            <a:off x="252413" y="1270000"/>
            <a:ext cx="8640762" cy="14398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r>
              <a:rPr lang="en-US" altLang="zh-CN" smtClean="0"/>
              <a:t>WF on Integrated Backhaul and Access</a:t>
            </a:r>
            <a:endParaRPr lang="zh-CN" altLang="en-US" smtClean="0"/>
          </a:p>
        </p:txBody>
      </p:sp>
      <p:sp>
        <p:nvSpPr>
          <p:cNvPr id="3075" name="文本占位符 2"/>
          <p:cNvSpPr>
            <a:spLocks noGrp="1"/>
          </p:cNvSpPr>
          <p:nvPr>
            <p:ph type="body" sz="quarter" idx="10"/>
          </p:nvPr>
        </p:nvSpPr>
        <p:spPr bwMode="auto">
          <a:xfrm>
            <a:off x="252413" y="2925763"/>
            <a:ext cx="8640762" cy="6492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dirty="0" smtClean="0"/>
              <a:t>Huawei, HiSilicon, AT&amp;T, Samsung, </a:t>
            </a:r>
            <a:r>
              <a:rPr lang="en-US" altLang="zh-CN" dirty="0" smtClean="0"/>
              <a:t>Qualcomm, Ericsson, ASTRI, […]</a:t>
            </a:r>
            <a:endParaRPr lang="zh-CN" altLang="en-US" dirty="0" smtClean="0"/>
          </a:p>
        </p:txBody>
      </p:sp>
      <p:graphicFrame>
        <p:nvGraphicFramePr>
          <p:cNvPr id="5" name="表格占位符 4"/>
          <p:cNvGraphicFramePr>
            <a:graphicFrameLocks noGrp="1"/>
          </p:cNvGraphicFramePr>
          <p:nvPr>
            <p:ph type="tbl" sz="quarter" idx="11"/>
          </p:nvPr>
        </p:nvGraphicFramePr>
        <p:xfrm>
          <a:off x="252413" y="314325"/>
          <a:ext cx="8640762" cy="7413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20381"/>
                <a:gridCol w="4320381"/>
              </a:tblGrid>
              <a:tr h="370682"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3GPP TSG RAN WG1 Meeting #86</a:t>
                      </a:r>
                      <a:endParaRPr lang="zh-CN" altLang="en-US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800" dirty="0" smtClean="0"/>
                        <a:t>R1-16</a:t>
                      </a:r>
                      <a:r>
                        <a:rPr lang="en-US" altLang="zh-CN" dirty="0" smtClean="0"/>
                        <a:t>8429</a:t>
                      </a:r>
                      <a:endParaRPr lang="zh-CN" altLang="en-US" sz="1800" dirty="0"/>
                    </a:p>
                  </a:txBody>
                  <a:tcPr marT="45700" marB="45700"/>
                </a:tc>
              </a:tr>
              <a:tr h="370682"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Gothenburg, Sweden, 22 – 26 Aug 2016</a:t>
                      </a: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r"/>
                      <a:endParaRPr lang="zh-CN" altLang="en-US" sz="1800" dirty="0"/>
                    </a:p>
                  </a:txBody>
                  <a:tcPr marT="45700" marB="4570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 bwMode="auto">
          <a:xfrm>
            <a:off x="252413" y="188913"/>
            <a:ext cx="8640762" cy="6492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mtClean="0"/>
              <a:t>Background</a:t>
            </a:r>
            <a:endParaRPr lang="zh-CN" altLang="en-US" smtClean="0"/>
          </a:p>
        </p:txBody>
      </p:sp>
      <p:sp>
        <p:nvSpPr>
          <p:cNvPr id="4099" name="内容占位符 2"/>
          <p:cNvSpPr>
            <a:spLocks noGrp="1"/>
          </p:cNvSpPr>
          <p:nvPr>
            <p:ph sz="quarter" idx="13"/>
          </p:nvPr>
        </p:nvSpPr>
        <p:spPr bwMode="auto">
          <a:xfrm>
            <a:off x="252413" y="981075"/>
            <a:ext cx="8640762" cy="52578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en-US" altLang="zh-CN" dirty="0" smtClean="0"/>
              <a:t>Companies have shown common interests in integrated operation of backhaul and access at a TRP or a relay node (RN) or network-level, sharing the time and/or frequency and/or antenna resources</a:t>
            </a:r>
          </a:p>
          <a:p>
            <a:pPr lvl="1" eaLnBrk="1" hangingPunct="1">
              <a:defRPr/>
            </a:pPr>
            <a:r>
              <a:rPr lang="en-US" altLang="zh-CN" dirty="0" smtClean="0"/>
              <a:t>R1-163220: Access-integrated backhaul (AIB)</a:t>
            </a:r>
          </a:p>
          <a:p>
            <a:pPr lvl="1" eaLnBrk="1" hangingPunct="1">
              <a:defRPr/>
            </a:pPr>
            <a:r>
              <a:rPr lang="en-US" altLang="zh-CN" dirty="0" smtClean="0"/>
              <a:t>R1-166115: Flexible backhauling</a:t>
            </a:r>
          </a:p>
          <a:p>
            <a:pPr lvl="1" eaLnBrk="1" hangingPunct="1">
              <a:defRPr/>
            </a:pPr>
            <a:r>
              <a:rPr lang="en-US" altLang="zh-CN" dirty="0" smtClean="0"/>
              <a:t>R1-167119</a:t>
            </a:r>
            <a:r>
              <a:rPr lang="en-US" altLang="zh-CN" dirty="0"/>
              <a:t>: </a:t>
            </a:r>
            <a:r>
              <a:rPr lang="en-US" altLang="zh-CN" dirty="0" smtClean="0"/>
              <a:t>Integrated access and backhaul (IAB)</a:t>
            </a:r>
          </a:p>
          <a:p>
            <a:pPr lvl="1" eaLnBrk="1" hangingPunct="1">
              <a:defRPr/>
            </a:pPr>
            <a:r>
              <a:rPr lang="en-US" altLang="zh-CN" dirty="0"/>
              <a:t>R1-167267: </a:t>
            </a:r>
            <a:r>
              <a:rPr lang="en-US" altLang="zh-CN" dirty="0" smtClean="0"/>
              <a:t>Self-backhauling</a:t>
            </a:r>
          </a:p>
          <a:p>
            <a:pPr lvl="1" eaLnBrk="1" hangingPunct="1">
              <a:defRPr/>
            </a:pPr>
            <a:r>
              <a:rPr lang="en-US" altLang="zh-CN" dirty="0"/>
              <a:t>R1-167220: </a:t>
            </a:r>
            <a:r>
              <a:rPr lang="en-US" altLang="zh-CN" dirty="0" smtClean="0"/>
              <a:t>Joint access and backhaul (JAB)</a:t>
            </a:r>
          </a:p>
          <a:p>
            <a:pPr lvl="1" eaLnBrk="1" hangingPunct="1">
              <a:defRPr/>
            </a:pPr>
            <a:r>
              <a:rPr lang="en-US" altLang="zh-CN" dirty="0" smtClean="0"/>
              <a:t>R1-166887: Flexible resource sharing </a:t>
            </a:r>
          </a:p>
          <a:p>
            <a:pPr marL="271463" lvl="1" indent="0" eaLnBrk="1" hangingPunct="1">
              <a:buFont typeface="Arial" panose="020B0604020202020204" pitchFamily="34" charset="0"/>
              <a:buNone/>
              <a:defRPr/>
            </a:pPr>
            <a:r>
              <a:rPr lang="en-US" altLang="zh-CN" dirty="0"/>
              <a:t> </a:t>
            </a:r>
            <a:r>
              <a:rPr lang="en-US" altLang="zh-CN" dirty="0" smtClean="0"/>
              <a:t>                        between access and backhaul link</a:t>
            </a:r>
          </a:p>
          <a:p>
            <a:pPr lvl="1" eaLnBrk="1" hangingPunct="1">
              <a:defRPr/>
            </a:pPr>
            <a:r>
              <a:rPr lang="en-US" altLang="zh-CN" dirty="0" smtClean="0"/>
              <a:t>…</a:t>
            </a:r>
          </a:p>
          <a:p>
            <a:pPr eaLnBrk="1" hangingPunct="1">
              <a:defRPr/>
            </a:pPr>
            <a:r>
              <a:rPr lang="en-US" altLang="zh-CN" dirty="0" smtClean="0"/>
              <a:t>Preliminary agreements have been achieved on integrated backhaul and access, focused on multiplexing of backhaul and access links on the same or different frequencies</a:t>
            </a:r>
          </a:p>
          <a:p>
            <a:pPr lvl="1" eaLnBrk="1" hangingPunct="1">
              <a:defRPr/>
            </a:pPr>
            <a:r>
              <a:rPr lang="en-US" altLang="zh-CN" sz="1400" i="1" dirty="0" smtClean="0"/>
              <a:t>NR should allow for efficient same frequency operation between the access link and backhaul link</a:t>
            </a:r>
          </a:p>
          <a:p>
            <a:pPr lvl="1" eaLnBrk="1" hangingPunct="1">
              <a:defRPr/>
            </a:pPr>
            <a:r>
              <a:rPr lang="en-US" altLang="zh-CN" sz="1400" i="1" dirty="0" smtClean="0"/>
              <a:t>NR should also allow for efficient operation when the backhaul link and access link are on different frequencies. This includes:</a:t>
            </a:r>
          </a:p>
          <a:p>
            <a:pPr lvl="2" eaLnBrk="1" hangingPunct="1">
              <a:defRPr/>
            </a:pPr>
            <a:r>
              <a:rPr lang="en-US" altLang="zh-CN" sz="1400" i="1" dirty="0" smtClean="0"/>
              <a:t>Operation of backhaul link and access link on different frequencies in the same band</a:t>
            </a:r>
          </a:p>
          <a:p>
            <a:pPr lvl="2" eaLnBrk="1" hangingPunct="1">
              <a:defRPr/>
            </a:pPr>
            <a:r>
              <a:rPr lang="en-US" altLang="zh-CN" sz="1400" i="1" dirty="0" smtClean="0"/>
              <a:t>Operation of backhaul link and access link in different bands</a:t>
            </a:r>
          </a:p>
          <a:p>
            <a:pPr lvl="1" eaLnBrk="1" hangingPunct="1">
              <a:defRPr/>
            </a:pPr>
            <a:r>
              <a:rPr lang="en-US" altLang="zh-CN" sz="1400" i="1" dirty="0" smtClean="0"/>
              <a:t>Note: The term ‘backhaul link’ does not make any assumption on NR RAN architecture design options</a:t>
            </a:r>
            <a:endParaRPr lang="en-US" altLang="zh-CN" i="1" dirty="0" smtClean="0"/>
          </a:p>
          <a:p>
            <a:pPr eaLnBrk="1" hangingPunct="1">
              <a:defRPr/>
            </a:pPr>
            <a:endParaRPr lang="en-US" altLang="zh-CN" dirty="0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1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1219200" fontAlgn="base">
              <a:spcBef>
                <a:spcPct val="0"/>
              </a:spcBef>
              <a:spcAft>
                <a:spcPct val="0"/>
              </a:spcAft>
            </a:pPr>
            <a:fld id="{3C022319-5292-4A37-A1E9-3EF589A775EF}" type="slidenum">
              <a:rPr lang="en-US" altLang="zh-CN" sz="1200" smtClean="0"/>
              <a:pPr defTabSz="1219200"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altLang="zh-CN" sz="1200" smtClean="0"/>
          </a:p>
        </p:txBody>
      </p:sp>
      <p:sp>
        <p:nvSpPr>
          <p:cNvPr id="4101" name="矩形 1"/>
          <p:cNvSpPr>
            <a:spLocks noChangeArrowheads="1"/>
          </p:cNvSpPr>
          <p:nvPr/>
        </p:nvSpPr>
        <p:spPr bwMode="auto">
          <a:xfrm>
            <a:off x="6877050" y="3851275"/>
            <a:ext cx="12223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800"/>
              <a:t>R1-167267</a:t>
            </a:r>
            <a:endParaRPr lang="zh-CN" altLang="en-US" sz="1800"/>
          </a:p>
        </p:txBody>
      </p:sp>
      <p:pic>
        <p:nvPicPr>
          <p:cNvPr id="4102" name="Picture 1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7550" y="1630363"/>
            <a:ext cx="2674938" cy="22621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/>
          </p:nvPr>
        </p:nvSpPr>
        <p:spPr bwMode="auto">
          <a:xfrm>
            <a:off x="252413" y="188913"/>
            <a:ext cx="8640762" cy="6492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r>
              <a:rPr lang="en-US" altLang="zh-CN" smtClean="0"/>
              <a:t>Background (Contd)</a:t>
            </a:r>
            <a:endParaRPr lang="zh-CN" altLang="en-US" smtClean="0"/>
          </a:p>
        </p:txBody>
      </p:sp>
      <p:sp>
        <p:nvSpPr>
          <p:cNvPr id="5123" name="内容占位符 2"/>
          <p:cNvSpPr>
            <a:spLocks noGrp="1"/>
          </p:cNvSpPr>
          <p:nvPr>
            <p:ph sz="quarter" idx="13"/>
          </p:nvPr>
        </p:nvSpPr>
        <p:spPr bwMode="auto">
          <a:xfrm>
            <a:off x="252413" y="981075"/>
            <a:ext cx="8640762" cy="5257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dirty="0" smtClean="0"/>
              <a:t>Up to this meeting, different views and proposals for integrated backhaul and access have been provided, including</a:t>
            </a:r>
          </a:p>
          <a:p>
            <a:pPr lvl="1"/>
            <a:r>
              <a:rPr lang="en-US" altLang="zh-CN" dirty="0" smtClean="0"/>
              <a:t>Support dynamic resource allocation among backhaul and access links</a:t>
            </a:r>
          </a:p>
          <a:p>
            <a:pPr lvl="2"/>
            <a:r>
              <a:rPr lang="en-US" altLang="zh-CN" dirty="0" smtClean="0"/>
              <a:t>For efficient resource utilization and to be adaptive to traffic fluctuations</a:t>
            </a:r>
          </a:p>
          <a:p>
            <a:pPr lvl="2"/>
            <a:r>
              <a:rPr lang="en-US" altLang="zh-CN" dirty="0" smtClean="0"/>
              <a:t>To be enabled by TDM and/or FDM and/or SDM approaches</a:t>
            </a:r>
          </a:p>
          <a:p>
            <a:pPr lvl="2"/>
            <a:r>
              <a:rPr lang="en-US" altLang="zh-CN" dirty="0" smtClean="0"/>
              <a:t>R1-166115, R1-166488, R1-166881, R1-167267, R1-167119, </a:t>
            </a:r>
            <a:r>
              <a:rPr lang="en-US" altLang="zh-CN" dirty="0" smtClean="0">
                <a:solidFill>
                  <a:srgbClr val="FF0000"/>
                </a:solidFill>
              </a:rPr>
              <a:t>R1-166763</a:t>
            </a:r>
            <a:endParaRPr lang="zh-CN" altLang="en-US" dirty="0" smtClean="0">
              <a:solidFill>
                <a:srgbClr val="FF0000"/>
              </a:solidFill>
            </a:endParaRPr>
          </a:p>
        </p:txBody>
      </p:sp>
      <p:sp>
        <p:nvSpPr>
          <p:cNvPr id="5124" name="灯片编号占位符 3"/>
          <p:cNvSpPr>
            <a:spLocks noGrp="1"/>
          </p:cNvSpPr>
          <p:nvPr>
            <p:ph type="sldNum" sz="quarter" idx="1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defTabSz="1219200" fontAlgn="base">
              <a:spcBef>
                <a:spcPct val="0"/>
              </a:spcBef>
              <a:spcAft>
                <a:spcPct val="0"/>
              </a:spcAft>
            </a:pPr>
            <a:fld id="{CC043CD7-1AAD-4BA7-B3BF-F0E546B991D6}" type="slidenum">
              <a:rPr lang="en-US" altLang="zh-CN" smtClean="0"/>
              <a:pPr defTabSz="1219200"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altLang="zh-CN" smtClean="0"/>
          </a:p>
        </p:txBody>
      </p:sp>
      <p:pic>
        <p:nvPicPr>
          <p:cNvPr id="5125" name="图片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9600" y="3502025"/>
            <a:ext cx="3203575" cy="240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图片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3740150"/>
            <a:ext cx="5432425" cy="2209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7" name="矩形 12"/>
          <p:cNvSpPr>
            <a:spLocks noChangeArrowheads="1"/>
          </p:cNvSpPr>
          <p:nvPr/>
        </p:nvSpPr>
        <p:spPr bwMode="auto">
          <a:xfrm>
            <a:off x="6734175" y="3081338"/>
            <a:ext cx="12223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800"/>
              <a:t>R1-167220</a:t>
            </a:r>
            <a:endParaRPr lang="zh-CN" altLang="en-US" sz="1800"/>
          </a:p>
        </p:txBody>
      </p:sp>
      <p:sp>
        <p:nvSpPr>
          <p:cNvPr id="5128" name="矩形 14"/>
          <p:cNvSpPr>
            <a:spLocks noChangeArrowheads="1"/>
          </p:cNvSpPr>
          <p:nvPr/>
        </p:nvSpPr>
        <p:spPr bwMode="auto">
          <a:xfrm>
            <a:off x="2339975" y="3276600"/>
            <a:ext cx="12223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895600" indent="-609600" defTabSz="1219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3352800" indent="-609600" defTabSz="1219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810000" indent="-609600" defTabSz="1219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4267200" indent="-609600" defTabSz="1219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lvl="1" indent="0"/>
            <a:r>
              <a:rPr lang="en-US" altLang="zh-CN" sz="1800"/>
              <a:t>R1-166488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 bwMode="auto">
          <a:xfrm>
            <a:off x="252413" y="188913"/>
            <a:ext cx="8640762" cy="6492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r>
              <a:rPr lang="en-US" altLang="zh-CN" smtClean="0"/>
              <a:t>Background (Contd)</a:t>
            </a:r>
            <a:endParaRPr lang="zh-CN" altLang="en-US" smtClean="0"/>
          </a:p>
        </p:txBody>
      </p:sp>
      <p:sp>
        <p:nvSpPr>
          <p:cNvPr id="6147" name="内容占位符 2"/>
          <p:cNvSpPr>
            <a:spLocks noGrp="1"/>
          </p:cNvSpPr>
          <p:nvPr>
            <p:ph sz="quarter" idx="13"/>
          </p:nvPr>
        </p:nvSpPr>
        <p:spPr bwMode="auto">
          <a:xfrm>
            <a:off x="252413" y="981075"/>
            <a:ext cx="8640762" cy="5257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mtClean="0"/>
              <a:t>The views and proposals on integrated backhaul and access further includes</a:t>
            </a:r>
          </a:p>
          <a:p>
            <a:pPr lvl="1"/>
            <a:r>
              <a:rPr lang="en-US" altLang="zh-CN" smtClean="0"/>
              <a:t>Support multi-hop backhauling and multi-site connectivity in backhauling </a:t>
            </a:r>
          </a:p>
          <a:p>
            <a:pPr lvl="2"/>
            <a:r>
              <a:rPr lang="en-US" altLang="zh-CN" smtClean="0"/>
              <a:t>Multi-hop backhauling to enable flexible deployment extension </a:t>
            </a:r>
          </a:p>
          <a:p>
            <a:pPr lvl="2"/>
            <a:r>
              <a:rPr lang="en-US" altLang="zh-CN" smtClean="0"/>
              <a:t>Multi-site connectivity: Maintain backhaul connections with multiple TRPs</a:t>
            </a:r>
          </a:p>
          <a:p>
            <a:pPr lvl="3"/>
            <a:r>
              <a:rPr lang="en-US" altLang="zh-CN" sz="1400" smtClean="0"/>
              <a:t>To be robust against variations in propagation conditions</a:t>
            </a:r>
          </a:p>
          <a:p>
            <a:pPr lvl="2"/>
            <a:r>
              <a:rPr lang="en-US" altLang="zh-CN" smtClean="0"/>
              <a:t>R1-166115, R1-166488, R1-166887, R1-167119, R1-167267, R1-167799</a:t>
            </a:r>
          </a:p>
          <a:p>
            <a:pPr lvl="1"/>
            <a:r>
              <a:rPr lang="en-US" altLang="zh-CN" smtClean="0"/>
              <a:t>Provide forward compatibility to support full duplex operation of integrated backhaul and access</a:t>
            </a:r>
          </a:p>
          <a:p>
            <a:pPr lvl="2"/>
            <a:r>
              <a:rPr lang="en-US" altLang="zh-CN" smtClean="0"/>
              <a:t>To relax the scheduling constraints imposed by half-duplex and improve efficiency</a:t>
            </a:r>
          </a:p>
          <a:p>
            <a:pPr lvl="2"/>
            <a:r>
              <a:rPr lang="en-US" altLang="zh-CN" smtClean="0"/>
              <a:t>R1-166488, R1-166887, R1-167267</a:t>
            </a:r>
          </a:p>
          <a:p>
            <a:endParaRPr lang="zh-CN" altLang="en-US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1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defTabSz="1219200" fontAlgn="base">
              <a:spcBef>
                <a:spcPct val="0"/>
              </a:spcBef>
              <a:spcAft>
                <a:spcPct val="0"/>
              </a:spcAft>
            </a:pPr>
            <a:fld id="{21F6927D-1AA5-473B-90F6-6B47931D538B}" type="slidenum">
              <a:rPr lang="en-US" altLang="zh-CN" smtClean="0"/>
              <a:pPr defTabSz="1219200"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altLang="zh-CN" smtClean="0"/>
          </a:p>
        </p:txBody>
      </p:sp>
      <p:pic>
        <p:nvPicPr>
          <p:cNvPr id="6149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70"/>
          <a:stretch>
            <a:fillRect/>
          </a:stretch>
        </p:blipFill>
        <p:spPr bwMode="auto">
          <a:xfrm>
            <a:off x="5364163" y="3862388"/>
            <a:ext cx="2452687" cy="22510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0" name="矩形 6"/>
          <p:cNvSpPr>
            <a:spLocks noChangeArrowheads="1"/>
          </p:cNvSpPr>
          <p:nvPr/>
        </p:nvSpPr>
        <p:spPr bwMode="auto">
          <a:xfrm>
            <a:off x="5940425" y="3381375"/>
            <a:ext cx="12144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800"/>
              <a:t>R1-167119</a:t>
            </a:r>
            <a:endParaRPr lang="zh-CN" altLang="en-US" sz="1800"/>
          </a:p>
        </p:txBody>
      </p:sp>
      <p:pic>
        <p:nvPicPr>
          <p:cNvPr id="6151" name="图片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75" y="4213225"/>
            <a:ext cx="4297363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2" name="矩形 11"/>
          <p:cNvSpPr>
            <a:spLocks noChangeArrowheads="1"/>
          </p:cNvSpPr>
          <p:nvPr/>
        </p:nvSpPr>
        <p:spPr bwMode="auto">
          <a:xfrm>
            <a:off x="2079625" y="3725863"/>
            <a:ext cx="12239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800"/>
              <a:t>R1-166488</a:t>
            </a:r>
            <a:endParaRPr lang="zh-CN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 bwMode="auto">
          <a:xfrm>
            <a:off x="252413" y="188913"/>
            <a:ext cx="8640762" cy="6492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r>
              <a:rPr lang="en-US" altLang="zh-CN" smtClean="0"/>
              <a:t>Background (Contd)</a:t>
            </a:r>
            <a:endParaRPr lang="zh-CN" altLang="en-US" smtClean="0"/>
          </a:p>
        </p:txBody>
      </p:sp>
      <p:sp>
        <p:nvSpPr>
          <p:cNvPr id="7171" name="内容占位符 2"/>
          <p:cNvSpPr>
            <a:spLocks noGrp="1"/>
          </p:cNvSpPr>
          <p:nvPr>
            <p:ph sz="quarter" idx="13"/>
          </p:nvPr>
        </p:nvSpPr>
        <p:spPr bwMode="auto">
          <a:xfrm>
            <a:off x="252413" y="981075"/>
            <a:ext cx="8640762" cy="5257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dirty="0" smtClean="0"/>
              <a:t>Companies have also provided views on the feasibility and requirements on mobile TRP/RNs carrying integrated backhaul and access functionalities</a:t>
            </a:r>
          </a:p>
          <a:p>
            <a:pPr lvl="1"/>
            <a:r>
              <a:rPr lang="en-US" altLang="zh-CN" dirty="0" smtClean="0"/>
              <a:t>R1-162187</a:t>
            </a:r>
          </a:p>
          <a:p>
            <a:pPr lvl="2"/>
            <a:r>
              <a:rPr lang="en-GB" altLang="zh-CN" dirty="0" smtClean="0"/>
              <a:t>Mobile relay is important for supporting e.g., the use cases of bus and (high-speed) train, but special considerations would be needed to support mobility. Feasibility of supporting mobile relay at mmWave especially for (very) high speed would be questionable, however feasibility at slow/moderate speed also requires further study.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R1-163220</a:t>
            </a:r>
          </a:p>
          <a:p>
            <a:pPr lvl="2"/>
            <a:r>
              <a:rPr lang="en-US" altLang="zh-CN" dirty="0" smtClean="0"/>
              <a:t>Robust handover procedures of access-integrated backhaul connections for mobile relays and for load balancing purposes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R1-166887</a:t>
            </a:r>
          </a:p>
          <a:p>
            <a:pPr lvl="2"/>
            <a:r>
              <a:rPr lang="en-US" altLang="zh-CN" dirty="0" smtClean="0"/>
              <a:t>RAN1 needs to discuss how to determine the TTI boundary of the access link. This discussion needs to take into account time-varying TTI boundary of the backhaul link and its impact on the synchronization maintenance of the UEs connected to the relay node in the mobile relay cases.</a:t>
            </a:r>
          </a:p>
          <a:p>
            <a:pPr lvl="1"/>
            <a:r>
              <a:rPr lang="en-US" altLang="zh-CN" dirty="0" smtClean="0"/>
              <a:t>R1-167119</a:t>
            </a:r>
            <a:endParaRPr lang="zh-CN" altLang="en-US" dirty="0" smtClean="0"/>
          </a:p>
          <a:p>
            <a:pPr lvl="2"/>
            <a:r>
              <a:rPr lang="en-GB" altLang="zh-CN" dirty="0" smtClean="0"/>
              <a:t>For mobile relay nodes, the response mechanism to accommodate topological changes are generally more stringent.</a:t>
            </a:r>
            <a:endParaRPr lang="en-US" altLang="zh-CN" dirty="0" smtClean="0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1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defTabSz="1219200" fontAlgn="base">
              <a:spcBef>
                <a:spcPct val="0"/>
              </a:spcBef>
              <a:spcAft>
                <a:spcPct val="0"/>
              </a:spcAft>
            </a:pPr>
            <a:fld id="{E86C6446-B50C-4420-9B66-7340D4E03A83}" type="slidenum">
              <a:rPr lang="en-US" altLang="zh-CN" smtClean="0"/>
              <a:pPr defTabSz="1219200"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1"/>
          <p:cNvSpPr>
            <a:spLocks noGrp="1"/>
          </p:cNvSpPr>
          <p:nvPr>
            <p:ph type="title"/>
          </p:nvPr>
        </p:nvSpPr>
        <p:spPr bwMode="auto">
          <a:xfrm>
            <a:off x="252413" y="188913"/>
            <a:ext cx="8640762" cy="6492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dirty="0" smtClean="0"/>
              <a:t>Proposals</a:t>
            </a:r>
            <a:endParaRPr lang="zh-CN" altLang="en-US" dirty="0" smtClean="0"/>
          </a:p>
        </p:txBody>
      </p:sp>
      <p:sp>
        <p:nvSpPr>
          <p:cNvPr id="8195" name="内容占位符 2"/>
          <p:cNvSpPr>
            <a:spLocks noGrp="1"/>
          </p:cNvSpPr>
          <p:nvPr>
            <p:ph sz="quarter" idx="13"/>
          </p:nvPr>
        </p:nvSpPr>
        <p:spPr bwMode="auto">
          <a:xfrm>
            <a:off x="252413" y="981075"/>
            <a:ext cx="8640762" cy="5257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dirty="0" smtClean="0"/>
              <a:t>From the commonality in views and proposals from companies, it is proposed that </a:t>
            </a:r>
          </a:p>
          <a:p>
            <a:pPr lvl="1" eaLnBrk="1" hangingPunct="1"/>
            <a:r>
              <a:rPr lang="en-US" altLang="zh-CN" dirty="0" smtClean="0"/>
              <a:t>Integrated backhaul and access should be supported by NR, including</a:t>
            </a:r>
          </a:p>
          <a:p>
            <a:pPr lvl="2" eaLnBrk="1" hangingPunct="1"/>
            <a:r>
              <a:rPr lang="en-US" altLang="zh-CN" dirty="0" smtClean="0"/>
              <a:t>Support dynamic resource allocation among backhaul and access links, including </a:t>
            </a:r>
            <a:r>
              <a:rPr lang="en-US" altLang="zh-CN" sz="1400" dirty="0" smtClean="0"/>
              <a:t>TDM and FDM and SDM approaches under half-duplex constraint </a:t>
            </a:r>
          </a:p>
          <a:p>
            <a:pPr lvl="2" eaLnBrk="1" hangingPunct="1"/>
            <a:r>
              <a:rPr lang="en-US" altLang="zh-CN" dirty="0" smtClean="0"/>
              <a:t>Support multi-hop backhauling and multi-site connectivity in backhauling </a:t>
            </a:r>
          </a:p>
          <a:p>
            <a:pPr lvl="2" eaLnBrk="1" hangingPunct="1"/>
            <a:r>
              <a:rPr lang="en-US" altLang="zh-CN" dirty="0" smtClean="0">
                <a:solidFill>
                  <a:srgbClr val="FF0000"/>
                </a:solidFill>
              </a:rPr>
              <a:t>Mechanism </a:t>
            </a:r>
            <a:r>
              <a:rPr lang="en-US" altLang="zh-CN" dirty="0">
                <a:solidFill>
                  <a:srgbClr val="FF0000"/>
                </a:solidFill>
              </a:rPr>
              <a:t>for integration of </a:t>
            </a:r>
            <a:r>
              <a:rPr lang="en-US" altLang="zh-CN" dirty="0" smtClean="0">
                <a:solidFill>
                  <a:srgbClr val="FF0000"/>
                </a:solidFill>
              </a:rPr>
              <a:t>new TRPs/RNs </a:t>
            </a:r>
            <a:r>
              <a:rPr lang="en-US" altLang="zh-CN" dirty="0">
                <a:solidFill>
                  <a:srgbClr val="FF0000"/>
                </a:solidFill>
              </a:rPr>
              <a:t>carrying integrated backhaul and access functionalities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lvl="2" eaLnBrk="1" hangingPunct="1"/>
            <a:r>
              <a:rPr lang="en-US" altLang="zh-CN" dirty="0" smtClean="0">
                <a:solidFill>
                  <a:srgbClr val="FF0000"/>
                </a:solidFill>
              </a:rPr>
              <a:t>Mechanisms </a:t>
            </a:r>
            <a:r>
              <a:rPr lang="en-US" altLang="zh-CN" dirty="0">
                <a:solidFill>
                  <a:srgbClr val="FF0000"/>
                </a:solidFill>
              </a:rPr>
              <a:t>for </a:t>
            </a:r>
            <a:r>
              <a:rPr lang="en-US" altLang="zh-CN" dirty="0" smtClean="0">
                <a:solidFill>
                  <a:srgbClr val="FF0000"/>
                </a:solidFill>
              </a:rPr>
              <a:t>discovery and </a:t>
            </a:r>
            <a:r>
              <a:rPr lang="en-US" altLang="zh-CN" dirty="0">
                <a:solidFill>
                  <a:srgbClr val="FF0000"/>
                </a:solidFill>
              </a:rPr>
              <a:t>management of backhaul </a:t>
            </a:r>
            <a:r>
              <a:rPr lang="en-US" altLang="zh-CN" dirty="0" smtClean="0">
                <a:solidFill>
                  <a:srgbClr val="FF0000"/>
                </a:solidFill>
              </a:rPr>
              <a:t>links for the connected TRP/RNs with integrated backhaul and access</a:t>
            </a:r>
          </a:p>
          <a:p>
            <a:pPr lvl="2" eaLnBrk="1" hangingPunct="1"/>
            <a:r>
              <a:rPr lang="en-US" altLang="zh-CN" dirty="0" smtClean="0">
                <a:solidFill>
                  <a:srgbClr val="FF0000"/>
                </a:solidFill>
              </a:rPr>
              <a:t>Other aspects/functionalities such as forward compatibility to support full duplex operation on backhaul and/or access links are FFS</a:t>
            </a:r>
            <a:endParaRPr lang="en-US" altLang="zh-CN" strike="sngStrike" dirty="0" smtClean="0">
              <a:solidFill>
                <a:srgbClr val="FF0000"/>
              </a:solidFill>
            </a:endParaRPr>
          </a:p>
          <a:p>
            <a:pPr eaLnBrk="1" hangingPunct="1"/>
            <a:r>
              <a:rPr lang="en-US" altLang="zh-CN" dirty="0" smtClean="0"/>
              <a:t>Regarding the support of mobile TRP</a:t>
            </a:r>
            <a:r>
              <a:rPr lang="en-US" altLang="zh-CN" dirty="0" smtClean="0">
                <a:solidFill>
                  <a:srgbClr val="FF0000"/>
                </a:solidFill>
              </a:rPr>
              <a:t>s</a:t>
            </a:r>
            <a:r>
              <a:rPr lang="en-US" altLang="zh-CN" dirty="0" smtClean="0"/>
              <a:t>/RNs carrying integrated backhaul and access functionalities, it is proposed that </a:t>
            </a:r>
          </a:p>
          <a:p>
            <a:pPr lvl="1" eaLnBrk="1" hangingPunct="1"/>
            <a:r>
              <a:rPr lang="en-US" altLang="zh-CN" dirty="0" smtClean="0"/>
              <a:t>RAN1 should strive for a common mobility handling and beam management framework for mobile TRP/RNs carrying integrated backhaul and access functionalities and the usual UEs</a:t>
            </a:r>
          </a:p>
        </p:txBody>
      </p:sp>
      <p:sp>
        <p:nvSpPr>
          <p:cNvPr id="8196" name="灯片编号占位符 3"/>
          <p:cNvSpPr>
            <a:spLocks noGrp="1"/>
          </p:cNvSpPr>
          <p:nvPr>
            <p:ph type="sldNum" sz="quarter" idx="1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1219200" fontAlgn="base">
              <a:spcBef>
                <a:spcPct val="0"/>
              </a:spcBef>
              <a:spcAft>
                <a:spcPct val="0"/>
              </a:spcAft>
            </a:pPr>
            <a:fld id="{498D65D1-B80C-4798-ACF9-5DC8457C3995}" type="slidenum">
              <a:rPr lang="en-US" altLang="zh-CN" sz="1200" smtClean="0"/>
              <a:pPr defTabSz="1219200"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altLang="zh-CN" sz="12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ckgroun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New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4498</TotalTime>
  <Words>691</Words>
  <Application>Microsoft Office PowerPoint</Application>
  <PresentationFormat>自定义</PresentationFormat>
  <Paragraphs>67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宋体</vt:lpstr>
      <vt:lpstr>Arial</vt:lpstr>
      <vt:lpstr>Calibri</vt:lpstr>
      <vt:lpstr>Times New Roman</vt:lpstr>
      <vt:lpstr>Background</vt:lpstr>
      <vt:lpstr>WF on Integrated Backhaul and Access</vt:lpstr>
      <vt:lpstr>Background</vt:lpstr>
      <vt:lpstr>Background (Contd)</vt:lpstr>
      <vt:lpstr>Background (Contd)</vt:lpstr>
      <vt:lpstr>Background (Contd)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Zhouchuan (Luc)</dc:creator>
  <cp:lastModifiedBy>Xi Zhang</cp:lastModifiedBy>
  <cp:revision>319</cp:revision>
  <dcterms:created xsi:type="dcterms:W3CDTF">2014-09-24T01:01:53Z</dcterms:created>
  <dcterms:modified xsi:type="dcterms:W3CDTF">2016-08-25T09:21:03Z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(2)i0lw2vBT2ReNh46PRdO6Lt64Iy8tahcF6XTIXsq/0gLufUSsBLEU08duQ5dv8b74tdjhxFV6
LnxULa3hHCC22gQKqCevNrkeNsDGI19vHE/SWkvt455tATKfx6/X4PZkMljk/vkljTeJOT1w
PNmHxvdT5cUvo+rLnq2GbSmoZsOISFTVDdfqnGAHq664rc99Sbd1YZTZMhf4410cE80Lfb6D
jEcxRnevnmVCIagzsv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zO+wUwRLR3ba7HcV5BCD6v5U8RBzfsouGcP/M5AMedT/RDPwcgPFiT
T0Tv7oCTUBi6zIXtCVvls9ek5EL1RUIidlQ/ldQ/6aEjPCUNzOuym7FYZxjJh0rUsvViQHin
fcthGv2/k5Uw6MfvoB0WqcKEra0+TghSIRFUw1G5j6pvc7IoM4EGD4L/3y9q7igaJWU=</vt:lpwstr>
  </property>
  <property fmtid="{D5CDD505-2E9C-101B-9397-08002B2CF9AE}" pid="5" name="_2015_ms_pID_7253431_00">
    <vt:lpwstr>_2015_ms_pID_7253431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1472114817</vt:lpwstr>
  </property>
</Properties>
</file>