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76" r:id="rId2"/>
    <p:sldId id="279" r:id="rId3"/>
    <p:sldId id="281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84" y="-726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4328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WF on support of rotatable UE with </a:t>
            </a:r>
            <a:r>
              <a:rPr lang="en-US" altLang="ja-JP" dirty="0" err="1" smtClean="0">
                <a:latin typeface="Calibri" panose="020F0502020204030204" pitchFamily="34" charset="0"/>
              </a:rPr>
              <a:t>beamforming</a:t>
            </a:r>
            <a:r>
              <a:rPr lang="en-US" altLang="ja-JP" dirty="0" smtClean="0">
                <a:latin typeface="Calibri" panose="020F0502020204030204" pitchFamily="34" charset="0"/>
              </a:rPr>
              <a:t> in NR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400800" cy="523220"/>
          </a:xfrm>
        </p:spPr>
        <p:txBody>
          <a:bodyPr>
            <a:normAutofit fontScale="77500" lnSpcReduction="20000"/>
          </a:bodyPr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LG, Intel, KT, </a:t>
            </a:r>
            <a:r>
              <a:rPr lang="en-US" altLang="ja-JP" dirty="0" err="1" smtClean="0">
                <a:solidFill>
                  <a:schemeClr val="tx1"/>
                </a:solidFill>
              </a:rPr>
              <a:t>MediaTek</a:t>
            </a:r>
            <a:r>
              <a:rPr lang="en-US" altLang="ja-JP" dirty="0" smtClean="0">
                <a:solidFill>
                  <a:schemeClr val="tx1"/>
                </a:solidFill>
              </a:rPr>
              <a:t>, </a:t>
            </a:r>
            <a:r>
              <a:rPr lang="en-US" altLang="ja-JP" dirty="0" err="1" smtClean="0">
                <a:solidFill>
                  <a:schemeClr val="tx1"/>
                </a:solidFill>
              </a:rPr>
              <a:t>InterDigital</a:t>
            </a:r>
            <a:r>
              <a:rPr lang="en-US" altLang="ja-JP" dirty="0" smtClean="0">
                <a:solidFill>
                  <a:schemeClr val="tx1"/>
                </a:solidFill>
              </a:rPr>
              <a:t>, Samsung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535897" y="323655"/>
            <a:ext cx="13115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 smtClean="0">
                <a:solidFill>
                  <a:srgbClr val="000000"/>
                </a:solidFill>
                <a:latin typeface="+mn-lt"/>
                <a:ea typeface="+mn-ea"/>
              </a:rPr>
              <a:t>R1-168308</a:t>
            </a:r>
            <a:endParaRPr lang="en-US" altLang="zh-CN" sz="2000" dirty="0" smtClean="0">
              <a:solidFill>
                <a:srgbClr val="000000"/>
              </a:solidFill>
              <a:latin typeface="+mn-lt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50" y="278650"/>
            <a:ext cx="3968009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>
                <a:latin typeface="+mj-lt"/>
              </a:rPr>
              <a:t>3GPP </a:t>
            </a:r>
            <a:r>
              <a:rPr lang="en-US" sz="1800" dirty="0" smtClean="0">
                <a:latin typeface="+mj-lt"/>
              </a:rPr>
              <a:t>TSG</a:t>
            </a:r>
            <a:r>
              <a:rPr lang="en-US" sz="1800" dirty="0">
                <a:latin typeface="+mj-lt"/>
              </a:rPr>
              <a:t> RAN1 </a:t>
            </a:r>
            <a:r>
              <a:rPr lang="en-GB" altLang="zh-CN" sz="1800" dirty="0" smtClean="0">
                <a:latin typeface="+mj-lt"/>
              </a:rPr>
              <a:t>#</a:t>
            </a:r>
            <a:r>
              <a:rPr lang="en-US" altLang="zh-CN" sz="1800" dirty="0" smtClean="0">
                <a:latin typeface="+mj-lt"/>
              </a:rPr>
              <a:t>86</a:t>
            </a:r>
            <a:r>
              <a:rPr lang="en-US" sz="1800" dirty="0" smtClean="0">
                <a:latin typeface="+mj-lt"/>
              </a:rPr>
              <a:t> </a:t>
            </a:r>
            <a:endParaRPr lang="en-US" sz="1800" dirty="0">
              <a:latin typeface="+mj-lt"/>
            </a:endParaRPr>
          </a:p>
          <a:p>
            <a:pPr>
              <a:defRPr/>
            </a:pPr>
            <a:r>
              <a:rPr lang="en-US" altLang="zh-CN" dirty="0">
                <a:latin typeface="+mj-lt"/>
              </a:rPr>
              <a:t>Gothenburg, </a:t>
            </a:r>
            <a:r>
              <a:rPr lang="en-US" altLang="zh-CN" dirty="0" smtClean="0">
                <a:latin typeface="+mj-lt"/>
              </a:rPr>
              <a:t>Sweden, Aug 22 – 26, 2016</a:t>
            </a:r>
          </a:p>
          <a:p>
            <a:pPr>
              <a:defRPr/>
            </a:pPr>
            <a:r>
              <a:rPr lang="tr-TR" sz="1800" dirty="0" smtClean="0">
                <a:latin typeface="+mj-lt"/>
              </a:rPr>
              <a:t>Agenda Item: </a:t>
            </a:r>
            <a:r>
              <a:rPr lang="en-US" sz="1800" dirty="0" smtClean="0">
                <a:latin typeface="+mj-lt"/>
              </a:rPr>
              <a:t>8.1.</a:t>
            </a:r>
            <a:r>
              <a:rPr lang="en-US" altLang="zh-CN" sz="1800" dirty="0" smtClean="0">
                <a:latin typeface="+mj-lt"/>
              </a:rPr>
              <a:t>5</a:t>
            </a:r>
            <a:endParaRPr lang="en-US" sz="1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724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900" dirty="0" smtClean="0"/>
              <a:t>Several initial observations show </a:t>
            </a:r>
            <a:r>
              <a:rPr lang="en-US" altLang="ko-KR" sz="2900" dirty="0"/>
              <a:t>that </a:t>
            </a:r>
            <a:r>
              <a:rPr lang="en-US" altLang="ko-KR" sz="2900" dirty="0" smtClean="0"/>
              <a:t>the </a:t>
            </a:r>
            <a:r>
              <a:rPr lang="en-US" altLang="ko-KR" sz="2900" dirty="0"/>
              <a:t>UE rotation could lead to severe performance loss when UE side </a:t>
            </a:r>
            <a:r>
              <a:rPr lang="en-US" altLang="ko-KR" sz="2900" dirty="0" err="1"/>
              <a:t>beamforming</a:t>
            </a:r>
            <a:r>
              <a:rPr lang="en-US" altLang="ko-KR" sz="2900" dirty="0"/>
              <a:t> is </a:t>
            </a:r>
            <a:r>
              <a:rPr lang="en-US" altLang="ko-KR" sz="2900" dirty="0" smtClean="0"/>
              <a:t>adopted (</a:t>
            </a:r>
            <a:r>
              <a:rPr lang="en-US" altLang="ko-KR" sz="2900" dirty="0"/>
              <a:t>LG[R1-166904], Intel[R1-166565</a:t>
            </a:r>
            <a:r>
              <a:rPr lang="en-US" altLang="ko-KR" sz="2900" dirty="0" smtClean="0"/>
              <a:t>]).  </a:t>
            </a:r>
            <a:endParaRPr lang="en-US" altLang="ko-KR" sz="2900" dirty="0"/>
          </a:p>
        </p:txBody>
      </p:sp>
    </p:spTree>
    <p:extLst>
      <p:ext uri="{BB962C8B-B14F-4D97-AF65-F5344CB8AC3E}">
        <p14:creationId xmlns:p14="http://schemas.microsoft.com/office/powerpoint/2010/main" val="16611436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ko-KR" sz="3000" dirty="0" smtClean="0"/>
              <a:t>Study impacts </a:t>
            </a:r>
            <a:r>
              <a:rPr lang="en-US" altLang="ko-KR" sz="3000" dirty="0"/>
              <a:t>of UE </a:t>
            </a:r>
            <a:r>
              <a:rPr lang="en-US" altLang="ko-KR" sz="3000" dirty="0" smtClean="0"/>
              <a:t>rotation w.r.t. following aspects</a:t>
            </a:r>
          </a:p>
          <a:p>
            <a:pPr lvl="1"/>
            <a:r>
              <a:rPr lang="en-US" altLang="ko-KR" sz="2400" dirty="0" smtClean="0"/>
              <a:t>UE/TRP beam change</a:t>
            </a:r>
          </a:p>
          <a:p>
            <a:pPr lvl="1"/>
            <a:r>
              <a:rPr lang="en-US" altLang="ko-KR" sz="2400" dirty="0" smtClean="0"/>
              <a:t>Layer 3 </a:t>
            </a:r>
            <a:r>
              <a:rPr lang="en-US" altLang="ko-KR" sz="2400" dirty="0" smtClean="0"/>
              <a:t>aspects  </a:t>
            </a:r>
          </a:p>
          <a:p>
            <a:pPr lvl="1"/>
            <a:r>
              <a:rPr lang="en-US" altLang="ko-KR" sz="2400" dirty="0" smtClean="0"/>
              <a:t>CSI mismatch from CSI reporting instance to data transmission instance</a:t>
            </a:r>
            <a:endParaRPr lang="en-US" altLang="ko-KR" sz="2400" dirty="0" smtClean="0"/>
          </a:p>
          <a:p>
            <a:r>
              <a:rPr lang="en-US" altLang="ko-KR" sz="3000" dirty="0" smtClean="0"/>
              <a:t>Study the following techniques under the consideration of UE rotation</a:t>
            </a:r>
            <a:endParaRPr lang="en-US" altLang="ko-KR" sz="3000" dirty="0"/>
          </a:p>
          <a:p>
            <a:pPr lvl="1"/>
            <a:r>
              <a:rPr lang="en-US" altLang="ko-KR" sz="2400" dirty="0" smtClean="0"/>
              <a:t>Frequent tracking of </a:t>
            </a:r>
            <a:r>
              <a:rPr lang="en-US" altLang="ko-KR" sz="2400" dirty="0" smtClean="0"/>
              <a:t>UE </a:t>
            </a:r>
            <a:r>
              <a:rPr lang="en-US" altLang="ko-KR" sz="2400" dirty="0" err="1" smtClean="0"/>
              <a:t>Tx</a:t>
            </a:r>
            <a:r>
              <a:rPr lang="en-US" altLang="ko-KR" sz="2400" dirty="0" smtClean="0"/>
              <a:t>/Rx </a:t>
            </a:r>
            <a:r>
              <a:rPr lang="en-US" altLang="ko-KR" sz="2400" dirty="0" smtClean="0"/>
              <a:t>beam(s)</a:t>
            </a:r>
            <a:endParaRPr lang="en-US" altLang="ko-KR" sz="2400" dirty="0" smtClean="0"/>
          </a:p>
          <a:p>
            <a:pPr lvl="2"/>
            <a:r>
              <a:rPr lang="en-US" altLang="ko-KR" sz="2000" dirty="0" smtClean="0"/>
              <a:t>Need further study on the required </a:t>
            </a:r>
            <a:r>
              <a:rPr lang="en-US" altLang="ko-KR" sz="2000" dirty="0" smtClean="0"/>
              <a:t>tracking </a:t>
            </a:r>
            <a:r>
              <a:rPr lang="en-US" altLang="ko-KR" sz="2000" dirty="0" smtClean="0"/>
              <a:t>interval in case of the fastest rotational movement </a:t>
            </a:r>
          </a:p>
          <a:p>
            <a:pPr lvl="1"/>
            <a:r>
              <a:rPr lang="en-US" altLang="ko-KR" sz="2400" dirty="0" smtClean="0"/>
              <a:t>Transmission/reception techniques to provide more robustness </a:t>
            </a:r>
            <a:r>
              <a:rPr lang="en-US" altLang="ko-KR" sz="2400" dirty="0" smtClean="0"/>
              <a:t>(e.g. semi-OL MIMO transmission, beam cycling, beam broadening)</a:t>
            </a:r>
            <a:endParaRPr lang="en-US" altLang="ko-KR" sz="2000" dirty="0" smtClean="0"/>
          </a:p>
          <a:p>
            <a:pPr lvl="1"/>
            <a:endParaRPr lang="en-US" altLang="ko-KR" sz="2400" dirty="0"/>
          </a:p>
        </p:txBody>
      </p:sp>
    </p:spTree>
    <p:extLst>
      <p:ext uri="{BB962C8B-B14F-4D97-AF65-F5344CB8AC3E}">
        <p14:creationId xmlns:p14="http://schemas.microsoft.com/office/powerpoint/2010/main" val="15676209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13417</TotalTime>
  <Words>144</Words>
  <Application>Microsoft Office PowerPoint</Application>
  <PresentationFormat>화면 슬라이드 쇼(4:3)</PresentationFormat>
  <Paragraphs>17</Paragraphs>
  <Slides>3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Office Theme</vt:lpstr>
      <vt:lpstr>WF on support of rotatable UE with beamforming in NR</vt:lpstr>
      <vt:lpstr>Background</vt:lpstr>
      <vt:lpstr>Proposals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admin</cp:lastModifiedBy>
  <cp:revision>237</cp:revision>
  <dcterms:created xsi:type="dcterms:W3CDTF">2016-03-24T01:14:08Z</dcterms:created>
  <dcterms:modified xsi:type="dcterms:W3CDTF">2016-08-24T13:14:57Z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