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9" r:id="rId2"/>
    <p:sldId id="263" r:id="rId3"/>
    <p:sldId id="270" r:id="rId4"/>
    <p:sldId id="271" r:id="rId5"/>
    <p:sldId id="272" r:id="rId6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38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hybrid UE antenna modelling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err="1" smtClean="0"/>
              <a:t>Samsung</a:t>
            </a:r>
            <a:r>
              <a:rPr lang="en-US" altLang="ja-JP" smtClean="0"/>
              <a:t>, LGE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648108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 smtClean="0">
                <a:latin typeface="+mj-lt"/>
              </a:rPr>
              <a:t>R1-</a:t>
            </a:r>
            <a:r>
              <a:rPr lang="en-US" altLang="zh-CN" sz="1800" dirty="0" smtClean="0">
                <a:latin typeface="+mj-lt"/>
              </a:rPr>
              <a:t>165712</a:t>
            </a:r>
            <a:endParaRPr lang="en-US" altLang="zh-CN" sz="1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Nanjing</a:t>
            </a:r>
            <a:r>
              <a:rPr lang="en-GB" altLang="zh-CN" sz="1800" dirty="0" smtClean="0">
                <a:latin typeface="+mj-lt"/>
              </a:rPr>
              <a:t>, 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sz="1800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sz="1800" dirty="0">
                <a:latin typeface="+mj-lt"/>
              </a:rPr>
              <a:t>6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302716"/>
          </a:xfrm>
        </p:spPr>
        <p:txBody>
          <a:bodyPr/>
          <a:lstStyle/>
          <a:p>
            <a:r>
              <a:rPr lang="en-US" altLang="zh-CN" dirty="0" smtClean="0"/>
              <a:t>In R1-163863 and R1-163923, directional UE antenna has been agreed for NR above 6GHz.</a:t>
            </a:r>
          </a:p>
          <a:p>
            <a:r>
              <a:rPr lang="en-US" altLang="zh-CN" dirty="0" smtClean="0"/>
              <a:t>For UE with multiple directional antenna panels, naturally those panels </a:t>
            </a:r>
            <a:r>
              <a:rPr lang="en-US" altLang="zh-CN" dirty="0"/>
              <a:t>have</a:t>
            </a:r>
            <a:r>
              <a:rPr lang="en-US" altLang="zh-CN" dirty="0" smtClean="0"/>
              <a:t> different orientations in order to have full field of view (FOV).</a:t>
            </a:r>
          </a:p>
          <a:p>
            <a:r>
              <a:rPr lang="en-US" altLang="zh-CN" dirty="0" smtClean="0"/>
              <a:t>In R1-162383</a:t>
            </a:r>
            <a:r>
              <a:rPr lang="en-US" altLang="zh-CN" dirty="0"/>
              <a:t>/R1-164192</a:t>
            </a:r>
            <a:r>
              <a:rPr lang="en-US" altLang="zh-CN" dirty="0" smtClean="0"/>
              <a:t>, it is proposed that UE has two directional antennas with opposite orientations.</a:t>
            </a:r>
          </a:p>
          <a:p>
            <a:r>
              <a:rPr lang="en-US" altLang="zh-CN" dirty="0" smtClean="0"/>
              <a:t>In R1-163987, more detailed modeling of UE antenna placement and orientation is given as well as other detailed UE antenna configuration parameters </a:t>
            </a:r>
          </a:p>
          <a:p>
            <a:r>
              <a:rPr lang="en-US" altLang="zh-CN" dirty="0"/>
              <a:t>In R1-164554, another way of modeling UE antennas with different orientations and giving more freedom to antenna panel placement is </a:t>
            </a:r>
            <a:r>
              <a:rPr lang="en-US" altLang="zh-CN" dirty="0" smtClean="0"/>
              <a:t>given</a:t>
            </a:r>
          </a:p>
          <a:p>
            <a:r>
              <a:rPr lang="en-US" altLang="zh-CN" dirty="0" smtClean="0"/>
              <a:t>In R1-164190, the RSRP modelling defined in TR 36.873 has been extended to consider UE side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In this way forward, possible agreements with regard to UE antenna shapes, orientation, RSRP modelling are proposed.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3" y="773705"/>
                <a:ext cx="8820150" cy="5390258"/>
              </a:xfrm>
            </p:spPr>
            <p:txBody>
              <a:bodyPr/>
              <a:lstStyle/>
              <a:p>
                <a:r>
                  <a:rPr lang="en-GB" altLang="zh-CN" sz="1600" dirty="0" smtClean="0"/>
                  <a:t>For UE with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6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600" dirty="0" smtClean="0"/>
                  <a:t>) directional antenna </a:t>
                </a:r>
                <a:r>
                  <a:rPr lang="en-GB" altLang="zh-CN" sz="1600" dirty="0"/>
                  <a:t>panels</a:t>
                </a:r>
                <a:r>
                  <a:rPr lang="en-GB" altLang="zh-CN" sz="1600" dirty="0" smtClean="0"/>
                  <a:t>. </a:t>
                </a:r>
                <a:endParaRPr lang="en-GB" altLang="zh-CN" sz="1600" dirty="0" smtClean="0">
                  <a:solidFill>
                    <a:srgbClr val="FF0000"/>
                  </a:solidFill>
                </a:endParaRPr>
              </a:p>
              <a:p>
                <a:pPr lvl="1"/>
                <a:r>
                  <a:rPr lang="en-GB" altLang="zh-CN" sz="1600" dirty="0" smtClean="0"/>
                  <a:t>Introduce </a:t>
                </a:r>
                <a14:m>
                  <m:oMath xmlns:m="http://schemas.openxmlformats.org/officeDocument/2006/math"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 for orientation of the panel </a:t>
                </a:r>
                <a14:m>
                  <m:oMath xmlns:m="http://schemas.openxmlformats.org/officeDocument/2006/math"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−1,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altLang="zh-CN" sz="1600" b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600" b="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GB" altLang="zh-CN" sz="1600" b="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GB" altLang="zh-CN" sz="1600" dirty="0" smtClean="0"/>
                  <a:t>,  where </a:t>
                </a:r>
                <a:r>
                  <a:rPr lang="en-US" altLang="zh-CN" sz="1600" dirty="0" smtClean="0"/>
                  <a:t>the orientation of the first panel </a:t>
                </a:r>
                <a14:m>
                  <m:oMath xmlns:m="http://schemas.openxmlformats.org/officeDocument/2006/math">
                    <m:r>
                      <a:rPr lang="en-GB" altLang="zh-CN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r>
                          <a:rPr lang="en-US" altLang="zh-CN" sz="1600" b="0" i="1" smtClean="0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/>
                  <a:t> </a:t>
                </a:r>
                <a:r>
                  <a:rPr lang="en-GB" altLang="zh-CN" sz="1600" dirty="0" smtClean="0"/>
                  <a:t>is the same as UE orientation,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GB" altLang="zh-CN" sz="1600" dirty="0" smtClean="0"/>
                  <a:t> is the array bearing angle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600" i="1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6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GB" altLang="zh-CN" sz="1600" dirty="0" smtClean="0"/>
                  <a:t> is the array </a:t>
                </a:r>
                <a:r>
                  <a:rPr lang="en-GB" altLang="zh-CN" sz="1600" dirty="0" err="1" smtClean="0"/>
                  <a:t>downtilt</a:t>
                </a:r>
                <a:r>
                  <a:rPr lang="en-GB" altLang="zh-CN" sz="1600" dirty="0" smtClean="0"/>
                  <a:t> angle</a:t>
                </a:r>
                <a:r>
                  <a:rPr lang="en-GB" altLang="zh-CN" sz="1600" baseline="30000" dirty="0" smtClean="0"/>
                  <a:t>[1]</a:t>
                </a:r>
                <a:r>
                  <a:rPr lang="en-GB" altLang="zh-CN" sz="1600" dirty="0" smtClean="0"/>
                  <a:t>.</a:t>
                </a:r>
              </a:p>
              <a:p>
                <a:pPr lvl="1"/>
                <a:r>
                  <a:rPr lang="en-GB" altLang="zh-CN" sz="1600" dirty="0" smtClean="0"/>
                  <a:t>For NR MIMO evaluation: </a:t>
                </a:r>
              </a:p>
              <a:p>
                <a:pPr lvl="2"/>
                <a:r>
                  <a:rPr lang="en-GB" altLang="zh-CN" sz="1400" dirty="0" err="1" smtClean="0"/>
                  <a:t>Config</a:t>
                </a:r>
                <a:r>
                  <a:rPr lang="en-GB" altLang="zh-CN" sz="1400" dirty="0" smtClean="0"/>
                  <a:t> 1: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4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400" dirty="0" smtClean="0"/>
                  <a:t>) = (1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, 2);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US" altLang="zh-CN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=90;</m:t>
                    </m:r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</m:t>
                        </m:r>
                      </m:sub>
                    </m:sSub>
                    <m:r>
                      <a:rPr lang="en-US" altLang="zh-CN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+180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; 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𝐻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)=(0,0)</a:t>
                </a:r>
                <a:endParaRPr lang="en-US" altLang="zh-CN" sz="1400" dirty="0" smtClean="0">
                  <a:solidFill>
                    <a:schemeClr val="tx1"/>
                  </a:solidFill>
                </a:endParaRPr>
              </a:p>
              <a:p>
                <a:pPr lvl="2"/>
                <a:r>
                  <a:rPr lang="en-GB" altLang="zh-CN" sz="1400" dirty="0" smtClean="0">
                    <a:solidFill>
                      <a:schemeClr val="tx1"/>
                    </a:solidFill>
                  </a:rPr>
                  <a:t>Config 2: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 = (1, 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4);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sSub>
                          <m:sSubPr>
                            <m:ctrlPr>
                              <a:rPr lang="zh-CN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GB" altLang="zh-CN" sz="1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US" altLang="zh-CN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=90;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9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18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/>
                      </a:rPr>
                      <m:t>270</m:t>
                    </m:r>
                  </m:oMath>
                </a14:m>
                <a:r>
                  <a:rPr lang="en-US" altLang="zh-CN" sz="1400" dirty="0" smtClean="0">
                    <a:solidFill>
                      <a:schemeClr val="tx1"/>
                    </a:solidFill>
                  </a:rPr>
                  <a:t>; </a:t>
                </a:r>
                <a:r>
                  <a:rPr lang="en-GB" altLang="zh-CN" sz="1400" dirty="0">
                    <a:solidFill>
                      <a:schemeClr val="tx1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𝐻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altLang="zh-CN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altLang="zh-CN" sz="1400" dirty="0">
                    <a:solidFill>
                      <a:schemeClr val="tx1"/>
                    </a:solidFill>
                  </a:rPr>
                  <a:t>)=(0,0</a:t>
                </a:r>
                <a:r>
                  <a:rPr lang="en-GB" altLang="zh-CN" sz="1400" dirty="0" smtClean="0">
                    <a:solidFill>
                      <a:schemeClr val="tx1"/>
                    </a:solidFill>
                  </a:rPr>
                  <a:t>)</a:t>
                </a:r>
              </a:p>
              <a:p>
                <a:pPr lvl="2"/>
                <a:r>
                  <a:rPr lang="en-GB" altLang="zh-CN" sz="1400" dirty="0" smtClean="0">
                    <a:solidFill>
                      <a:schemeClr val="accent1"/>
                    </a:solidFill>
                  </a:rPr>
                  <a:t>Other configurations can have panel specific position offset </a:t>
                </a:r>
                <a:r>
                  <a:rPr lang="en-GB" altLang="zh-CN" sz="1400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050" i="1">
                            <a:latin typeface="Cambria Math"/>
                          </a:rPr>
                          <m:t>𝑑</m:t>
                        </m:r>
                      </m:e>
                      <m:sub>
                        <m:sSub>
                          <m:sSubPr>
                            <m:ctrlPr>
                              <a:rPr lang="zh-CN" altLang="zh-CN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100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altLang="zh-CN" sz="11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altLang="zh-CN" sz="11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1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GB" altLang="zh-CN" sz="11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1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1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  <m:r>
                      <a:rPr lang="en-US" altLang="zh-CN" sz="105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050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CN" sz="1050" i="1">
                            <a:latin typeface="Cambria Math"/>
                          </a:rPr>
                          <m:t>𝑉</m:t>
                        </m:r>
                        <m:r>
                          <a:rPr lang="en-US" altLang="zh-CN" sz="105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2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GB" altLang="zh-CN" sz="1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GB" altLang="zh-CN" sz="12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GB" altLang="zh-CN" sz="1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GB" altLang="zh-CN" sz="1400" dirty="0" smtClean="0"/>
                  <a:t>)</a:t>
                </a:r>
                <a:r>
                  <a:rPr lang="en-GB" altLang="zh-CN" sz="1400" dirty="0" smtClean="0">
                    <a:solidFill>
                      <a:schemeClr val="accent1"/>
                    </a:solidFill>
                  </a:rPr>
                  <a:t>. Note in this case the notation of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GB" altLang="zh-CN" sz="1400" dirty="0" smtClean="0">
                    <a:solidFill>
                      <a:schemeClr val="accent1"/>
                    </a:solidFill>
                  </a:rPr>
                  <a:t>) does not leads to rectangular shape.</a:t>
                </a:r>
                <a:endParaRPr lang="en-US" altLang="zh-CN" sz="1400" dirty="0">
                  <a:solidFill>
                    <a:schemeClr val="accent1"/>
                  </a:solidFill>
                </a:endParaRPr>
              </a:p>
              <a:p>
                <a:pPr lvl="1"/>
                <a:r>
                  <a:rPr lang="en-US" altLang="zh-CN" sz="1600" dirty="0" smtClean="0"/>
                  <a:t>UE orientation for mobile device </a:t>
                </a:r>
                <a14:m>
                  <m:oMath xmlns:m="http://schemas.openxmlformats.org/officeDocument/2006/math">
                    <m:r>
                      <a:rPr lang="en-GB" altLang="zh-CN" sz="16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𝛺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𝛩</m:t>
                        </m:r>
                      </m:e>
                      <m:sub>
                        <m:r>
                          <a:rPr lang="en-US" altLang="zh-CN" sz="1600" i="1">
                            <a:latin typeface="Cambria Math" panose="02040503050406030204" pitchFamily="18" charset="0"/>
                          </a:rPr>
                          <m:t>0,0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sz="1600" dirty="0" smtClean="0"/>
                  <a:t>=(U(0,360), 90); UE orientation for </a:t>
                </a:r>
                <a:r>
                  <a:rPr lang="en-GB" altLang="zh-CN" sz="1600" dirty="0" smtClean="0">
                    <a:solidFill>
                      <a:schemeClr val="accent1"/>
                    </a:solidFill>
                  </a:rPr>
                  <a:t>customer premise equipment </a:t>
                </a:r>
                <a:r>
                  <a:rPr lang="en-GB" altLang="zh-CN" sz="1600" dirty="0" smtClean="0"/>
                  <a:t>(CPE) can be optimized </a:t>
                </a:r>
              </a:p>
              <a:p>
                <a:pPr lvl="1"/>
                <a:r>
                  <a:rPr lang="en-US" altLang="zh-CN" sz="1600" dirty="0" smtClean="0"/>
                  <a:t>Each antenna array has shape </a:t>
                </a:r>
                <a:r>
                  <a:rPr lang="en-US" altLang="zh-CN" sz="1600" dirty="0" err="1"/>
                  <a:t>d</a:t>
                </a:r>
                <a:r>
                  <a:rPr lang="en-US" altLang="zh-CN" sz="1600" baseline="-25000" dirty="0" err="1"/>
                  <a:t>H</a:t>
                </a:r>
                <a:r>
                  <a:rPr lang="en-US" altLang="zh-CN" sz="1600" dirty="0"/>
                  <a:t>=</a:t>
                </a:r>
                <a:r>
                  <a:rPr lang="en-US" altLang="zh-CN" sz="1600" dirty="0" err="1"/>
                  <a:t>d</a:t>
                </a:r>
                <a:r>
                  <a:rPr lang="en-US" altLang="zh-CN" sz="1600" baseline="-25000" dirty="0" err="1"/>
                  <a:t>V</a:t>
                </a:r>
                <a:r>
                  <a:rPr lang="en-US" altLang="zh-CN" sz="1600" dirty="0"/>
                  <a:t>=0.5</a:t>
                </a:r>
                <a:r>
                  <a:rPr lang="el-GR" altLang="zh-CN" sz="1600" dirty="0">
                    <a:latin typeface="Palatino Linotype" panose="02040502050505030304" pitchFamily="18" charset="0"/>
                  </a:rPr>
                  <a:t>λ</a:t>
                </a:r>
                <a:endParaRPr lang="en-US" altLang="zh-CN" sz="1600" dirty="0"/>
              </a:p>
              <a:p>
                <a:pPr lvl="2"/>
                <a:r>
                  <a:rPr lang="en-US" altLang="zh-CN" sz="1400" dirty="0" err="1" smtClean="0"/>
                  <a:t>Config</a:t>
                </a:r>
                <a:r>
                  <a:rPr lang="en-US" altLang="zh-CN" sz="1400" dirty="0" smtClean="0"/>
                  <a:t> a: (M, N, P) = (2, 4, 2), the </a:t>
                </a:r>
                <a:r>
                  <a:rPr lang="en-US" altLang="zh-CN" sz="1400" dirty="0"/>
                  <a:t>polarization angles are 0 and </a:t>
                </a:r>
                <a:r>
                  <a:rPr lang="en-US" altLang="zh-CN" sz="1400" dirty="0" smtClean="0"/>
                  <a:t>90</a:t>
                </a:r>
                <a:endParaRPr lang="en-US" altLang="zh-CN" sz="1400" dirty="0" smtClean="0">
                  <a:latin typeface="Palatino Linotype" panose="02040502050505030304" pitchFamily="18" charset="0"/>
                </a:endParaRPr>
              </a:p>
              <a:p>
                <a:pPr lvl="2"/>
                <a:r>
                  <a:rPr lang="pt-BR" altLang="zh-CN" sz="1400" dirty="0" smtClean="0"/>
                  <a:t>Config b: </a:t>
                </a:r>
                <a:r>
                  <a:rPr lang="pt-BR" altLang="zh-CN" sz="1400" dirty="0"/>
                  <a:t>(M, N, P) = (4, </a:t>
                </a:r>
                <a:r>
                  <a:rPr lang="pt-BR" altLang="zh-CN" sz="1400" dirty="0" smtClean="0"/>
                  <a:t>4, 1) , </a:t>
                </a:r>
                <a:r>
                  <a:rPr lang="en-US" altLang="zh-CN" sz="1400" dirty="0"/>
                  <a:t>the polarization </a:t>
                </a:r>
                <a:r>
                  <a:rPr lang="en-US" altLang="zh-CN" sz="1400" dirty="0" smtClean="0"/>
                  <a:t>angle for </a:t>
                </a:r>
                <a:r>
                  <a:rPr lang="en-US" altLang="zh-CN" sz="1400" dirty="0" smtClean="0">
                    <a:solidFill>
                      <a:schemeClr val="accent1"/>
                    </a:solidFill>
                  </a:rPr>
                  <a:t>even panel is 0 </a:t>
                </a:r>
                <a:r>
                  <a:rPr lang="en-US" altLang="zh-CN" sz="1400" dirty="0">
                    <a:solidFill>
                      <a:schemeClr val="accent1"/>
                    </a:solidFill>
                  </a:rPr>
                  <a:t>and </a:t>
                </a:r>
                <a:r>
                  <a:rPr lang="en-US" altLang="zh-CN" sz="1400" dirty="0" smtClean="0">
                    <a:solidFill>
                      <a:schemeClr val="accent1"/>
                    </a:solidFill>
                  </a:rPr>
                  <a:t>for odd panel</a:t>
                </a:r>
                <a:r>
                  <a:rPr lang="en-US" altLang="zh-CN" sz="1400" dirty="0" smtClean="0"/>
                  <a:t> is 90</a:t>
                </a:r>
              </a:p>
              <a:p>
                <a:pPr lvl="2"/>
                <a:r>
                  <a:rPr lang="en-US" altLang="zh-CN" sz="1400" dirty="0" smtClean="0"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Other configurations</a:t>
                </a:r>
                <a:r>
                  <a:rPr lang="en-US" altLang="zh-CN" sz="1400" dirty="0" smtClean="0">
                    <a:solidFill>
                      <a:schemeClr val="accent1"/>
                    </a:solidFill>
                    <a:latin typeface="Palatino Linotype" panose="02040502050505030304" pitchFamily="18" charset="0"/>
                  </a:rPr>
                  <a:t>, e.g. </a:t>
                </a:r>
                <a:r>
                  <a:rPr lang="pt-BR" altLang="zh-CN" sz="1400" dirty="0">
                    <a:solidFill>
                      <a:schemeClr val="accent1"/>
                    </a:solidFill>
                  </a:rPr>
                  <a:t>(M, N, P) = (4, </a:t>
                </a:r>
                <a:r>
                  <a:rPr lang="pt-BR" altLang="zh-CN" sz="1400" dirty="0" smtClean="0">
                    <a:solidFill>
                      <a:schemeClr val="accent1"/>
                    </a:solidFill>
                  </a:rPr>
                  <a:t>4, 2) or </a:t>
                </a:r>
                <a:r>
                  <a:rPr lang="pt-BR" altLang="zh-CN" sz="1400" dirty="0">
                    <a:solidFill>
                      <a:schemeClr val="accent1"/>
                    </a:solidFill>
                  </a:rPr>
                  <a:t>(M, N, P) = (4, 8, 1</a:t>
                </a:r>
                <a:r>
                  <a:rPr lang="pt-BR" altLang="zh-CN" sz="1400" dirty="0" smtClean="0">
                    <a:solidFill>
                      <a:schemeClr val="accent1"/>
                    </a:solidFill>
                  </a:rPr>
                  <a:t>) can be considered for 70GHz band</a:t>
                </a:r>
                <a:endParaRPr lang="en-US" altLang="zh-CN" sz="1400" dirty="0" smtClean="0">
                  <a:solidFill>
                    <a:schemeClr val="accent1"/>
                  </a:solidFill>
                  <a:latin typeface="Palatino Linotype" panose="02040502050505030304" pitchFamily="18" charset="0"/>
                </a:endParaRPr>
              </a:p>
              <a:p>
                <a:pPr lvl="1"/>
                <a:r>
                  <a:rPr lang="en-US" altLang="zh-CN" sz="1600" dirty="0" smtClean="0"/>
                  <a:t>The antenna elements of the same polarization </a:t>
                </a:r>
                <a:r>
                  <a:rPr lang="en-US" altLang="zh-CN" sz="1600" dirty="0" smtClean="0">
                    <a:solidFill>
                      <a:schemeClr val="accent1"/>
                    </a:solidFill>
                  </a:rPr>
                  <a:t>of the same panel </a:t>
                </a:r>
                <a:r>
                  <a:rPr lang="en-US" altLang="zh-CN" sz="1600" dirty="0" smtClean="0"/>
                  <a:t>is virtualized into one TXRU</a:t>
                </a:r>
              </a:p>
              <a:p>
                <a:pPr lvl="1"/>
                <a:r>
                  <a:rPr lang="en-US" altLang="zh-CN" sz="1600" dirty="0" smtClean="0"/>
                  <a:t>FFS: one TXRU can connect to different </a:t>
                </a:r>
                <a:r>
                  <a:rPr lang="en-US" altLang="zh-CN" sz="1600" dirty="0" err="1" smtClean="0"/>
                  <a:t>subarrays</a:t>
                </a:r>
                <a:r>
                  <a:rPr lang="en-US" altLang="zh-CN" sz="1600" dirty="0" smtClean="0"/>
                  <a:t> dynamically</a:t>
                </a:r>
              </a:p>
              <a:p>
                <a:pPr lvl="1"/>
                <a:r>
                  <a:rPr lang="en-US" altLang="zh-CN" sz="1600" dirty="0"/>
                  <a:t>Note: The channel coefficients for each UE panel can be generated using spatial channel </a:t>
                </a:r>
                <a:r>
                  <a:rPr lang="en-US" altLang="zh-CN" sz="1600" dirty="0" smtClean="0"/>
                  <a:t>model</a:t>
                </a:r>
                <a:endParaRPr lang="en-US" altLang="zh-CN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3" y="773705"/>
                <a:ext cx="8820150" cy="5390258"/>
              </a:xfrm>
              <a:blipFill rotWithShape="0">
                <a:blip r:embed="rId3"/>
                <a:stretch>
                  <a:fillRect l="-277" t="-226" b="-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11560" y="6444335"/>
            <a:ext cx="6975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[1] TR 36.873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5856796"/>
              </a:xfrm>
            </p:spPr>
            <p:txBody>
              <a:bodyPr/>
              <a:lstStyle/>
              <a:p>
                <a:r>
                  <a:rPr lang="en-US" altLang="zh-CN" dirty="0" smtClean="0"/>
                  <a:t>For cell association with UE side </a:t>
                </a:r>
                <a:r>
                  <a:rPr lang="en-US" altLang="zh-CN" dirty="0" err="1" smtClean="0"/>
                  <a:t>beamforming</a:t>
                </a:r>
                <a:r>
                  <a:rPr lang="en-US" altLang="zh-CN" dirty="0" smtClean="0"/>
                  <a:t>, the RSRP modeling in TR 36.873 is extended to include UE side </a:t>
                </a:r>
                <a:r>
                  <a:rPr lang="en-US" altLang="zh-CN" dirty="0" err="1" smtClean="0"/>
                  <a:t>beamforming</a:t>
                </a:r>
                <a:r>
                  <a:rPr lang="en-US" altLang="zh-CN" dirty="0" smtClean="0"/>
                  <a:t>; RSRP of </a:t>
                </a:r>
                <a:r>
                  <a:rPr lang="en-US" altLang="zh-CN" dirty="0"/>
                  <a:t>T</a:t>
                </a:r>
                <a:r>
                  <a:rPr lang="en-US" altLang="zh-CN" dirty="0" smtClean="0"/>
                  <a:t>x antenna port p is measured from U </a:t>
                </a:r>
                <a:r>
                  <a:rPr lang="en-US" altLang="zh-CN" dirty="0"/>
                  <a:t>R</a:t>
                </a:r>
                <a:r>
                  <a:rPr lang="en-US" altLang="zh-CN" dirty="0" smtClean="0"/>
                  <a:t>x antenna ports; FFS how to choose U Rx antenna ports</a:t>
                </a:r>
              </a:p>
              <a:p>
                <a:pPr lvl="1"/>
                <a:r>
                  <a:rPr lang="en-US" altLang="zh-CN" dirty="0" smtClean="0"/>
                  <a:t>Note: In beam-centric operation, </a:t>
                </a:r>
                <a:r>
                  <a:rPr lang="en-US" altLang="zh-CN" dirty="0" err="1" smtClean="0"/>
                  <a:t>RSRP</a:t>
                </a:r>
                <a:r>
                  <a:rPr lang="en-US" altLang="zh-CN" dirty="0" smtClean="0"/>
                  <a:t> can be calculated per Tx-Rx beam pair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𝑅𝑆𝑅𝑃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𝑃𝐿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𝑆𝐹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∗</m:t>
                    </m:r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sup>
                      <m:e>
                        <m:d>
                          <m:d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i="1">
                                            <a:latin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0,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𝑢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nary>
                              <m:naryPr>
                                <m:chr m:val="∑"/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sup>
                              <m:e>
                                <m:nary>
                                  <m:naryPr>
                                    <m:chr m:val="∑"/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zh-CN" altLang="en-US" i="1">
                                                    <a:latin typeface="Cambria Math" panose="02040503050406030204" pitchFamily="18" charset="0"/>
                                                  </a:rPr>
                                                  <m:t>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𝑢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𝑝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nary>
                          </m:e>
                        </m:d>
                      </m:e>
                    </m:nary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𝑇𝑋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𝑝𝑜𝑤𝑒𝑟</m:t>
                            </m:r>
                          </m:sub>
                        </m:sSub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den>
                    </m:f>
                  </m:oMath>
                </a14:m>
                <a:endParaRPr lang="en-US" altLang="zh-CN" b="0" dirty="0" smtClean="0"/>
              </a:p>
              <a:p>
                <a:r>
                  <a:rPr lang="en-US" altLang="zh-CN" dirty="0" smtClean="0"/>
                  <a:t>Where for NLOS path for n=1,…,N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+1)</m:t>
                            </m:r>
                          </m:den>
                        </m:f>
                      </m:e>
                    </m:rad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∅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i="1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  <m:r>
                                              <a:rPr lang="zh-CN" altLang="en-US" i="1" smtClean="0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𝑛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US" altLang="zh-CN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𝑚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rad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𝑚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zh-CN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∅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dirty="0" smtClean="0"/>
              </a:p>
              <a:p>
                <a:r>
                  <a:rPr lang="en-US" altLang="zh-CN" dirty="0" smtClean="0"/>
                  <a:t>And for LOS path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den>
                        </m:f>
                      </m:e>
                    </m:rad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𝑟𝑥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𝑍𝑂𝐴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𝐿𝑂𝑆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altLang="zh-CN" i="1">
                                          <a:latin typeface="Cambria Math" panose="02040503050406030204" pitchFamily="18" charset="0"/>
                                        </a:rPr>
                                        <m:t>𝐴𝑂𝐴</m:t>
                                      </m:r>
                                    </m:sub>
                                  </m:sSub>
                                  <m:r>
                                    <m:rPr>
                                      <m:brk m:alnAt="7"/>
                                    </m:r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𝐿𝑂𝑆</m:t>
                                            </m:r>
                                          </m:sub>
                                          <m:sup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𝜃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  <m:m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𝑥𝑝</m:t>
                                    </m:r>
                                    <m:d>
                                      <m:dPr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Sup>
                                          <m:sSubSupPr>
                                            <m:ctrlP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zh-CN" i="1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∅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b="0" i="1" smtClean="0">
                                                <a:latin typeface="Cambria Math" panose="02040503050406030204" pitchFamily="18" charset="0"/>
                                              </a:rPr>
                                              <m:t>𝐿𝑂𝑆</m:t>
                                            </m:r>
                                          </m:sub>
                                          <m:sup>
                                            <m:r>
                                              <a:rPr lang="zh-CN" altLang="en-US" i="1">
                                                <a:latin typeface="Cambria Math" panose="02040503050406030204" pitchFamily="18" charset="0"/>
                                              </a:rPr>
                                              <m:t>𝜙𝜙</m:t>
                                            </m:r>
                                          </m:sup>
                                        </m:sSubSup>
                                      </m:e>
                                    </m:d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zh-CN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𝑍𝑂𝐷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𝐿𝑂𝑆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𝐴𝑂𝐷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5856796"/>
              </a:xfrm>
              <a:blipFill rotWithShape="0">
                <a:blip r:embed="rId2"/>
                <a:stretch>
                  <a:fillRect l="-484" t="-520" r="-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054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 (continued)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4914872"/>
              </a:xfrm>
            </p:spPr>
            <p:txBody>
              <a:bodyPr/>
              <a:lstStyle/>
              <a:p>
                <a:r>
                  <a:rPr lang="en-US" altLang="zh-CN" dirty="0" smtClean="0"/>
                  <a:t>where: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b="0" i="1" smtClean="0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 smtClean="0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𝑍𝑂𝐷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𝐴𝑂𝐷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𝑍𝑂𝐴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𝐴𝑂𝐴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𝑍𝑂𝐴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𝐴𝑂𝐴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sup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𝑒𝑥𝑝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Sup>
                              <m:sSub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d>
                              <m:d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bar>
                                      <m:barPr>
                                        <m:pos m:val="top"/>
                                        <m:ctrlP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a:rPr lang="en-US" altLang="zh-CN" i="1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e>
                                    </m:ba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𝑟𝑥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𝜙</m:t>
                        </m:r>
                      </m:sub>
                    </m:sSub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zh-CN" alt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  <m:r>
                          <m:rPr>
                            <m:brk m:alnAt="7"/>
                          </m:rP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𝐴𝑂</m:t>
                            </m:r>
                            <m:r>
                              <m:rPr>
                                <m:sty m:val="p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is the complex weight applied to </a:t>
                </a:r>
                <a:r>
                  <a:rPr lang="en-US" altLang="zh-CN" dirty="0" err="1" smtClean="0"/>
                  <a:t>rx</a:t>
                </a:r>
                <a:r>
                  <a:rPr lang="en-US" altLang="zh-CN" dirty="0" smtClean="0"/>
                  <a:t> antenna r of </a:t>
                </a:r>
                <a:r>
                  <a:rPr lang="en-US" altLang="zh-CN" dirty="0" err="1" smtClean="0"/>
                  <a:t>rx</a:t>
                </a:r>
                <a:r>
                  <a:rPr lang="en-US" altLang="zh-CN" dirty="0" smtClean="0"/>
                  <a:t> antenna </a:t>
                </a:r>
                <a:r>
                  <a:rPr lang="en-US" altLang="zh-CN" smtClean="0"/>
                  <a:t>port u </a:t>
                </a:r>
                <a:r>
                  <a:rPr lang="en-US" altLang="zh-CN" dirty="0" smtClean="0">
                    <a:solidFill>
                      <a:schemeClr val="tx1"/>
                    </a:solidFill>
                  </a:rPr>
                  <a:t>on a panel</a:t>
                </a:r>
              </a:p>
              <a:p>
                <a:pPr lvl="1"/>
                <a:r>
                  <a:rPr lang="en-US" altLang="zh-CN" dirty="0" smtClean="0">
                    <a:solidFill>
                      <a:schemeClr val="tx1"/>
                    </a:solidFill>
                  </a:rPr>
                  <a:t>E.g., 2D oversampled DFT weights are used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chemeClr val="tx1"/>
                    </a:solidFill>
                  </a:rPr>
                  <a:t>; </a:t>
                </a:r>
              </a:p>
              <a:p>
                <a:pPr lvl="1"/>
                <a:r>
                  <a:rPr lang="en-US" altLang="zh-CN" dirty="0" smtClean="0">
                    <a:solidFill>
                      <a:schemeClr val="tx1"/>
                    </a:solidFill>
                  </a:rPr>
                  <a:t>other weights FFS</a:t>
                </a:r>
              </a:p>
              <a:p>
                <a:pPr marL="0" indent="0">
                  <a:buNone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4914872"/>
              </a:xfrm>
              <a:blipFill rotWithShape="0">
                <a:blip r:embed="rId2"/>
                <a:stretch>
                  <a:fillRect l="-830" t="-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02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10083</TotalTime>
  <Words>253</Words>
  <Application>Microsoft Office PowerPoint</Application>
  <PresentationFormat>On-screen Show (4:3)</PresentationFormat>
  <Paragraphs>50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メイリオ</vt:lpstr>
      <vt:lpstr>ＭＳ Ｐゴシック</vt:lpstr>
      <vt:lpstr>ＭＳ Ｐ明朝</vt:lpstr>
      <vt:lpstr>Arial</vt:lpstr>
      <vt:lpstr>Calibri</vt:lpstr>
      <vt:lpstr>Cambria Math</vt:lpstr>
      <vt:lpstr>Palatino Linotype</vt:lpstr>
      <vt:lpstr>Times New Roman</vt:lpstr>
      <vt:lpstr>Wingdings</vt:lpstr>
      <vt:lpstr>標準デザイン</vt:lpstr>
      <vt:lpstr>WF on hybrid UE antenna modelling</vt:lpstr>
      <vt:lpstr>Background</vt:lpstr>
      <vt:lpstr>Proposal 1</vt:lpstr>
      <vt:lpstr>Proposal 2</vt:lpstr>
      <vt:lpstr>Proposal 2 (continued)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811</cp:revision>
  <cp:lastPrinted>2016-02-02T02:05:25Z</cp:lastPrinted>
  <dcterms:created xsi:type="dcterms:W3CDTF">2008-05-20T02:15:22Z</dcterms:created>
  <dcterms:modified xsi:type="dcterms:W3CDTF">2016-05-24T12:43:26Z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14da4acb-59b2-4bfe-85c7-bae65abf70d9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2016-05-24 12:43:23Z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