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77" r:id="rId4"/>
    <p:sldId id="278" r:id="rId5"/>
    <p:sldId id="279" r:id="rId6"/>
    <p:sldId id="257" r:id="rId7"/>
    <p:sldId id="265" r:id="rId8"/>
    <p:sldId id="258" r:id="rId9"/>
    <p:sldId id="266" r:id="rId10"/>
    <p:sldId id="259" r:id="rId11"/>
    <p:sldId id="268" r:id="rId12"/>
    <p:sldId id="260" r:id="rId13"/>
    <p:sldId id="263" r:id="rId14"/>
    <p:sldId id="264" r:id="rId15"/>
    <p:sldId id="274" r:id="rId16"/>
    <p:sldId id="275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-23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64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physical channel time and frequency relationships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[Alcatel-Lucent, Alcatel-Lucent Shanghai Bell,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NEC, Qualcomm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]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R1-156326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755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- 9th October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on HARQ operation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Autofit/>
          </a:bodyPr>
          <a:lstStyle/>
          <a:p>
            <a:r>
              <a:rPr lang="en-US" sz="1800" dirty="0"/>
              <a:t>Agreement:</a:t>
            </a:r>
            <a:endParaRPr lang="sv-SE" sz="1800" dirty="0"/>
          </a:p>
          <a:p>
            <a:pPr lvl="1"/>
            <a:r>
              <a:rPr lang="en-US" sz="1800" dirty="0"/>
              <a:t>PUSCH HARQ feedback is realized using M-PDCCH.</a:t>
            </a:r>
          </a:p>
          <a:p>
            <a:pPr lvl="2"/>
            <a:r>
              <a:rPr lang="en-US" sz="1800" dirty="0"/>
              <a:t>Note that this does not preclude HARQ feedback to multiple UEs by single M-PDCCH</a:t>
            </a:r>
          </a:p>
          <a:p>
            <a:pPr lvl="1"/>
            <a:r>
              <a:rPr lang="en-US" sz="1800" dirty="0" smtClean="0"/>
              <a:t>For </a:t>
            </a:r>
            <a:r>
              <a:rPr lang="en-US" sz="1800" dirty="0"/>
              <a:t>HD-FDD, FD-FDD, and TDD, if the UE is operating with medium-to-large coverage enhancement </a:t>
            </a:r>
            <a:endParaRPr lang="sv-SE" sz="1800" dirty="0"/>
          </a:p>
          <a:p>
            <a:pPr lvl="2"/>
            <a:r>
              <a:rPr lang="en-US" sz="1800" dirty="0"/>
              <a:t>UE is expected to support no more than N=2 DL HARQ processes to receive unicast PDSCH</a:t>
            </a:r>
            <a:endParaRPr lang="sv-SE" sz="1800" dirty="0"/>
          </a:p>
          <a:p>
            <a:pPr lvl="2"/>
            <a:r>
              <a:rPr lang="en-US" sz="1800" dirty="0"/>
              <a:t>UE is expected to support no more than M=2 UL HARQ processes to transmit PUSCH</a:t>
            </a:r>
            <a:endParaRPr lang="sv-SE" sz="1800" dirty="0"/>
          </a:p>
          <a:p>
            <a:pPr lvl="1"/>
            <a:r>
              <a:rPr lang="en-US" sz="1800" dirty="0"/>
              <a:t>PDSCH HARQ operation for LC/CE UEs is asynchronous and adaptive </a:t>
            </a:r>
            <a:endParaRPr lang="sv-SE" sz="1800" dirty="0"/>
          </a:p>
          <a:p>
            <a:pPr lvl="2"/>
            <a:r>
              <a:rPr lang="en-US" sz="1800" dirty="0"/>
              <a:t>This is the same as in legacy operation</a:t>
            </a:r>
            <a:endParaRPr lang="sv-SE" sz="1800" dirty="0"/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Working assumption: </a:t>
            </a:r>
            <a:r>
              <a:rPr lang="en-US" sz="1800" dirty="0"/>
              <a:t>PUSCH HARQ operation for LC/CE UEs is synchronous</a:t>
            </a:r>
            <a:endParaRPr lang="sv-SE" sz="1800" dirty="0"/>
          </a:p>
          <a:p>
            <a:pPr lvl="2"/>
            <a:r>
              <a:rPr lang="en-US" sz="1800" dirty="0">
                <a:solidFill>
                  <a:srgbClr val="FF0000"/>
                </a:solidFill>
              </a:rPr>
              <a:t>FFS</a:t>
            </a:r>
            <a:r>
              <a:rPr lang="en-US" sz="1800" dirty="0"/>
              <a:t> adaptive and/or non-adaptive PUSCH HARQ retransmission for LC/CE </a:t>
            </a:r>
            <a:r>
              <a:rPr lang="en-US" sz="1800" dirty="0" smtClean="0"/>
              <a:t>UEs</a:t>
            </a:r>
            <a:endParaRPr lang="sv-SE" sz="1800" dirty="0"/>
          </a:p>
        </p:txBody>
      </p:sp>
    </p:spTree>
    <p:extLst>
      <p:ext uri="{BB962C8B-B14F-4D97-AF65-F5344CB8AC3E}">
        <p14:creationId xmlns:p14="http://schemas.microsoft.com/office/powerpoint/2010/main" val="12625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 on HARQ </a:t>
            </a:r>
            <a:r>
              <a:rPr lang="en-US" dirty="0" smtClean="0"/>
              <a:t>operation</a:t>
            </a:r>
            <a:br>
              <a:rPr lang="en-US" dirty="0" smtClean="0"/>
            </a:br>
            <a:r>
              <a:rPr lang="en-US" sz="2200" dirty="0" smtClean="0"/>
              <a:t>based on R1-156202 (</a:t>
            </a:r>
            <a:r>
              <a:rPr lang="en-US" sz="2200" dirty="0"/>
              <a:t>Sequans, Ericsson, Nokia, </a:t>
            </a:r>
            <a:r>
              <a:rPr lang="en-US" sz="2200" dirty="0" smtClean="0"/>
              <a:t>Intel)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Confirm working assumption: PUSCH HARQ operation for LC/CE UEs is synchronous</a:t>
            </a:r>
          </a:p>
          <a:p>
            <a:r>
              <a:rPr lang="en-US" sz="2000" dirty="0"/>
              <a:t>At least adaptive PUSCH HARQ retransmission is supported for LC/CE </a:t>
            </a:r>
            <a:r>
              <a:rPr lang="en-US" sz="2000" dirty="0" smtClean="0"/>
              <a:t>UEs</a:t>
            </a:r>
          </a:p>
          <a:p>
            <a:pPr lvl="1"/>
            <a:r>
              <a:rPr lang="en-US" sz="2000" dirty="0" smtClean="0"/>
              <a:t>FFS whether to also support non-adaptive PUSCH HARQ retransmission</a:t>
            </a:r>
          </a:p>
          <a:p>
            <a:endParaRPr lang="en-US" sz="2000" dirty="0" smtClean="0"/>
          </a:p>
          <a:p>
            <a:r>
              <a:rPr lang="en-US" sz="2000" dirty="0" smtClean="0"/>
              <a:t>HARQ </a:t>
            </a:r>
            <a:r>
              <a:rPr lang="en-US" sz="2000" dirty="0"/>
              <a:t>feedback to multiple UEs by single M-PDCCH is not supported</a:t>
            </a:r>
          </a:p>
          <a:p>
            <a:r>
              <a:rPr lang="en-US" sz="2000" dirty="0"/>
              <a:t>LC/CE UE should interpret absent/non-detected PUSCH HARQ feedback as ACK</a:t>
            </a:r>
          </a:p>
          <a:p>
            <a:r>
              <a:rPr lang="en-US" sz="2000" dirty="0"/>
              <a:t>LC/CE UE should interpret toggled/</a:t>
            </a:r>
            <a:r>
              <a:rPr lang="en-US" sz="2000" dirty="0" err="1"/>
              <a:t>untoggled</a:t>
            </a:r>
            <a:r>
              <a:rPr lang="en-US" sz="2000" dirty="0"/>
              <a:t> NDI as new HARQ transmission or adaptive retransmission, </a:t>
            </a:r>
            <a:r>
              <a:rPr lang="en-US" sz="2000" dirty="0" smtClean="0"/>
              <a:t>respectively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5792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on frequency hopping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Working </a:t>
            </a:r>
            <a:r>
              <a:rPr lang="en-US" sz="2000" dirty="0" smtClean="0">
                <a:solidFill>
                  <a:srgbClr val="FF0000"/>
                </a:solidFill>
              </a:rPr>
              <a:t>assumption:</a:t>
            </a:r>
            <a:endParaRPr lang="sv-SE" sz="2000" dirty="0">
              <a:solidFill>
                <a:srgbClr val="FF0000"/>
              </a:solidFill>
            </a:endParaRPr>
          </a:p>
          <a:p>
            <a:pPr lvl="1"/>
            <a:r>
              <a:rPr lang="en-US" sz="2000" dirty="0"/>
              <a:t>For PUSCH/PUCCH, when frequency hopping is used, frequency hopping occurs between 2 narrowbands</a:t>
            </a:r>
            <a:endParaRPr lang="sv-SE" sz="2000" dirty="0"/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FFS</a:t>
            </a:r>
            <a:r>
              <a:rPr lang="en-US" sz="2000" dirty="0"/>
              <a:t> the case for unicast </a:t>
            </a:r>
            <a:r>
              <a:rPr lang="en-US" sz="2000" dirty="0" smtClean="0"/>
              <a:t>M-PDCCH/PDSCH</a:t>
            </a:r>
          </a:p>
          <a:p>
            <a:r>
              <a:rPr lang="sv-SE" sz="2000" dirty="0" smtClean="0"/>
              <a:t>Number of narrowbands is treated in a different WF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1104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 on frequency hopping</a:t>
            </a:r>
            <a:br>
              <a:rPr lang="en-US" dirty="0" smtClean="0"/>
            </a:br>
            <a:r>
              <a:rPr lang="en-US" sz="2000" dirty="0" smtClean="0"/>
              <a:t>based on R1-156241 (</a:t>
            </a:r>
            <a:r>
              <a:rPr lang="en-US" sz="2000" dirty="0"/>
              <a:t>LG Electronics, Ericsson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Autofit/>
          </a:bodyPr>
          <a:lstStyle/>
          <a:p>
            <a:pPr lvl="0"/>
            <a:r>
              <a:rPr lang="en-US" sz="2000" dirty="0"/>
              <a:t>It is up to eNB whether to apply frequency hopping or not unless otherwise specified (except SIB1bis).</a:t>
            </a:r>
            <a:endParaRPr lang="sv-SE" sz="2000" dirty="0"/>
          </a:p>
          <a:p>
            <a:pPr lvl="0"/>
            <a:r>
              <a:rPr lang="en-US" sz="2000" dirty="0"/>
              <a:t>For a given CE level, Y</a:t>
            </a:r>
            <a:r>
              <a:rPr lang="en-US" sz="2000" baseline="-25000" dirty="0"/>
              <a:t>CH</a:t>
            </a:r>
            <a:r>
              <a:rPr lang="en-US" sz="2000" dirty="0"/>
              <a:t> should be configured to be the same for all users, all channels in order to achieve efficient scheduling by pairing </a:t>
            </a:r>
            <a:r>
              <a:rPr lang="en-US" sz="2000" dirty="0" smtClean="0"/>
              <a:t>users</a:t>
            </a:r>
          </a:p>
          <a:p>
            <a:pPr lvl="1"/>
            <a:r>
              <a:rPr lang="en-US" sz="2000" dirty="0" smtClean="0"/>
              <a:t>Different CE levels can have the same </a:t>
            </a:r>
            <a:r>
              <a:rPr lang="en-US" sz="2000" dirty="0"/>
              <a:t>Y</a:t>
            </a:r>
            <a:r>
              <a:rPr lang="en-US" sz="2000" baseline="-25000" dirty="0"/>
              <a:t>CH</a:t>
            </a:r>
            <a:endParaRPr lang="sv-SE" sz="2000" dirty="0"/>
          </a:p>
          <a:p>
            <a:pPr lvl="0"/>
            <a:r>
              <a:rPr lang="en-US" sz="2000" dirty="0"/>
              <a:t>Frequency hopping for SIB1bis is always used at least for system bandwidth ≥ 5MHz even in case the network doesn’t support enhanced coverage.</a:t>
            </a:r>
            <a:endParaRPr lang="sv-SE" sz="2000" dirty="0"/>
          </a:p>
          <a:p>
            <a:pPr lvl="0"/>
            <a:r>
              <a:rPr lang="en-US" sz="2000" dirty="0"/>
              <a:t>Activation/deactivation of frequency hopping is configured per “coverage level” (including non-CE) in the cell.</a:t>
            </a:r>
            <a:endParaRPr lang="sv-SE" sz="2000" dirty="0"/>
          </a:p>
          <a:p>
            <a:pPr lvl="0"/>
            <a:r>
              <a:rPr lang="en-US" sz="2000" dirty="0"/>
              <a:t>Y</a:t>
            </a:r>
            <a:r>
              <a:rPr lang="en-US" sz="2000" baseline="-25000" dirty="0"/>
              <a:t>CH</a:t>
            </a:r>
            <a:r>
              <a:rPr lang="en-US" sz="2000" dirty="0"/>
              <a:t> for DL/UL control/data channels (other than SIB1bis) is configurable per “coverage level” (including non-CE) and can be configured to be the same or different for different “coverage levels”.</a:t>
            </a:r>
            <a:endParaRPr lang="sv-SE" sz="2000" dirty="0"/>
          </a:p>
          <a:p>
            <a:pPr lvl="1"/>
            <a:r>
              <a:rPr lang="en-US" sz="2000" dirty="0"/>
              <a:t>A single CE level is associated with paging and SI transmission, and it is the maximum coverage level supported by the network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41568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 on timing relationships</a:t>
            </a:r>
            <a:br>
              <a:rPr lang="en-US" dirty="0" smtClean="0"/>
            </a:br>
            <a:r>
              <a:rPr lang="en-US" sz="2000" dirty="0" smtClean="0"/>
              <a:t>based on R1-156218 (Alcatel-Lucent, Huawei)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Autofit/>
          </a:bodyPr>
          <a:lstStyle/>
          <a:p>
            <a:pPr lvl="0"/>
            <a:r>
              <a:rPr lang="en-US" sz="1800" dirty="0">
                <a:latin typeface="+mj-lt"/>
              </a:rPr>
              <a:t>For both FDD and TDD, follow legacy time offset, e.g., k=4 for FDD, between the end of the decoded M-PDCCH and the beginning of the associated PUSCH.</a:t>
            </a:r>
            <a:endParaRPr lang="sv-SE" sz="1800" dirty="0">
              <a:latin typeface="+mj-lt"/>
            </a:endParaRPr>
          </a:p>
          <a:p>
            <a:pPr lvl="1"/>
            <a:r>
              <a:rPr lang="en-US" sz="1800" dirty="0">
                <a:solidFill>
                  <a:srgbClr val="FF0000"/>
                </a:solidFill>
                <a:latin typeface="+mj-lt"/>
              </a:rPr>
              <a:t>FFS</a:t>
            </a:r>
            <a:r>
              <a:rPr lang="en-US" sz="1800" dirty="0">
                <a:latin typeface="+mj-lt"/>
              </a:rPr>
              <a:t>:  For TDD if </a:t>
            </a:r>
            <a:r>
              <a:rPr lang="en-US" sz="1800" dirty="0" smtClean="0">
                <a:latin typeface="+mj-lt"/>
              </a:rPr>
              <a:t>M-PDCCH </a:t>
            </a:r>
            <a:r>
              <a:rPr lang="en-US" sz="1800" dirty="0">
                <a:latin typeface="+mj-lt"/>
              </a:rPr>
              <a:t>ends in SF n in which the timing relationship between the M-PDCCH and PUSCH is not defined, PUSCH starts in the UL subframe &gt;=(n+4)</a:t>
            </a:r>
            <a:endParaRPr lang="sv-SE" sz="1800" dirty="0">
              <a:latin typeface="+mj-lt"/>
            </a:endParaRPr>
          </a:p>
          <a:p>
            <a:pPr lvl="0"/>
            <a:r>
              <a:rPr lang="en-US" sz="1800" dirty="0">
                <a:latin typeface="+mj-lt"/>
              </a:rPr>
              <a:t>For both FDD and TDD, follow legacy time offset, e.g., k=4 for FDD, between the end of PDSCH and the beginning of corresponding PUCCH HARQ-ACK.</a:t>
            </a:r>
            <a:endParaRPr lang="sv-SE" sz="1800" dirty="0">
              <a:latin typeface="+mj-lt"/>
            </a:endParaRPr>
          </a:p>
          <a:p>
            <a:pPr lvl="1"/>
            <a:r>
              <a:rPr lang="en-US" sz="1800" dirty="0">
                <a:solidFill>
                  <a:srgbClr val="FF0000"/>
                </a:solidFill>
                <a:latin typeface="+mj-lt"/>
              </a:rPr>
              <a:t>FFS</a:t>
            </a:r>
            <a:r>
              <a:rPr lang="en-US" sz="1800" dirty="0">
                <a:latin typeface="+mj-lt"/>
              </a:rPr>
              <a:t>:  The value of k if/when ACK-NACK bundling is used for </a:t>
            </a:r>
            <a:r>
              <a:rPr lang="en-US" sz="1800" dirty="0" smtClean="0">
                <a:latin typeface="+mj-lt"/>
              </a:rPr>
              <a:t>HD-FDD/FD-FDD</a:t>
            </a:r>
            <a:endParaRPr lang="sv-SE" sz="1800" dirty="0">
              <a:latin typeface="+mj-lt"/>
            </a:endParaRPr>
          </a:p>
          <a:p>
            <a:r>
              <a:rPr lang="en-US" sz="1800" dirty="0">
                <a:latin typeface="+mj-lt"/>
              </a:rPr>
              <a:t>For both FDD and TDD without repetition, if PUSCH is sent in subframe n, the UE monitors M-PDCCH carrying HARQ-ACK for the corresponding PUSCH HARQ process at subframe m where:</a:t>
            </a:r>
            <a:endParaRPr lang="sv-SE" sz="1800" dirty="0">
              <a:latin typeface="+mj-lt"/>
            </a:endParaRPr>
          </a:p>
          <a:p>
            <a:pPr lvl="1"/>
            <a:r>
              <a:rPr lang="en-US" sz="1800" dirty="0">
                <a:latin typeface="+mj-lt"/>
              </a:rPr>
              <a:t>m=(n + k), and k follows the legacy timing offset e.g., k=4 for FDD in the case of M-PDCCH for PUSCH HARQ feedback of HARQ process X can be differentiated from the MPDCCH for scheduling HARQ process Y.</a:t>
            </a:r>
          </a:p>
          <a:p>
            <a:pPr lvl="1"/>
            <a:r>
              <a:rPr lang="en-US" sz="1800" dirty="0" smtClean="0">
                <a:latin typeface="+mj-lt"/>
              </a:rPr>
              <a:t>Otherwise</a:t>
            </a:r>
            <a:r>
              <a:rPr lang="en-US" sz="1800" dirty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m=</a:t>
            </a:r>
            <a:r>
              <a:rPr lang="en-US" sz="1800" dirty="0" err="1" smtClean="0">
                <a:latin typeface="+mj-lt"/>
              </a:rPr>
              <a:t>n+k</a:t>
            </a:r>
            <a:r>
              <a:rPr lang="en-US" sz="1800" dirty="0" smtClean="0">
                <a:latin typeface="+mj-lt"/>
              </a:rPr>
              <a:t>, </a:t>
            </a:r>
            <a:r>
              <a:rPr lang="en-US" sz="1800" dirty="0">
                <a:latin typeface="+mj-lt"/>
              </a:rPr>
              <a:t>where k&gt;4 and depends on the </a:t>
            </a:r>
            <a:r>
              <a:rPr lang="en-US" sz="1800" dirty="0" smtClean="0">
                <a:latin typeface="+mj-lt"/>
              </a:rPr>
              <a:t>M-PDCCH </a:t>
            </a:r>
            <a:r>
              <a:rPr lang="en-US" sz="1800" dirty="0">
                <a:latin typeface="+mj-lt"/>
              </a:rPr>
              <a:t>monitoring subframe.</a:t>
            </a:r>
            <a:endParaRPr lang="sv-SE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0285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on CSI-RS collision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u="sng" dirty="0"/>
              <a:t>Remaining open </a:t>
            </a:r>
            <a:r>
              <a:rPr lang="en-US" sz="2000" u="sng" dirty="0" smtClean="0"/>
              <a:t>issue </a:t>
            </a:r>
            <a:r>
              <a:rPr lang="en-US" sz="2000" u="sng" dirty="0"/>
              <a:t>of the WI</a:t>
            </a:r>
            <a:r>
              <a:rPr lang="en-US" sz="2000" dirty="0"/>
              <a:t> </a:t>
            </a:r>
            <a:r>
              <a:rPr lang="en-US" sz="2000" dirty="0" smtClean="0"/>
              <a:t>(from RP-151186): </a:t>
            </a:r>
            <a:endParaRPr lang="en-US" sz="2000" dirty="0"/>
          </a:p>
          <a:p>
            <a:r>
              <a:rPr lang="en-US" sz="2000" dirty="0"/>
              <a:t>How to handle collisions between repetitions and other signals/channels (</a:t>
            </a:r>
            <a:r>
              <a:rPr lang="en-US" sz="2000" dirty="0">
                <a:solidFill>
                  <a:srgbClr val="FF0000"/>
                </a:solidFill>
              </a:rPr>
              <a:t>CSI-RS</a:t>
            </a:r>
            <a:r>
              <a:rPr lang="en-US" sz="2000" dirty="0"/>
              <a:t>, MBSFN, etc.) including details of unavailable </a:t>
            </a:r>
            <a:r>
              <a:rPr lang="en-US" sz="2000" dirty="0" smtClean="0"/>
              <a:t>subframes</a:t>
            </a:r>
          </a:p>
        </p:txBody>
      </p:sp>
    </p:spTree>
    <p:extLst>
      <p:ext uri="{BB962C8B-B14F-4D97-AF65-F5344CB8AC3E}">
        <p14:creationId xmlns:p14="http://schemas.microsoft.com/office/powerpoint/2010/main" val="171935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on CSI-RS collision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At </a:t>
            </a:r>
            <a:r>
              <a:rPr lang="en-US" sz="2000" dirty="0"/>
              <a:t>least before CSI-RS configuration is known to the UE, the UE assumes that there is no CSI-RS in the subframes for receiving M-PDCCH and </a:t>
            </a:r>
            <a:r>
              <a:rPr lang="en-US" sz="2000" dirty="0" smtClean="0"/>
              <a:t>PDSCH</a:t>
            </a:r>
            <a:endParaRPr lang="en-US" sz="2000" dirty="0"/>
          </a:p>
          <a:p>
            <a:r>
              <a:rPr lang="en-US" sz="2000" dirty="0"/>
              <a:t>When in coverage enhancement, for M-PDCCH and PDSCH RE mapping purpose, the UE assumes that there is no CSI-RS in </a:t>
            </a:r>
            <a:r>
              <a:rPr lang="en-US" sz="2000" dirty="0" smtClean="0"/>
              <a:t>the subframe</a:t>
            </a:r>
            <a:endParaRPr lang="en-US" sz="2000" dirty="0"/>
          </a:p>
          <a:p>
            <a:pPr lvl="1"/>
            <a:r>
              <a:rPr lang="en-US" sz="2000" dirty="0"/>
              <a:t>From eNodeB CSI-RS perspective, CSI-RS punctures other modulation </a:t>
            </a:r>
            <a:r>
              <a:rPr lang="en-US" sz="2000" dirty="0" smtClean="0"/>
              <a:t>symbols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6596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 on PDSCH scheduling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1437"/>
            <a:ext cx="8229600" cy="5440363"/>
          </a:xfrm>
        </p:spPr>
        <p:txBody>
          <a:bodyPr>
            <a:noAutofit/>
          </a:bodyPr>
          <a:lstStyle/>
          <a:p>
            <a:pPr lvl="0"/>
            <a:r>
              <a:rPr lang="en-US" sz="1600" dirty="0" smtClean="0"/>
              <a:t>Confirm </a:t>
            </a:r>
            <a:r>
              <a:rPr lang="en-US" sz="1600" dirty="0"/>
              <a:t>working assumption with the following </a:t>
            </a:r>
            <a:r>
              <a:rPr lang="en-US" sz="1600" dirty="0" smtClean="0"/>
              <a:t>updates (</a:t>
            </a:r>
            <a:r>
              <a:rPr lang="en-US" sz="1600" u="sng" dirty="0" smtClean="0"/>
              <a:t>underlined</a:t>
            </a:r>
            <a:r>
              <a:rPr lang="en-US" sz="1600" dirty="0" smtClean="0"/>
              <a:t>):</a:t>
            </a:r>
            <a:endParaRPr lang="sv-SE" sz="1600" dirty="0"/>
          </a:p>
          <a:p>
            <a:pPr lvl="1"/>
            <a:r>
              <a:rPr lang="en-US" sz="1600" dirty="0"/>
              <a:t>For Rel-13 low complexity UEs in normal [FFS: small enhanced] coverage, under cross-subframe scheduling,</a:t>
            </a:r>
            <a:endParaRPr lang="sv-SE" sz="1600" dirty="0"/>
          </a:p>
          <a:p>
            <a:pPr lvl="2"/>
            <a:r>
              <a:rPr lang="en-US" sz="1600" dirty="0"/>
              <a:t>Case 1:</a:t>
            </a:r>
            <a:endParaRPr lang="sv-SE" sz="1600" dirty="0"/>
          </a:p>
          <a:p>
            <a:pPr lvl="3"/>
            <a:r>
              <a:rPr lang="en-US" sz="1600" dirty="0"/>
              <a:t>For unicast PDSCH, DCI indicates one of  narrow-band  and further indicate resource allocation within narrow-band </a:t>
            </a:r>
            <a:endParaRPr lang="sv-SE" sz="1600" dirty="0"/>
          </a:p>
          <a:p>
            <a:pPr lvl="4"/>
            <a:r>
              <a:rPr lang="en-US" sz="1600" dirty="0"/>
              <a:t>This doesn’t preclude predefined frequency hopping </a:t>
            </a:r>
            <a:endParaRPr lang="sv-SE" sz="1600" dirty="0"/>
          </a:p>
          <a:p>
            <a:pPr lvl="4"/>
            <a:r>
              <a:rPr lang="en-US" sz="1600" dirty="0"/>
              <a:t>FFS: Details on resource allocation field in DCI </a:t>
            </a:r>
            <a:endParaRPr lang="sv-SE" sz="1600" dirty="0"/>
          </a:p>
          <a:p>
            <a:pPr lvl="4"/>
            <a:r>
              <a:rPr lang="en-US" sz="1600" dirty="0"/>
              <a:t>FFS: whether and/or how to utilize PRBs not included in any narrowband of 6PRBs</a:t>
            </a:r>
            <a:endParaRPr lang="sv-SE" sz="1600" dirty="0"/>
          </a:p>
          <a:p>
            <a:pPr lvl="3"/>
            <a:r>
              <a:rPr lang="en-US" sz="1600" dirty="0"/>
              <a:t>CSI measurements can be restricted to a subset of the available  narrow-bands</a:t>
            </a:r>
            <a:endParaRPr lang="sv-SE" sz="1600" dirty="0"/>
          </a:p>
          <a:p>
            <a:pPr lvl="4"/>
            <a:r>
              <a:rPr lang="en-US" sz="1600" dirty="0"/>
              <a:t>FFS: details</a:t>
            </a:r>
            <a:endParaRPr lang="sv-SE" sz="1600" dirty="0"/>
          </a:p>
          <a:p>
            <a:pPr lvl="2"/>
            <a:r>
              <a:rPr lang="en-US" sz="1600" dirty="0"/>
              <a:t>FFS: whether and/or how to  define a case (Case 2) that UE can assume PDSCH is scheduled in the same or a known (when frequency hopping is used) narrowband</a:t>
            </a:r>
            <a:endParaRPr lang="sv-SE" sz="1600" dirty="0"/>
          </a:p>
          <a:p>
            <a:pPr lvl="3"/>
            <a:r>
              <a:rPr lang="en-US" sz="1600" dirty="0"/>
              <a:t>This doesn’t preclude predefined frequency hopping </a:t>
            </a:r>
            <a:endParaRPr lang="sv-SE" sz="1600" dirty="0"/>
          </a:p>
          <a:p>
            <a:pPr lvl="1"/>
            <a:r>
              <a:rPr lang="en-GB" sz="1600" dirty="0"/>
              <a:t>Value of k in Case 1 is:</a:t>
            </a:r>
            <a:endParaRPr lang="sv-SE" sz="1600" dirty="0"/>
          </a:p>
          <a:p>
            <a:pPr lvl="2"/>
            <a:r>
              <a:rPr lang="en-US" sz="1600" u="sng" dirty="0" smtClean="0"/>
              <a:t>k=2</a:t>
            </a:r>
          </a:p>
          <a:p>
            <a:pPr lvl="0"/>
            <a:r>
              <a:rPr lang="en-US" sz="1600" u="sng" dirty="0" smtClean="0"/>
              <a:t>Case 2 is not defined</a:t>
            </a:r>
          </a:p>
        </p:txBody>
      </p:sp>
    </p:spTree>
    <p:extLst>
      <p:ext uri="{BB962C8B-B14F-4D97-AF65-F5344CB8AC3E}">
        <p14:creationId xmlns:p14="http://schemas.microsoft.com/office/powerpoint/2010/main" val="237968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on frequency retuning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Autofit/>
          </a:bodyPr>
          <a:lstStyle/>
          <a:p>
            <a:pPr lvl="0"/>
            <a:r>
              <a:rPr lang="en-US" sz="1800" dirty="0" smtClean="0"/>
              <a:t>If/when frequency hopping is applied to a DL/UL physical channel, </a:t>
            </a:r>
            <a:endParaRPr lang="sv-SE" sz="1800" dirty="0" smtClean="0"/>
          </a:p>
          <a:p>
            <a:pPr lvl="1"/>
            <a:r>
              <a:rPr lang="en-US" sz="1800" dirty="0" smtClean="0"/>
              <a:t>Location of the PRB(s) is the same during Y</a:t>
            </a:r>
            <a:r>
              <a:rPr lang="en-US" sz="1800" baseline="-25000" dirty="0" smtClean="0"/>
              <a:t>CH</a:t>
            </a:r>
            <a:r>
              <a:rPr lang="en-US" sz="1800" dirty="0" smtClean="0"/>
              <a:t>=X subframes</a:t>
            </a:r>
            <a:endParaRPr lang="sv-SE" sz="1800" dirty="0" smtClean="0"/>
          </a:p>
          <a:p>
            <a:pPr lvl="0"/>
            <a:r>
              <a:rPr lang="en-US" sz="1800" dirty="0" smtClean="0"/>
              <a:t>For retuning between DL narrowbands,</a:t>
            </a:r>
            <a:endParaRPr lang="sv-SE" sz="1800" dirty="0" smtClean="0"/>
          </a:p>
          <a:p>
            <a:pPr lvl="1"/>
            <a:r>
              <a:rPr lang="en-US" sz="1800" dirty="0" smtClean="0"/>
              <a:t>RAN1 assumes that UE uses at most the first 2 OFDM symbols in legacy control region as retuning time</a:t>
            </a:r>
            <a:endParaRPr lang="sv-SE" sz="1800" dirty="0" smtClean="0"/>
          </a:p>
          <a:p>
            <a:pPr lvl="1"/>
            <a:r>
              <a:rPr lang="en-US" sz="1800" dirty="0" smtClean="0"/>
              <a:t>eNB starts DL transmission using the CFI signaled in SIB1bis (for other transmissions than SIB1bis)</a:t>
            </a:r>
            <a:endParaRPr lang="sv-SE" sz="1800" dirty="0" smtClean="0"/>
          </a:p>
          <a:p>
            <a:pPr lvl="1"/>
            <a:r>
              <a:rPr lang="en-US" sz="1800" dirty="0" smtClean="0"/>
              <a:t>UE behavior in case the CFI signaled in SIB1bis is smaller than 2 OFDM symbols is up to the UE implementation</a:t>
            </a:r>
            <a:endParaRPr lang="sv-SE" sz="1800" dirty="0" smtClean="0"/>
          </a:p>
          <a:p>
            <a:pPr lvl="0"/>
            <a:r>
              <a:rPr lang="en-US" sz="1800" dirty="0" smtClean="0"/>
              <a:t>For retuning between UL narrowbands,</a:t>
            </a:r>
            <a:endParaRPr lang="sv-SE" sz="1800" dirty="0" smtClean="0"/>
          </a:p>
          <a:p>
            <a:pPr lvl="1"/>
            <a:r>
              <a:rPr lang="en-US" sz="1800" dirty="0" smtClean="0"/>
              <a:t>Option 1: RAN1 assumes that UE punctures at most the last SC-FDMA symbol of an UL subframe and at most the first SC-FDMA symbol of the following UL subframe as retuning time</a:t>
            </a:r>
            <a:endParaRPr lang="sv-SE" sz="1800" dirty="0" smtClean="0"/>
          </a:p>
          <a:p>
            <a:pPr lvl="1"/>
            <a:r>
              <a:rPr lang="en-US" sz="1800" dirty="0" smtClean="0"/>
              <a:t>Option 2: A guard subframe is inserted at every retuning occasion</a:t>
            </a:r>
            <a:endParaRPr lang="sv-SE" sz="1800" dirty="0" smtClean="0"/>
          </a:p>
          <a:p>
            <a:pPr lvl="1"/>
            <a:r>
              <a:rPr lang="en-US" sz="1800" dirty="0" smtClean="0"/>
              <a:t>Strive to avoid different options for PUSCH and PUCCH.</a:t>
            </a:r>
          </a:p>
        </p:txBody>
      </p:sp>
    </p:spTree>
    <p:extLst>
      <p:ext uri="{BB962C8B-B14F-4D97-AF65-F5344CB8AC3E}">
        <p14:creationId xmlns:p14="http://schemas.microsoft.com/office/powerpoint/2010/main" val="200262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on CE modes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000" dirty="0" smtClean="0"/>
              <a:t>Agreements related to no/small number of repetitions including</a:t>
            </a:r>
          </a:p>
          <a:p>
            <a:pPr lvl="1"/>
            <a:r>
              <a:rPr lang="en-US" altLang="ja-JP" sz="1800" dirty="0" smtClean="0"/>
              <a:t>DCI contents targets for </a:t>
            </a:r>
            <a:r>
              <a:rPr lang="en-US" altLang="ja-JP" sz="1800" dirty="0"/>
              <a:t>no/small number of </a:t>
            </a:r>
            <a:r>
              <a:rPr lang="en-US" altLang="ja-JP" sz="1800" dirty="0" smtClean="0"/>
              <a:t>repetition</a:t>
            </a:r>
          </a:p>
          <a:p>
            <a:pPr lvl="1"/>
            <a:r>
              <a:rPr lang="en-US" altLang="ja-JP" sz="1800" dirty="0"/>
              <a:t>(At least) M-PDCCH with different aggregation levels</a:t>
            </a:r>
          </a:p>
          <a:p>
            <a:pPr lvl="1"/>
            <a:r>
              <a:rPr lang="en-US" altLang="ja-JP" sz="1800" dirty="0"/>
              <a:t>Resource allocation uses narrowband indication.</a:t>
            </a:r>
          </a:p>
          <a:p>
            <a:pPr lvl="1"/>
            <a:r>
              <a:rPr lang="en-US" altLang="ja-JP" sz="1800" dirty="0" smtClean="0"/>
              <a:t>(At least) CSI reference spans multiple subframes </a:t>
            </a:r>
          </a:p>
          <a:p>
            <a:pPr lvl="1"/>
            <a:r>
              <a:rPr lang="en-US" altLang="ja-JP" sz="1800" dirty="0" smtClean="0"/>
              <a:t>CSI measurements can be restricted to a subset.</a:t>
            </a:r>
          </a:p>
          <a:p>
            <a:pPr lvl="1"/>
            <a:r>
              <a:rPr lang="en-US" sz="1800" dirty="0" smtClean="0"/>
              <a:t>ACK/NACK/SR/Periodic CSI using PUCCH are supported</a:t>
            </a:r>
          </a:p>
          <a:p>
            <a:pPr lvl="1"/>
            <a:r>
              <a:rPr lang="en-US" sz="1800" dirty="0" smtClean="0"/>
              <a:t>(At least) implicit PUCCH resource determination</a:t>
            </a:r>
          </a:p>
          <a:p>
            <a:pPr lvl="1"/>
            <a:r>
              <a:rPr lang="en-US" sz="1800" dirty="0" smtClean="0"/>
              <a:t>PRACH power ramping</a:t>
            </a:r>
          </a:p>
          <a:p>
            <a:r>
              <a:rPr lang="en-US" altLang="ja-JP" sz="2000" dirty="0"/>
              <a:t>Agreements related to </a:t>
            </a:r>
            <a:r>
              <a:rPr lang="en-US" altLang="ja-JP" sz="2000" dirty="0" smtClean="0"/>
              <a:t>large number of repetitions including</a:t>
            </a:r>
          </a:p>
          <a:p>
            <a:pPr lvl="1"/>
            <a:r>
              <a:rPr lang="en-US" sz="1800" dirty="0" smtClean="0"/>
              <a:t>Cross subframe channel estimation and frequency hopping</a:t>
            </a:r>
          </a:p>
          <a:p>
            <a:pPr lvl="1"/>
            <a:r>
              <a:rPr lang="en-US" altLang="ja-JP" sz="1800" dirty="0"/>
              <a:t>DCI contents targets for </a:t>
            </a:r>
            <a:r>
              <a:rPr lang="en-US" altLang="ja-JP" sz="1800" dirty="0" smtClean="0"/>
              <a:t>large </a:t>
            </a:r>
            <a:r>
              <a:rPr lang="en-US" altLang="ja-JP" sz="1800" dirty="0"/>
              <a:t>repetition case</a:t>
            </a:r>
          </a:p>
          <a:p>
            <a:pPr lvl="1"/>
            <a:r>
              <a:rPr lang="en-US" altLang="ja-JP" sz="1800" dirty="0"/>
              <a:t>(At least) DCI fully occupy all 6 PRB pairs</a:t>
            </a:r>
          </a:p>
          <a:p>
            <a:pPr lvl="1"/>
            <a:r>
              <a:rPr lang="en-US" sz="1800" dirty="0" smtClean="0"/>
              <a:t>Number of HARQ reduced for unicast PDSCH</a:t>
            </a:r>
          </a:p>
          <a:p>
            <a:pPr lvl="1"/>
            <a:r>
              <a:rPr lang="en-US" altLang="ja-JP" sz="1800" dirty="0" smtClean="0"/>
              <a:t>ACK/NACK/SR using PUCCH are supported</a:t>
            </a:r>
            <a:endParaRPr lang="en-US" sz="1800" dirty="0" smtClean="0"/>
          </a:p>
          <a:p>
            <a:pPr lvl="1"/>
            <a:r>
              <a:rPr lang="en-US" sz="1800" dirty="0" smtClean="0"/>
              <a:t>No </a:t>
            </a:r>
            <a:r>
              <a:rPr lang="en-US" sz="1800" dirty="0"/>
              <a:t>PRACH power ramping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pPr lvl="1"/>
            <a:endParaRPr lang="en-US" sz="1800" dirty="0"/>
          </a:p>
          <a:p>
            <a:endParaRPr lang="en-US" sz="14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37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900" dirty="0"/>
              <a:t>Proposal on CE modes</a:t>
            </a:r>
            <a:r>
              <a:rPr lang="en-US" dirty="0"/>
              <a:t/>
            </a:r>
            <a:br>
              <a:rPr lang="en-US" dirty="0"/>
            </a:br>
            <a:r>
              <a:rPr lang="en-US" sz="2200" dirty="0"/>
              <a:t>based on </a:t>
            </a:r>
            <a:r>
              <a:rPr lang="en-US" sz="2200" dirty="0" smtClean="0"/>
              <a:t>R1-156272 (</a:t>
            </a:r>
            <a:r>
              <a:rPr lang="en-US" sz="2000" dirty="0"/>
              <a:t>Sony, Panasonic, Huawei, HiSilicon, LG, DoCoMo, Ericsson, Alcatel-Lucent, Alcatel-Lucent Shanghai Bell, </a:t>
            </a:r>
            <a:r>
              <a:rPr lang="en-US" sz="2000" dirty="0" smtClean="0"/>
              <a:t>Nokia</a:t>
            </a:r>
            <a:r>
              <a:rPr lang="en-US" sz="2200" dirty="0" smtClean="0"/>
              <a:t>)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495800"/>
          </a:xfrm>
        </p:spPr>
        <p:txBody>
          <a:bodyPr>
            <a:noAutofit/>
          </a:bodyPr>
          <a:lstStyle/>
          <a:p>
            <a:r>
              <a:rPr lang="en-US" sz="2800" dirty="0" smtClean="0"/>
              <a:t>Two CE modes </a:t>
            </a:r>
            <a:r>
              <a:rPr lang="en-US" sz="2800" dirty="0"/>
              <a:t>are specified:</a:t>
            </a:r>
          </a:p>
          <a:p>
            <a:pPr lvl="1"/>
            <a:r>
              <a:rPr lang="en-US" sz="2000" dirty="0"/>
              <a:t>Mode </a:t>
            </a:r>
            <a:r>
              <a:rPr lang="en-US" sz="2000" dirty="0" smtClean="0"/>
              <a:t>A describes a set of </a:t>
            </a:r>
            <a:r>
              <a:rPr lang="en-US" sz="2000" dirty="0" err="1"/>
              <a:t>behaviours</a:t>
            </a:r>
            <a:r>
              <a:rPr lang="en-US" sz="2000" dirty="0"/>
              <a:t> </a:t>
            </a:r>
            <a:r>
              <a:rPr lang="en-US" sz="2000" dirty="0" smtClean="0"/>
              <a:t>for </a:t>
            </a:r>
            <a:r>
              <a:rPr lang="en-US" sz="2000" dirty="0"/>
              <a:t>no repetitions and small number of repetitions</a:t>
            </a:r>
          </a:p>
          <a:p>
            <a:pPr lvl="1"/>
            <a:r>
              <a:rPr lang="en-US" sz="2000" dirty="0"/>
              <a:t>Mode </a:t>
            </a:r>
            <a:r>
              <a:rPr lang="en-US" sz="2000" dirty="0" smtClean="0"/>
              <a:t>B describes </a:t>
            </a:r>
            <a:r>
              <a:rPr lang="en-US" sz="2000" dirty="0"/>
              <a:t>a set of</a:t>
            </a:r>
            <a:r>
              <a:rPr lang="en-US" sz="2000" dirty="0" smtClean="0"/>
              <a:t> </a:t>
            </a:r>
            <a:r>
              <a:rPr lang="en-US" sz="2000" dirty="0" err="1"/>
              <a:t>behaviours</a:t>
            </a:r>
            <a:r>
              <a:rPr lang="en-US" sz="2000" dirty="0"/>
              <a:t> </a:t>
            </a:r>
            <a:r>
              <a:rPr lang="en-US" sz="2000" dirty="0" smtClean="0"/>
              <a:t>for </a:t>
            </a:r>
            <a:r>
              <a:rPr lang="en-US" sz="2000" dirty="0"/>
              <a:t>large number of </a:t>
            </a:r>
            <a:r>
              <a:rPr lang="en-US" sz="2000" dirty="0" smtClean="0"/>
              <a:t>repetitions</a:t>
            </a:r>
          </a:p>
          <a:p>
            <a:pPr lvl="1"/>
            <a:r>
              <a:rPr lang="en-US" sz="2000" dirty="0" smtClean="0"/>
              <a:t>The mode is known to the UE</a:t>
            </a:r>
          </a:p>
          <a:p>
            <a:pPr lvl="1"/>
            <a:r>
              <a:rPr lang="en-GB" sz="2000" dirty="0"/>
              <a:t>For each physical channel, t</a:t>
            </a:r>
            <a:r>
              <a:rPr lang="en-GB" sz="2000" dirty="0" smtClean="0"/>
              <a:t>here may be some common numbers of repetitions which can be used in </a:t>
            </a:r>
            <a:r>
              <a:rPr lang="en-GB" sz="2000" dirty="0"/>
              <a:t>M</a:t>
            </a:r>
            <a:r>
              <a:rPr lang="en-GB" sz="2000" dirty="0" smtClean="0"/>
              <a:t>ode </a:t>
            </a:r>
            <a:r>
              <a:rPr lang="en-GB" sz="2000" dirty="0"/>
              <a:t>A and </a:t>
            </a:r>
            <a:r>
              <a:rPr lang="en-GB" sz="2000" dirty="0" smtClean="0"/>
              <a:t>Mode B</a:t>
            </a:r>
            <a:endParaRPr lang="en-GB" sz="2000" dirty="0"/>
          </a:p>
          <a:p>
            <a:pPr lvl="1"/>
            <a:endParaRPr lang="en-US" sz="2000" dirty="0" smtClean="0"/>
          </a:p>
          <a:p>
            <a:pPr marL="457200" lvl="1" indent="0">
              <a:buNone/>
            </a:pPr>
            <a:endParaRPr lang="en-US" sz="2000" dirty="0"/>
          </a:p>
          <a:p>
            <a:endParaRPr lang="en-US" sz="2800" dirty="0" smtClean="0"/>
          </a:p>
          <a:p>
            <a:endParaRPr lang="en-US" sz="2800" dirty="0" smtClean="0"/>
          </a:p>
          <a:p>
            <a:pPr lvl="1"/>
            <a:endParaRPr lang="en-US" sz="2400" dirty="0"/>
          </a:p>
          <a:p>
            <a:endParaRPr lang="en-US" sz="18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0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Background on </a:t>
            </a:r>
            <a:r>
              <a:rPr lang="en-US" dirty="0"/>
              <a:t>MIB-SIB1 frequency hopping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Agreement:</a:t>
            </a:r>
            <a:endParaRPr lang="sv-SE" sz="2000" dirty="0"/>
          </a:p>
          <a:p>
            <a:pPr lvl="1"/>
            <a:r>
              <a:rPr lang="en-US" sz="2000" dirty="0"/>
              <a:t>MTC-SIB1 frequency hopping takes place between 2 or 4 narrowbands depending on the system bandwidth</a:t>
            </a:r>
            <a:endParaRPr lang="sv-SE" sz="2000" dirty="0"/>
          </a:p>
          <a:p>
            <a:pPr lvl="2"/>
            <a:r>
              <a:rPr lang="en-US" sz="2000" dirty="0"/>
              <a:t>narrowbands</a:t>
            </a:r>
            <a:r>
              <a:rPr lang="en-GB" sz="2000" dirty="0"/>
              <a:t> = 2 for system BW of </a:t>
            </a:r>
            <a:r>
              <a:rPr lang="en-US" sz="2000" dirty="0"/>
              <a:t>12-50 RBs</a:t>
            </a:r>
            <a:endParaRPr lang="sv-SE" sz="2000" dirty="0"/>
          </a:p>
          <a:p>
            <a:pPr lvl="2"/>
            <a:r>
              <a:rPr lang="en-US" sz="2000" dirty="0"/>
              <a:t>narrowbands </a:t>
            </a:r>
            <a:r>
              <a:rPr lang="en-GB" sz="2000" dirty="0"/>
              <a:t>= 4 for system BW of </a:t>
            </a:r>
            <a:r>
              <a:rPr lang="en-US" sz="2000" dirty="0"/>
              <a:t>51-110 RBs</a:t>
            </a:r>
            <a:endParaRPr lang="sv-SE" sz="2000" dirty="0"/>
          </a:p>
          <a:p>
            <a:pPr lvl="1"/>
            <a:r>
              <a:rPr lang="en-US" sz="2000" dirty="0"/>
              <a:t>Confirm the working assumption that the mentioned narrowbands are determined based on cell ID and system bandwidth </a:t>
            </a:r>
            <a:endParaRPr lang="sv-SE" sz="2000" dirty="0"/>
          </a:p>
          <a:p>
            <a:pPr lvl="2"/>
            <a:r>
              <a:rPr lang="en-US" sz="2000" dirty="0">
                <a:solidFill>
                  <a:srgbClr val="FF0000"/>
                </a:solidFill>
              </a:rPr>
              <a:t>FFS</a:t>
            </a:r>
            <a:r>
              <a:rPr lang="en-US" sz="2000" dirty="0"/>
              <a:t> on how to handle the case if MTC-SIB1 overlaps with PBCH</a:t>
            </a:r>
            <a:endParaRPr lang="sv-SE" sz="2000" dirty="0"/>
          </a:p>
          <a:p>
            <a:pPr lvl="1"/>
            <a:r>
              <a:rPr lang="en-US" sz="2000" dirty="0" smtClean="0"/>
              <a:t>Confirm </a:t>
            </a:r>
            <a:r>
              <a:rPr lang="en-US" sz="2000" dirty="0"/>
              <a:t>the working assumption that the hopping sequence between these narrowbands is determined based on cell ID and subframe index (and/or </a:t>
            </a:r>
            <a:r>
              <a:rPr lang="en-US" sz="2000" dirty="0" smtClean="0"/>
              <a:t>SFN</a:t>
            </a:r>
            <a:r>
              <a:rPr lang="en-US" sz="2000" dirty="0"/>
              <a:t>)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175089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Proposal on MIB-SIB1 frequency hopping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Frequency hopping patterns</a:t>
            </a:r>
          </a:p>
          <a:p>
            <a:pPr lvl="1"/>
            <a:r>
              <a:rPr lang="en-US" sz="2000" dirty="0" smtClean="0"/>
              <a:t>…</a:t>
            </a:r>
          </a:p>
          <a:p>
            <a:r>
              <a:rPr lang="en-US" sz="2000" dirty="0" smtClean="0"/>
              <a:t>Handling of overlap between MTC-SIB1 and PBCH</a:t>
            </a:r>
          </a:p>
          <a:p>
            <a:pPr lvl="1"/>
            <a:r>
              <a:rPr lang="en-US" sz="2000" dirty="0" smtClean="0"/>
              <a:t>…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7995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Background on same/cross-subframe scheduling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000" dirty="0">
                <a:solidFill>
                  <a:srgbClr val="FF0000"/>
                </a:solidFill>
              </a:rPr>
              <a:t>Working assumption:</a:t>
            </a:r>
            <a:endParaRPr lang="sv-SE" sz="2000" dirty="0">
              <a:solidFill>
                <a:srgbClr val="FF0000"/>
              </a:solidFill>
            </a:endParaRPr>
          </a:p>
          <a:p>
            <a:pPr lvl="1"/>
            <a:r>
              <a:rPr lang="en-GB" sz="2000" dirty="0"/>
              <a:t>Same-subframe scheduling for PDSCH (i.e., the one associated with an M-PDCCH in the same subframe) for LC-MTC UEs is NOT supported</a:t>
            </a:r>
            <a:endParaRPr lang="sv-SE" sz="2000" dirty="0"/>
          </a:p>
          <a:p>
            <a:pPr lvl="2"/>
            <a:r>
              <a:rPr lang="en-GB" sz="2000" dirty="0"/>
              <a:t>Can revisit if significant issues are found especially regarding the number of HARQ processes</a:t>
            </a:r>
            <a:endParaRPr lang="sv-SE" sz="2000" dirty="0"/>
          </a:p>
          <a:p>
            <a:endParaRPr lang="en-GB" sz="2000" dirty="0"/>
          </a:p>
          <a:p>
            <a:r>
              <a:rPr lang="en-GB" sz="2000" dirty="0" smtClean="0"/>
              <a:t>Agreement</a:t>
            </a:r>
            <a:r>
              <a:rPr lang="en-GB" sz="2000" dirty="0"/>
              <a:t>:</a:t>
            </a:r>
            <a:endParaRPr lang="sv-SE" sz="2000" dirty="0"/>
          </a:p>
          <a:p>
            <a:pPr lvl="1"/>
            <a:r>
              <a:rPr lang="en-US" sz="2000" dirty="0"/>
              <a:t>For DL cross-subframe scheduling Case 1 without repetition and with repetition, PDSCH (new and re-transmissions) starts from the second valid downlink subframe after the end of the corresponding transmitted M-PDCCH with the given repetition level</a:t>
            </a:r>
            <a:endParaRPr lang="sv-SE" sz="2000" dirty="0"/>
          </a:p>
          <a:p>
            <a:pPr lvl="2"/>
            <a:r>
              <a:rPr lang="en-US" sz="2000" dirty="0">
                <a:solidFill>
                  <a:srgbClr val="FF0000"/>
                </a:solidFill>
              </a:rPr>
              <a:t>FFS</a:t>
            </a:r>
            <a:r>
              <a:rPr lang="en-US" sz="2000" dirty="0"/>
              <a:t> whether there is impact of UL scheduling for HD-FDD and if so, how, etc</a:t>
            </a:r>
            <a:r>
              <a:rPr lang="en-US" sz="20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5696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Proposal on </a:t>
            </a:r>
            <a:r>
              <a:rPr lang="en-US" dirty="0"/>
              <a:t>same/cross-subframe scheduling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000" dirty="0" smtClean="0"/>
              <a:t>Confirm working assumption: Same-subframe </a:t>
            </a:r>
            <a:r>
              <a:rPr lang="en-GB" sz="2000" dirty="0"/>
              <a:t>scheduling for PDSCH (i.e., the one associated with an M-PDCCH in the same subframe) for LC-MTC UEs is NOT </a:t>
            </a:r>
            <a:r>
              <a:rPr lang="en-GB" sz="2000" dirty="0" smtClean="0"/>
              <a:t>supported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27344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957</TotalTime>
  <Words>1464</Words>
  <Application>Microsoft Office PowerPoint</Application>
  <PresentationFormat>On-screen Show (4:3)</PresentationFormat>
  <Paragraphs>131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WF on physical channel time and frequency relationships for MTC</vt:lpstr>
      <vt:lpstr>Proposal on PDSCH scheduling</vt:lpstr>
      <vt:lpstr>Proposal on frequency retuning</vt:lpstr>
      <vt:lpstr>Background on CE modes</vt:lpstr>
      <vt:lpstr>Proposal on CE modes based on R1-156272 (Sony, Panasonic, Huawei, HiSilicon, LG, DoCoMo, Ericsson, Alcatel-Lucent, Alcatel-Lucent Shanghai Bell, Nokia)</vt:lpstr>
      <vt:lpstr>Background on MIB-SIB1 frequency hopping</vt:lpstr>
      <vt:lpstr>Proposal on MIB-SIB1 frequency hopping</vt:lpstr>
      <vt:lpstr>Background on same/cross-subframe scheduling</vt:lpstr>
      <vt:lpstr>Proposal on same/cross-subframe scheduling</vt:lpstr>
      <vt:lpstr>Background on HARQ operation</vt:lpstr>
      <vt:lpstr>Proposal on HARQ operation based on R1-156202 (Sequans, Ericsson, Nokia, Intel)</vt:lpstr>
      <vt:lpstr>Background on frequency hopping</vt:lpstr>
      <vt:lpstr>Proposal on frequency hopping based on R1-156241 (LG Electronics, Ericsson)</vt:lpstr>
      <vt:lpstr>Proposal on timing relationships based on R1-156218 (Alcatel-Lucent, Huawei)</vt:lpstr>
      <vt:lpstr>Background on CSI-RS collision</vt:lpstr>
      <vt:lpstr>Proposal on CSI-RS collision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channel time and frequency relationships for MTC</dc:title>
  <dc:creator>Johan Bergman</dc:creator>
  <cp:lastModifiedBy>Johan Bergman</cp:lastModifiedBy>
  <cp:revision>122</cp:revision>
  <dcterms:created xsi:type="dcterms:W3CDTF">2006-08-16T00:00:00Z</dcterms:created>
  <dcterms:modified xsi:type="dcterms:W3CDTF">2015-10-08T16:24:43Z</dcterms:modified>
</cp:coreProperties>
</file>