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  <p:sldId id="266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5D0CD-38B8-4B32-9827-8693BC291139}" type="datetimeFigureOut">
              <a:rPr lang="ko-KR" altLang="en-US" smtClean="0"/>
              <a:t>2015-10-05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7A3C-C203-4836-8C27-446ABEC414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4566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5D0CD-38B8-4B32-9827-8693BC291139}" type="datetimeFigureOut">
              <a:rPr lang="ko-KR" altLang="en-US" smtClean="0"/>
              <a:t>2015-10-05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7A3C-C203-4836-8C27-446ABEC414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2528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5D0CD-38B8-4B32-9827-8693BC291139}" type="datetimeFigureOut">
              <a:rPr lang="ko-KR" altLang="en-US" smtClean="0"/>
              <a:t>2015-10-05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7A3C-C203-4836-8C27-446ABEC414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2408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5D0CD-38B8-4B32-9827-8693BC291139}" type="datetimeFigureOut">
              <a:rPr lang="ko-KR" altLang="en-US" smtClean="0"/>
              <a:t>2015-10-05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7A3C-C203-4836-8C27-446ABEC414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5910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5D0CD-38B8-4B32-9827-8693BC291139}" type="datetimeFigureOut">
              <a:rPr lang="ko-KR" altLang="en-US" smtClean="0"/>
              <a:t>2015-10-05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7A3C-C203-4836-8C27-446ABEC414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9382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5D0CD-38B8-4B32-9827-8693BC291139}" type="datetimeFigureOut">
              <a:rPr lang="ko-KR" altLang="en-US" smtClean="0"/>
              <a:t>2015-10-05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7A3C-C203-4836-8C27-446ABEC414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3260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5D0CD-38B8-4B32-9827-8693BC291139}" type="datetimeFigureOut">
              <a:rPr lang="ko-KR" altLang="en-US" smtClean="0"/>
              <a:t>2015-10-05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7A3C-C203-4836-8C27-446ABEC414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2999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5D0CD-38B8-4B32-9827-8693BC291139}" type="datetimeFigureOut">
              <a:rPr lang="ko-KR" altLang="en-US" smtClean="0"/>
              <a:t>2015-10-05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7A3C-C203-4836-8C27-446ABEC414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958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5D0CD-38B8-4B32-9827-8693BC291139}" type="datetimeFigureOut">
              <a:rPr lang="ko-KR" altLang="en-US" smtClean="0"/>
              <a:t>2015-10-05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7A3C-C203-4836-8C27-446ABEC414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5775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5D0CD-38B8-4B32-9827-8693BC291139}" type="datetimeFigureOut">
              <a:rPr lang="ko-KR" altLang="en-US" smtClean="0"/>
              <a:t>2015-10-05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7A3C-C203-4836-8C27-446ABEC414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6616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5D0CD-38B8-4B32-9827-8693BC291139}" type="datetimeFigureOut">
              <a:rPr lang="ko-KR" altLang="en-US" smtClean="0"/>
              <a:t>2015-10-05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67A3C-C203-4836-8C27-446ABEC414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9154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5D0CD-38B8-4B32-9827-8693BC291139}" type="datetimeFigureOut">
              <a:rPr lang="ko-KR" altLang="en-US" smtClean="0"/>
              <a:t>2015-10-05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E67A3C-C203-4836-8C27-446ABEC4141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4611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CSI-RS Configuration for Class A Reporting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Samsung</a:t>
            </a:r>
            <a:endParaRPr lang="ko-KR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375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itchFamily="18" charset="0"/>
              </a:rPr>
              <a:t>3GPP TSG RAN WG1 #</a:t>
            </a:r>
            <a:r>
              <a:rPr lang="en-US" altLang="ko-KR" sz="1800" b="1" dirty="0">
                <a:cs typeface="Times New Roman" pitchFamily="18" charset="0"/>
              </a:rPr>
              <a:t>82bis</a:t>
            </a:r>
            <a:r>
              <a:rPr lang="en-GB" altLang="ko-KR" sz="1800" b="1" dirty="0">
                <a:cs typeface="Times New Roman" pitchFamily="18" charset="0"/>
              </a:rPr>
              <a:t>					                     R1-156142</a:t>
            </a:r>
            <a:endParaRPr lang="en-US" altLang="ko-KR" sz="1800" b="1" dirty="0"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Malmö, Sweden, 5</a:t>
            </a:r>
            <a:r>
              <a:rPr lang="en-US" altLang="ko-KR" sz="1800" b="1" baseline="30000" dirty="0">
                <a:cs typeface="Times New Roman" pitchFamily="18" charset="0"/>
              </a:rPr>
              <a:t>th</a:t>
            </a:r>
            <a:r>
              <a:rPr lang="en-US" altLang="ko-KR" sz="1800" b="1" dirty="0">
                <a:cs typeface="Times New Roman" pitchFamily="18" charset="0"/>
              </a:rPr>
              <a:t> – 9</a:t>
            </a:r>
            <a:r>
              <a:rPr lang="en-US" altLang="ko-KR" sz="1800" b="1" baseline="30000" dirty="0">
                <a:cs typeface="Times New Roman" pitchFamily="18" charset="0"/>
              </a:rPr>
              <a:t>th</a:t>
            </a:r>
            <a:r>
              <a:rPr lang="en-US" altLang="ko-KR" sz="1800" b="1" dirty="0">
                <a:cs typeface="Times New Roman" pitchFamily="18" charset="0"/>
              </a:rPr>
              <a:t> October 2015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/>
              <a:t>Agenda item: 7.2.4.2.1</a:t>
            </a:r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276400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altLang="ko-KR" sz="3800" dirty="0" smtClean="0"/>
              <a:t>Agreements in RAN1#82 meeting</a:t>
            </a:r>
          </a:p>
          <a:p>
            <a:pPr lvl="1"/>
            <a:r>
              <a:rPr lang="en-US" altLang="ko-KR" sz="2500" dirty="0" smtClean="0"/>
              <a:t>A </a:t>
            </a:r>
            <a:r>
              <a:rPr lang="en-US" altLang="ko-KR" sz="2500" dirty="0"/>
              <a:t>CSI process is associated with K CSI-RS resources/configurations (per definition in 36.211), with </a:t>
            </a:r>
            <a:r>
              <a:rPr lang="en-US" altLang="ko-KR" sz="2500" dirty="0" err="1"/>
              <a:t>N</a:t>
            </a:r>
            <a:r>
              <a:rPr lang="en-US" altLang="ko-KR" sz="2500" baseline="-25000" dirty="0" err="1"/>
              <a:t>k</a:t>
            </a:r>
            <a:r>
              <a:rPr lang="en-US" altLang="ko-KR" sz="2500" dirty="0"/>
              <a:t> ports for the </a:t>
            </a:r>
            <a:r>
              <a:rPr lang="en-US" altLang="ko-KR" sz="2500" dirty="0" err="1"/>
              <a:t>k</a:t>
            </a:r>
            <a:r>
              <a:rPr lang="en-US" altLang="ko-KR" sz="2500" baseline="-25000" dirty="0" err="1"/>
              <a:t>th</a:t>
            </a:r>
            <a:r>
              <a:rPr lang="en-US" altLang="ko-KR" sz="2500" dirty="0"/>
              <a:t> CSI-RS resource (K could be &gt;=1)</a:t>
            </a:r>
            <a:endParaRPr lang="ko-KR" altLang="ko-KR" sz="2500" dirty="0"/>
          </a:p>
          <a:p>
            <a:pPr lvl="2"/>
            <a:r>
              <a:rPr lang="en-US" altLang="ko-KR" sz="2500" dirty="0"/>
              <a:t>Note: it is up to RAN2 to design the signaling configuration structure to support the above association</a:t>
            </a:r>
            <a:endParaRPr lang="ko-KR" altLang="ko-KR" sz="2500" dirty="0"/>
          </a:p>
          <a:p>
            <a:pPr lvl="2"/>
            <a:r>
              <a:rPr lang="en-US" altLang="ko-KR" sz="2500" dirty="0"/>
              <a:t>Maximum value of K is FFS</a:t>
            </a:r>
            <a:endParaRPr lang="ko-KR" altLang="ko-KR" sz="2500" dirty="0"/>
          </a:p>
          <a:p>
            <a:pPr lvl="2"/>
            <a:r>
              <a:rPr lang="en-US" altLang="ko-KR" sz="2500" dirty="0"/>
              <a:t>Maximum total number of CSI-RS ports in one CSI process </a:t>
            </a:r>
            <a:endParaRPr lang="ko-KR" altLang="ko-KR" sz="2500" dirty="0"/>
          </a:p>
          <a:p>
            <a:pPr lvl="3"/>
            <a:r>
              <a:rPr lang="en-US" altLang="ko-KR" sz="2500" dirty="0"/>
              <a:t>For CSI reporting class A, the Maximum total number of CSI-RS ports is 16</a:t>
            </a:r>
            <a:endParaRPr lang="ko-KR" altLang="ko-KR" sz="2500" dirty="0"/>
          </a:p>
          <a:p>
            <a:pPr lvl="3"/>
            <a:r>
              <a:rPr lang="en-US" altLang="ko-KR" sz="2500" dirty="0"/>
              <a:t>FFS the maximum total number of CSI-RS ports in one CSI process is for CSI reporting class B</a:t>
            </a:r>
            <a:endParaRPr lang="ko-KR" altLang="ko-KR" sz="2500" dirty="0"/>
          </a:p>
          <a:p>
            <a:pPr lvl="2"/>
            <a:r>
              <a:rPr lang="en-US" altLang="ko-KR" sz="2500" dirty="0"/>
              <a:t>For the purpose of RRC configuration of CSI-RS resource/configuration</a:t>
            </a:r>
            <a:endParaRPr lang="ko-KR" altLang="ko-KR" sz="2500" dirty="0"/>
          </a:p>
          <a:p>
            <a:pPr lvl="3"/>
            <a:r>
              <a:rPr lang="en-US" altLang="ko-KR" sz="2500" dirty="0"/>
              <a:t>For CSI reporting Class A, RAN1 will choose one of the alternatives </a:t>
            </a:r>
            <a:endParaRPr lang="ko-KR" altLang="ko-KR" sz="2500" dirty="0"/>
          </a:p>
          <a:p>
            <a:pPr lvl="4"/>
            <a:r>
              <a:rPr lang="en-US" altLang="ko-KR" sz="2500" dirty="0">
                <a:solidFill>
                  <a:srgbClr val="FF0000"/>
                </a:solidFill>
              </a:rPr>
              <a:t>Alt.1: CSI-RS resource/configuration with </a:t>
            </a:r>
            <a:r>
              <a:rPr lang="en-US" altLang="ko-KR" sz="2500" dirty="0" err="1">
                <a:solidFill>
                  <a:srgbClr val="FF0000"/>
                </a:solidFill>
              </a:rPr>
              <a:t>N</a:t>
            </a:r>
            <a:r>
              <a:rPr lang="en-US" altLang="ko-KR" sz="2500" baseline="-25000" dirty="0" err="1">
                <a:solidFill>
                  <a:srgbClr val="FF0000"/>
                </a:solidFill>
              </a:rPr>
              <a:t>k</a:t>
            </a:r>
            <a:r>
              <a:rPr lang="en-US" altLang="ko-KR" sz="2500" baseline="-25000" dirty="0">
                <a:solidFill>
                  <a:srgbClr val="FF0000"/>
                </a:solidFill>
              </a:rPr>
              <a:t>:</a:t>
            </a:r>
            <a:r>
              <a:rPr lang="en-US" altLang="ko-KR" sz="2500" dirty="0">
                <a:solidFill>
                  <a:srgbClr val="FF0000"/>
                </a:solidFill>
              </a:rPr>
              <a:t> =12/16 to be defined in the spec (The index of CSI-RS configuration can be configured for CSI process with K=1). </a:t>
            </a:r>
            <a:endParaRPr lang="ko-KR" altLang="ko-KR" sz="2500" dirty="0">
              <a:solidFill>
                <a:srgbClr val="FF0000"/>
              </a:solidFill>
            </a:endParaRPr>
          </a:p>
          <a:p>
            <a:pPr lvl="4"/>
            <a:r>
              <a:rPr lang="en-US" altLang="ko-KR" sz="2500" dirty="0">
                <a:solidFill>
                  <a:srgbClr val="FF0000"/>
                </a:solidFill>
              </a:rPr>
              <a:t>Alt.2: 12/16 ports CSI-RS is an aggregation of K configured CSI-RS resources/configurations with 2/4/8 ports. (K&gt;1)</a:t>
            </a:r>
            <a:endParaRPr lang="ko-KR" altLang="ko-KR" sz="2500" dirty="0">
              <a:solidFill>
                <a:srgbClr val="FF0000"/>
              </a:solidFill>
            </a:endParaRPr>
          </a:p>
          <a:p>
            <a:pPr lvl="5"/>
            <a:r>
              <a:rPr lang="en-US" altLang="ko-KR" sz="2500" dirty="0"/>
              <a:t>FFS on the schemes for aggregation and port indexing</a:t>
            </a:r>
            <a:endParaRPr lang="ko-KR" altLang="ko-KR" sz="2500" dirty="0"/>
          </a:p>
          <a:p>
            <a:pPr lvl="5"/>
            <a:r>
              <a:rPr lang="en-US" altLang="ko-KR" sz="2500" dirty="0"/>
              <a:t>FFS between fixed or configurable value(s) for </a:t>
            </a:r>
            <a:r>
              <a:rPr lang="en-US" altLang="ko-KR" sz="2500" dirty="0" err="1"/>
              <a:t>Nk</a:t>
            </a:r>
            <a:endParaRPr lang="ko-KR" altLang="ko-KR" sz="2500" dirty="0"/>
          </a:p>
          <a:p>
            <a:pPr lvl="3"/>
            <a:r>
              <a:rPr lang="en-US" altLang="ko-KR" sz="2500" dirty="0"/>
              <a:t>For CSI reporting class B, FFS for details</a:t>
            </a:r>
            <a:endParaRPr lang="ko-KR" altLang="ko-KR" sz="2500" dirty="0"/>
          </a:p>
          <a:p>
            <a:pPr lvl="2"/>
            <a:r>
              <a:rPr lang="en-US" altLang="ko-KR" sz="2500" dirty="0"/>
              <a:t>Note: It is possible to extend the value of </a:t>
            </a:r>
            <a:r>
              <a:rPr lang="en-US" altLang="ko-KR" sz="2500" dirty="0" err="1"/>
              <a:t>N</a:t>
            </a:r>
            <a:r>
              <a:rPr lang="en-US" altLang="ko-KR" sz="2500" baseline="-25000" dirty="0" err="1"/>
              <a:t>k</a:t>
            </a:r>
            <a:r>
              <a:rPr lang="en-US" altLang="ko-KR" sz="2500" baseline="-25000" dirty="0"/>
              <a:t>: </a:t>
            </a:r>
            <a:r>
              <a:rPr lang="en-US" altLang="ko-KR" sz="2500" dirty="0"/>
              <a:t>in future releases</a:t>
            </a:r>
            <a:endParaRPr lang="ko-KR" altLang="ko-KR" sz="2500" dirty="0"/>
          </a:p>
          <a:p>
            <a:pPr lvl="2"/>
            <a:r>
              <a:rPr lang="en-US" altLang="ko-KR" sz="2500" dirty="0"/>
              <a:t>FFS by RAN1 on the configuration restriction of using same CSI-RS resource/configuration parameters within one CSI process (e.g. </a:t>
            </a:r>
            <a:r>
              <a:rPr lang="en-US" altLang="ko-KR" sz="2500" dirty="0" err="1"/>
              <a:t>N</a:t>
            </a:r>
            <a:r>
              <a:rPr lang="en-US" altLang="ko-KR" sz="2500" baseline="-25000" dirty="0" err="1"/>
              <a:t>k</a:t>
            </a:r>
            <a:r>
              <a:rPr lang="en-US" altLang="ko-KR" sz="2500" baseline="-25000" dirty="0"/>
              <a:t> </a:t>
            </a:r>
            <a:r>
              <a:rPr lang="en-US" altLang="ko-KR" sz="2500" dirty="0"/>
              <a:t>, Pc, CSR, scrambling ID, </a:t>
            </a:r>
            <a:r>
              <a:rPr lang="en-US" altLang="ko-KR" sz="2500" dirty="0" err="1"/>
              <a:t>subframe</a:t>
            </a:r>
            <a:r>
              <a:rPr lang="en-US" altLang="ko-KR" sz="2500" dirty="0"/>
              <a:t> </a:t>
            </a:r>
            <a:r>
              <a:rPr lang="en-US" altLang="ko-KR" sz="2500" dirty="0" err="1"/>
              <a:t>config</a:t>
            </a:r>
            <a:r>
              <a:rPr lang="en-US" altLang="ko-KR" sz="2500" dirty="0"/>
              <a:t>., etc.) </a:t>
            </a:r>
            <a:endParaRPr lang="ko-KR" altLang="ko-KR" sz="2500" dirty="0"/>
          </a:p>
          <a:p>
            <a:pPr lvl="2"/>
            <a:r>
              <a:rPr lang="en-US" altLang="ko-KR" sz="2500" dirty="0"/>
              <a:t>FFS on the QCL on CSI-RS </a:t>
            </a:r>
            <a:r>
              <a:rPr lang="en-US" altLang="ko-KR" sz="2500" dirty="0" smtClean="0"/>
              <a:t>ports</a:t>
            </a:r>
            <a:endParaRPr lang="ko-KR" altLang="ko-KR" sz="2500" dirty="0"/>
          </a:p>
        </p:txBody>
      </p:sp>
    </p:spTree>
    <p:extLst>
      <p:ext uri="{BB962C8B-B14F-4D97-AF65-F5344CB8AC3E}">
        <p14:creationId xmlns:p14="http://schemas.microsoft.com/office/powerpoint/2010/main" val="365787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According to the agreements, RAN1 should choose one of the alternatives by considering following aspects</a:t>
            </a:r>
          </a:p>
          <a:p>
            <a:pPr lvl="1"/>
            <a:r>
              <a:rPr lang="en-US" altLang="ko-KR" sz="1600" dirty="0" smtClean="0"/>
              <a:t>Flexibility for CSI-RS resource configuration</a:t>
            </a:r>
          </a:p>
          <a:p>
            <a:pPr lvl="2"/>
            <a:r>
              <a:rPr lang="en-US" altLang="ko-KR" sz="1400" dirty="0"/>
              <a:t>F</a:t>
            </a:r>
            <a:r>
              <a:rPr lang="en-US" altLang="ko-KR" sz="1400" dirty="0" smtClean="0"/>
              <a:t>lexibility for ease of blanking/muting/inter-cell interference control</a:t>
            </a:r>
          </a:p>
          <a:p>
            <a:pPr lvl="2"/>
            <a:r>
              <a:rPr lang="en-US" altLang="ko-KR" sz="1400" dirty="0" smtClean="0"/>
              <a:t>Flexibility for future FD-MIMO deployment</a:t>
            </a:r>
          </a:p>
          <a:p>
            <a:pPr lvl="1"/>
            <a:r>
              <a:rPr lang="en-US" altLang="ko-KR" sz="1600" dirty="0" smtClean="0"/>
              <a:t>Required efforts for CSI-RS pattern optimization</a:t>
            </a:r>
          </a:p>
          <a:p>
            <a:pPr lvl="2"/>
            <a:endParaRPr lang="en-US" altLang="ko-KR" sz="1400" dirty="0" smtClean="0"/>
          </a:p>
        </p:txBody>
      </p:sp>
    </p:spTree>
    <p:extLst>
      <p:ext uri="{BB962C8B-B14F-4D97-AF65-F5344CB8AC3E}">
        <p14:creationId xmlns:p14="http://schemas.microsoft.com/office/powerpoint/2010/main" val="173716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/>
              <a:t>Rel.13 CSI-RS </a:t>
            </a:r>
            <a:r>
              <a:rPr lang="en-US" altLang="ko-KR" sz="2000" dirty="0" smtClean="0"/>
              <a:t>resource for class A CSI </a:t>
            </a:r>
            <a:r>
              <a:rPr lang="en-US" altLang="ko-KR" sz="2000" dirty="0" smtClean="0"/>
              <a:t>reporting is configured </a:t>
            </a:r>
            <a:r>
              <a:rPr lang="en-US" altLang="ko-KR" sz="2000" dirty="0"/>
              <a:t>as an aggregation of </a:t>
            </a:r>
            <a:r>
              <a:rPr lang="en-US" altLang="ko-KR" sz="2000" i="1" dirty="0"/>
              <a:t>K</a:t>
            </a:r>
            <a:r>
              <a:rPr lang="en-US" altLang="ko-KR" sz="2000" dirty="0"/>
              <a:t> Rel.13 </a:t>
            </a:r>
            <a:r>
              <a:rPr lang="en-US" altLang="ko-KR" sz="2000" dirty="0" smtClean="0"/>
              <a:t>CSI-RS configurations.</a:t>
            </a:r>
            <a:endParaRPr lang="en-US" altLang="ko-KR" sz="2000" dirty="0" smtClean="0"/>
          </a:p>
          <a:p>
            <a:pPr lvl="1"/>
            <a:r>
              <a:rPr lang="en-US" altLang="ko-KR" sz="1600" dirty="0" smtClean="0"/>
              <a:t>∑</a:t>
            </a:r>
            <a:r>
              <a:rPr lang="en-US" altLang="ko-KR" sz="1600" i="1" baseline="-25000" dirty="0" smtClean="0"/>
              <a:t>k</a:t>
            </a:r>
            <a:r>
              <a:rPr lang="en-US" altLang="ko-KR" sz="1600" dirty="0" smtClean="0"/>
              <a:t> </a:t>
            </a:r>
            <a:r>
              <a:rPr lang="en-US" altLang="ko-KR" sz="1600" i="1" dirty="0" err="1"/>
              <a:t>N</a:t>
            </a:r>
            <a:r>
              <a:rPr lang="en-US" altLang="ko-KR" sz="1600" i="1" baseline="-25000" dirty="0" err="1"/>
              <a:t>k</a:t>
            </a:r>
            <a:r>
              <a:rPr lang="en-US" altLang="ko-KR" sz="1600" dirty="0" smtClean="0"/>
              <a:t> </a:t>
            </a:r>
            <a:r>
              <a:rPr lang="en-US" altLang="ko-KR" sz="1600" dirty="0"/>
              <a:t>∈ </a:t>
            </a:r>
            <a:r>
              <a:rPr lang="en-US" altLang="ko-KR" sz="1600" dirty="0" smtClean="0"/>
              <a:t>{12,16}</a:t>
            </a:r>
            <a:endParaRPr lang="en-US" altLang="ko-KR" sz="1600" dirty="0" smtClean="0"/>
          </a:p>
          <a:p>
            <a:pPr lvl="1"/>
            <a:r>
              <a:rPr lang="en-US" altLang="ko-KR" sz="1600" i="1" dirty="0" err="1" smtClean="0"/>
              <a:t>N</a:t>
            </a:r>
            <a:r>
              <a:rPr lang="en-US" altLang="ko-KR" sz="1600" i="1" baseline="-25000" dirty="0" err="1" smtClean="0"/>
              <a:t>k</a:t>
            </a:r>
            <a:r>
              <a:rPr lang="en-US" altLang="ko-KR" sz="1600" dirty="0" smtClean="0"/>
              <a:t> ∈ {2, 4, 8}, and the same </a:t>
            </a:r>
            <a:r>
              <a:rPr lang="en-US" altLang="ko-KR" sz="1600" i="1" dirty="0" err="1" smtClean="0"/>
              <a:t>N</a:t>
            </a:r>
            <a:r>
              <a:rPr lang="en-US" altLang="ko-KR" sz="1600" i="1" baseline="-25000" dirty="0" err="1" smtClean="0"/>
              <a:t>k</a:t>
            </a:r>
            <a:r>
              <a:rPr lang="en-US" altLang="ko-KR" sz="1600" dirty="0" smtClean="0"/>
              <a:t> = </a:t>
            </a:r>
            <a:r>
              <a:rPr lang="en-US" altLang="ko-KR" sz="1600" i="1" dirty="0" smtClean="0"/>
              <a:t>N</a:t>
            </a:r>
            <a:r>
              <a:rPr lang="en-US" altLang="ko-KR" sz="1600" dirty="0" smtClean="0"/>
              <a:t> used for all </a:t>
            </a:r>
            <a:r>
              <a:rPr lang="en-US" altLang="ko-KR" sz="1600" i="1" dirty="0" smtClean="0"/>
              <a:t>k</a:t>
            </a:r>
            <a:endParaRPr lang="en-US" altLang="ko-KR" sz="1600" dirty="0" smtClean="0"/>
          </a:p>
          <a:p>
            <a:pPr lvl="2"/>
            <a:r>
              <a:rPr lang="en-US" altLang="ko-KR" sz="1400" dirty="0" smtClean="0"/>
              <a:t>One or more values {2, 4, 8} can be down-selected for CDM-2/CDM-4</a:t>
            </a:r>
            <a:endParaRPr lang="en-US" altLang="ko-KR" sz="1200" dirty="0" smtClean="0"/>
          </a:p>
          <a:p>
            <a:pPr lvl="1"/>
            <a:r>
              <a:rPr lang="en-US" altLang="ko-KR" sz="1600" dirty="0">
                <a:solidFill>
                  <a:srgbClr val="FF0000"/>
                </a:solidFill>
              </a:rPr>
              <a:t>CDM-2 or CDM-4 can be configured for a UE</a:t>
            </a:r>
          </a:p>
          <a:p>
            <a:pPr lvl="1"/>
            <a:r>
              <a:rPr lang="en-US" altLang="ko-KR" sz="1600" dirty="0"/>
              <a:t>RRC configuration parameters include:</a:t>
            </a:r>
          </a:p>
          <a:p>
            <a:pPr lvl="2"/>
            <a:r>
              <a:rPr lang="en-US" altLang="ko-KR" sz="1400" dirty="0"/>
              <a:t>A list of </a:t>
            </a:r>
            <a:r>
              <a:rPr lang="en-US" altLang="ko-KR" sz="1400" i="1" dirty="0"/>
              <a:t>K</a:t>
            </a:r>
            <a:r>
              <a:rPr lang="en-US" altLang="ko-KR" sz="1400" dirty="0"/>
              <a:t> CSI-RS </a:t>
            </a:r>
            <a:r>
              <a:rPr lang="en-US" altLang="ko-KR" sz="1400" dirty="0" smtClean="0"/>
              <a:t>resource </a:t>
            </a:r>
            <a:r>
              <a:rPr lang="en-US" altLang="ko-KR" sz="1400" dirty="0"/>
              <a:t>configurations;</a:t>
            </a:r>
          </a:p>
          <a:p>
            <a:pPr lvl="3"/>
            <a:r>
              <a:rPr lang="en-US" altLang="ko-KR" sz="1000" dirty="0"/>
              <a:t>In case of CDM-2, the CSI-RS resource </a:t>
            </a:r>
            <a:r>
              <a:rPr lang="en-US" altLang="ko-KR" sz="1000" dirty="0" smtClean="0"/>
              <a:t>configurations indicate CSI-RS RE locations according to legacy </a:t>
            </a:r>
            <a:r>
              <a:rPr lang="en-US" altLang="ko-KR" sz="1000" dirty="0"/>
              <a:t>resource configurations in 36.211</a:t>
            </a:r>
          </a:p>
          <a:p>
            <a:pPr lvl="3"/>
            <a:r>
              <a:rPr lang="en-US" altLang="ko-KR" sz="1000" dirty="0"/>
              <a:t>In case of CDM-4, the CSI-RS resource </a:t>
            </a:r>
            <a:r>
              <a:rPr lang="en-US" altLang="ko-KR" sz="1000" dirty="0" smtClean="0"/>
              <a:t>configurations indicate CSI-RS RE locations according to either of the following alternatives:</a:t>
            </a:r>
          </a:p>
          <a:p>
            <a:pPr lvl="4"/>
            <a:r>
              <a:rPr lang="en-US" altLang="ko-KR" sz="1000" dirty="0" smtClean="0"/>
              <a:t>Alt 1: </a:t>
            </a:r>
            <a:r>
              <a:rPr lang="en-US" altLang="ko-KR" sz="1000" dirty="0"/>
              <a:t>the legacy CSI-RS RE locations according to 36.211</a:t>
            </a:r>
            <a:r>
              <a:rPr lang="en-US" altLang="ko-KR" sz="1000" dirty="0" smtClean="0"/>
              <a:t>.</a:t>
            </a:r>
          </a:p>
          <a:p>
            <a:pPr lvl="4"/>
            <a:r>
              <a:rPr lang="en-US" altLang="ko-KR" sz="1000" dirty="0" smtClean="0"/>
              <a:t>Alt 2: newly defined CSI-RS RE locations</a:t>
            </a:r>
            <a:endParaRPr lang="en-US" altLang="ko-KR" sz="1000" dirty="0"/>
          </a:p>
          <a:p>
            <a:pPr lvl="2"/>
            <a:r>
              <a:rPr lang="en-US" altLang="ko-KR" sz="1400" dirty="0" smtClean="0"/>
              <a:t>A </a:t>
            </a:r>
            <a:r>
              <a:rPr lang="en-US" altLang="ko-KR" sz="1400" dirty="0"/>
              <a:t>single set of subordinate parameters that will commonly apply to all resources</a:t>
            </a:r>
          </a:p>
          <a:p>
            <a:pPr lvl="3"/>
            <a:r>
              <a:rPr lang="en-US" altLang="ko-KR" sz="1000" dirty="0"/>
              <a:t>number of antenna ports (</a:t>
            </a:r>
            <a:r>
              <a:rPr lang="en-US" altLang="ko-KR" sz="1000" i="1" dirty="0"/>
              <a:t>N</a:t>
            </a:r>
            <a:r>
              <a:rPr lang="en-US" altLang="ko-KR" sz="1000" dirty="0"/>
              <a:t>), </a:t>
            </a:r>
          </a:p>
          <a:p>
            <a:pPr lvl="3"/>
            <a:r>
              <a:rPr lang="en-US" altLang="ko-KR" sz="1000" dirty="0" err="1"/>
              <a:t>subframe</a:t>
            </a:r>
            <a:r>
              <a:rPr lang="en-US" altLang="ko-KR" sz="1000" dirty="0"/>
              <a:t> </a:t>
            </a:r>
            <a:r>
              <a:rPr lang="en-US" altLang="ko-KR" sz="1000" dirty="0" err="1"/>
              <a:t>config</a:t>
            </a:r>
            <a:r>
              <a:rPr lang="en-US" altLang="ko-KR" sz="1000" dirty="0"/>
              <a:t>., </a:t>
            </a:r>
          </a:p>
          <a:p>
            <a:pPr lvl="3"/>
            <a:r>
              <a:rPr lang="en-US" altLang="ko-KR" sz="1000" dirty="0"/>
              <a:t>scrambling ID, </a:t>
            </a:r>
          </a:p>
          <a:p>
            <a:pPr lvl="3"/>
            <a:r>
              <a:rPr lang="en-US" altLang="ko-KR" sz="1000" dirty="0"/>
              <a:t>QCL info</a:t>
            </a:r>
            <a:r>
              <a:rPr lang="en-US" altLang="ko-KR" sz="1000" dirty="0" smtClean="0"/>
              <a:t>.</a:t>
            </a:r>
            <a:endParaRPr lang="en-US" altLang="ko-KR" sz="1000" dirty="0"/>
          </a:p>
        </p:txBody>
      </p:sp>
    </p:spTree>
    <p:extLst>
      <p:ext uri="{BB962C8B-B14F-4D97-AF65-F5344CB8AC3E}">
        <p14:creationId xmlns:p14="http://schemas.microsoft.com/office/powerpoint/2010/main" val="79897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CSI-RS RE mapping details for CDM-2</a:t>
            </a:r>
          </a:p>
          <a:p>
            <a:pPr lvl="1"/>
            <a:r>
              <a:rPr lang="en-US" altLang="ko-KR" sz="1600" dirty="0" smtClean="0"/>
              <a:t>CSI-RS REs of the aggregated resource correspond to CSI-RS REs of component resources according to the following table:</a:t>
            </a:r>
          </a:p>
          <a:p>
            <a:pPr lvl="2"/>
            <a:r>
              <a:rPr lang="en-US" altLang="ko-KR" sz="1200" dirty="0" smtClean="0"/>
              <a:t>The aggregated port number can be 15, 16, … 30 (for 16 CSI-RS ports)</a:t>
            </a:r>
          </a:p>
          <a:p>
            <a:pPr lvl="2"/>
            <a:r>
              <a:rPr lang="en-US" altLang="ko-KR" sz="1200" dirty="0" smtClean="0"/>
              <a:t>From port 23 to port 30, we can reuse legacy CDM-2 definition </a:t>
            </a:r>
            <a:endParaRPr lang="ko-KR" altLang="en-US" sz="1200" dirty="0"/>
          </a:p>
        </p:txBody>
      </p:sp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9925633"/>
              </p:ext>
            </p:extLst>
          </p:nvPr>
        </p:nvGraphicFramePr>
        <p:xfrm>
          <a:off x="755576" y="3140968"/>
          <a:ext cx="7216604" cy="3826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문서" r:id="rId3" imgW="6267170" imgH="4185387" progId="Word.Document.12">
                  <p:embed/>
                </p:oleObj>
              </mc:Choice>
              <mc:Fallback>
                <p:oleObj name="문서" r:id="rId3" imgW="6267170" imgH="41853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5576" y="3140968"/>
                        <a:ext cx="7216604" cy="38267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88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CSI-RS RE mapping details for CDM-4</a:t>
            </a:r>
          </a:p>
          <a:p>
            <a:pPr lvl="1"/>
            <a:r>
              <a:rPr lang="en-US" altLang="ko-KR" sz="1800" dirty="0"/>
              <a:t>Full-port CSI-RS are mapped in each OFDM symbol used for CSI-RS mapping</a:t>
            </a:r>
            <a:r>
              <a:rPr lang="en-US" altLang="ko-KR" sz="1800" dirty="0" smtClean="0"/>
              <a:t>.</a:t>
            </a:r>
          </a:p>
          <a:p>
            <a:pPr lvl="1"/>
            <a:r>
              <a:rPr lang="en-US" altLang="ko-KR" sz="1800" dirty="0" smtClean="0"/>
              <a:t>CDM RE set construction </a:t>
            </a:r>
          </a:p>
          <a:p>
            <a:pPr lvl="2"/>
            <a:r>
              <a:rPr lang="en-US" altLang="ko-KR" sz="1400" dirty="0" smtClean="0"/>
              <a:t>Alt 1: time domain only (4 OFDM symbols)</a:t>
            </a:r>
          </a:p>
          <a:p>
            <a:pPr lvl="2"/>
            <a:r>
              <a:rPr lang="en-US" altLang="ko-KR" sz="1400" dirty="0" smtClean="0"/>
              <a:t>Alt 2: time and frequency domain (2 subcarriers x 2 OFDM symbols)</a:t>
            </a:r>
          </a:p>
          <a:p>
            <a:pPr lvl="2"/>
            <a:r>
              <a:rPr lang="en-US" altLang="ko-KR" sz="1400" dirty="0" smtClean="0"/>
              <a:t>Down-selection or merging of the two alternatives FFS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52725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605</Words>
  <Application>Microsoft Office PowerPoint</Application>
  <PresentationFormat>화면 슬라이드 쇼(4:3)</PresentationFormat>
  <Paragraphs>58</Paragraphs>
  <Slides>6</Slides>
  <Notes>0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8" baseType="lpstr">
      <vt:lpstr>Office 테마</vt:lpstr>
      <vt:lpstr>Microsoft Word Document</vt:lpstr>
      <vt:lpstr>WF on CSI-RS Configuration for Class A Reporting</vt:lpstr>
      <vt:lpstr>Background</vt:lpstr>
      <vt:lpstr>Background</vt:lpstr>
      <vt:lpstr>Proposals</vt:lpstr>
      <vt:lpstr>Proposals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CSI-RS Configuration for Class A Reporting</dc:title>
  <dc:creator>rentpc</dc:creator>
  <cp:lastModifiedBy>rentpc</cp:lastModifiedBy>
  <cp:revision>31</cp:revision>
  <dcterms:created xsi:type="dcterms:W3CDTF">2015-10-05T06:44:21Z</dcterms:created>
  <dcterms:modified xsi:type="dcterms:W3CDTF">2015-10-05T17:43:46Z</dcterms:modified>
</cp:coreProperties>
</file>