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8" r:id="rId4"/>
    <p:sldId id="262" r:id="rId5"/>
    <p:sldId id="257" r:id="rId6"/>
    <p:sldId id="263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ark Harrison" initials="rmh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 autoAdjust="0"/>
    <p:restoredTop sz="94607" autoAdjust="0"/>
  </p:normalViewPr>
  <p:slideViewPr>
    <p:cSldViewPr>
      <p:cViewPr varScale="1">
        <p:scale>
          <a:sx n="99" d="100"/>
          <a:sy n="99" d="100"/>
        </p:scale>
        <p:origin x="-96" y="-1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06989-7132-4BC0-B44D-0BC372530E5A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608D8-8D88-4FC9-8746-B5F515612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909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06989-7132-4BC0-B44D-0BC372530E5A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608D8-8D88-4FC9-8746-B5F515612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2621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06989-7132-4BC0-B44D-0BC372530E5A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608D8-8D88-4FC9-8746-B5F515612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298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06989-7132-4BC0-B44D-0BC372530E5A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608D8-8D88-4FC9-8746-B5F515612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218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06989-7132-4BC0-B44D-0BC372530E5A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608D8-8D88-4FC9-8746-B5F515612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003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06989-7132-4BC0-B44D-0BC372530E5A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608D8-8D88-4FC9-8746-B5F515612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970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06989-7132-4BC0-B44D-0BC372530E5A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608D8-8D88-4FC9-8746-B5F515612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190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06989-7132-4BC0-B44D-0BC372530E5A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608D8-8D88-4FC9-8746-B5F515612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679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06989-7132-4BC0-B44D-0BC372530E5A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608D8-8D88-4FC9-8746-B5F515612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4671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06989-7132-4BC0-B44D-0BC372530E5A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608D8-8D88-4FC9-8746-B5F515612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2060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06989-7132-4BC0-B44D-0BC372530E5A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608D8-8D88-4FC9-8746-B5F515612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629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06989-7132-4BC0-B44D-0BC372530E5A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E608D8-8D88-4FC9-8746-B5F515612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651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1905000"/>
            <a:ext cx="8534400" cy="2133599"/>
          </a:xfrm>
        </p:spPr>
        <p:txBody>
          <a:bodyPr>
            <a:noAutofit/>
          </a:bodyPr>
          <a:lstStyle/>
          <a:p>
            <a:r>
              <a:rPr lang="en-US" sz="3600" dirty="0" smtClean="0"/>
              <a:t>Proposal for observation on </a:t>
            </a:r>
            <a:r>
              <a:rPr lang="en-US" sz="3600" dirty="0" err="1" smtClean="0"/>
              <a:t>beamformed</a:t>
            </a:r>
            <a:r>
              <a:rPr lang="en-US" sz="3600" dirty="0" smtClean="0"/>
              <a:t>, non-</a:t>
            </a:r>
            <a:r>
              <a:rPr lang="en-US" sz="3600" dirty="0" err="1" smtClean="0"/>
              <a:t>precoded</a:t>
            </a:r>
            <a:r>
              <a:rPr lang="en-US" sz="3600" dirty="0" smtClean="0"/>
              <a:t>, and hybrid CSI-RS enhancements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14800"/>
            <a:ext cx="6400800" cy="1524000"/>
          </a:xfrm>
        </p:spPr>
        <p:txBody>
          <a:bodyPr/>
          <a:lstStyle/>
          <a:p>
            <a:r>
              <a:rPr lang="en-US" dirty="0" smtClean="0"/>
              <a:t>Samsung, Ericsson, CATT, AT&amp;T, ZTE, LG Electronics, Huawei, </a:t>
            </a:r>
            <a:r>
              <a:rPr lang="en-US" dirty="0" err="1" smtClean="0"/>
              <a:t>HiSilicon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6200" y="76200"/>
            <a:ext cx="8915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#81	</a:t>
            </a:r>
            <a:r>
              <a:rPr lang="en-GB" sz="2400" b="1" dirty="0" smtClean="0"/>
              <a:t>			</a:t>
            </a:r>
            <a:r>
              <a:rPr lang="en-GB" sz="2400" b="1" i="1" dirty="0" smtClean="0"/>
              <a:t>R1-153588</a:t>
            </a:r>
            <a:endParaRPr lang="en-US" sz="2400" dirty="0"/>
          </a:p>
          <a:p>
            <a:r>
              <a:rPr lang="en-US" sz="2400" b="1" dirty="0"/>
              <a:t>Fukuoka, Japan, 25</a:t>
            </a:r>
            <a:r>
              <a:rPr lang="en-US" sz="2400" b="1" baseline="30000" dirty="0"/>
              <a:t>th</a:t>
            </a:r>
            <a:r>
              <a:rPr lang="en-US" sz="2400" b="1" dirty="0"/>
              <a:t> – 29</a:t>
            </a:r>
            <a:r>
              <a:rPr lang="en-US" sz="2400" b="1" baseline="30000" dirty="0"/>
              <a:t>th </a:t>
            </a:r>
            <a:r>
              <a:rPr lang="en-US" sz="2400" b="1" dirty="0"/>
              <a:t>May </a:t>
            </a:r>
            <a:r>
              <a:rPr lang="en-US" sz="2400" b="1" dirty="0" smtClean="0"/>
              <a:t>2015</a:t>
            </a:r>
          </a:p>
          <a:p>
            <a:r>
              <a:rPr lang="en-US" sz="2400" b="1" dirty="0" smtClean="0"/>
              <a:t>Agenda Item: 6.2.5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21220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Status 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Collection and update of spec-based enhancement results ongoing</a:t>
            </a:r>
          </a:p>
          <a:p>
            <a:pPr lvl="1"/>
            <a:r>
              <a:rPr lang="en-US" sz="2400" dirty="0" smtClean="0"/>
              <a:t>Excel spreadsheet circulated on the reflector</a:t>
            </a:r>
          </a:p>
          <a:p>
            <a:pPr lvl="1"/>
            <a:r>
              <a:rPr lang="en-US" sz="2400" dirty="0" smtClean="0"/>
              <a:t>Final version of excel spreadsheet will be attached to TR36.897</a:t>
            </a:r>
          </a:p>
          <a:p>
            <a:pPr lvl="1"/>
            <a:endParaRPr lang="en-US" sz="2400" dirty="0"/>
          </a:p>
          <a:p>
            <a:r>
              <a:rPr lang="en-US" sz="2800" dirty="0" smtClean="0"/>
              <a:t>Text proposal for section 7.2 of TR36.897</a:t>
            </a:r>
          </a:p>
          <a:p>
            <a:pPr lvl="1"/>
            <a:r>
              <a:rPr lang="en-US" sz="2400" dirty="0" smtClean="0"/>
              <a:t>Drawn from simulation results (excel spreadsheet)</a:t>
            </a:r>
          </a:p>
          <a:p>
            <a:pPr lvl="1"/>
            <a:r>
              <a:rPr lang="en-US" sz="2400" dirty="0" smtClean="0"/>
              <a:t>Drawn from sections 6.2.1.1, 6.2.1.2, and 6.2.1.3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815020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534400" cy="533400"/>
          </a:xfrm>
        </p:spPr>
        <p:txBody>
          <a:bodyPr>
            <a:noAutofit/>
          </a:bodyPr>
          <a:lstStyle/>
          <a:p>
            <a:r>
              <a:rPr lang="en-US" sz="2800" b="1" dirty="0" smtClean="0"/>
              <a:t>Observation: </a:t>
            </a:r>
            <a:r>
              <a:rPr lang="en-US" sz="2800" b="1" dirty="0" err="1" smtClean="0"/>
              <a:t>beamformed</a:t>
            </a:r>
            <a:r>
              <a:rPr lang="en-US" sz="2800" b="1" dirty="0" smtClean="0"/>
              <a:t> CSI-RS based schemes (1/2)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71500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Beamformed CSI-RS based enhancements offer the following throughput gain over the best baseline: 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240907" y="1585534"/>
            <a:ext cx="70099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latin typeface="Arial Black" panose="020B0A04020102020204" pitchFamily="34" charset="0"/>
                <a:ea typeface="HY견고딕" pitchFamily="18" charset="-127"/>
              </a:rPr>
              <a:t>20/50/70 RU: Range/Median UPT Gain (%):</a:t>
            </a:r>
          </a:p>
          <a:p>
            <a:r>
              <a:rPr lang="en-US" sz="1600" b="1" dirty="0">
                <a:latin typeface="Arial Black" panose="020B0A04020102020204" pitchFamily="34" charset="0"/>
                <a:ea typeface="HY견고딕" pitchFamily="18" charset="-127"/>
              </a:rPr>
              <a:t>Range/median is taken from all the </a:t>
            </a:r>
            <a:r>
              <a:rPr lang="en-US" sz="1600" b="1" dirty="0" smtClean="0">
                <a:latin typeface="Arial Black" panose="020B0A04020102020204" pitchFamily="34" charset="0"/>
                <a:ea typeface="HY견고딕" pitchFamily="18" charset="-127"/>
              </a:rPr>
              <a:t>results</a:t>
            </a:r>
            <a:r>
              <a:rPr lang="en-US" sz="1600" b="1" dirty="0">
                <a:latin typeface="Arial Black" panose="020B0A04020102020204" pitchFamily="34" charset="0"/>
                <a:ea typeface="HY견고딕" pitchFamily="18" charset="-127"/>
              </a:rPr>
              <a:t> </a:t>
            </a:r>
            <a:r>
              <a:rPr lang="en-US" sz="1600" b="1" dirty="0" smtClean="0">
                <a:latin typeface="Arial Black" panose="020B0A04020102020204" pitchFamily="34" charset="0"/>
                <a:ea typeface="HY견고딕" pitchFamily="18" charset="-127"/>
              </a:rPr>
              <a:t>plotted in the </a:t>
            </a:r>
            <a:r>
              <a:rPr lang="en-US" sz="1600" b="1" dirty="0" smtClean="0">
                <a:latin typeface="Arial Black" panose="020B0A04020102020204" pitchFamily="34" charset="0"/>
                <a:ea typeface="HY견고딕" pitchFamily="18" charset="-127"/>
              </a:rPr>
              <a:t>plot</a:t>
            </a:r>
            <a:endParaRPr lang="en-US" sz="1600" b="1" dirty="0">
              <a:latin typeface="Arial Black" panose="020B0A04020102020204" pitchFamily="34" charset="0"/>
              <a:ea typeface="HY견고딕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" y="4674275"/>
            <a:ext cx="81534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 total of 6 plots per </a:t>
            </a:r>
            <a:r>
              <a:rPr lang="en-US" dirty="0" smtClean="0"/>
              <a:t>scenario: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Mean </a:t>
            </a:r>
            <a:r>
              <a:rPr lang="en-US" dirty="0"/>
              <a:t>UPT gains and 5% UPT gains for 16 TXRUs, 32 TXRUs and 64 </a:t>
            </a:r>
            <a:r>
              <a:rPr lang="en-US" dirty="0" smtClean="0"/>
              <a:t>TXRUs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Each </a:t>
            </a:r>
            <a:r>
              <a:rPr lang="en-US" dirty="0"/>
              <a:t>plot is drawn according to the </a:t>
            </a:r>
            <a:r>
              <a:rPr lang="en-US" dirty="0" smtClean="0"/>
              <a:t>following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Include </a:t>
            </a:r>
            <a:r>
              <a:rPr lang="en-US" dirty="0"/>
              <a:t>all antenna </a:t>
            </a:r>
            <a:r>
              <a:rPr lang="en-US" dirty="0" err="1"/>
              <a:t>configs</a:t>
            </a:r>
            <a:r>
              <a:rPr lang="en-US" dirty="0"/>
              <a:t>; marker code by numbers of </a:t>
            </a:r>
            <a:r>
              <a:rPr lang="en-US" dirty="0" smtClean="0"/>
              <a:t>TXRUs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Curves </a:t>
            </a:r>
            <a:r>
              <a:rPr lang="en-US" dirty="0"/>
              <a:t>of (arrival rates, UPT gains) corresponding to each antenna configuration of each source </a:t>
            </a:r>
            <a:endParaRPr lang="en-US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Example </a:t>
            </a:r>
            <a:r>
              <a:rPr lang="en-US" dirty="0"/>
              <a:t>plots can be found in R1-153525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5448436"/>
              </p:ext>
            </p:extLst>
          </p:nvPr>
        </p:nvGraphicFramePr>
        <p:xfrm>
          <a:off x="76203" y="2277074"/>
          <a:ext cx="8991595" cy="23711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7643"/>
                <a:gridCol w="682166"/>
                <a:gridCol w="682166"/>
                <a:gridCol w="714650"/>
                <a:gridCol w="790012"/>
                <a:gridCol w="619798"/>
                <a:gridCol w="682166"/>
                <a:gridCol w="682166"/>
                <a:gridCol w="752442"/>
                <a:gridCol w="600988"/>
                <a:gridCol w="685800"/>
                <a:gridCol w="609600"/>
                <a:gridCol w="761998"/>
              </a:tblGrid>
              <a:tr h="389926"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Calibri" panose="020F0502020204030204" pitchFamily="34" charset="0"/>
                        </a:rPr>
                        <a:t>Gain</a:t>
                      </a:r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Calibri" panose="020F0502020204030204" pitchFamily="34" charset="0"/>
                        </a:rPr>
                        <a:t>Q=16</a:t>
                      </a:r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Calibri" panose="020F0502020204030204" pitchFamily="34" charset="0"/>
                        </a:rPr>
                        <a:t>Q=32</a:t>
                      </a:r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Calibri" panose="020F0502020204030204" pitchFamily="34" charset="0"/>
                        </a:rPr>
                        <a:t>Q=64</a:t>
                      </a:r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err="1" smtClean="0">
                          <a:latin typeface="Calibri" panose="020F0502020204030204" pitchFamily="34" charset="0"/>
                        </a:rPr>
                        <a:t>UMa</a:t>
                      </a:r>
                      <a:r>
                        <a:rPr lang="en-US" sz="1400" b="1" baseline="0" dirty="0" smtClean="0">
                          <a:latin typeface="Calibri" panose="020F0502020204030204" pitchFamily="34" charset="0"/>
                        </a:rPr>
                        <a:t> 500m</a:t>
                      </a:r>
                      <a:endParaRPr lang="en-US" sz="1400" b="1" dirty="0" smtClean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err="1" smtClean="0">
                          <a:latin typeface="Calibri" panose="020F0502020204030204" pitchFamily="34" charset="0"/>
                        </a:rPr>
                        <a:t>UMa</a:t>
                      </a:r>
                      <a:r>
                        <a:rPr lang="en-US" sz="1400" b="1" baseline="0" dirty="0" smtClean="0">
                          <a:latin typeface="Calibri" panose="020F0502020204030204" pitchFamily="34" charset="0"/>
                        </a:rPr>
                        <a:t> 200m</a:t>
                      </a:r>
                      <a:endParaRPr lang="en-US" sz="1400" b="1" dirty="0" smtClean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Calibri" panose="020F0502020204030204" pitchFamily="34" charset="0"/>
                        </a:rPr>
                        <a:t>UMi</a:t>
                      </a:r>
                      <a:r>
                        <a:rPr lang="en-US" sz="1400" b="1" baseline="0" dirty="0" smtClean="0">
                          <a:latin typeface="Calibri" panose="020F0502020204030204" pitchFamily="34" charset="0"/>
                        </a:rPr>
                        <a:t> 2GHz</a:t>
                      </a:r>
                      <a:endParaRPr lang="en-US" sz="1400" b="1" dirty="0" smtClean="0">
                        <a:latin typeface="Calibri" panose="020F0502020204030204" pitchFamily="34" charset="0"/>
                      </a:endParaRPr>
                    </a:p>
                    <a:p>
                      <a:pPr algn="ctr"/>
                      <a:endParaRPr lang="en-US" sz="1400" b="1" dirty="0" smtClean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Calibri" panose="020F0502020204030204" pitchFamily="34" charset="0"/>
                        </a:rPr>
                        <a:t>UMi</a:t>
                      </a:r>
                      <a:r>
                        <a:rPr lang="en-US" sz="1400" b="1" baseline="0" dirty="0" smtClean="0">
                          <a:latin typeface="Calibri" panose="020F0502020204030204" pitchFamily="34" charset="0"/>
                        </a:rPr>
                        <a:t> 3.5GHz</a:t>
                      </a:r>
                      <a:endParaRPr lang="en-US" sz="1400" b="1" dirty="0" smtClean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err="1" smtClean="0">
                          <a:latin typeface="Calibri" panose="020F0502020204030204" pitchFamily="34" charset="0"/>
                        </a:rPr>
                        <a:t>UMa</a:t>
                      </a:r>
                      <a:r>
                        <a:rPr lang="en-US" sz="1400" b="1" baseline="0" dirty="0" smtClean="0">
                          <a:latin typeface="Calibri" panose="020F0502020204030204" pitchFamily="34" charset="0"/>
                        </a:rPr>
                        <a:t> 500m</a:t>
                      </a:r>
                      <a:endParaRPr lang="en-US" sz="1400" b="1" dirty="0" smtClean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err="1" smtClean="0">
                          <a:latin typeface="Calibri" panose="020F0502020204030204" pitchFamily="34" charset="0"/>
                        </a:rPr>
                        <a:t>UMa</a:t>
                      </a:r>
                      <a:r>
                        <a:rPr lang="en-US" sz="1400" b="1" baseline="0" dirty="0" smtClean="0">
                          <a:latin typeface="Calibri" panose="020F0502020204030204" pitchFamily="34" charset="0"/>
                        </a:rPr>
                        <a:t> 200m</a:t>
                      </a:r>
                      <a:endParaRPr lang="en-US" sz="1400" b="1" dirty="0" smtClean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Calibri" panose="020F0502020204030204" pitchFamily="34" charset="0"/>
                        </a:rPr>
                        <a:t>UMi</a:t>
                      </a:r>
                      <a:r>
                        <a:rPr lang="en-US" sz="1400" b="1" baseline="0" dirty="0" smtClean="0">
                          <a:latin typeface="Calibri" panose="020F0502020204030204" pitchFamily="34" charset="0"/>
                        </a:rPr>
                        <a:t> 2GHz</a:t>
                      </a:r>
                      <a:endParaRPr lang="en-US" sz="1400" b="1" dirty="0" smtClean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Calibri" panose="020F0502020204030204" pitchFamily="34" charset="0"/>
                        </a:rPr>
                        <a:t>UMi</a:t>
                      </a:r>
                      <a:r>
                        <a:rPr lang="en-US" sz="1400" b="1" baseline="0" dirty="0" smtClean="0">
                          <a:latin typeface="Calibri" panose="020F0502020204030204" pitchFamily="34" charset="0"/>
                        </a:rPr>
                        <a:t> 3.5GHz</a:t>
                      </a:r>
                      <a:endParaRPr lang="en-US" sz="1400" b="1" dirty="0" smtClean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err="1" smtClean="0">
                          <a:latin typeface="Calibri" panose="020F0502020204030204" pitchFamily="34" charset="0"/>
                        </a:rPr>
                        <a:t>UMa</a:t>
                      </a:r>
                      <a:r>
                        <a:rPr lang="en-US" sz="1400" b="1" baseline="0" dirty="0" smtClean="0">
                          <a:latin typeface="Calibri" panose="020F0502020204030204" pitchFamily="34" charset="0"/>
                        </a:rPr>
                        <a:t> 500m</a:t>
                      </a:r>
                      <a:endParaRPr lang="en-US" sz="1400" b="1" dirty="0" smtClean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err="1" smtClean="0">
                          <a:latin typeface="Calibri" panose="020F0502020204030204" pitchFamily="34" charset="0"/>
                        </a:rPr>
                        <a:t>UMa</a:t>
                      </a:r>
                      <a:r>
                        <a:rPr lang="en-US" sz="1400" b="1" baseline="0" dirty="0" smtClean="0">
                          <a:latin typeface="Calibri" panose="020F0502020204030204" pitchFamily="34" charset="0"/>
                        </a:rPr>
                        <a:t> 200m</a:t>
                      </a:r>
                      <a:endParaRPr lang="en-US" sz="1400" b="1" dirty="0" smtClean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Calibri" panose="020F0502020204030204" pitchFamily="34" charset="0"/>
                        </a:rPr>
                        <a:t>UMi</a:t>
                      </a:r>
                      <a:r>
                        <a:rPr lang="en-US" sz="1400" b="1" baseline="0" dirty="0" smtClean="0">
                          <a:latin typeface="Calibri" panose="020F0502020204030204" pitchFamily="34" charset="0"/>
                        </a:rPr>
                        <a:t> 2GHz</a:t>
                      </a:r>
                      <a:endParaRPr lang="en-US" sz="1400" b="1" dirty="0" smtClean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Calibri" panose="020F0502020204030204" pitchFamily="34" charset="0"/>
                        </a:rPr>
                        <a:t>UMi</a:t>
                      </a:r>
                      <a:r>
                        <a:rPr lang="en-US" sz="1400" b="1" baseline="0" dirty="0" smtClean="0">
                          <a:latin typeface="Calibri" panose="020F0502020204030204" pitchFamily="34" charset="0"/>
                        </a:rPr>
                        <a:t> 3.5GHz</a:t>
                      </a:r>
                      <a:endParaRPr lang="en-US" sz="1400" b="1" dirty="0" smtClean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Calibri" panose="020F0502020204030204" pitchFamily="34" charset="0"/>
                        </a:rPr>
                        <a:t>Mean UPT</a:t>
                      </a:r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Calibri" panose="020F0502020204030204" pitchFamily="34" charset="0"/>
                        </a:rPr>
                        <a:t>Cell Edge UPT</a:t>
                      </a:r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1474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15962"/>
          </a:xfrm>
        </p:spPr>
        <p:txBody>
          <a:bodyPr>
            <a:noAutofit/>
          </a:bodyPr>
          <a:lstStyle/>
          <a:p>
            <a:r>
              <a:rPr lang="en-US" sz="2800" b="1" dirty="0"/>
              <a:t>Observation: </a:t>
            </a:r>
            <a:r>
              <a:rPr lang="en-US" sz="2800" b="1" dirty="0" err="1"/>
              <a:t>beamformed</a:t>
            </a:r>
            <a:r>
              <a:rPr lang="en-US" sz="2800" b="1" dirty="0"/>
              <a:t> CSI-RS based schemes </a:t>
            </a:r>
            <a:r>
              <a:rPr lang="en-US" sz="2800" b="1" dirty="0" smtClean="0"/>
              <a:t>(2/2</a:t>
            </a:r>
            <a:r>
              <a:rPr lang="en-US" sz="2800" b="1" dirty="0"/>
              <a:t>)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Motivation for </a:t>
            </a:r>
            <a:r>
              <a:rPr lang="en-US" sz="2800" dirty="0" err="1" smtClean="0"/>
              <a:t>beamformed</a:t>
            </a:r>
            <a:r>
              <a:rPr lang="en-US" sz="2800" dirty="0" smtClean="0"/>
              <a:t> CSI-RS based schemes:</a:t>
            </a:r>
          </a:p>
          <a:p>
            <a:pPr lvl="1"/>
            <a:r>
              <a:rPr lang="en-US" altLang="zh-CN" sz="2400" dirty="0"/>
              <a:t>Potential array gain for increasing CSI-RS coverage </a:t>
            </a:r>
          </a:p>
          <a:p>
            <a:pPr lvl="1"/>
            <a:r>
              <a:rPr lang="en-US" altLang="zh-CN" sz="2400" dirty="0"/>
              <a:t>Existing CSI-RS port to RE mapping can be reused</a:t>
            </a:r>
          </a:p>
          <a:p>
            <a:pPr lvl="1"/>
            <a:r>
              <a:rPr lang="en-US" altLang="zh-CN" sz="2400" dirty="0"/>
              <a:t>Can be readily used for &gt;64 TXRUs</a:t>
            </a:r>
          </a:p>
          <a:p>
            <a:pPr lvl="1"/>
            <a:r>
              <a:rPr lang="en-US" altLang="zh-CN" sz="2400" dirty="0"/>
              <a:t>Rel-12 codebooks may be reused</a:t>
            </a:r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2304870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534400" cy="762000"/>
          </a:xfrm>
        </p:spPr>
        <p:txBody>
          <a:bodyPr>
            <a:noAutofit/>
          </a:bodyPr>
          <a:lstStyle/>
          <a:p>
            <a:r>
              <a:rPr lang="en-US" sz="2800" b="1" dirty="0" smtClean="0"/>
              <a:t>Observation: non-</a:t>
            </a:r>
            <a:r>
              <a:rPr lang="en-US" sz="2800" b="1" dirty="0" err="1" smtClean="0"/>
              <a:t>precoded</a:t>
            </a:r>
            <a:r>
              <a:rPr lang="en-US" sz="2800" b="1" dirty="0" smtClean="0"/>
              <a:t> CSI-RS based schemes (1/2)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71500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Non-precoded CSI-RS based schemes offer the following throughput gain over the best baseline: 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734623" y="1524000"/>
            <a:ext cx="70099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Arial Black" panose="020B0A04020102020204" pitchFamily="34" charset="0"/>
                <a:ea typeface="HY견고딕" pitchFamily="18" charset="-127"/>
              </a:rPr>
              <a:t>20/50/70 RU: Range/Median UPT Gain (%):</a:t>
            </a:r>
          </a:p>
          <a:p>
            <a:r>
              <a:rPr lang="en-US" sz="1600" b="1" dirty="0">
                <a:latin typeface="Arial Black" panose="020B0A04020102020204" pitchFamily="34" charset="0"/>
                <a:ea typeface="HY견고딕" pitchFamily="18" charset="-127"/>
              </a:rPr>
              <a:t>Range/median is taken from all the results plotted in the </a:t>
            </a:r>
            <a:r>
              <a:rPr lang="en-US" sz="1600" b="1" dirty="0" smtClean="0">
                <a:latin typeface="Arial Black" panose="020B0A04020102020204" pitchFamily="34" charset="0"/>
                <a:ea typeface="HY견고딕" pitchFamily="18" charset="-127"/>
              </a:rPr>
              <a:t>plot</a:t>
            </a:r>
            <a:endParaRPr lang="en-US" sz="1600" b="1" dirty="0">
              <a:latin typeface="Arial Black" panose="020B0A04020102020204" pitchFamily="34" charset="0"/>
              <a:ea typeface="HY견고딕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9411" y="4648200"/>
            <a:ext cx="874598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 total of 6 plots per scenario: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Mean UPT gains and 5% UPT gains for 16 TXRUs, 32 TXRUs and 64 TXRUs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Each plot is drawn according to the following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Include all antenna </a:t>
            </a:r>
            <a:r>
              <a:rPr lang="en-US" dirty="0" err="1"/>
              <a:t>configs</a:t>
            </a:r>
            <a:r>
              <a:rPr lang="en-US" dirty="0"/>
              <a:t>; marker code by numbers of TXRUs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Curves of (arrival rates, UPT gains) corresponding to each antenna configuration of each source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Example plots can be found in R1-153525</a:t>
            </a:r>
            <a:endParaRPr lang="en-US" sz="200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9847891"/>
              </p:ext>
            </p:extLst>
          </p:nvPr>
        </p:nvGraphicFramePr>
        <p:xfrm>
          <a:off x="76203" y="2139340"/>
          <a:ext cx="8991595" cy="23711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7643"/>
                <a:gridCol w="682166"/>
                <a:gridCol w="682166"/>
                <a:gridCol w="714650"/>
                <a:gridCol w="790012"/>
                <a:gridCol w="619798"/>
                <a:gridCol w="682166"/>
                <a:gridCol w="682166"/>
                <a:gridCol w="752442"/>
                <a:gridCol w="600988"/>
                <a:gridCol w="685800"/>
                <a:gridCol w="609600"/>
                <a:gridCol w="761998"/>
              </a:tblGrid>
              <a:tr h="389926"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Calibri" panose="020F0502020204030204" pitchFamily="34" charset="0"/>
                        </a:rPr>
                        <a:t>Gain</a:t>
                      </a:r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Calibri" panose="020F0502020204030204" pitchFamily="34" charset="0"/>
                        </a:rPr>
                        <a:t>Q=16</a:t>
                      </a:r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Calibri" panose="020F0502020204030204" pitchFamily="34" charset="0"/>
                        </a:rPr>
                        <a:t>Q=32</a:t>
                      </a:r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Calibri" panose="020F0502020204030204" pitchFamily="34" charset="0"/>
                        </a:rPr>
                        <a:t>Q=64</a:t>
                      </a:r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err="1" smtClean="0">
                          <a:latin typeface="Calibri" panose="020F0502020204030204" pitchFamily="34" charset="0"/>
                        </a:rPr>
                        <a:t>UMa</a:t>
                      </a:r>
                      <a:r>
                        <a:rPr lang="en-US" sz="1400" b="1" baseline="0" dirty="0" smtClean="0">
                          <a:latin typeface="Calibri" panose="020F0502020204030204" pitchFamily="34" charset="0"/>
                        </a:rPr>
                        <a:t> 500m</a:t>
                      </a:r>
                      <a:endParaRPr lang="en-US" sz="1400" b="1" dirty="0" smtClean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err="1" smtClean="0">
                          <a:latin typeface="Calibri" panose="020F0502020204030204" pitchFamily="34" charset="0"/>
                        </a:rPr>
                        <a:t>UMa</a:t>
                      </a:r>
                      <a:r>
                        <a:rPr lang="en-US" sz="1400" b="1" baseline="0" dirty="0" smtClean="0">
                          <a:latin typeface="Calibri" panose="020F0502020204030204" pitchFamily="34" charset="0"/>
                        </a:rPr>
                        <a:t> 200m</a:t>
                      </a:r>
                      <a:endParaRPr lang="en-US" sz="1400" b="1" dirty="0" smtClean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Calibri" panose="020F0502020204030204" pitchFamily="34" charset="0"/>
                        </a:rPr>
                        <a:t>UMi</a:t>
                      </a:r>
                      <a:r>
                        <a:rPr lang="en-US" sz="1400" b="1" baseline="0" dirty="0" smtClean="0">
                          <a:latin typeface="Calibri" panose="020F0502020204030204" pitchFamily="34" charset="0"/>
                        </a:rPr>
                        <a:t> 2GHz</a:t>
                      </a:r>
                      <a:endParaRPr lang="en-US" sz="1400" b="1" dirty="0" smtClean="0">
                        <a:latin typeface="Calibri" panose="020F0502020204030204" pitchFamily="34" charset="0"/>
                      </a:endParaRPr>
                    </a:p>
                    <a:p>
                      <a:pPr algn="ctr"/>
                      <a:endParaRPr lang="en-US" sz="1400" b="1" dirty="0" smtClean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Calibri" panose="020F0502020204030204" pitchFamily="34" charset="0"/>
                        </a:rPr>
                        <a:t>UMi</a:t>
                      </a:r>
                      <a:r>
                        <a:rPr lang="en-US" sz="1400" b="1" baseline="0" dirty="0" smtClean="0">
                          <a:latin typeface="Calibri" panose="020F0502020204030204" pitchFamily="34" charset="0"/>
                        </a:rPr>
                        <a:t> 3.5GHz</a:t>
                      </a:r>
                      <a:endParaRPr lang="en-US" sz="1400" b="1" dirty="0" smtClean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err="1" smtClean="0">
                          <a:latin typeface="Calibri" panose="020F0502020204030204" pitchFamily="34" charset="0"/>
                        </a:rPr>
                        <a:t>UMa</a:t>
                      </a:r>
                      <a:r>
                        <a:rPr lang="en-US" sz="1400" b="1" baseline="0" dirty="0" smtClean="0">
                          <a:latin typeface="Calibri" panose="020F0502020204030204" pitchFamily="34" charset="0"/>
                        </a:rPr>
                        <a:t> 500m</a:t>
                      </a:r>
                      <a:endParaRPr lang="en-US" sz="1400" b="1" dirty="0" smtClean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err="1" smtClean="0">
                          <a:latin typeface="Calibri" panose="020F0502020204030204" pitchFamily="34" charset="0"/>
                        </a:rPr>
                        <a:t>UMa</a:t>
                      </a:r>
                      <a:r>
                        <a:rPr lang="en-US" sz="1400" b="1" baseline="0" dirty="0" smtClean="0">
                          <a:latin typeface="Calibri" panose="020F0502020204030204" pitchFamily="34" charset="0"/>
                        </a:rPr>
                        <a:t> 200m</a:t>
                      </a:r>
                      <a:endParaRPr lang="en-US" sz="1400" b="1" dirty="0" smtClean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Calibri" panose="020F0502020204030204" pitchFamily="34" charset="0"/>
                        </a:rPr>
                        <a:t>UMi</a:t>
                      </a:r>
                      <a:r>
                        <a:rPr lang="en-US" sz="1400" b="1" baseline="0" dirty="0" smtClean="0">
                          <a:latin typeface="Calibri" panose="020F0502020204030204" pitchFamily="34" charset="0"/>
                        </a:rPr>
                        <a:t> 2GHz</a:t>
                      </a:r>
                      <a:endParaRPr lang="en-US" sz="1400" b="1" dirty="0" smtClean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Calibri" panose="020F0502020204030204" pitchFamily="34" charset="0"/>
                        </a:rPr>
                        <a:t>UMi</a:t>
                      </a:r>
                      <a:r>
                        <a:rPr lang="en-US" sz="1400" b="1" baseline="0" dirty="0" smtClean="0">
                          <a:latin typeface="Calibri" panose="020F0502020204030204" pitchFamily="34" charset="0"/>
                        </a:rPr>
                        <a:t> 3.5GHz</a:t>
                      </a:r>
                      <a:endParaRPr lang="en-US" sz="1400" b="1" dirty="0" smtClean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err="1" smtClean="0">
                          <a:latin typeface="Calibri" panose="020F0502020204030204" pitchFamily="34" charset="0"/>
                        </a:rPr>
                        <a:t>UMa</a:t>
                      </a:r>
                      <a:r>
                        <a:rPr lang="en-US" sz="1400" b="1" baseline="0" dirty="0" smtClean="0">
                          <a:latin typeface="Calibri" panose="020F0502020204030204" pitchFamily="34" charset="0"/>
                        </a:rPr>
                        <a:t> 500m</a:t>
                      </a:r>
                      <a:endParaRPr lang="en-US" sz="1400" b="1" dirty="0" smtClean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err="1" smtClean="0">
                          <a:latin typeface="Calibri" panose="020F0502020204030204" pitchFamily="34" charset="0"/>
                        </a:rPr>
                        <a:t>UMa</a:t>
                      </a:r>
                      <a:r>
                        <a:rPr lang="en-US" sz="1400" b="1" baseline="0" dirty="0" smtClean="0">
                          <a:latin typeface="Calibri" panose="020F0502020204030204" pitchFamily="34" charset="0"/>
                        </a:rPr>
                        <a:t> 200m</a:t>
                      </a:r>
                      <a:endParaRPr lang="en-US" sz="1400" b="1" dirty="0" smtClean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Calibri" panose="020F0502020204030204" pitchFamily="34" charset="0"/>
                        </a:rPr>
                        <a:t>UMi</a:t>
                      </a:r>
                      <a:r>
                        <a:rPr lang="en-US" sz="1400" b="1" baseline="0" dirty="0" smtClean="0">
                          <a:latin typeface="Calibri" panose="020F0502020204030204" pitchFamily="34" charset="0"/>
                        </a:rPr>
                        <a:t> 2GHz</a:t>
                      </a:r>
                      <a:endParaRPr lang="en-US" sz="1400" b="1" dirty="0" smtClean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Calibri" panose="020F0502020204030204" pitchFamily="34" charset="0"/>
                        </a:rPr>
                        <a:t>UMi</a:t>
                      </a:r>
                      <a:r>
                        <a:rPr lang="en-US" sz="1400" b="1" baseline="0" dirty="0" smtClean="0">
                          <a:latin typeface="Calibri" panose="020F0502020204030204" pitchFamily="34" charset="0"/>
                        </a:rPr>
                        <a:t> 3.5GHz</a:t>
                      </a:r>
                      <a:endParaRPr lang="en-US" sz="1400" b="1" dirty="0" smtClean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Calibri" panose="020F0502020204030204" pitchFamily="34" charset="0"/>
                        </a:rPr>
                        <a:t>Mean UPT</a:t>
                      </a:r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Calibri" panose="020F0502020204030204" pitchFamily="34" charset="0"/>
                        </a:rPr>
                        <a:t>Cell Edge UPT</a:t>
                      </a:r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3805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15962"/>
          </a:xfrm>
        </p:spPr>
        <p:txBody>
          <a:bodyPr>
            <a:noAutofit/>
          </a:bodyPr>
          <a:lstStyle/>
          <a:p>
            <a:r>
              <a:rPr lang="en-US" sz="2800" b="1" dirty="0"/>
              <a:t>Observation: </a:t>
            </a:r>
            <a:r>
              <a:rPr lang="en-US" sz="2800" b="1" dirty="0" smtClean="0"/>
              <a:t>non-</a:t>
            </a:r>
            <a:r>
              <a:rPr lang="en-US" sz="2800" b="1" dirty="0" err="1" smtClean="0"/>
              <a:t>precoded</a:t>
            </a:r>
            <a:r>
              <a:rPr lang="en-US" sz="2800" b="1" dirty="0" smtClean="0"/>
              <a:t> </a:t>
            </a:r>
            <a:r>
              <a:rPr lang="en-US" sz="2800" b="1" dirty="0"/>
              <a:t>CSI-RS based schemes (2/2)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19200"/>
            <a:ext cx="8534400" cy="4906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Motivation for non-</a:t>
            </a:r>
            <a:r>
              <a:rPr lang="en-US" sz="2800" dirty="0" err="1" smtClean="0"/>
              <a:t>precoded</a:t>
            </a:r>
            <a:r>
              <a:rPr lang="en-US" sz="2800" dirty="0" smtClean="0"/>
              <a:t> CSI-RS based schemes:</a:t>
            </a:r>
          </a:p>
          <a:p>
            <a:pPr lvl="1"/>
            <a:r>
              <a:rPr lang="en-US" sz="2400" dirty="0" smtClean="0"/>
              <a:t>Full </a:t>
            </a:r>
            <a:r>
              <a:rPr lang="en-US" sz="2400" dirty="0"/>
              <a:t>MIMO channel state information may be available at UE </a:t>
            </a:r>
            <a:endParaRPr lang="en-US" sz="2400" dirty="0" smtClean="0"/>
          </a:p>
          <a:p>
            <a:pPr lvl="1"/>
            <a:r>
              <a:rPr lang="en-US" sz="2400" dirty="0" smtClean="0"/>
              <a:t>LTE </a:t>
            </a:r>
            <a:r>
              <a:rPr lang="en-US" sz="2400" dirty="0"/>
              <a:t>implicit CSI feedback framework is </a:t>
            </a:r>
            <a:r>
              <a:rPr lang="en-US" sz="2400" dirty="0" smtClean="0"/>
              <a:t>extended</a:t>
            </a:r>
          </a:p>
          <a:p>
            <a:pPr lvl="1"/>
            <a:r>
              <a:rPr lang="en-US" sz="2400" dirty="0" smtClean="0"/>
              <a:t>High </a:t>
            </a:r>
            <a:r>
              <a:rPr lang="en-US" sz="2400" dirty="0"/>
              <a:t>rank 2D SU-MIMO naturally </a:t>
            </a:r>
            <a:r>
              <a:rPr lang="en-US" sz="2400" dirty="0" smtClean="0"/>
              <a:t>supported</a:t>
            </a:r>
          </a:p>
          <a:p>
            <a:pPr lvl="1"/>
            <a:r>
              <a:rPr lang="en-US" sz="2400" dirty="0" smtClean="0"/>
              <a:t>CSI </a:t>
            </a:r>
            <a:r>
              <a:rPr lang="en-US" sz="2400" dirty="0"/>
              <a:t>resolution can be increased without additional CSI-RS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25728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8438"/>
            <a:ext cx="8229600" cy="639762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Observation: hybrid CSI-RS based schemes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Only one set of results are available</a:t>
            </a:r>
          </a:p>
          <a:p>
            <a:pPr lvl="1"/>
            <a:r>
              <a:rPr lang="en-US" sz="2000" dirty="0" smtClean="0"/>
              <a:t>[Refer to the excel spreadsheet]</a:t>
            </a:r>
          </a:p>
          <a:p>
            <a:pPr lvl="1"/>
            <a:endParaRPr lang="en-US" sz="2000" dirty="0"/>
          </a:p>
          <a:p>
            <a:r>
              <a:rPr lang="en-US" altLang="zh-CN" sz="2400" dirty="0"/>
              <a:t>Motivation for hybrid CSI-RS based schemes:</a:t>
            </a:r>
          </a:p>
          <a:p>
            <a:pPr lvl="1"/>
            <a:r>
              <a:rPr lang="en-US" altLang="zh-CN" sz="2000" dirty="0"/>
              <a:t>CSI-RS overhead reduction for larger number of TXRUs</a:t>
            </a:r>
          </a:p>
          <a:p>
            <a:pPr lvl="1"/>
            <a:r>
              <a:rPr lang="en-US" altLang="zh-CN" sz="2000" dirty="0"/>
              <a:t>Facilitate determining the beamforming weight for </a:t>
            </a:r>
            <a:r>
              <a:rPr lang="en-US" altLang="zh-CN" sz="2000" dirty="0" err="1"/>
              <a:t>beamformed</a:t>
            </a:r>
            <a:r>
              <a:rPr lang="en-US" altLang="zh-CN" sz="2000" dirty="0"/>
              <a:t> </a:t>
            </a:r>
            <a:r>
              <a:rPr lang="en-US" altLang="zh-CN" sz="2000" dirty="0" smtClean="0"/>
              <a:t>CSI-RS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1278200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1425</TotalTime>
  <Words>504</Words>
  <Application>Microsoft Office PowerPoint</Application>
  <PresentationFormat>On-screen Show (4:3)</PresentationFormat>
  <Paragraphs>88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Proposal for observation on beamformed, non-precoded, and hybrid CSI-RS enhancements</vt:lpstr>
      <vt:lpstr>Status summary</vt:lpstr>
      <vt:lpstr>Observation: beamformed CSI-RS based schemes (1/2)</vt:lpstr>
      <vt:lpstr>Observation: beamformed CSI-RS based schemes (2/2)</vt:lpstr>
      <vt:lpstr>Observation: non-precoded CSI-RS based schemes (1/2)</vt:lpstr>
      <vt:lpstr>Observation: non-precoded CSI-RS based schemes (2/2)</vt:lpstr>
      <vt:lpstr>Observation: hybrid CSI-RS based schemes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observation and conclusion for TR36.897</dc:title>
  <dc:creator>Eko Onggosanusi</dc:creator>
  <cp:lastModifiedBy>Eko Onggosanusi</cp:lastModifiedBy>
  <cp:revision>57</cp:revision>
  <dcterms:created xsi:type="dcterms:W3CDTF">2015-05-22T20:05:51Z</dcterms:created>
  <dcterms:modified xsi:type="dcterms:W3CDTF">2015-05-27T09:31:49Z</dcterms:modified>
</cp:coreProperties>
</file>