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22"/>
  </p:notesMasterIdLst>
  <p:handoutMasterIdLst>
    <p:handoutMasterId r:id="rId23"/>
  </p:handoutMasterIdLst>
  <p:sldIdLst>
    <p:sldId id="567" r:id="rId5"/>
    <p:sldId id="651" r:id="rId6"/>
    <p:sldId id="655" r:id="rId7"/>
    <p:sldId id="650" r:id="rId8"/>
    <p:sldId id="652" r:id="rId9"/>
    <p:sldId id="653" r:id="rId10"/>
    <p:sldId id="656" r:id="rId11"/>
    <p:sldId id="657" r:id="rId12"/>
    <p:sldId id="658" r:id="rId13"/>
    <p:sldId id="659" r:id="rId14"/>
    <p:sldId id="660" r:id="rId15"/>
    <p:sldId id="661" r:id="rId16"/>
    <p:sldId id="662" r:id="rId17"/>
    <p:sldId id="663" r:id="rId18"/>
    <p:sldId id="664" r:id="rId19"/>
    <p:sldId id="665" r:id="rId20"/>
    <p:sldId id="666" r:id="rId2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(UMi)'!$H$91,'BF CSI-RS (UMi)'!$H$103,'BF CSI-RS (UMi)'!$H$115)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(UMi)'!$H$100,'BF CSI-RS (UMi)'!$H$112,'BF CSI-RS (UMi)'!$H$124)</c:f>
              <c:numCache>
                <c:formatCode>0%</c:formatCode>
                <c:ptCount val="3"/>
                <c:pt idx="0">
                  <c:v>9.5974406824845815E-3</c:v>
                </c:pt>
                <c:pt idx="1">
                  <c:v>1.9920318725099584E-2</c:v>
                </c:pt>
                <c:pt idx="2">
                  <c:v>1.501501501501501E-2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(UMi)'!$L$91,'BF CSI-RS (UMi)'!$L$103,'BF CSI-RS (UMi)'!$L$115)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(UMi)'!$L$59,'BF CSI-RS (UMi)'!$L$71,'BF CSI-RS (UMi)'!$L$83,'BF CSI-RS (UMi)'!$L$100,'BF CSI-RS (UMi)'!$L$112,'BF CSI-RS (UMi)'!$L$124)</c:f>
              <c:numCache>
                <c:formatCode>0%</c:formatCode>
                <c:ptCount val="6"/>
                <c:pt idx="0">
                  <c:v>-6.1711832573115855E-3</c:v>
                </c:pt>
                <c:pt idx="1">
                  <c:v>-2.1376656690893503E-3</c:v>
                </c:pt>
                <c:pt idx="2">
                  <c:v>1.4132278123233366E-2</c:v>
                </c:pt>
                <c:pt idx="3">
                  <c:v>7.9148471615719806E-3</c:v>
                </c:pt>
                <c:pt idx="4">
                  <c:v>3.6820835204310676E-2</c:v>
                </c:pt>
                <c:pt idx="5">
                  <c:v>3.1877213695395534E-2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(UMi)'!$G$91,'BF CSI-RS (UMi)'!$G$103,'BF CSI-RS (UMi)'!$G$115)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(UMi)'!$G$100,'BF CSI-RS (UMi)'!$G$112,'BF CSI-RS (UMi)'!$G$124)</c:f>
              <c:numCache>
                <c:formatCode>0%</c:formatCode>
                <c:ptCount val="3"/>
                <c:pt idx="0">
                  <c:v>2.8089887640450062E-3</c:v>
                </c:pt>
                <c:pt idx="1">
                  <c:v>6.0344827586207073E-2</c:v>
                </c:pt>
                <c:pt idx="2">
                  <c:v>9.2391304347826164E-2</c:v>
                </c:pt>
              </c:numCache>
            </c:numRef>
          </c:yVal>
          <c:smooth val="1"/>
        </c:ser>
        <c:ser>
          <c:idx val="4"/>
          <c:order val="3"/>
          <c:tx>
            <c:v>Nokia</c:v>
          </c:tx>
          <c:xVal>
            <c:numRef>
              <c:f>('BF CSI-RS (UMi)'!$K$91,'BF CSI-RS (UMi)'!$K$103,'BF CSI-RS (UMi)'!$K$115)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('BF CSI-RS (UMi)'!$K$100,'BF CSI-RS (UMi)'!$K$112,'BF CSI-RS (UMi)'!$K$124)</c:f>
              <c:numCache>
                <c:formatCode>0%</c:formatCode>
                <c:ptCount val="3"/>
                <c:pt idx="0">
                  <c:v>-1.46E-2</c:v>
                </c:pt>
                <c:pt idx="1">
                  <c:v>-0.1749</c:v>
                </c:pt>
                <c:pt idx="2">
                  <c:v>-0.34360000000000002</c:v>
                </c:pt>
              </c:numCache>
            </c:numRef>
          </c:yVal>
          <c:smooth val="1"/>
        </c:ser>
        <c:ser>
          <c:idx val="5"/>
          <c:order val="4"/>
          <c:tx>
            <c:v>Samsung</c:v>
          </c:tx>
          <c:xVal>
            <c:numRef>
              <c:f>('BF CSI-RS (UMi)'!$F$91,'BF CSI-RS (UMi)'!$F$103,'BF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('BF CSI-RS (UMi)'!$F$100,'BF CSI-RS (UMi)'!$F$112,'BF CSI-RS (UMi)'!$F$124)</c:f>
              <c:numCache>
                <c:formatCode>0%</c:formatCode>
                <c:ptCount val="3"/>
                <c:pt idx="0">
                  <c:v>-4.9128820337046575E-2</c:v>
                </c:pt>
                <c:pt idx="1">
                  <c:v>0</c:v>
                </c:pt>
                <c:pt idx="2">
                  <c:v>0.03</c:v>
                </c:pt>
              </c:numCache>
            </c:numRef>
          </c:yVal>
          <c:smooth val="1"/>
        </c:ser>
        <c:ser>
          <c:idx val="3"/>
          <c:order val="5"/>
          <c:tx>
            <c:v>QC</c:v>
          </c:tx>
          <c:xVal>
            <c:numRef>
              <c:f>('BF CSI-RS (UMi)'!$I$91,'BF CSI-RS (UMi)'!$I$103,'BF CSI-RS (UMi)'!$I$115)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('BF CSI-RS (UMi)'!$I$100,'BF CSI-RS (UMi)'!$I$112,'BF CSI-RS (UMi)'!$I$124)</c:f>
              <c:numCache>
                <c:formatCode>0%</c:formatCode>
                <c:ptCount val="3"/>
                <c:pt idx="0">
                  <c:v>3.7758252196627984E-2</c:v>
                </c:pt>
                <c:pt idx="1">
                  <c:v>8.9795918367346905E-2</c:v>
                </c:pt>
                <c:pt idx="2">
                  <c:v>6.4327485380116789E-2</c:v>
                </c:pt>
              </c:numCache>
            </c:numRef>
          </c:yVal>
          <c:smooth val="1"/>
        </c:ser>
        <c:ser>
          <c:idx val="7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(UMi)'!$Q$91,'BF CSI-RS (UMi)'!$Q$103,'BF CSI-RS (UMi)'!$Q$115)</c:f>
              <c:numCache>
                <c:formatCode>General</c:formatCode>
                <c:ptCount val="3"/>
                <c:pt idx="0">
                  <c:v>1.9</c:v>
                </c:pt>
                <c:pt idx="1">
                  <c:v>3.7</c:v>
                </c:pt>
                <c:pt idx="2">
                  <c:v>4.75</c:v>
                </c:pt>
              </c:numCache>
            </c:numRef>
          </c:xVal>
          <c:yVal>
            <c:numRef>
              <c:f>('BF CSI-RS (UMi)'!$Q$100,'BF CSI-RS (UMi)'!$Q$112,'BF CSI-RS (UMi)'!$Q$124)</c:f>
              <c:numCache>
                <c:formatCode>0.0%</c:formatCode>
                <c:ptCount val="3"/>
                <c:pt idx="0" formatCode="0.00%">
                  <c:v>5.3619179628084934E-3</c:v>
                </c:pt>
                <c:pt idx="1">
                  <c:v>2.837057696470513E-2</c:v>
                </c:pt>
                <c:pt idx="2">
                  <c:v>3.0938606847697767E-2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8702848"/>
        <c:axId val="138704768"/>
      </c:scatterChart>
      <c:valAx>
        <c:axId val="13870284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8704768"/>
        <c:crossesAt val="-0.4"/>
        <c:crossBetween val="midCat"/>
      </c:valAx>
      <c:valAx>
        <c:axId val="1387047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3870284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500)'!$I$50,'BF CSI-RS (UMa 500)'!$I$62,'BF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500)'!$I$61,'BF CSI-RS (UMa 500)'!$I$73,'BF CSI-RS (UMa 500)'!$I$85)</c:f>
              <c:numCache>
                <c:formatCode>0%</c:formatCode>
                <c:ptCount val="3"/>
                <c:pt idx="0">
                  <c:v>1.5785861358956765E-2</c:v>
                </c:pt>
                <c:pt idx="1">
                  <c:v>4.3545878693623585E-2</c:v>
                </c:pt>
                <c:pt idx="2">
                  <c:v>4.2821158690176109E-2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106688"/>
        <c:axId val="149108608"/>
      </c:scatterChart>
      <c:valAx>
        <c:axId val="14910668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108608"/>
        <c:crossesAt val="-0.4"/>
        <c:crossBetween val="midCat"/>
      </c:valAx>
      <c:valAx>
        <c:axId val="149108608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4910668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500)'!$I$9,'BF CSI-RS (UMa 500)'!$I$21,'BF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500)'!$I$18,'BF CSI-RS (UMa 500)'!$I$30,'BF CSI-RS (UMa 500)'!$I$42)</c:f>
              <c:numCache>
                <c:formatCode>0%</c:formatCode>
                <c:ptCount val="3"/>
                <c:pt idx="0">
                  <c:v>6.4707468320299721E-3</c:v>
                </c:pt>
                <c:pt idx="1">
                  <c:v>1.2861736334405238E-2</c:v>
                </c:pt>
                <c:pt idx="2">
                  <c:v>3.7250786988457518E-2</c:v>
                </c:pt>
              </c:numCache>
            </c:numRef>
          </c:yVal>
          <c:smooth val="1"/>
        </c:ser>
        <c:ser>
          <c:idx val="1"/>
          <c:order val="1"/>
          <c:tx>
            <c:v>Interdigital</c:v>
          </c:tx>
          <c:xVal>
            <c:numRef>
              <c:f>('BF CSI-RS (UMa 500)'!$M$9,'BF CSI-RS (UMa 500)'!$M$21,'BF CSI-RS (UMa 500)'!$M$33)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(UMa 500)'!$M$18,'BF CSI-RS (UMa 500)'!$M$30,'BF CSI-RS (UMa 500)'!$M$42)</c:f>
              <c:numCache>
                <c:formatCode>0%</c:formatCode>
                <c:ptCount val="3"/>
                <c:pt idx="0">
                  <c:v>1.2100840336134455E-2</c:v>
                </c:pt>
                <c:pt idx="1">
                  <c:v>0.27754891864057663</c:v>
                </c:pt>
                <c:pt idx="2">
                  <c:v>0.45425361155698241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143936"/>
        <c:axId val="149145856"/>
      </c:scatterChart>
      <c:valAx>
        <c:axId val="14914393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145856"/>
        <c:crossesAt val="-0.4"/>
        <c:crossBetween val="midCat"/>
      </c:valAx>
      <c:valAx>
        <c:axId val="1491458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4914393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500)'!$I$9,'BF CSI-RS (UMa 500)'!$I$21,'BF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500)'!$I$20,'BF CSI-RS (UMa 500)'!$I$32,'BF CSI-RS (UMa 500)'!$I$44)</c:f>
              <c:numCache>
                <c:formatCode>0%</c:formatCode>
                <c:ptCount val="3"/>
                <c:pt idx="0">
                  <c:v>4.6277665995975825E-2</c:v>
                </c:pt>
                <c:pt idx="1">
                  <c:v>5.187319884726227E-2</c:v>
                </c:pt>
                <c:pt idx="2">
                  <c:v>8.8167053364269332E-2</c:v>
                </c:pt>
              </c:numCache>
            </c:numRef>
          </c:yVal>
          <c:smooth val="1"/>
        </c:ser>
        <c:ser>
          <c:idx val="1"/>
          <c:order val="1"/>
          <c:tx>
            <c:v>Interdigital</c:v>
          </c:tx>
          <c:xVal>
            <c:numRef>
              <c:f>('BF CSI-RS (UMa 500)'!$M$9,'BF CSI-RS (UMa 500)'!$M$21,'BF CSI-RS (UMa 500)'!$M$33)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(UMa 500)'!$M$20,'BF CSI-RS (UMa 500)'!$M$32,'BF CSI-RS (UMa 500)'!$M$44)</c:f>
              <c:numCache>
                <c:formatCode>0%</c:formatCode>
                <c:ptCount val="3"/>
                <c:pt idx="0">
                  <c:v>-0.61688311688311681</c:v>
                </c:pt>
                <c:pt idx="1">
                  <c:v>0.55375253549695747</c:v>
                </c:pt>
                <c:pt idx="2">
                  <c:v>0.86610878661087853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580416"/>
        <c:axId val="149582592"/>
      </c:scatterChart>
      <c:valAx>
        <c:axId val="14958041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582592"/>
        <c:crossesAt val="-0.4"/>
        <c:crossBetween val="midCat"/>
      </c:valAx>
      <c:valAx>
        <c:axId val="1495825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495804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200)'!$H$91,'BF CSI-RS (UMa 200)'!$H$103,'BF CSI-RS (UMa 200)'!$H$115)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200)'!$H$100,'BF CSI-RS (UMa 200)'!$H$112,'BF CSI-RS (UMa 200)'!$H$124)</c:f>
              <c:numCache>
                <c:formatCode>0.0%</c:formatCode>
                <c:ptCount val="3"/>
                <c:pt idx="0">
                  <c:v>-1.9204389574759562E-3</c:v>
                </c:pt>
                <c:pt idx="1">
                  <c:v>3.0482641828958545E-2</c:v>
                </c:pt>
                <c:pt idx="2">
                  <c:v>5.0112612612612351E-2</c:v>
                </c:pt>
              </c:numCache>
            </c:numRef>
          </c:yVal>
          <c:smooth val="1"/>
        </c:ser>
        <c:ser>
          <c:idx val="1"/>
          <c:order val="1"/>
          <c:tx>
            <c:v>Nokia</c:v>
          </c:tx>
          <c:xVal>
            <c:numRef>
              <c:f>('BF CSI-RS (UMa 200)'!$G$91,'BF CSI-RS (UMa 200)'!$G$103,'BF CSI-RS (UMa 200)'!$G$115)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('BF CSI-RS (UMa 200)'!$G$100,'BF CSI-RS (UMa 200)'!$G$112,'BF CSI-RS (UMa 200)'!$G$124)</c:f>
              <c:numCache>
                <c:formatCode>0.00%</c:formatCode>
                <c:ptCount val="3"/>
                <c:pt idx="0">
                  <c:v>5.67E-2</c:v>
                </c:pt>
                <c:pt idx="1">
                  <c:v>-1.3299999999999999E-2</c:v>
                </c:pt>
                <c:pt idx="2">
                  <c:v>-0.2094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601280"/>
        <c:axId val="149714048"/>
      </c:scatterChart>
      <c:valAx>
        <c:axId val="14960128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714048"/>
        <c:crossesAt val="-0.4"/>
        <c:crossBetween val="midCat"/>
      </c:valAx>
      <c:valAx>
        <c:axId val="1497140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4960128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200)'!$H$91,'BF CSI-RS (UMa 200)'!$H$103,'BF CSI-RS (UMa 200)'!$H$115)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200)'!$H$102,'BF CSI-RS (UMa 200)'!$H$114,'BF CSI-RS (UMa 200)'!$H$126)</c:f>
              <c:numCache>
                <c:formatCode>0.0%</c:formatCode>
                <c:ptCount val="3"/>
                <c:pt idx="0">
                  <c:v>-1.6678248783877692E-2</c:v>
                </c:pt>
                <c:pt idx="1">
                  <c:v>8.7301587301587213E-2</c:v>
                </c:pt>
                <c:pt idx="2">
                  <c:v>8.8082901554404236E-2</c:v>
                </c:pt>
              </c:numCache>
            </c:numRef>
          </c:yVal>
          <c:smooth val="1"/>
        </c:ser>
        <c:ser>
          <c:idx val="1"/>
          <c:order val="1"/>
          <c:tx>
            <c:v>Nokia</c:v>
          </c:tx>
          <c:xVal>
            <c:numRef>
              <c:f>('BF CSI-RS (UMa 200)'!$G$91,'BF CSI-RS (UMa 200)'!$G$103,'BF CSI-RS (UMa 200)'!$G$115)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('BF CSI-RS (UMa 200)'!$G$102,'BF CSI-RS (UMa 200)'!$G$114,'BF CSI-RS (UMa 200)'!$G$126)</c:f>
              <c:numCache>
                <c:formatCode>0.00%</c:formatCode>
                <c:ptCount val="3"/>
                <c:pt idx="0">
                  <c:v>-0.14530000000000001</c:v>
                </c:pt>
                <c:pt idx="1">
                  <c:v>-0.32869999999999999</c:v>
                </c:pt>
                <c:pt idx="2">
                  <c:v>-0.434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816832"/>
        <c:axId val="149818752"/>
      </c:scatterChart>
      <c:valAx>
        <c:axId val="14981683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818752"/>
        <c:crossesAt val="-1"/>
        <c:crossBetween val="midCat"/>
      </c:valAx>
      <c:valAx>
        <c:axId val="1498187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4981683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200)'!$H$50,'BF CSI-RS (UMa 200)'!$H$62,'BF CSI-RS (UMa 200)'!$H$74)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200)'!$H$59,'BF CSI-RS (UMa 200)'!$H$71,'BF CSI-RS (UMa 200)'!$H$83)</c:f>
              <c:numCache>
                <c:formatCode>0.0%</c:formatCode>
                <c:ptCount val="3"/>
                <c:pt idx="0">
                  <c:v>7.3356038773906285E-3</c:v>
                </c:pt>
                <c:pt idx="1">
                  <c:v>6.8441064638782301E-3</c:v>
                </c:pt>
                <c:pt idx="2">
                  <c:v>1.4882381180989057E-2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877888"/>
        <c:axId val="149879808"/>
      </c:scatterChart>
      <c:valAx>
        <c:axId val="14987788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9879808"/>
        <c:crossesAt val="-0.4"/>
        <c:crossBetween val="midCat"/>
      </c:valAx>
      <c:valAx>
        <c:axId val="149879808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498778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200)'!$H$50,'BF CSI-RS (UMa 200)'!$H$62,'BF CSI-RS (UMa 200)'!$H$74)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200)'!$H$61,'BF CSI-RS (UMa 200)'!$H$73,'BF CSI-RS (UMa 200)'!$H$85)</c:f>
              <c:numCache>
                <c:formatCode>0.0%</c:formatCode>
                <c:ptCount val="3"/>
                <c:pt idx="0">
                  <c:v>1.1663597298956496E-2</c:v>
                </c:pt>
                <c:pt idx="1">
                  <c:v>4.3312101910828016E-2</c:v>
                </c:pt>
                <c:pt idx="2">
                  <c:v>3.4734917733089565E-2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358720"/>
        <c:axId val="157405952"/>
      </c:scatterChart>
      <c:valAx>
        <c:axId val="15735872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7405952"/>
        <c:crossesAt val="-0.4"/>
        <c:crossBetween val="midCat"/>
      </c:valAx>
      <c:valAx>
        <c:axId val="15740595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5735872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200)'!$H$9,'BF CSI-RS (UMa 200)'!$H$21,'BF CSI-RS (UMa 200)'!$H$33)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200)'!$H$18,'BF CSI-RS (UMa 200)'!$H$30,'BF CSI-RS (UMa 200)'!$H$42)</c:f>
              <c:numCache>
                <c:formatCode>0.0%</c:formatCode>
                <c:ptCount val="3"/>
                <c:pt idx="0">
                  <c:v>4.6024034773715083E-3</c:v>
                </c:pt>
                <c:pt idx="1">
                  <c:v>1.4668133480014722E-2</c:v>
                </c:pt>
                <c:pt idx="2">
                  <c:v>1.4898419864559864E-2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665536"/>
        <c:axId val="157708672"/>
      </c:scatterChart>
      <c:valAx>
        <c:axId val="15766553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7708672"/>
        <c:crossesAt val="-0.4"/>
        <c:crossBetween val="midCat"/>
      </c:valAx>
      <c:valAx>
        <c:axId val="15770867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5766553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200)'!$H$9,'BF CSI-RS (UMa 200)'!$H$21,'BF CSI-RS (UMa 200)'!$H$33)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200)'!$H$20,'BF CSI-RS (UMa 200)'!$H$32,'BF CSI-RS (UMa 200)'!$H$44)</c:f>
              <c:numCache>
                <c:formatCode>0.0%</c:formatCode>
                <c:ptCount val="3"/>
                <c:pt idx="0">
                  <c:v>0</c:v>
                </c:pt>
                <c:pt idx="1">
                  <c:v>6.6125290023201888E-2</c:v>
                </c:pt>
                <c:pt idx="2">
                  <c:v>6.1990212071778128E-2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786112"/>
        <c:axId val="157788032"/>
      </c:scatterChart>
      <c:valAx>
        <c:axId val="15778611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7788032"/>
        <c:crossesAt val="-0.4"/>
        <c:crossBetween val="midCat"/>
      </c:valAx>
      <c:valAx>
        <c:axId val="15778803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5778611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'BF CSI-RS (UMi)'!$H$2</c:f>
              <c:strCache>
                <c:ptCount val="1"/>
                <c:pt idx="0">
                  <c:v>CATT</c:v>
                </c:pt>
              </c:strCache>
            </c:strRef>
          </c:tx>
          <c:xVal>
            <c:numRef>
              <c:f>('BF CSI-RS (UMi)'!$H$91,'BF CSI-RS (UMi)'!$H$103,'BF CSI-RS (UMi)'!$H$115)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(UMi)'!$H$102,'BF CSI-RS (UMi)'!$H$114,'BF CSI-RS (UMi)'!$H$126)</c:f>
              <c:numCache>
                <c:formatCode>0%</c:formatCode>
                <c:ptCount val="3"/>
                <c:pt idx="0">
                  <c:v>1.5829318651066737E-2</c:v>
                </c:pt>
                <c:pt idx="1">
                  <c:v>6.1514195583596276E-2</c:v>
                </c:pt>
                <c:pt idx="2">
                  <c:v>5.8536585365853711E-2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'BF CSI-RS (UMi)'!$L$2</c:f>
              <c:strCache>
                <c:ptCount val="1"/>
                <c:pt idx="0">
                  <c:v>LG</c:v>
                </c:pt>
              </c:strCache>
            </c:strRef>
          </c:tx>
          <c:xVal>
            <c:numRef>
              <c:f>('BF CSI-RS (UMi)'!$L$91,'BF CSI-RS (UMi)'!$L$103,'BF CSI-RS (UMi)'!$L$115)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(UMi)'!$L$102,'BF CSI-RS (UMi)'!$L$114,'BF CSI-RS (UMi)'!$L$126)</c:f>
              <c:numCache>
                <c:formatCode>0%</c:formatCode>
                <c:ptCount val="3"/>
                <c:pt idx="0">
                  <c:v>3.2695374800638E-2</c:v>
                </c:pt>
                <c:pt idx="1">
                  <c:v>9.2537313432835777E-2</c:v>
                </c:pt>
                <c:pt idx="2">
                  <c:v>0.13043478260869579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'BF CSI-RS (UMi)'!$G$2</c:f>
              <c:strCache>
                <c:ptCount val="1"/>
                <c:pt idx="0">
                  <c:v>Docomo</c:v>
                </c:pt>
              </c:strCache>
            </c:strRef>
          </c:tx>
          <c:xVal>
            <c:numRef>
              <c:f>('BF CSI-RS (UMi)'!$G$91,'BF CSI-RS (UMi)'!$G$103,'BF CSI-RS (UMi)'!$G$115)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(UMi)'!$G$102,'BF CSI-RS (UMi)'!$G$114,'BF CSI-RS (UMi)'!$G$126)</c:f>
              <c:numCache>
                <c:formatCode>0%</c:formatCode>
                <c:ptCount val="3"/>
                <c:pt idx="0">
                  <c:v>-3.9682539682539653E-2</c:v>
                </c:pt>
                <c:pt idx="1">
                  <c:v>0.11475409836065587</c:v>
                </c:pt>
                <c:pt idx="2">
                  <c:v>0.15909090909090895</c:v>
                </c:pt>
              </c:numCache>
            </c:numRef>
          </c:yVal>
          <c:smooth val="1"/>
        </c:ser>
        <c:ser>
          <c:idx val="4"/>
          <c:order val="3"/>
          <c:tx>
            <c:v>Nokia</c:v>
          </c:tx>
          <c:xVal>
            <c:numRef>
              <c:f>('BF CSI-RS (UMi)'!$K$91,'BF CSI-RS (UMi)'!$K$103,'BF CSI-RS (UMi)'!$K$115)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('BF CSI-RS (UMi)'!$K$102,'BF CSI-RS (UMi)'!$K$114,'BF CSI-RS (UMi)'!$K$126)</c:f>
              <c:numCache>
                <c:formatCode>0%</c:formatCode>
                <c:ptCount val="3"/>
                <c:pt idx="0">
                  <c:v>-9.8000000000000004E-2</c:v>
                </c:pt>
                <c:pt idx="1">
                  <c:v>-0.31580000000000003</c:v>
                </c:pt>
                <c:pt idx="2">
                  <c:v>-0.4259</c:v>
                </c:pt>
              </c:numCache>
            </c:numRef>
          </c:yVal>
          <c:smooth val="1"/>
        </c:ser>
        <c:ser>
          <c:idx val="5"/>
          <c:order val="4"/>
          <c:tx>
            <c:v>Samsung</c:v>
          </c:tx>
          <c:xVal>
            <c:numRef>
              <c:f>('BF CSI-RS (UMi)'!$F$91,'BF CSI-RS (UMi)'!$F$103,'BF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('BF CSI-RS (UMi)'!$F$102,'BF CSI-RS (UMi)'!$F$114,'BF CSI-RS (UMi)'!$F$126)</c:f>
              <c:numCache>
                <c:formatCode>0%</c:formatCode>
                <c:ptCount val="3"/>
                <c:pt idx="0">
                  <c:v>9.2756183745583032E-2</c:v>
                </c:pt>
                <c:pt idx="1">
                  <c:v>0.17</c:v>
                </c:pt>
                <c:pt idx="2">
                  <c:v>0.19</c:v>
                </c:pt>
              </c:numCache>
            </c:numRef>
          </c:yVal>
          <c:smooth val="1"/>
        </c:ser>
        <c:ser>
          <c:idx val="3"/>
          <c:order val="5"/>
          <c:tx>
            <c:v>QC</c:v>
          </c:tx>
          <c:xVal>
            <c:numRef>
              <c:f>('BF CSI-RS (UMi)'!$I$91,'BF CSI-RS (UMi)'!$I$103,'BF CSI-RS (UMi)'!$I$115)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('BF CSI-RS (UMi)'!$I$102,'BF CSI-RS (UMi)'!$I$114,'BF CSI-RS (UMi)'!$I$126)</c:f>
              <c:numCache>
                <c:formatCode>0%</c:formatCode>
                <c:ptCount val="3"/>
                <c:pt idx="0">
                  <c:v>0.12096774193548376</c:v>
                </c:pt>
                <c:pt idx="1">
                  <c:v>0.35999999999999988</c:v>
                </c:pt>
                <c:pt idx="2">
                  <c:v>0.19230769230769229</c:v>
                </c:pt>
              </c:numCache>
            </c:numRef>
          </c:yVal>
          <c:smooth val="1"/>
        </c:ser>
        <c:ser>
          <c:idx val="7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2.3518518518518519E-3"/>
                  <c:y val="-4.169191919191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(UMi)'!$Q$91,'BF CSI-RS (UMi)'!$Q$103,'BF CSI-RS (UMi)'!$Q$115)</c:f>
              <c:numCache>
                <c:formatCode>General</c:formatCode>
                <c:ptCount val="3"/>
                <c:pt idx="0">
                  <c:v>1.9</c:v>
                </c:pt>
                <c:pt idx="1">
                  <c:v>3.7</c:v>
                </c:pt>
                <c:pt idx="2">
                  <c:v>4.75</c:v>
                </c:pt>
              </c:numCache>
            </c:numRef>
          </c:xVal>
          <c:yVal>
            <c:numRef>
              <c:f>('BF CSI-RS (UMi)'!$Q$102,'BF CSI-RS (UMi)'!$Q$114,'BF CSI-RS (UMi)'!$Q$126)</c:f>
              <c:numCache>
                <c:formatCode>0.0%</c:formatCode>
                <c:ptCount val="3"/>
                <c:pt idx="0" formatCode="0.00%">
                  <c:v>2.4262346725852368E-2</c:v>
                </c:pt>
                <c:pt idx="1">
                  <c:v>0.10364570589674582</c:v>
                </c:pt>
                <c:pt idx="2">
                  <c:v>0.14476284584980237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8844800"/>
        <c:axId val="138908416"/>
      </c:scatterChart>
      <c:valAx>
        <c:axId val="1388448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8908416"/>
        <c:crossesAt val="-0.5"/>
        <c:crossBetween val="midCat"/>
      </c:valAx>
      <c:valAx>
        <c:axId val="1389084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3884480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(UMi)'!$H$50,'BF CSI-RS (UMi)'!$H$62,'BF CSI-RS (UMi)'!$H$74)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(UMi)'!$H$59,'BF CSI-RS (UMi)'!$H$71,'BF CSI-RS (UMi)'!$H$83)</c:f>
              <c:numCache>
                <c:formatCode>0.0%</c:formatCode>
                <c:ptCount val="3"/>
                <c:pt idx="0">
                  <c:v>3.7850113550339515E-3</c:v>
                </c:pt>
                <c:pt idx="1">
                  <c:v>-5.8681394546081789E-3</c:v>
                </c:pt>
                <c:pt idx="2">
                  <c:v>-8.3647009619405299E-3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(UMi)'!$L$50,'BF CSI-RS (UMi)'!$L$62,'BF CSI-RS (UMi)'!$L$74)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(UMi)'!$L$59,'BF CSI-RS (UMi)'!$L$71,'BF CSI-RS (UMi)'!$L$83)</c:f>
              <c:numCache>
                <c:formatCode>0%</c:formatCode>
                <c:ptCount val="3"/>
                <c:pt idx="0">
                  <c:v>-6.1711832573115855E-3</c:v>
                </c:pt>
                <c:pt idx="1">
                  <c:v>-2.1376656690893503E-3</c:v>
                </c:pt>
                <c:pt idx="2">
                  <c:v>1.4132278123233366E-2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(UMi)'!$G$50,'BF CSI-RS (UMi)'!$G$62,'BF CSI-RS (UMi)'!$G$74)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(UMi)'!$G$59,'BF CSI-RS (UMi)'!$G$71,'BF CSI-RS (UMi)'!$G$83)</c:f>
              <c:numCache>
                <c:formatCode>0.0%</c:formatCode>
                <c:ptCount val="3"/>
                <c:pt idx="0" formatCode="0%">
                  <c:v>5.0561797752809001E-2</c:v>
                </c:pt>
                <c:pt idx="1">
                  <c:v>0.18103448275862077</c:v>
                </c:pt>
                <c:pt idx="2" formatCode="0%">
                  <c:v>0.18478260869565233</c:v>
                </c:pt>
              </c:numCache>
            </c:numRef>
          </c:yVal>
          <c:smooth val="1"/>
        </c:ser>
        <c:ser>
          <c:idx val="7"/>
          <c:order val="3"/>
          <c:tx>
            <c:v>Samsung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('BF CSI-RS (UMi)'!$F$50,'BF CSI-RS (UMi)'!$F$62,'BF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('BF CSI-RS (UMi)'!$F$59,'BF CSI-RS (UMi)'!$F$71,'BF CSI-RS (UMi)'!$F$83)</c:f>
              <c:numCache>
                <c:formatCode>0%</c:formatCode>
                <c:ptCount val="3"/>
                <c:pt idx="0">
                  <c:v>-2.6449071468767515E-2</c:v>
                </c:pt>
                <c:pt idx="1">
                  <c:v>5.9283655825442594E-2</c:v>
                </c:pt>
                <c:pt idx="2">
                  <c:v>0.12242626599888728</c:v>
                </c:pt>
              </c:numCache>
            </c:numRef>
          </c:yVal>
          <c:smooth val="1"/>
        </c:ser>
        <c:ser>
          <c:idx val="6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(UMi)'!$Q$50,'BF CSI-RS (UMi)'!$Q$62,'BF CSI-RS (UMi)'!$Q$74)</c:f>
              <c:numCache>
                <c:formatCode>General</c:formatCode>
                <c:ptCount val="3"/>
                <c:pt idx="0">
                  <c:v>1.85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('BF CSI-RS (UMi)'!$Q$59,'BF CSI-RS (UMi)'!$Q$71,'BF CSI-RS (UMi)'!$Q$83)</c:f>
              <c:numCache>
                <c:formatCode>0.0%</c:formatCode>
                <c:ptCount val="3"/>
                <c:pt idx="0">
                  <c:v>-1.193085951138817E-3</c:v>
                </c:pt>
                <c:pt idx="1">
                  <c:v>2.8572995078176622E-2</c:v>
                </c:pt>
                <c:pt idx="2" formatCode="0%">
                  <c:v>6.8279272061060325E-2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114368"/>
        <c:axId val="139227136"/>
      </c:scatterChart>
      <c:valAx>
        <c:axId val="139114368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227136"/>
        <c:crossesAt val="-5.000000000000001E-2"/>
        <c:crossBetween val="midCat"/>
      </c:valAx>
      <c:valAx>
        <c:axId val="1392271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39114368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(UMi)'!$H$50,'BF CSI-RS (UMi)'!$H$62,'BF CSI-RS (UMi)'!$H$74)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(UMi)'!$H$61,'BF CSI-RS (UMi)'!$H$73,'BF CSI-RS (UMi)'!$H$85)</c:f>
              <c:numCache>
                <c:formatCode>0.0%</c:formatCode>
                <c:ptCount val="3"/>
                <c:pt idx="0">
                  <c:v>1.0222489476849228E-2</c:v>
                </c:pt>
                <c:pt idx="1">
                  <c:v>1.2514220705347023E-2</c:v>
                </c:pt>
                <c:pt idx="2">
                  <c:v>-1.6233766233766378E-3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(UMi)'!$L$50,'BF CSI-RS (UMi)'!$L$62,'BF CSI-RS (UMi)'!$L$74)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(UMi)'!$L$61,'BF CSI-RS (UMi)'!$L$73,'BF CSI-RS (UMi)'!$L$85)</c:f>
              <c:numCache>
                <c:formatCode>0%</c:formatCode>
                <c:ptCount val="3"/>
                <c:pt idx="0" formatCode="0.0%">
                  <c:v>2.3400936037441422E-2</c:v>
                </c:pt>
                <c:pt idx="1">
                  <c:v>7.2222222222222188E-2</c:v>
                </c:pt>
                <c:pt idx="2">
                  <c:v>0.14666666666666672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(UMi)'!$G$50,'BF CSI-RS (UMi)'!$G$62,'BF CSI-RS (UMi)'!$G$74)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(UMi)'!$G$61,'BF CSI-RS (UMi)'!$G$73,'BF CSI-RS (UMi)'!$G$85)</c:f>
              <c:numCache>
                <c:formatCode>0%</c:formatCode>
                <c:ptCount val="3"/>
                <c:pt idx="0" formatCode="0.0%">
                  <c:v>0.12698412698412698</c:v>
                </c:pt>
                <c:pt idx="1">
                  <c:v>0.32786885245901631</c:v>
                </c:pt>
                <c:pt idx="2">
                  <c:v>0.29545454545454541</c:v>
                </c:pt>
              </c:numCache>
            </c:numRef>
          </c:yVal>
          <c:smooth val="1"/>
        </c:ser>
        <c:ser>
          <c:idx val="7"/>
          <c:order val="3"/>
          <c:tx>
            <c:v>Samsung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('BF CSI-RS (UMi)'!$F$50,'BF CSI-RS (UMi)'!$F$62,'BF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('BF CSI-RS (UMi)'!$F$61,'BF CSI-RS (UMi)'!$F$73,'BF CSI-RS (UMi)'!$F$85)</c:f>
              <c:numCache>
                <c:formatCode>0%</c:formatCode>
                <c:ptCount val="3"/>
                <c:pt idx="0">
                  <c:v>0.15420560747663559</c:v>
                </c:pt>
                <c:pt idx="1">
                  <c:v>0.34345047923322691</c:v>
                </c:pt>
                <c:pt idx="2">
                  <c:v>0.46238938053097356</c:v>
                </c:pt>
              </c:numCache>
            </c:numRef>
          </c:yVal>
          <c:smooth val="1"/>
        </c:ser>
        <c:ser>
          <c:idx val="6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(UMi)'!$Q$50,'BF CSI-RS (UMi)'!$Q$62,'BF CSI-RS (UMi)'!$Q$74)</c:f>
              <c:numCache>
                <c:formatCode>General</c:formatCode>
                <c:ptCount val="3"/>
                <c:pt idx="0">
                  <c:v>1.85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('BF CSI-RS (UMi)'!$Q$61,'BF CSI-RS (UMi)'!$Q$73,'BF CSI-RS (UMi)'!$Q$85)</c:f>
              <c:numCache>
                <c:formatCode>0.0%</c:formatCode>
                <c:ptCount val="3"/>
                <c:pt idx="0">
                  <c:v>7.51925315107842E-2</c:v>
                </c:pt>
                <c:pt idx="1">
                  <c:v>0.20004553734061925</c:v>
                </c:pt>
                <c:pt idx="2" formatCode="0%">
                  <c:v>0.22106060606060607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308032"/>
        <c:axId val="139322496"/>
      </c:scatterChart>
      <c:valAx>
        <c:axId val="139308032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322496"/>
        <c:crossesAt val="-0.1"/>
        <c:crossBetween val="midCat"/>
      </c:valAx>
      <c:valAx>
        <c:axId val="1393224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3930803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(UMi)'!$H$9,'BF CSI-RS (UMi)'!$H$21,'BF CSI-RS (UMi)'!$H$33)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(UMi)'!$H$18,'BF CSI-RS (UMi)'!$H$30,'BF CSI-RS (UMi)'!$H$42)</c:f>
              <c:numCache>
                <c:formatCode>0.0%</c:formatCode>
                <c:ptCount val="3"/>
                <c:pt idx="0">
                  <c:v>8.9064819396338368E-3</c:v>
                </c:pt>
                <c:pt idx="1">
                  <c:v>3.0529172320217013E-2</c:v>
                </c:pt>
                <c:pt idx="2">
                  <c:v>-3.9478878799841244E-3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(UMi)'!$L$9,'BF CSI-RS (UMi)'!$L$21,'BF CSI-RS (UMi)'!$L$33)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(UMi)'!$L$18,'BF CSI-RS (UMi)'!$L$30,'BF CSI-RS (UMi)'!$L$42)</c:f>
              <c:numCache>
                <c:formatCode>0%</c:formatCode>
                <c:ptCount val="3"/>
                <c:pt idx="0">
                  <c:v>-4.3502051983584034E-2</c:v>
                </c:pt>
                <c:pt idx="1">
                  <c:v>-3.1969910672308366E-2</c:v>
                </c:pt>
                <c:pt idx="2">
                  <c:v>-3.0721003134796088E-2</c:v>
                </c:pt>
              </c:numCache>
            </c:numRef>
          </c:yVal>
          <c:smooth val="1"/>
        </c:ser>
        <c:ser>
          <c:idx val="3"/>
          <c:order val="2"/>
          <c:tx>
            <c:v>ZTE</c:v>
          </c:tx>
          <c:spPr>
            <a:ln>
              <a:solidFill>
                <a:schemeClr val="accent6"/>
              </a:solidFill>
            </a:ln>
          </c:spPr>
          <c:marker>
            <c:symbol val="triangle"/>
            <c:size val="7"/>
            <c:spPr>
              <a:solidFill>
                <a:schemeClr val="accent6"/>
              </a:solidFill>
              <a:ln>
                <a:solidFill>
                  <a:schemeClr val="accent6"/>
                </a:solidFill>
              </a:ln>
            </c:spPr>
          </c:marker>
          <c:xVal>
            <c:numRef>
              <c:f>'BF CSI-RS (UMi)'!$J$33</c:f>
              <c:numCache>
                <c:formatCode>General</c:formatCode>
                <c:ptCount val="1"/>
                <c:pt idx="0">
                  <c:v>5</c:v>
                </c:pt>
              </c:numCache>
            </c:numRef>
          </c:xVal>
          <c:yVal>
            <c:numRef>
              <c:f>'BF CSI-RS (UMi)'!$J$42</c:f>
              <c:numCache>
                <c:formatCode>0%</c:formatCode>
                <c:ptCount val="1"/>
                <c:pt idx="0">
                  <c:v>0.27236668135742614</c:v>
                </c:pt>
              </c:numCache>
            </c:numRef>
          </c:yVal>
          <c:smooth val="1"/>
        </c:ser>
        <c:ser>
          <c:idx val="7"/>
          <c:order val="3"/>
          <c:tx>
            <c:v>Interdigital</c:v>
          </c:tx>
          <c:marker>
            <c:symbol val="circle"/>
            <c:size val="7"/>
          </c:marker>
          <c:xVal>
            <c:numRef>
              <c:f>('BF CSI-RS (UMi)'!$M$9,'BF CSI-RS (UMi)'!$M$21,'BF CSI-RS (UMi)'!$M$33)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(UMi)'!$M$18,'BF CSI-RS (UMi)'!$M$30,'BF CSI-RS (UMi)'!$M$42)</c:f>
              <c:numCache>
                <c:formatCode>0%</c:formatCode>
                <c:ptCount val="3"/>
                <c:pt idx="0">
                  <c:v>4.2619249223821543E-2</c:v>
                </c:pt>
                <c:pt idx="1">
                  <c:v>9.9656357388316019E-2</c:v>
                </c:pt>
                <c:pt idx="2">
                  <c:v>0.19879062736205588</c:v>
                </c:pt>
              </c:numCache>
            </c:numRef>
          </c:yVal>
          <c:smooth val="1"/>
        </c:ser>
        <c:ser>
          <c:idx val="2"/>
          <c:order val="4"/>
          <c:tx>
            <c:v>QC</c:v>
          </c:tx>
          <c:spPr>
            <a:ln>
              <a:solidFill>
                <a:srgbClr val="7030A0"/>
              </a:solidFill>
            </a:ln>
          </c:spPr>
          <c:marker>
            <c:symbol val="x"/>
            <c:size val="7"/>
            <c:spPr>
              <a:noFill/>
              <a:ln>
                <a:solidFill>
                  <a:srgbClr val="7030A0"/>
                </a:solidFill>
              </a:ln>
            </c:spPr>
          </c:marker>
          <c:xVal>
            <c:numRef>
              <c:f>('BF CSI-RS (UMi)'!$I$9,'BF CSI-RS (UMi)'!$I$21,'BF CSI-RS (UMi)'!$I$33)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4.5</c:v>
                </c:pt>
              </c:numCache>
            </c:numRef>
          </c:xVal>
          <c:yVal>
            <c:numRef>
              <c:f>('BF CSI-RS (UMi)'!$I$18,'BF CSI-RS (UMi)'!$I$30,'BF CSI-RS (UMi)'!$I$42)</c:f>
              <c:numCache>
                <c:formatCode>0%</c:formatCode>
                <c:ptCount val="3"/>
                <c:pt idx="0">
                  <c:v>8.2628173220507639E-2</c:v>
                </c:pt>
                <c:pt idx="1">
                  <c:v>0.27226463104325704</c:v>
                </c:pt>
                <c:pt idx="2">
                  <c:v>6.9549970777323278E-2</c:v>
                </c:pt>
              </c:numCache>
            </c:numRef>
          </c:yVal>
          <c:smooth val="1"/>
        </c:ser>
        <c:ser>
          <c:idx val="6"/>
          <c:order val="5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6.2208398133748819E-3"/>
                  <c:y val="-4.58553791887125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(UMi)'!$Q$9,'BF CSI-RS (UMi)'!$Q$21,'BF CSI-RS (UMi)'!$Q$33)</c:f>
              <c:numCache>
                <c:formatCode>General</c:formatCode>
                <c:ptCount val="3"/>
                <c:pt idx="0">
                  <c:v>2</c:v>
                </c:pt>
                <c:pt idx="1">
                  <c:v>3.75</c:v>
                </c:pt>
                <c:pt idx="2">
                  <c:v>5</c:v>
                </c:pt>
              </c:numCache>
            </c:numRef>
          </c:xVal>
          <c:yVal>
            <c:numRef>
              <c:f>('BF CSI-RS (UMi)'!$Q$18,'BF CSI-RS (UMi)'!$Q$30,'BF CSI-RS (UMi)'!$Q$42)</c:f>
              <c:numCache>
                <c:formatCode>0%</c:formatCode>
                <c:ptCount val="3"/>
                <c:pt idx="0">
                  <c:v>2.576286558172769E-2</c:v>
                </c:pt>
                <c:pt idx="1">
                  <c:v>6.5092764854266516E-2</c:v>
                </c:pt>
                <c:pt idx="2">
                  <c:v>6.9549970777323278E-2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570560"/>
        <c:axId val="139580928"/>
      </c:scatterChart>
      <c:valAx>
        <c:axId val="13957056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580928"/>
        <c:crossesAt val="-0.1"/>
        <c:crossBetween val="midCat"/>
      </c:valAx>
      <c:valAx>
        <c:axId val="1395809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3957056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(UMi)'!$H$9,'BF CSI-RS (UMi)'!$H$21,'BF CSI-RS (UMi)'!$H$33)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(UMi)'!$H$20,'BF CSI-RS (UMi)'!$H$32,'BF CSI-RS (UMi)'!$H$44)</c:f>
              <c:numCache>
                <c:formatCode>0.0%</c:formatCode>
                <c:ptCount val="3"/>
                <c:pt idx="0">
                  <c:v>9.179575444635768E-3</c:v>
                </c:pt>
                <c:pt idx="1">
                  <c:v>0.10432852386237501</c:v>
                </c:pt>
                <c:pt idx="2">
                  <c:v>2.8985507246375164E-3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(UMi)'!$L$9,'BF CSI-RS (UMi)'!$L$21,'BF CSI-RS (UMi)'!$L$33)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(UMi)'!$L$20,'BF CSI-RS (UMi)'!$L$32,'BF CSI-RS (UMi)'!$L$44)</c:f>
              <c:numCache>
                <c:formatCode>0%</c:formatCode>
                <c:ptCount val="3"/>
                <c:pt idx="0">
                  <c:v>4.4736842105263186E-2</c:v>
                </c:pt>
                <c:pt idx="1">
                  <c:v>5.0541516245487417E-2</c:v>
                </c:pt>
                <c:pt idx="2">
                  <c:v>7.2072072072072002E-2</c:v>
                </c:pt>
              </c:numCache>
            </c:numRef>
          </c:yVal>
          <c:smooth val="1"/>
        </c:ser>
        <c:ser>
          <c:idx val="3"/>
          <c:order val="2"/>
          <c:tx>
            <c:v>ZTE</c:v>
          </c:tx>
          <c:spPr>
            <a:ln>
              <a:solidFill>
                <a:schemeClr val="accent6"/>
              </a:solidFill>
            </a:ln>
          </c:spPr>
          <c:marker>
            <c:symbol val="triangle"/>
            <c:size val="7"/>
            <c:spPr>
              <a:solidFill>
                <a:schemeClr val="accent6"/>
              </a:solidFill>
              <a:ln>
                <a:solidFill>
                  <a:schemeClr val="accent6"/>
                </a:solidFill>
              </a:ln>
            </c:spPr>
          </c:marker>
          <c:xVal>
            <c:numRef>
              <c:f>'BF CSI-RS (UMi)'!$J$33</c:f>
              <c:numCache>
                <c:formatCode>General</c:formatCode>
                <c:ptCount val="1"/>
                <c:pt idx="0">
                  <c:v>5</c:v>
                </c:pt>
              </c:numCache>
            </c:numRef>
          </c:xVal>
          <c:yVal>
            <c:numRef>
              <c:f>'BF CSI-RS (UMi)'!$J$44</c:f>
              <c:numCache>
                <c:formatCode>0%</c:formatCode>
                <c:ptCount val="1"/>
                <c:pt idx="0">
                  <c:v>1.2070063694267512</c:v>
                </c:pt>
              </c:numCache>
            </c:numRef>
          </c:yVal>
          <c:smooth val="1"/>
        </c:ser>
        <c:ser>
          <c:idx val="5"/>
          <c:order val="3"/>
          <c:tx>
            <c:v>Interdigital</c:v>
          </c:tx>
          <c:spPr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('BF CSI-RS (UMi)'!$M$9,'BF CSI-RS (UMi)'!$M$21,'BF CSI-RS (UMi)'!$M$33)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(UMi)'!$M$20,'BF CSI-RS (UMi)'!$M$32,'BF CSI-RS (UMi)'!$M$44)</c:f>
              <c:numCache>
                <c:formatCode>0%</c:formatCode>
                <c:ptCount val="3"/>
                <c:pt idx="0">
                  <c:v>0.48129251700680298</c:v>
                </c:pt>
                <c:pt idx="1">
                  <c:v>4.2296072507552962E-2</c:v>
                </c:pt>
                <c:pt idx="2">
                  <c:v>0.74853801169590661</c:v>
                </c:pt>
              </c:numCache>
            </c:numRef>
          </c:yVal>
          <c:smooth val="1"/>
        </c:ser>
        <c:ser>
          <c:idx val="2"/>
          <c:order val="4"/>
          <c:tx>
            <c:v>QC</c:v>
          </c:tx>
          <c:spPr>
            <a:ln>
              <a:solidFill>
                <a:srgbClr val="7030A0"/>
              </a:solidFill>
            </a:ln>
          </c:spPr>
          <c:marker>
            <c:symbol val="x"/>
            <c:size val="7"/>
            <c:spPr>
              <a:noFill/>
              <a:ln>
                <a:solidFill>
                  <a:srgbClr val="7030A0"/>
                </a:solidFill>
              </a:ln>
            </c:spPr>
          </c:marker>
          <c:xVal>
            <c:numRef>
              <c:f>('BF CSI-RS (UMi)'!$I$9,'BF CSI-RS (UMi)'!$I$21,'BF CSI-RS (UMi)'!$I$33)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4.5</c:v>
                </c:pt>
              </c:numCache>
            </c:numRef>
          </c:xVal>
          <c:yVal>
            <c:numRef>
              <c:f>('BF CSI-RS (UMi)'!$I$20,'BF CSI-RS (UMi)'!$I$32,'BF CSI-RS (UMi)'!$I$44)</c:f>
              <c:numCache>
                <c:formatCode>0%</c:formatCode>
                <c:ptCount val="3"/>
                <c:pt idx="0">
                  <c:v>0.16239316239316248</c:v>
                </c:pt>
                <c:pt idx="1">
                  <c:v>0.75644028103044514</c:v>
                </c:pt>
                <c:pt idx="2">
                  <c:v>0.41818181818181821</c:v>
                </c:pt>
              </c:numCache>
            </c:numRef>
          </c:yVal>
          <c:smooth val="1"/>
        </c:ser>
        <c:ser>
          <c:idx val="7"/>
          <c:order val="5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(UMi)'!$Q$9,'BF CSI-RS (UMi)'!$Q$21,'BF CSI-RS (UMi)'!$Q$33)</c:f>
              <c:numCache>
                <c:formatCode>General</c:formatCode>
                <c:ptCount val="3"/>
                <c:pt idx="0">
                  <c:v>2</c:v>
                </c:pt>
                <c:pt idx="1">
                  <c:v>3.75</c:v>
                </c:pt>
                <c:pt idx="2">
                  <c:v>5</c:v>
                </c:pt>
              </c:numCache>
            </c:numRef>
          </c:xVal>
          <c:yVal>
            <c:numRef>
              <c:f>('BF CSI-RS (UMi)'!$Q$20,'BF CSI-RS (UMi)'!$Q$32,'BF CSI-RS (UMi)'!$Q$44)</c:f>
              <c:numCache>
                <c:formatCode>0%</c:formatCode>
                <c:ptCount val="3"/>
                <c:pt idx="0">
                  <c:v>0.10356500224921283</c:v>
                </c:pt>
                <c:pt idx="1">
                  <c:v>7.7435020053931214E-2</c:v>
                </c:pt>
                <c:pt idx="2">
                  <c:v>0.41818181818181821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757056"/>
        <c:axId val="139758976"/>
      </c:scatterChart>
      <c:valAx>
        <c:axId val="13975705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758976"/>
        <c:crossesAt val="-0.2"/>
        <c:crossBetween val="midCat"/>
      </c:valAx>
      <c:valAx>
        <c:axId val="1397589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3975705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500)'!$I$91,'BF CSI-RS (UMa 500)'!$I$103,'BF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500)'!$I$100,'BF CSI-RS (UMa 500)'!$I$112,'BF CSI-RS (UMa 500)'!$I$124)</c:f>
              <c:numCache>
                <c:formatCode>0%</c:formatCode>
                <c:ptCount val="3"/>
                <c:pt idx="0">
                  <c:v>-1.6891891891892552E-3</c:v>
                </c:pt>
                <c:pt idx="1">
                  <c:v>3.5072336694432771E-3</c:v>
                </c:pt>
                <c:pt idx="2">
                  <c:v>2.3161551823972282E-2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801728"/>
        <c:axId val="139803648"/>
      </c:scatterChart>
      <c:valAx>
        <c:axId val="13980172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803648"/>
        <c:crossesAt val="-0.4"/>
        <c:crossBetween val="midCat"/>
      </c:valAx>
      <c:valAx>
        <c:axId val="139803648"/>
        <c:scaling>
          <c:orientation val="minMax"/>
          <c:max val="0.1"/>
          <c:min val="-2.0000000000000004E-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3980172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500)'!$I$91,'BF CSI-RS (UMa 500)'!$I$103,'BF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500)'!$I$102,'BF CSI-RS (UMa 500)'!$I$114,'BF CSI-RS (UMa 500)'!$I$126)</c:f>
              <c:numCache>
                <c:formatCode>0%</c:formatCode>
                <c:ptCount val="3"/>
                <c:pt idx="0">
                  <c:v>4.1572184429327308E-2</c:v>
                </c:pt>
                <c:pt idx="1">
                  <c:v>7.649253731343264E-2</c:v>
                </c:pt>
                <c:pt idx="2">
                  <c:v>2.2988505747126409E-2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844224"/>
        <c:axId val="139883264"/>
      </c:scatterChart>
      <c:valAx>
        <c:axId val="13984422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9883264"/>
        <c:crossesAt val="-0.4"/>
        <c:crossBetween val="midCat"/>
      </c:valAx>
      <c:valAx>
        <c:axId val="139883264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3984422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500)'!$I$50,'BF CSI-RS (UMa 500)'!$I$62,'BF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500)'!$I$59,'BF CSI-RS (UMa 500)'!$I$71,'BF CSI-RS (UMa 500)'!$I$83)</c:f>
              <c:numCache>
                <c:formatCode>0%</c:formatCode>
                <c:ptCount val="3"/>
                <c:pt idx="0">
                  <c:v>4.9369171695008429E-3</c:v>
                </c:pt>
                <c:pt idx="1">
                  <c:v>2.4010109519797762E-2</c:v>
                </c:pt>
                <c:pt idx="2">
                  <c:v>2.4986420423682931E-2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113600"/>
        <c:axId val="141123968"/>
      </c:scatterChart>
      <c:valAx>
        <c:axId val="1411136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41123968"/>
        <c:crossesAt val="-0.4"/>
        <c:crossBetween val="midCat"/>
      </c:valAx>
      <c:valAx>
        <c:axId val="141123968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4111360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5/26/2015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of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Results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Beamformed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CSI-RS B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ased Enhancement Schemes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6.2.5.2.2,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Calibri" panose="020F0502020204030204" pitchFamily="34" charset="0"/>
                <a:ea typeface="HY견고딕" pitchFamily="18" charset="-127"/>
              </a:rPr>
              <a:t>R1-153525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no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/>
              <a:t>Mean UPT: Gains in the range of </a:t>
            </a:r>
            <a:r>
              <a:rPr lang="en-US" altLang="ko-KR" sz="1800" dirty="0" smtClean="0"/>
              <a:t>4%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45%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25%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9</a:t>
            </a:r>
            <a:r>
              <a:rPr lang="en-US" altLang="ko-KR" sz="1800" dirty="0" smtClean="0"/>
              <a:t>% ~ 87%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48%</a:t>
            </a:r>
            <a:endParaRPr lang="en-US" altLang="ko-KR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CATT[R1-153399,R1-153400], </a:t>
            </a: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Interdigital[R1-153251, R1-153252]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010489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2674179"/>
              </p:ext>
            </p:extLst>
          </p:nvPr>
        </p:nvGraphicFramePr>
        <p:xfrm>
          <a:off x="4500000" y="720000"/>
          <a:ext cx="55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517189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ISD=200m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5238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1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UPT: Gains in the range of -21% ~ 5% over Cat2 for high RU, median gain -8%</a:t>
            </a:r>
          </a:p>
          <a:p>
            <a:r>
              <a:rPr lang="en-US" altLang="ko-KR" sz="1800" dirty="0" smtClean="0"/>
              <a:t>Cell edge UPT: Gains in the range of -43% ~ 9% over Cat2 for high RU, median gain -17%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CATT[R1-153399,R1-153400], Nokia[R1-153095]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1357183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329529"/>
              </p:ext>
            </p:extLst>
          </p:nvPr>
        </p:nvGraphicFramePr>
        <p:xfrm>
          <a:off x="4500000" y="720000"/>
          <a:ext cx="514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0085063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552100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0072878"/>
              </p:ext>
            </p:extLst>
          </p:nvPr>
        </p:nvGraphicFramePr>
        <p:xfrm>
          <a:off x="4500000" y="720000"/>
          <a:ext cx="532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3827303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127217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2883147"/>
              </p:ext>
            </p:extLst>
          </p:nvPr>
        </p:nvGraphicFramePr>
        <p:xfrm>
          <a:off x="4500000" y="720000"/>
          <a:ext cx="514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997282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Concluding Remarks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016794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(1/2)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6 companies provided evaluation results with one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-34% ~ 47% over Cat2 for high RU, median gain 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-43% ~ 130% over Cat2 for high RU, median gain 14%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4 companies provided evaluation results with one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-1% ~ 18% over Cat2 for high RU, median gain 7%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-2%~46% over Cat2 for high RU, median gain 22%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(M,N,P,Q</a:t>
            </a:r>
            <a:r>
              <a:rPr lang="en-US" altLang="ko-KR" sz="1400" dirty="0"/>
              <a:t>)=(8,4,2,64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 smtClean="0"/>
              <a:t>5 </a:t>
            </a:r>
            <a:r>
              <a:rPr lang="en-US" altLang="ko-KR" sz="1400" dirty="0"/>
              <a:t>companies provided evaluation results with 2 companies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-3% ~ 27% over Cat2 for high RU, median gain 10%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0%~121% over Cat2 for high RU, median gain 41%</a:t>
            </a:r>
          </a:p>
          <a:p>
            <a:pPr lvl="3">
              <a:spcBef>
                <a:spcPts val="0"/>
              </a:spcBef>
            </a:pP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235491105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(2/2)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 (contd.)</a:t>
            </a:r>
            <a:endParaRPr lang="en-US" altLang="ko-KR" sz="1600" dirty="0" smtClean="0"/>
          </a:p>
          <a:p>
            <a:pPr lvl="1">
              <a:spcBef>
                <a:spcPts val="0"/>
              </a:spcBef>
            </a:pPr>
            <a:r>
              <a:rPr lang="en-US" altLang="ko-KR" sz="1600" dirty="0" smtClean="0"/>
              <a:t>Under Uma ISD 500m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case of (M,N,P,Q)=(8,4,2,64)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4% ~ 45% over Cat2 for high RU, median gain 25%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9% ~ 87% over Cat2 for high RU, median gain 48%</a:t>
            </a:r>
          </a:p>
          <a:p>
            <a:pPr lvl="3">
              <a:spcBef>
                <a:spcPts val="0"/>
              </a:spcBef>
            </a:pPr>
            <a:endParaRPr lang="en-US" altLang="ko-KR" sz="1400" dirty="0" smtClean="0"/>
          </a:p>
          <a:p>
            <a:pPr lvl="1">
              <a:spcBef>
                <a:spcPts val="0"/>
              </a:spcBef>
            </a:pPr>
            <a:r>
              <a:rPr lang="en-US" altLang="ko-KR" sz="1600" dirty="0" smtClean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</a:t>
            </a:r>
            <a:r>
              <a:rPr lang="en-US" altLang="ko-KR" sz="1600" dirty="0" smtClean="0"/>
              <a:t>200m </a:t>
            </a:r>
            <a:r>
              <a:rPr lang="en-US" altLang="ko-KR" sz="1600" dirty="0"/>
              <a:t>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1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-21% ~ 5% over Cat2 for high RU, median gain -8%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-43% ~ 9% over Cat2 for high RU, median gain -17%</a:t>
            </a:r>
          </a:p>
          <a:p>
            <a:pPr lvl="3">
              <a:spcBef>
                <a:spcPts val="0"/>
              </a:spcBef>
            </a:pPr>
            <a:endParaRPr lang="en-US" altLang="ko-KR" sz="1400" dirty="0" smtClean="0"/>
          </a:p>
          <a:p>
            <a:pPr lvl="2">
              <a:spcBef>
                <a:spcPts val="0"/>
              </a:spcBef>
            </a:pP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415350107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/>
              <a:t>In </a:t>
            </a:r>
            <a:r>
              <a:rPr lang="en-US" altLang="ko-KR" sz="1800" dirty="0" smtClean="0"/>
              <a:t>the last </a:t>
            </a:r>
            <a:r>
              <a:rPr lang="en-US" altLang="ko-KR" sz="1800" dirty="0"/>
              <a:t>meeting, baseline schemes to evaluate enhancement schemes </a:t>
            </a:r>
            <a:r>
              <a:rPr lang="en-US" altLang="ko-KR" sz="1800" dirty="0" smtClean="0"/>
              <a:t>were agreed:</a:t>
            </a:r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r>
              <a:rPr lang="en-US" altLang="ko-KR" sz="1800" dirty="0"/>
              <a:t>In </a:t>
            </a:r>
            <a:r>
              <a:rPr lang="en-US" altLang="ko-KR" sz="1800" dirty="0" smtClean="0"/>
              <a:t>the last </a:t>
            </a:r>
            <a:r>
              <a:rPr lang="en-US" altLang="ko-KR" sz="1800" dirty="0"/>
              <a:t>meeting, </a:t>
            </a:r>
            <a:r>
              <a:rPr lang="en-US" altLang="ko-KR" sz="1800" dirty="0" smtClean="0"/>
              <a:t>an agreement on </a:t>
            </a:r>
            <a:r>
              <a:rPr lang="en-US" altLang="ko-KR" sz="1800" dirty="0"/>
              <a:t>how to capture </a:t>
            </a:r>
            <a:r>
              <a:rPr lang="en-US" altLang="ko-KR" sz="1800" dirty="0" smtClean="0"/>
              <a:t>relative performance </a:t>
            </a:r>
            <a:r>
              <a:rPr lang="en-US" altLang="ko-KR" sz="1800" dirty="0"/>
              <a:t>in the TR </a:t>
            </a:r>
            <a:r>
              <a:rPr lang="en-US" altLang="ko-KR" sz="1800" dirty="0" smtClean="0"/>
              <a:t>was made:</a:t>
            </a:r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This </a:t>
            </a:r>
            <a:r>
              <a:rPr lang="en-US" altLang="ko-KR" sz="1800" dirty="0"/>
              <a:t>contribution </a:t>
            </a:r>
            <a:r>
              <a:rPr lang="en-US" altLang="ko-KR" sz="1800" dirty="0" smtClean="0"/>
              <a:t>summarizes the evaluation results submitted for RAN1#81 on </a:t>
            </a:r>
            <a:r>
              <a:rPr lang="en-US" altLang="ko-KR" sz="1800" dirty="0" err="1"/>
              <a:t>beamformed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(BF) CSI-RS </a:t>
            </a:r>
            <a:r>
              <a:rPr lang="en-US" altLang="ko-KR" sz="1800" dirty="0"/>
              <a:t>based enhancement </a:t>
            </a:r>
            <a:r>
              <a:rPr lang="en-US" altLang="ko-KR" sz="1800" dirty="0" smtClean="0"/>
              <a:t>schemes under </a:t>
            </a:r>
            <a:r>
              <a:rPr lang="en-US" altLang="ko-KR" sz="1800" dirty="0"/>
              <a:t>FTP traffic model.</a:t>
            </a:r>
          </a:p>
          <a:p>
            <a:pPr lvl="1"/>
            <a:r>
              <a:rPr lang="en-US" altLang="ko-KR" sz="1600" dirty="0"/>
              <a:t>Relative performance gain  in mean UPT and 5% UPT over baseline Cat 2</a:t>
            </a:r>
          </a:p>
          <a:p>
            <a:pPr lvl="1"/>
            <a:r>
              <a:rPr lang="en-US" altLang="ko-KR" sz="1600" dirty="0"/>
              <a:t>(M,N,P,Q)=(8,4,2,16/32/64) 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500m,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200m, and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CF=2GHz scenarios</a:t>
            </a:r>
            <a:endParaRPr lang="ko-KR" altLang="en-US" sz="1600" dirty="0"/>
          </a:p>
        </p:txBody>
      </p:sp>
      <p:sp>
        <p:nvSpPr>
          <p:cNvPr id="5" name="직사각형 4"/>
          <p:cNvSpPr/>
          <p:nvPr/>
        </p:nvSpPr>
        <p:spPr>
          <a:xfrm>
            <a:off x="992560" y="1145793"/>
            <a:ext cx="684076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FDD:</a:t>
            </a:r>
            <a:endParaRPr lang="ko-KR" altLang="ko-KR" sz="1200" dirty="0">
              <a:latin typeface="Times New Roman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Use Cat 2 as default baseline for enhancement schemes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Companies can optionally also provide enhancement scheme results relative to Cat 3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TDD, use Cat 4 as baseline. </a:t>
            </a:r>
            <a:endParaRPr lang="ko-KR" altLang="ko-KR" sz="1200" dirty="0">
              <a:latin typeface="Times New Roman"/>
              <a:ea typeface="MS Mincho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92560" y="2608019"/>
            <a:ext cx="835292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The following performance comparisons are captured in the TR with both absolute and relative results: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To compare between a baseline case and a standard enhancement case, simulation results of the enhancement case should be provided at the same offered traffic load corresponding to high, medium and low load cases (i.e. RU ≈ 70%,50%,20%) of the baseline case.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should be for at least the same number of TXRUs and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same antenna configuration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can also be included where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the antenna configuration is the same</a:t>
            </a: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 but the enhancement case has a larger number of TXRUs. </a:t>
            </a:r>
            <a:endParaRPr lang="ko-KR" altLang="ko-KR" sz="1200" dirty="0">
              <a:effectLst/>
              <a:latin typeface="Times New Roman"/>
              <a:ea typeface="맑은 고딕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662835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345648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6 </a:t>
            </a:r>
            <a:r>
              <a:rPr lang="en-US" altLang="ko-KR" sz="1800" dirty="0"/>
              <a:t>companies provided evaluation results with one company showing negative gains at high RU</a:t>
            </a:r>
          </a:p>
          <a:p>
            <a:r>
              <a:rPr lang="en-US" altLang="ko-KR" sz="1800" dirty="0" smtClean="0"/>
              <a:t>Mean UPT: Gains in the range of -34% ~ 9% over Cat2 for high RU, median gain 3%</a:t>
            </a:r>
          </a:p>
          <a:p>
            <a:r>
              <a:rPr lang="en-US" altLang="ko-KR" sz="1800" dirty="0" smtClean="0"/>
              <a:t>Cell edge UPT: Gains in the range of -43% ~ 19% over Cat2 for high RU, median gain 14%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CATT[R1-153399,R1-153400], LG[R1-152743, R1-152749], DOCOMO[R1-153153], Nokia[R1-153095], Samsung[R1-153393, R1-153403], QC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R1-153455]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9240448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025088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32TXRUs, </a:t>
            </a:r>
            <a:r>
              <a:rPr lang="en-US" altLang="ko-KR" dirty="0" err="1"/>
              <a:t>UMi</a:t>
            </a:r>
            <a:r>
              <a:rPr lang="en-US" altLang="ko-KR" dirty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4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one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-1%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18%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7%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-</a:t>
            </a:r>
            <a:r>
              <a:rPr lang="en-US" altLang="ko-KR" sz="1800" dirty="0"/>
              <a:t>2</a:t>
            </a:r>
            <a:r>
              <a:rPr lang="en-US" altLang="ko-KR" sz="1800" dirty="0" smtClean="0"/>
              <a:t>%~46%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22%</a:t>
            </a:r>
            <a:endParaRPr lang="en-US" altLang="ko-KR" sz="1800" dirty="0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8750478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371306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593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CATT[R1-153399,R1-153400], </a:t>
            </a: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LG[R1-152743, R1-152749], DOCOMO[R1-153153],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Samsung[R1-153393, R1-153403]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64TXRUs, </a:t>
            </a:r>
            <a:r>
              <a:rPr lang="en-US" altLang="ko-KR" dirty="0" err="1"/>
              <a:t>UMi</a:t>
            </a:r>
            <a:r>
              <a:rPr lang="en-US" altLang="ko-KR" dirty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5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2 companies </a:t>
            </a:r>
            <a:r>
              <a:rPr lang="en-US" altLang="ko-KR" sz="1800" dirty="0"/>
              <a:t>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-3%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27%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10%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0</a:t>
            </a:r>
            <a:r>
              <a:rPr lang="en-US" altLang="ko-KR" sz="1800" dirty="0" smtClean="0"/>
              <a:t>%~121%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41%</a:t>
            </a:r>
            <a:endParaRPr lang="en-US" altLang="ko-KR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416496" y="6032321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CATT[R1-153399,R1-153400], </a:t>
            </a: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LG[R1-152743, R1-152749], ZTE[R1-152976, R1-152981], Interdigital[R1-153251, R1-153252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], </a:t>
            </a: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/>
            </a:r>
            <a:b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</a:br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QC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[R1-153455]</a:t>
            </a:r>
            <a:endParaRPr lang="ko-KR" altLang="en-US" sz="1200" dirty="0">
              <a:latin typeface="Calibri" panose="020F0502020204030204" pitchFamily="34" charset="0"/>
              <a:ea typeface="HY견고딕" pitchFamily="18" charset="-127"/>
            </a:endParaRPr>
          </a:p>
          <a:p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0171062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4659646"/>
              </p:ext>
            </p:extLst>
          </p:nvPr>
        </p:nvGraphicFramePr>
        <p:xfrm>
          <a:off x="4500000" y="720000"/>
          <a:ext cx="550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ISD=500m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447417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2938722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5674675"/>
              </p:ext>
            </p:extLst>
          </p:nvPr>
        </p:nvGraphicFramePr>
        <p:xfrm>
          <a:off x="4500000" y="720000"/>
          <a:ext cx="507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826695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CATT[R1-153399,R1-153400]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9852723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8009762"/>
              </p:ext>
            </p:extLst>
          </p:nvPr>
        </p:nvGraphicFramePr>
        <p:xfrm>
          <a:off x="4500000" y="720000"/>
          <a:ext cx="511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2614243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37535</TotalTime>
  <Words>1282</Words>
  <Application>Microsoft Office PowerPoint</Application>
  <PresentationFormat>A4 용지(210x297mm)</PresentationFormat>
  <Paragraphs>139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3_Office 테마</vt:lpstr>
      <vt:lpstr>PowerPoint 프레젠테이션</vt:lpstr>
      <vt:lpstr>Introduction</vt:lpstr>
      <vt:lpstr>Results in UMi (CF=2GHz)</vt:lpstr>
      <vt:lpstr>Phase 2 Results: 16TXRUs, UMi (CF=2GHz)</vt:lpstr>
      <vt:lpstr>Phase 2 Results: 32TXRUs, UMi (CF=2GHz)</vt:lpstr>
      <vt:lpstr>Phase 2 Results: 64TXRUs, UMi (CF=2GHz)</vt:lpstr>
      <vt:lpstr>Results in UMa ISD=500m</vt:lpstr>
      <vt:lpstr>Phase 2 Results: 16TXRUs, UMa ISD 500m</vt:lpstr>
      <vt:lpstr>Phase 2 Results: 32TXRUs, UMa ISD 500m</vt:lpstr>
      <vt:lpstr>Phase 2 Results: 64TXRUs, UMa ISD 500m</vt:lpstr>
      <vt:lpstr>Results in UMa ISD=200m</vt:lpstr>
      <vt:lpstr>Phase 2 Results: 16TXRUs, UMa ISD 200m</vt:lpstr>
      <vt:lpstr>Phase 2 Results: 32TXRUs, UMa ISD 200m</vt:lpstr>
      <vt:lpstr>Phase 2 Results: 64TXRUs, UMa ISD 200m</vt:lpstr>
      <vt:lpstr>Concluding Remarks</vt:lpstr>
      <vt:lpstr>Conclusion (1/2)</vt:lpstr>
      <vt:lpstr>Conclusion (2/2)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rentpc</cp:lastModifiedBy>
  <cp:revision>1277</cp:revision>
  <dcterms:created xsi:type="dcterms:W3CDTF">2011-04-07T04:52:51Z</dcterms:created>
  <dcterms:modified xsi:type="dcterms:W3CDTF">2015-05-26T07:26:42Z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