
<file path=[Content_Types].xml><?xml version="1.0" encoding="utf-8"?>
<Types xmlns="http://schemas.openxmlformats.org/package/2006/content-types">
  <Default Extension="emf" ContentType="image/x-emf"/>
  <Default Extension="wmf" ContentType="image/x-wmf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43" r:id="rId4"/>
  </p:sldMasterIdLst>
  <p:notesMasterIdLst>
    <p:notesMasterId r:id="rId12"/>
  </p:notesMasterIdLst>
  <p:handoutMasterIdLst>
    <p:handoutMasterId r:id="rId13"/>
  </p:handoutMasterIdLst>
  <p:sldIdLst>
    <p:sldId id="567" r:id="rId5"/>
    <p:sldId id="655" r:id="rId6"/>
    <p:sldId id="650" r:id="rId7"/>
    <p:sldId id="651" r:id="rId8"/>
    <p:sldId id="652" r:id="rId9"/>
    <p:sldId id="653" r:id="rId10"/>
    <p:sldId id="654" r:id="rId11"/>
  </p:sldIdLst>
  <p:sldSz cx="9906000" cy="6858000" type="A4"/>
  <p:notesSz cx="6797675" cy="9926638"/>
  <p:defaultTextStyle>
    <a:defPPr>
      <a:defRPr lang="en-US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15683"/>
    <a:srgbClr val="00CCFF"/>
    <a:srgbClr val="CCD5E6"/>
    <a:srgbClr val="FFE1E1"/>
    <a:srgbClr val="DDDDDD"/>
    <a:srgbClr val="FFFFB9"/>
    <a:srgbClr val="B1BED9"/>
    <a:srgbClr val="C4CEE2"/>
    <a:srgbClr val="B7C3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D083AE6-46FA-4A59-8FB0-9F97EB10719F}" styleName="밝은 스타일 3 - 강조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02" autoAdjust="0"/>
    <p:restoredTop sz="99757" autoAdjust="0"/>
  </p:normalViewPr>
  <p:slideViewPr>
    <p:cSldViewPr>
      <p:cViewPr varScale="1">
        <p:scale>
          <a:sx n="91" d="100"/>
          <a:sy n="91" d="100"/>
        </p:scale>
        <p:origin x="-1080" y="-10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246"/>
    </p:cViewPr>
  </p:sorterViewPr>
  <p:notesViewPr>
    <p:cSldViewPr>
      <p:cViewPr varScale="1">
        <p:scale>
          <a:sx n="76" d="100"/>
          <a:sy n="76" d="100"/>
        </p:scale>
        <p:origin x="-3126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3AEB8C-E3BE-4650-9478-872C86C91900}" type="datetimeFigureOut">
              <a:rPr lang="ko-KR" altLang="en-US" smtClean="0"/>
              <a:pPr/>
              <a:t>2015-05-22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B8AA7A-0F67-4DC1-AEF1-4FD2D346FD6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0904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BD748D19-9EBF-4DC7-B1B5-F7301FF09E38}" type="datetimeFigureOut">
              <a:rPr lang="en-US" altLang="ko-KR"/>
              <a:pPr>
                <a:defRPr/>
              </a:pPr>
              <a:t>5/22/2015</a:t>
            </a:fld>
            <a:endParaRPr lang="en-US" altLang="ko-K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D5481C6E-D1B5-477C-A334-AD24EDFAEBB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689427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711200" y="744538"/>
            <a:ext cx="5375275" cy="37226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3155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3871" y="8032"/>
            <a:ext cx="7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algn="l">
              <a:defRPr kumimoji="1" lang="ko-KR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맑은 고딕" pitchFamily="50" charset="-127"/>
                <a:cs typeface="+mn-cs"/>
              </a:defRPr>
            </a:lvl1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764704"/>
            <a:ext cx="9505056" cy="5759920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400" baseline="0">
                <a:latin typeface="Calibri" pitchFamily="34" charset="0"/>
                <a:ea typeface="맑은 고딕" pitchFamily="50" charset="-127"/>
              </a:defRPr>
            </a:lvl1pPr>
            <a:lvl2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000" baseline="0">
                <a:latin typeface="Calibri" panose="020F0502020204030204" pitchFamily="34" charset="0"/>
                <a:ea typeface="맑은 고딕" pitchFamily="50" charset="-127"/>
              </a:defRPr>
            </a:lvl2pPr>
            <a:lvl3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3pPr>
            <a:lvl4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4pPr>
            <a:lvl5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400" baseline="0">
                <a:latin typeface="Calibri" panose="020F0502020204030204" pitchFamily="34" charset="0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en-US" altLang="ko-KR" dirty="0" smtClean="0"/>
              <a:t>ABC</a:t>
            </a:r>
            <a:endParaRPr lang="ko-KR" altLang="en-US" dirty="0" smtClean="0"/>
          </a:p>
          <a:p>
            <a:pPr lvl="2"/>
            <a:r>
              <a:rPr lang="en-US" altLang="ko-KR" dirty="0" smtClean="0"/>
              <a:t>ABC</a:t>
            </a:r>
            <a:endParaRPr lang="ko-KR" altLang="en-US" smtClean="0"/>
          </a:p>
          <a:p>
            <a:pPr lvl="3"/>
            <a:r>
              <a:rPr lang="en-US" altLang="ko-KR" dirty="0" smtClean="0"/>
              <a:t>ABC</a:t>
            </a:r>
            <a:endParaRPr lang="ko-KR" altLang="en-US" dirty="0" smtClean="0"/>
          </a:p>
          <a:p>
            <a:pPr lvl="4"/>
            <a:r>
              <a:rPr lang="en-US" altLang="ko-KR" dirty="0" smtClean="0"/>
              <a:t>ABC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8"/>
          <p:cNvSpPr>
            <a:spLocks noGrp="1"/>
          </p:cNvSpPr>
          <p:nvPr>
            <p:ph type="title"/>
          </p:nvPr>
        </p:nvSpPr>
        <p:spPr>
          <a:xfrm>
            <a:off x="1568624" y="2348880"/>
            <a:ext cx="7416824" cy="1728192"/>
          </a:xfrm>
          <a:prstGeom prst="rect">
            <a:avLst/>
          </a:prstGeom>
        </p:spPr>
        <p:txBody>
          <a:bodyPr/>
          <a:lstStyle>
            <a:lvl1pPr algn="r">
              <a:defRPr sz="3600" baseline="0">
                <a:latin typeface="Calibri" pitchFamily="34" charset="0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906000" cy="524786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 kern="0" dirty="0">
              <a:solidFill>
                <a:prstClr val="white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6639340"/>
            <a:ext cx="9906000" cy="226611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>
              <a:solidFill>
                <a:srgbClr val="FFFFFF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 userDrawn="1"/>
        </p:nvSpPr>
        <p:spPr bwMode="auto">
          <a:xfrm>
            <a:off x="9547426" y="6605346"/>
            <a:ext cx="334798" cy="252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>
              <a:defRPr/>
            </a:pPr>
            <a:fld id="{98413BF4-E638-496D-8D90-92FEC93EE533}" type="slidenum">
              <a:rPr lang="ko-KR" altLang="en-US" sz="1200" b="1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pPr algn="r" defTabSz="957263">
                <a:defRPr/>
              </a:pPr>
              <a:t>‹#›</a:t>
            </a:fld>
            <a:endParaRPr lang="en-US" altLang="ko-KR" sz="1200" b="1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75790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7" r:id="rId1"/>
    <p:sldLayoutId id="2147484171" r:id="rId2"/>
  </p:sldLayoutIdLst>
  <p:transition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520180" y="4941168"/>
            <a:ext cx="4881092" cy="877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noAutofit/>
          </a:bodyPr>
          <a:lstStyle>
            <a:defPPr>
              <a:defRPr lang="en-US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9pPr>
          </a:lstStyle>
          <a:p>
            <a:pPr marL="342900" indent="-342900" algn="ctr" eaLnBrk="0" hangingPunct="0">
              <a:spcAft>
                <a:spcPts val="1200"/>
              </a:spcAft>
              <a:buFont typeface="Arial" charset="0"/>
              <a:buNone/>
            </a:pPr>
            <a:r>
              <a:rPr lang="en-US" altLang="ko-KR" sz="2800" b="1" dirty="0" smtClean="0">
                <a:solidFill>
                  <a:srgbClr val="7F7F7F"/>
                </a:solidFill>
                <a:latin typeface="Calibri" panose="020F0502020204030204" pitchFamily="34" charset="0"/>
                <a:ea typeface="맑은 고딕" pitchFamily="50" charset="-127"/>
              </a:rPr>
              <a:t>Source: Samsung</a:t>
            </a:r>
            <a:endParaRPr lang="en-US" altLang="ko-KR" sz="2000" b="1" dirty="0">
              <a:solidFill>
                <a:srgbClr val="7F7F7F"/>
              </a:solidFill>
              <a:latin typeface="Calibri" panose="020F0502020204030204" pitchFamily="34" charset="0"/>
              <a:ea typeface="맑은 고딕" pitchFamily="50" charset="-127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1406640"/>
            <a:ext cx="9906000" cy="1662320"/>
          </a:xfrm>
          <a:prstGeom prst="rect">
            <a:avLst/>
          </a:prstGeom>
          <a:solidFill>
            <a:srgbClr val="315683"/>
          </a:solidFill>
          <a:ln w="9525" algn="ctr">
            <a:noFill/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wrap="none" anchor="ctr"/>
          <a:lstStyle>
            <a:defPPr>
              <a:defRPr lang="en-US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9pPr>
          </a:lstStyle>
          <a:p>
            <a:pPr algn="ctr">
              <a:spcAft>
                <a:spcPts val="600"/>
              </a:spcAft>
            </a:pPr>
            <a:r>
              <a:rPr lang="en-US" altLang="ko-K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Summary </a:t>
            </a:r>
            <a:r>
              <a:rPr lang="en-US" altLang="ko-K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of DMRS </a:t>
            </a:r>
            <a:r>
              <a:rPr lang="en-US" altLang="ko-K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Enhancements </a:t>
            </a:r>
            <a:r>
              <a:rPr lang="en-US" altLang="ko-K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for </a:t>
            </a:r>
            <a:r>
              <a:rPr lang="en-US" altLang="ko-K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E-BF/FD-MIMO</a:t>
            </a:r>
          </a:p>
          <a:p>
            <a:pPr algn="ctr">
              <a:spcAft>
                <a:spcPts val="600"/>
              </a:spcAft>
            </a:pPr>
            <a:r>
              <a:rPr lang="en-US" altLang="ko-K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Agenda Item: 6.2.5.3, </a:t>
            </a:r>
            <a:r>
              <a:rPr lang="en-US" altLang="ko-KR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Document for: Discussion </a:t>
            </a:r>
            <a:r>
              <a:rPr lang="en-US" altLang="ko-K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and Decision</a:t>
            </a:r>
            <a:endParaRPr lang="ko-KR" altLang="en-US" sz="1050" b="1" dirty="0">
              <a:solidFill>
                <a:srgbClr val="A5002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ea typeface="맑은 고딕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63352" y="1037308"/>
            <a:ext cx="1204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latin typeface="Calibri" panose="020F0502020204030204" pitchFamily="34" charset="0"/>
                <a:ea typeface="HY견고딕" pitchFamily="18" charset="-127"/>
              </a:rPr>
              <a:t>R1-153409</a:t>
            </a:r>
            <a:endParaRPr lang="ko-KR" altLang="en-US" b="1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0" y="760309"/>
            <a:ext cx="3872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altLang="ko-KR" b="1" dirty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3GPP TSG RAN1 </a:t>
            </a:r>
            <a:r>
              <a:rPr lang="en-GB" altLang="ko-KR" b="1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Meeting </a:t>
            </a:r>
            <a:r>
              <a:rPr lang="en-GB" altLang="ko-KR" b="1" dirty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#81	</a:t>
            </a:r>
            <a:endParaRPr lang="en-GB" altLang="ko-KR" b="1" dirty="0" smtClean="0">
              <a:latin typeface="Calibri" panose="020F0502020204030204" pitchFamily="34" charset="0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ko-KR" b="1" dirty="0" smtClean="0">
                <a:latin typeface="Calibri" panose="020F050202020403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Fukuoka</a:t>
            </a:r>
            <a:r>
              <a:rPr lang="en-US" altLang="ko-KR" b="1" dirty="0">
                <a:latin typeface="Calibri" panose="020F050202020403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, Japan, 25th - 29th May 2015</a:t>
            </a:r>
            <a:endParaRPr lang="ko-KR" altLang="ko-KR" sz="1200">
              <a:effectLst/>
              <a:latin typeface="Calibri" panose="020F0502020204030204" pitchFamily="34" charset="0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43870" y="8032"/>
            <a:ext cx="9762129" cy="523220"/>
          </a:xfrm>
        </p:spPr>
        <p:txBody>
          <a:bodyPr/>
          <a:lstStyle/>
          <a:p>
            <a:r>
              <a:rPr lang="en-GB" altLang="ko-KR" dirty="0" smtClean="0"/>
              <a:t>Introduction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128464" y="764704"/>
            <a:ext cx="9649072" cy="5472608"/>
          </a:xfrm>
        </p:spPr>
        <p:txBody>
          <a:bodyPr/>
          <a:lstStyle/>
          <a:p>
            <a:r>
              <a:rPr lang="en-GB" altLang="ko-KR" sz="1800" dirty="0" smtClean="0"/>
              <a:t>DMRS </a:t>
            </a:r>
            <a:r>
              <a:rPr lang="en-GB" altLang="ko-KR" sz="1800" dirty="0"/>
              <a:t>enhancement for high order multi-user spatial multiplexing is one </a:t>
            </a:r>
            <a:r>
              <a:rPr lang="en-GB" altLang="ko-KR" sz="1800" dirty="0" smtClean="0"/>
              <a:t>of the possible specification enhancements for FD-MIMO</a:t>
            </a:r>
          </a:p>
          <a:p>
            <a:r>
              <a:rPr lang="en-GB" altLang="ko-KR" sz="1800" dirty="0"/>
              <a:t>This contribution provides a summary of the evaluation results on DMRS enhancement submitted to RAN1 in RAN1#80b and RAN1#81</a:t>
            </a:r>
          </a:p>
          <a:p>
            <a:r>
              <a:rPr lang="en-GB" altLang="ko-KR" sz="1800" dirty="0" smtClean="0"/>
              <a:t>In </a:t>
            </a:r>
            <a:r>
              <a:rPr lang="en-GB" altLang="ko-KR" sz="1800" dirty="0"/>
              <a:t>the RAN1#80 meeting, the following alternatives for </a:t>
            </a:r>
            <a:r>
              <a:rPr lang="en-GB" altLang="ko-KR" sz="1800" dirty="0" smtClean="0"/>
              <a:t>DMRS </a:t>
            </a:r>
            <a:r>
              <a:rPr lang="en-GB" altLang="ko-KR" sz="1800" dirty="0"/>
              <a:t>enhancement were </a:t>
            </a:r>
            <a:r>
              <a:rPr lang="en-GB" altLang="ko-KR" sz="1800" dirty="0" smtClean="0"/>
              <a:t>identified for further RAN1 evaluations: </a:t>
            </a:r>
          </a:p>
          <a:p>
            <a:pPr lvl="1"/>
            <a:r>
              <a:rPr lang="en-GB" altLang="ko-KR" sz="1600" dirty="0" smtClean="0"/>
              <a:t>Alt-1</a:t>
            </a:r>
            <a:r>
              <a:rPr lang="en-GB" altLang="ko-KR" sz="1600" dirty="0"/>
              <a:t>: 12 DM-RS REs with OCC = 4 for up to total 4 layers per scrambling sequence</a:t>
            </a:r>
            <a:endParaRPr lang="ko-KR" altLang="ko-KR" sz="1600" dirty="0"/>
          </a:p>
          <a:p>
            <a:pPr lvl="1"/>
            <a:r>
              <a:rPr lang="en-GB" altLang="ko-KR" sz="1600" dirty="0" smtClean="0"/>
              <a:t>Alt-2</a:t>
            </a:r>
            <a:r>
              <a:rPr lang="en-GB" altLang="ko-KR" sz="1600" dirty="0"/>
              <a:t>: 24 DM-RS REs with OCC = 2 for up to total 4 layers per scrambling sequence</a:t>
            </a:r>
            <a:endParaRPr lang="ko-KR" altLang="ko-KR" sz="1600" dirty="0"/>
          </a:p>
          <a:p>
            <a:pPr lvl="1"/>
            <a:r>
              <a:rPr lang="en-GB" altLang="ko-KR" sz="1600" dirty="0" smtClean="0"/>
              <a:t>Alt-3</a:t>
            </a:r>
            <a:r>
              <a:rPr lang="en-GB" altLang="ko-KR" sz="1600" dirty="0"/>
              <a:t>: 24 DM-RS REs with OCC = 4 for up to total 8 layers per scrambling sequence</a:t>
            </a:r>
            <a:endParaRPr lang="ko-KR" altLang="ko-KR" sz="1600" dirty="0"/>
          </a:p>
          <a:p>
            <a:pPr lvl="1"/>
            <a:r>
              <a:rPr lang="en-GB" altLang="ko-KR" sz="1600" spc="-40" dirty="0" smtClean="0"/>
              <a:t>Alt-4</a:t>
            </a:r>
            <a:r>
              <a:rPr lang="en-GB" altLang="ko-KR" sz="1600" spc="-40" dirty="0"/>
              <a:t>: DM-RS estimation accuracy improvement by advanced receiver assuming interference channel estimation</a:t>
            </a:r>
            <a:endParaRPr lang="ko-KR" altLang="ko-KR" sz="1600" spc="-40" dirty="0"/>
          </a:p>
          <a:p>
            <a:pPr lvl="1"/>
            <a:r>
              <a:rPr lang="en-GB" altLang="ko-KR" sz="1600" dirty="0" smtClean="0"/>
              <a:t>Alt-5</a:t>
            </a:r>
            <a:r>
              <a:rPr lang="en-GB" altLang="ko-KR" sz="1600" dirty="0"/>
              <a:t>: Larger PRG </a:t>
            </a:r>
            <a:r>
              <a:rPr lang="en-GB" altLang="ko-KR" sz="1600" dirty="0" smtClean="0"/>
              <a:t>size</a:t>
            </a:r>
          </a:p>
          <a:p>
            <a:pPr lvl="0" latinLnBrk="0"/>
            <a:r>
              <a:rPr lang="en-GB" altLang="ko-KR" sz="1800" dirty="0"/>
              <a:t>The gains summarized in the following slides are obtained by comparing the above 5 alternatives and Rel-12 DMRS as baseline</a:t>
            </a:r>
            <a:endParaRPr lang="ko-KR" altLang="ko-KR" sz="1800" dirty="0"/>
          </a:p>
          <a:p>
            <a:pPr lvl="1" latinLnBrk="0"/>
            <a:r>
              <a:rPr lang="en-US" altLang="ko-KR" sz="1600" dirty="0" smtClean="0"/>
              <a:t>If a company submitted </a:t>
            </a:r>
            <a:r>
              <a:rPr lang="en-US" altLang="ko-KR" sz="1600" dirty="0"/>
              <a:t>both </a:t>
            </a:r>
            <a:r>
              <a:rPr lang="en-US" altLang="ko-KR" sz="1600" dirty="0" smtClean="0"/>
              <a:t>SU-MIMO and </a:t>
            </a:r>
            <a:r>
              <a:rPr lang="en-US" altLang="ko-KR" sz="1600" dirty="0"/>
              <a:t>MU-MIMO performance based on </a:t>
            </a:r>
            <a:r>
              <a:rPr lang="en-US" altLang="ko-KR" sz="1600" dirty="0" smtClean="0"/>
              <a:t>Rel-12 DMRS, the scheme with the better performance was used as the baseline for comparison</a:t>
            </a:r>
          </a:p>
          <a:p>
            <a:pPr lvl="1"/>
            <a:endParaRPr lang="en-US" altLang="ko-KR" sz="1400" dirty="0"/>
          </a:p>
          <a:p>
            <a:endParaRPr lang="en-US" altLang="ko-KR" sz="1800" dirty="0" smtClean="0"/>
          </a:p>
          <a:p>
            <a:endParaRPr lang="en-US" altLang="ko-KR" sz="1800" dirty="0"/>
          </a:p>
          <a:p>
            <a:endParaRPr lang="en-US" altLang="ko-KR" sz="1800" dirty="0" smtClean="0"/>
          </a:p>
          <a:p>
            <a:endParaRPr lang="en-US" altLang="ko-KR" sz="1800" dirty="0"/>
          </a:p>
          <a:p>
            <a:endParaRPr lang="en-US" altLang="ko-KR" sz="1800" dirty="0" smtClean="0"/>
          </a:p>
          <a:p>
            <a:endParaRPr lang="en-US" altLang="ko-KR" sz="1800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48050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016" y="1124744"/>
            <a:ext cx="4562475" cy="273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517" y="1124744"/>
            <a:ext cx="4562475" cy="273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43870" y="8032"/>
            <a:ext cx="9762129" cy="523220"/>
          </a:xfrm>
        </p:spPr>
        <p:txBody>
          <a:bodyPr/>
          <a:lstStyle/>
          <a:p>
            <a:r>
              <a:rPr lang="en-GB" altLang="ko-KR" dirty="0"/>
              <a:t>Scatter </a:t>
            </a:r>
            <a:r>
              <a:rPr lang="en-GB" altLang="ko-KR" dirty="0" smtClean="0"/>
              <a:t>Plots </a:t>
            </a:r>
            <a:r>
              <a:rPr lang="en-GB" altLang="ko-KR" dirty="0"/>
              <a:t>for </a:t>
            </a:r>
            <a:r>
              <a:rPr lang="en-GB" altLang="ko-KR" dirty="0" smtClean="0"/>
              <a:t>16 TXRUs, FTP [</a:t>
            </a:r>
            <a:r>
              <a:rPr lang="en-GB" altLang="ko-KR" dirty="0" err="1" smtClean="0"/>
              <a:t>UMi</a:t>
            </a:r>
            <a:r>
              <a:rPr lang="en-GB" altLang="ko-KR" dirty="0" smtClean="0"/>
              <a:t>, (8,4,2,16)]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128464" y="4454540"/>
            <a:ext cx="9505056" cy="1350724"/>
          </a:xfrm>
        </p:spPr>
        <p:txBody>
          <a:bodyPr/>
          <a:lstStyle/>
          <a:p>
            <a:r>
              <a:rPr lang="en-US" altLang="ko-KR" sz="2000" dirty="0" smtClean="0"/>
              <a:t>Observations</a:t>
            </a:r>
          </a:p>
          <a:p>
            <a:pPr lvl="1"/>
            <a:r>
              <a:rPr lang="en-GB" altLang="ko-KR" sz="1600" dirty="0" smtClean="0"/>
              <a:t>Alt-1</a:t>
            </a:r>
            <a:r>
              <a:rPr lang="en-GB" altLang="ko-KR" sz="1600" dirty="0"/>
              <a:t>: Mean UPT gain has range of </a:t>
            </a:r>
            <a:r>
              <a:rPr lang="en-GB" altLang="ko-KR" sz="1600" dirty="0" smtClean="0"/>
              <a:t>-8.9 ~ 17.0% </a:t>
            </a:r>
            <a:r>
              <a:rPr lang="en-GB" altLang="ko-KR" sz="1600" dirty="0"/>
              <a:t>and 5% UPT gain has range of </a:t>
            </a:r>
            <a:r>
              <a:rPr lang="en-GB" altLang="ko-KR" sz="1600" dirty="0" smtClean="0"/>
              <a:t>-17.9 ~ 22.0%</a:t>
            </a:r>
            <a:endParaRPr lang="ko-KR" altLang="ko-KR" sz="1600" dirty="0"/>
          </a:p>
          <a:p>
            <a:pPr lvl="1"/>
            <a:r>
              <a:rPr lang="en-GB" altLang="ko-KR" sz="1600" dirty="0" smtClean="0"/>
              <a:t>Alt-5</a:t>
            </a:r>
            <a:r>
              <a:rPr lang="en-GB" altLang="ko-KR" sz="1600" dirty="0"/>
              <a:t>: Mean UPT gain has range of </a:t>
            </a:r>
            <a:r>
              <a:rPr lang="en-GB" altLang="ko-KR" sz="1600" dirty="0" smtClean="0"/>
              <a:t>3.4 ~ 5.4% </a:t>
            </a:r>
            <a:r>
              <a:rPr lang="en-GB" altLang="ko-KR" sz="1600" dirty="0"/>
              <a:t>and 5% UPT gain has range of </a:t>
            </a:r>
            <a:r>
              <a:rPr lang="en-GB" altLang="ko-KR" sz="1600" dirty="0" smtClean="0"/>
              <a:t>2.6 ~ 7.5%</a:t>
            </a:r>
            <a:endParaRPr lang="ko-KR" altLang="ko-KR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3152799" y="1897087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0070C0"/>
                </a:solidFill>
                <a:latin typeface="Calibri" panose="020F0502020204030204" pitchFamily="34" charset="0"/>
                <a:ea typeface="HY견고딕" pitchFamily="18" charset="-127"/>
              </a:rPr>
              <a:t>HW</a:t>
            </a:r>
            <a:endParaRPr lang="ko-KR" altLang="en-US" sz="1400" b="1" dirty="0" smtClean="0">
              <a:solidFill>
                <a:srgbClr val="0070C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12640" y="2257127"/>
            <a:ext cx="766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FF0000"/>
                </a:solidFill>
                <a:latin typeface="Calibri" panose="020F0502020204030204" pitchFamily="34" charset="0"/>
                <a:ea typeface="HY견고딕" pitchFamily="18" charset="-127"/>
              </a:rPr>
              <a:t>Intel</a:t>
            </a:r>
            <a:endParaRPr lang="ko-KR" altLang="en-US" sz="1400" b="1" dirty="0" smtClean="0">
              <a:solidFill>
                <a:srgbClr val="FF000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27734" y="2852936"/>
            <a:ext cx="6736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latin typeface="Calibri" panose="020F0502020204030204" pitchFamily="34" charset="0"/>
                <a:ea typeface="HY견고딕" pitchFamily="18" charset="-127"/>
              </a:rPr>
              <a:t>LGE</a:t>
            </a:r>
            <a:endParaRPr lang="ko-KR" altLang="en-US" sz="1400" b="1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977336" y="1772816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0070C0"/>
                </a:solidFill>
                <a:latin typeface="Calibri" panose="020F0502020204030204" pitchFamily="34" charset="0"/>
                <a:ea typeface="HY견고딕" pitchFamily="18" charset="-127"/>
              </a:rPr>
              <a:t>HW</a:t>
            </a:r>
            <a:endParaRPr lang="ko-KR" altLang="en-US" sz="1400" b="1" dirty="0" smtClean="0">
              <a:solidFill>
                <a:srgbClr val="0070C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65168" y="2113111"/>
            <a:ext cx="766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FF0000"/>
                </a:solidFill>
                <a:latin typeface="Calibri" panose="020F0502020204030204" pitchFamily="34" charset="0"/>
                <a:ea typeface="HY견고딕" pitchFamily="18" charset="-127"/>
              </a:rPr>
              <a:t>Intel</a:t>
            </a:r>
            <a:endParaRPr lang="ko-KR" altLang="en-US" sz="1400" b="1" dirty="0" smtClean="0">
              <a:solidFill>
                <a:srgbClr val="FF000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87666" y="2761183"/>
            <a:ext cx="6736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latin typeface="Calibri" panose="020F0502020204030204" pitchFamily="34" charset="0"/>
                <a:ea typeface="HY견고딕" pitchFamily="18" charset="-127"/>
              </a:rPr>
              <a:t>LGE</a:t>
            </a:r>
            <a:endParaRPr lang="ko-KR" altLang="en-US" sz="1400" b="1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452913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5008" y="1127373"/>
            <a:ext cx="4562475" cy="273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72" y="1127373"/>
            <a:ext cx="4562475" cy="273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43870" y="8032"/>
            <a:ext cx="9762129" cy="523220"/>
          </a:xfrm>
        </p:spPr>
        <p:txBody>
          <a:bodyPr/>
          <a:lstStyle/>
          <a:p>
            <a:r>
              <a:rPr lang="en-GB" altLang="ko-KR" dirty="0"/>
              <a:t>Scatter Plots for </a:t>
            </a:r>
            <a:r>
              <a:rPr lang="en-GB" altLang="ko-KR" dirty="0" smtClean="0"/>
              <a:t>64 TXRUs, </a:t>
            </a:r>
            <a:r>
              <a:rPr lang="en-GB" altLang="ko-KR" dirty="0"/>
              <a:t>FTP [</a:t>
            </a:r>
            <a:r>
              <a:rPr lang="en-GB" altLang="ko-KR" dirty="0" err="1"/>
              <a:t>UMi</a:t>
            </a:r>
            <a:r>
              <a:rPr lang="en-GB" altLang="ko-KR" dirty="0"/>
              <a:t>, (</a:t>
            </a:r>
            <a:r>
              <a:rPr lang="en-GB" altLang="ko-KR" dirty="0" smtClean="0"/>
              <a:t>8,4,2,64)]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135778" y="4221088"/>
            <a:ext cx="9705528" cy="1782052"/>
          </a:xfrm>
        </p:spPr>
        <p:txBody>
          <a:bodyPr/>
          <a:lstStyle/>
          <a:p>
            <a:r>
              <a:rPr lang="en-US" altLang="ko-KR" sz="2000" dirty="0" smtClean="0"/>
              <a:t>Observations</a:t>
            </a:r>
          </a:p>
          <a:p>
            <a:pPr lvl="1"/>
            <a:r>
              <a:rPr lang="en-GB" altLang="ko-KR" sz="1600" dirty="0" smtClean="0"/>
              <a:t>Alt-1</a:t>
            </a:r>
            <a:r>
              <a:rPr lang="en-GB" altLang="ko-KR" sz="1600" dirty="0"/>
              <a:t>: Mean UPT gain has range of </a:t>
            </a:r>
            <a:r>
              <a:rPr lang="en-GB" altLang="ko-KR" sz="1600" dirty="0" smtClean="0"/>
              <a:t>-1.0 ~ 31.6% </a:t>
            </a:r>
            <a:r>
              <a:rPr lang="en-GB" altLang="ko-KR" sz="1600" dirty="0"/>
              <a:t>and 5% UPT gain has range of </a:t>
            </a:r>
            <a:r>
              <a:rPr lang="en-GB" altLang="ko-KR" sz="1600" dirty="0" smtClean="0"/>
              <a:t>0.0 ~ 89.8%</a:t>
            </a:r>
            <a:endParaRPr lang="ko-KR" altLang="ko-KR" sz="1600" dirty="0"/>
          </a:p>
          <a:p>
            <a:pPr lvl="1"/>
            <a:r>
              <a:rPr lang="en-GB" altLang="ko-KR" sz="1600" dirty="0" smtClean="0"/>
              <a:t>Alt-2</a:t>
            </a:r>
            <a:r>
              <a:rPr lang="en-GB" altLang="ko-KR" sz="1600" dirty="0"/>
              <a:t>: Mean UPT gain has range of -</a:t>
            </a:r>
            <a:r>
              <a:rPr lang="en-GB" altLang="ko-KR" sz="1600" dirty="0" smtClean="0"/>
              <a:t>3.2 ~ 1.9% </a:t>
            </a:r>
            <a:r>
              <a:rPr lang="en-GB" altLang="ko-KR" sz="1600" dirty="0"/>
              <a:t>and 5% UPT gain has range of -</a:t>
            </a:r>
            <a:r>
              <a:rPr lang="en-GB" altLang="ko-KR" sz="1600" dirty="0" smtClean="0"/>
              <a:t>4.1 ~ </a:t>
            </a:r>
            <a:r>
              <a:rPr lang="en-GB" altLang="ko-KR" sz="1600" dirty="0"/>
              <a:t>2.4</a:t>
            </a:r>
            <a:r>
              <a:rPr lang="en-GB" altLang="ko-KR" sz="1600" dirty="0" smtClean="0"/>
              <a:t>%</a:t>
            </a:r>
            <a:endParaRPr lang="ko-KR" altLang="ko-KR" sz="1600" dirty="0"/>
          </a:p>
          <a:p>
            <a:pPr lvl="1"/>
            <a:r>
              <a:rPr lang="en-GB" altLang="ko-KR" sz="1600" dirty="0" smtClean="0"/>
              <a:t>Alt-3</a:t>
            </a:r>
            <a:r>
              <a:rPr lang="en-GB" altLang="ko-KR" sz="1600" dirty="0"/>
              <a:t>: Mean UPT gain has range of </a:t>
            </a:r>
            <a:r>
              <a:rPr lang="en-GB" altLang="ko-KR" sz="1600" dirty="0" smtClean="0"/>
              <a:t>0.0 ~ 9.2% </a:t>
            </a:r>
            <a:r>
              <a:rPr lang="en-GB" altLang="ko-KR" sz="1600" dirty="0"/>
              <a:t>and 5% UPT gain has range of </a:t>
            </a:r>
            <a:r>
              <a:rPr lang="en-GB" altLang="ko-KR" sz="1600" dirty="0" smtClean="0"/>
              <a:t>0.0 ~ 68.7%</a:t>
            </a:r>
            <a:endParaRPr lang="ko-KR" altLang="ko-KR" sz="1600" dirty="0"/>
          </a:p>
          <a:p>
            <a:pPr lvl="1"/>
            <a:r>
              <a:rPr lang="en-GB" altLang="ko-KR" sz="1600" dirty="0" smtClean="0"/>
              <a:t>Alt-4</a:t>
            </a:r>
            <a:r>
              <a:rPr lang="en-GB" altLang="ko-KR" sz="1600" dirty="0"/>
              <a:t>: Mean UPT gain and 5% UPT gain is 0.7% and 11.4%, </a:t>
            </a:r>
            <a:r>
              <a:rPr lang="en-GB" altLang="ko-KR" sz="1600" dirty="0" smtClean="0"/>
              <a:t>respectively</a:t>
            </a:r>
            <a:endParaRPr lang="ko-KR" altLang="ko-KR" sz="1600" dirty="0"/>
          </a:p>
          <a:p>
            <a:pPr lvl="1"/>
            <a:endParaRPr lang="en-US" altLang="ko-KR" sz="1400" dirty="0" smtClean="0"/>
          </a:p>
        </p:txBody>
      </p:sp>
      <p:sp>
        <p:nvSpPr>
          <p:cNvPr id="31" name="TextBox 30"/>
          <p:cNvSpPr txBox="1"/>
          <p:nvPr/>
        </p:nvSpPr>
        <p:spPr>
          <a:xfrm>
            <a:off x="920552" y="2691334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0070C0"/>
                </a:solidFill>
                <a:latin typeface="Calibri" panose="020F0502020204030204" pitchFamily="34" charset="0"/>
                <a:ea typeface="HY견고딕" pitchFamily="18" charset="-127"/>
              </a:rPr>
              <a:t>CATT</a:t>
            </a:r>
            <a:endParaRPr lang="ko-KR" altLang="en-US" sz="1400" b="1" dirty="0" smtClean="0">
              <a:solidFill>
                <a:srgbClr val="0070C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496616" y="2625079"/>
            <a:ext cx="766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FF0000"/>
                </a:solidFill>
                <a:latin typeface="Calibri" panose="020F0502020204030204" pitchFamily="34" charset="0"/>
                <a:ea typeface="HY견고딕" pitchFamily="18" charset="-127"/>
              </a:rPr>
              <a:t>QCOM</a:t>
            </a:r>
            <a:endParaRPr lang="ko-KR" altLang="en-US" sz="1400" b="1" dirty="0" smtClean="0">
              <a:solidFill>
                <a:srgbClr val="FF000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570398" y="1537046"/>
            <a:ext cx="10185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7030A0"/>
                </a:solidFill>
                <a:latin typeface="Calibri" panose="020F0502020204030204" pitchFamily="34" charset="0"/>
                <a:ea typeface="HY견고딕" pitchFamily="18" charset="-127"/>
              </a:rPr>
              <a:t>DOCOMO</a:t>
            </a:r>
            <a:endParaRPr lang="ko-KR" altLang="en-US" sz="1400" b="1" dirty="0" smtClean="0">
              <a:solidFill>
                <a:srgbClr val="7030A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599953" y="2257127"/>
            <a:ext cx="6736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latin typeface="Calibri" panose="020F0502020204030204" pitchFamily="34" charset="0"/>
                <a:ea typeface="HY견고딕" pitchFamily="18" charset="-127"/>
              </a:rPr>
              <a:t>CMCC</a:t>
            </a:r>
            <a:endParaRPr lang="ko-KR" altLang="en-US" sz="1400" b="1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368824" y="2763958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00B050"/>
                </a:solidFill>
                <a:latin typeface="Calibri" panose="020F0502020204030204" pitchFamily="34" charset="0"/>
                <a:ea typeface="HY견고딕" pitchFamily="18" charset="-127"/>
              </a:rPr>
              <a:t>ZTE</a:t>
            </a:r>
            <a:endParaRPr lang="ko-KR" altLang="en-US" sz="1400" b="1" dirty="0" smtClean="0">
              <a:solidFill>
                <a:srgbClr val="00B05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904099" y="2564904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0070C0"/>
                </a:solidFill>
                <a:latin typeface="Calibri" panose="020F0502020204030204" pitchFamily="34" charset="0"/>
                <a:ea typeface="HY견고딕" pitchFamily="18" charset="-127"/>
              </a:rPr>
              <a:t>CATT</a:t>
            </a:r>
            <a:endParaRPr lang="ko-KR" altLang="en-US" sz="1400" b="1" dirty="0" smtClean="0">
              <a:solidFill>
                <a:srgbClr val="0070C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596397" y="2442541"/>
            <a:ext cx="766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FF0000"/>
                </a:solidFill>
                <a:latin typeface="Calibri" panose="020F0502020204030204" pitchFamily="34" charset="0"/>
                <a:ea typeface="HY견고딕" pitchFamily="18" charset="-127"/>
              </a:rPr>
              <a:t>QCOM</a:t>
            </a:r>
            <a:endParaRPr lang="ko-KR" altLang="en-US" sz="1400" b="1" dirty="0" smtClean="0">
              <a:solidFill>
                <a:srgbClr val="FF000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382731" y="1609055"/>
            <a:ext cx="10185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7030A0"/>
                </a:solidFill>
                <a:latin typeface="Calibri" panose="020F0502020204030204" pitchFamily="34" charset="0"/>
                <a:ea typeface="HY견고딕" pitchFamily="18" charset="-127"/>
              </a:rPr>
              <a:t>DOCOMO</a:t>
            </a:r>
            <a:endParaRPr lang="ko-KR" altLang="en-US" sz="1400" b="1" dirty="0" smtClean="0">
              <a:solidFill>
                <a:srgbClr val="7030A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763447" y="1692889"/>
            <a:ext cx="6736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latin typeface="Calibri" panose="020F0502020204030204" pitchFamily="34" charset="0"/>
                <a:ea typeface="HY견고딕" pitchFamily="18" charset="-127"/>
              </a:rPr>
              <a:t>CMCC</a:t>
            </a:r>
            <a:endParaRPr lang="ko-KR" altLang="en-US" sz="1400" b="1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8141914" y="2484734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00B050"/>
                </a:solidFill>
                <a:latin typeface="Calibri" panose="020F0502020204030204" pitchFamily="34" charset="0"/>
                <a:ea typeface="HY견고딕" pitchFamily="18" charset="-127"/>
              </a:rPr>
              <a:t>ZTE</a:t>
            </a:r>
            <a:endParaRPr lang="ko-KR" altLang="en-US" sz="1400" b="1" dirty="0" smtClean="0">
              <a:solidFill>
                <a:srgbClr val="00B05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276735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2329" y="1170444"/>
            <a:ext cx="4730951" cy="2834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43870" y="8032"/>
            <a:ext cx="9762129" cy="523220"/>
          </a:xfrm>
        </p:spPr>
        <p:txBody>
          <a:bodyPr/>
          <a:lstStyle/>
          <a:p>
            <a:r>
              <a:rPr lang="en-GB" altLang="ko-KR" dirty="0"/>
              <a:t>Scatter </a:t>
            </a:r>
            <a:r>
              <a:rPr lang="en-GB" altLang="ko-KR" dirty="0" smtClean="0"/>
              <a:t>Plot </a:t>
            </a:r>
            <a:r>
              <a:rPr lang="en-GB" altLang="ko-KR" dirty="0"/>
              <a:t>for </a:t>
            </a:r>
            <a:r>
              <a:rPr lang="en-GB" altLang="ko-KR" dirty="0" smtClean="0"/>
              <a:t>16 TXRUs, Full Buffer [</a:t>
            </a:r>
            <a:r>
              <a:rPr lang="en-GB" altLang="ko-KR" dirty="0" err="1" smtClean="0"/>
              <a:t>UMi</a:t>
            </a:r>
            <a:r>
              <a:rPr lang="en-GB" altLang="ko-KR" dirty="0" smtClean="0"/>
              <a:t>, (8,4,2,16)]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128464" y="4221088"/>
            <a:ext cx="9505056" cy="2113690"/>
          </a:xfrm>
        </p:spPr>
        <p:txBody>
          <a:bodyPr/>
          <a:lstStyle/>
          <a:p>
            <a:r>
              <a:rPr lang="en-US" altLang="ko-KR" sz="2000" dirty="0" smtClean="0"/>
              <a:t>Observations</a:t>
            </a:r>
          </a:p>
          <a:p>
            <a:pPr lvl="1"/>
            <a:r>
              <a:rPr lang="en-GB" altLang="ko-KR" sz="1600" spc="-70" dirty="0" smtClean="0"/>
              <a:t>Alt-1</a:t>
            </a:r>
            <a:r>
              <a:rPr lang="en-GB" altLang="ko-KR" sz="1600" spc="-70" dirty="0"/>
              <a:t>: Cell average throughput gain has range of </a:t>
            </a:r>
            <a:r>
              <a:rPr lang="en-GB" altLang="ko-KR" sz="1600" spc="-70" dirty="0" smtClean="0"/>
              <a:t>2.5 ~ 48.0% </a:t>
            </a:r>
            <a:r>
              <a:rPr lang="en-GB" altLang="ko-KR" sz="1600" spc="-70" dirty="0"/>
              <a:t>and 5% user throughput gain has range of </a:t>
            </a:r>
            <a:r>
              <a:rPr lang="en-GB" altLang="ko-KR" sz="1600" spc="-70" dirty="0" smtClean="0"/>
              <a:t>0.0 ~ 23.0%</a:t>
            </a:r>
            <a:endParaRPr lang="ko-KR" altLang="ko-KR" sz="1600" spc="-70" dirty="0"/>
          </a:p>
          <a:p>
            <a:pPr lvl="1"/>
            <a:r>
              <a:rPr lang="en-GB" altLang="ko-KR" sz="1600" spc="-70" dirty="0" smtClean="0"/>
              <a:t>Alt-2</a:t>
            </a:r>
            <a:r>
              <a:rPr lang="en-GB" altLang="ko-KR" sz="1600" spc="-70" dirty="0"/>
              <a:t>: Cell average throughput gain has range of -</a:t>
            </a:r>
            <a:r>
              <a:rPr lang="en-GB" altLang="ko-KR" sz="1600" spc="-70" dirty="0" smtClean="0"/>
              <a:t>5.8 ~ 22.0% </a:t>
            </a:r>
            <a:r>
              <a:rPr lang="en-GB" altLang="ko-KR" sz="1600" spc="-70" dirty="0"/>
              <a:t>and 5% user throughput gain has range of -</a:t>
            </a:r>
            <a:r>
              <a:rPr lang="en-GB" altLang="ko-KR" sz="1600" spc="-70" dirty="0" smtClean="0"/>
              <a:t>4.7 ~ 16.0%</a:t>
            </a:r>
            <a:endParaRPr lang="ko-KR" altLang="ko-KR" sz="1600" spc="-70" dirty="0"/>
          </a:p>
          <a:p>
            <a:pPr lvl="1"/>
            <a:r>
              <a:rPr lang="en-GB" altLang="ko-KR" sz="1600" spc="-70" dirty="0" smtClean="0"/>
              <a:t>Alt-4</a:t>
            </a:r>
            <a:r>
              <a:rPr lang="en-GB" altLang="ko-KR" sz="1600" spc="-70" dirty="0"/>
              <a:t>: </a:t>
            </a:r>
            <a:r>
              <a:rPr lang="en-GB" altLang="ko-KR" sz="1600" spc="-70" dirty="0" smtClean="0"/>
              <a:t>Cell </a:t>
            </a:r>
            <a:r>
              <a:rPr lang="en-GB" altLang="ko-KR" sz="1600" spc="-70" dirty="0"/>
              <a:t>average throughput gain has range of </a:t>
            </a:r>
            <a:r>
              <a:rPr lang="en-GB" altLang="ko-KR" sz="1600" spc="-70" dirty="0" smtClean="0"/>
              <a:t>4.0 ~ </a:t>
            </a:r>
            <a:r>
              <a:rPr lang="en-GB" altLang="ko-KR" sz="1600" spc="-70" dirty="0"/>
              <a:t>10.8% and 5% user throughput gain has range of </a:t>
            </a:r>
            <a:r>
              <a:rPr lang="en-GB" altLang="ko-KR" sz="1600" spc="-70" dirty="0" smtClean="0"/>
              <a:t>3.4 ~ 6.7%</a:t>
            </a:r>
            <a:endParaRPr lang="en-US" altLang="ko-KR" sz="1800" spc="-70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4399654" y="2433866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latin typeface="Calibri" panose="020F0502020204030204" pitchFamily="34" charset="0"/>
                <a:ea typeface="HY견고딕" pitchFamily="18" charset="-127"/>
              </a:rPr>
              <a:t>QCOM (4Rx)</a:t>
            </a:r>
            <a:endParaRPr lang="ko-KR" altLang="en-US" sz="1400" b="1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34417" y="3047424"/>
            <a:ext cx="9372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latin typeface="Calibri" panose="020F0502020204030204" pitchFamily="34" charset="0"/>
                <a:ea typeface="HY견고딕" pitchFamily="18" charset="-127"/>
              </a:rPr>
              <a:t>QCOM</a:t>
            </a:r>
            <a:endParaRPr lang="ko-KR" altLang="en-US" sz="1400" b="1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54483" y="2722233"/>
            <a:ext cx="9372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00B050"/>
                </a:solidFill>
                <a:latin typeface="Calibri" panose="020F0502020204030204" pitchFamily="34" charset="0"/>
                <a:ea typeface="HY견고딕" pitchFamily="18" charset="-127"/>
              </a:rPr>
              <a:t>LGE</a:t>
            </a:r>
            <a:endParaRPr lang="ko-KR" altLang="en-US" sz="1400" b="1" dirty="0" smtClean="0">
              <a:solidFill>
                <a:srgbClr val="00B05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30561" y="1679272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0070C0"/>
                </a:solidFill>
                <a:latin typeface="Calibri" panose="020F0502020204030204" pitchFamily="34" charset="0"/>
                <a:ea typeface="HY견고딕" pitchFamily="18" charset="-127"/>
              </a:rPr>
              <a:t>Samsung</a:t>
            </a:r>
            <a:endParaRPr lang="ko-KR" altLang="en-US" sz="1400" b="1" dirty="0" smtClean="0">
              <a:solidFill>
                <a:srgbClr val="0070C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70721" y="165952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FF0000"/>
                </a:solidFill>
                <a:latin typeface="Calibri" panose="020F0502020204030204" pitchFamily="34" charset="0"/>
                <a:ea typeface="HY견고딕" pitchFamily="18" charset="-127"/>
              </a:rPr>
              <a:t>HW</a:t>
            </a:r>
            <a:endParaRPr lang="ko-KR" altLang="en-US" sz="1400" b="1" dirty="0" smtClean="0">
              <a:solidFill>
                <a:srgbClr val="FF000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276735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212" y="1226722"/>
            <a:ext cx="4562475" cy="273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43870" y="8032"/>
            <a:ext cx="9762129" cy="523220"/>
          </a:xfrm>
        </p:spPr>
        <p:txBody>
          <a:bodyPr/>
          <a:lstStyle/>
          <a:p>
            <a:r>
              <a:rPr lang="en-GB" altLang="ko-KR" dirty="0"/>
              <a:t>Scatter Plot for </a:t>
            </a:r>
            <a:r>
              <a:rPr lang="en-GB" altLang="ko-KR" dirty="0" smtClean="0"/>
              <a:t>64 TXRUs, </a:t>
            </a:r>
            <a:r>
              <a:rPr lang="en-GB" altLang="ko-KR" dirty="0"/>
              <a:t>Full Buffer [</a:t>
            </a:r>
            <a:r>
              <a:rPr lang="en-GB" altLang="ko-KR" dirty="0" err="1"/>
              <a:t>UMi</a:t>
            </a:r>
            <a:r>
              <a:rPr lang="en-GB" altLang="ko-KR" dirty="0"/>
              <a:t>, (</a:t>
            </a:r>
            <a:r>
              <a:rPr lang="en-GB" altLang="ko-KR" dirty="0" smtClean="0"/>
              <a:t>8,4,2,64)]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153178" y="4365104"/>
            <a:ext cx="9505056" cy="2304256"/>
          </a:xfrm>
        </p:spPr>
        <p:txBody>
          <a:bodyPr/>
          <a:lstStyle/>
          <a:p>
            <a:r>
              <a:rPr lang="en-US" altLang="ko-KR" sz="2000" dirty="0" smtClean="0"/>
              <a:t>Observations</a:t>
            </a:r>
          </a:p>
          <a:p>
            <a:pPr lvl="1"/>
            <a:r>
              <a:rPr lang="en-GB" altLang="ko-KR" sz="1600" spc="-70" dirty="0" smtClean="0"/>
              <a:t>Alt-1</a:t>
            </a:r>
            <a:r>
              <a:rPr lang="en-GB" altLang="ko-KR" sz="1600" spc="-70" dirty="0"/>
              <a:t>: Cell average throughput gain has range of </a:t>
            </a:r>
            <a:r>
              <a:rPr lang="en-GB" altLang="ko-KR" sz="1600" spc="-70" dirty="0" smtClean="0"/>
              <a:t>0.0 ~ 57.7% </a:t>
            </a:r>
            <a:r>
              <a:rPr lang="en-GB" altLang="ko-KR" sz="1600" spc="-70" dirty="0"/>
              <a:t>and 5% user throughput gain has range of </a:t>
            </a:r>
            <a:r>
              <a:rPr lang="en-GB" altLang="ko-KR" sz="1600" spc="-70" dirty="0" smtClean="0"/>
              <a:t>1.0 ~ 29.1%</a:t>
            </a:r>
            <a:endParaRPr lang="ko-KR" altLang="ko-KR" sz="1600" spc="-70" dirty="0"/>
          </a:p>
          <a:p>
            <a:pPr lvl="1"/>
            <a:r>
              <a:rPr lang="en-GB" altLang="ko-KR" sz="1600" spc="-70" dirty="0" smtClean="0"/>
              <a:t>Alt-2</a:t>
            </a:r>
            <a:r>
              <a:rPr lang="en-GB" altLang="ko-KR" sz="1600" spc="-70" dirty="0"/>
              <a:t>: Cell average throughput gain has range of </a:t>
            </a:r>
            <a:r>
              <a:rPr lang="en-GB" altLang="ko-KR" sz="1600" spc="-70" dirty="0" smtClean="0"/>
              <a:t>-6.0 ~ 11.8% </a:t>
            </a:r>
            <a:r>
              <a:rPr lang="en-GB" altLang="ko-KR" sz="1600" spc="-70" dirty="0"/>
              <a:t>and 5% user throughput gain has range of -</a:t>
            </a:r>
            <a:r>
              <a:rPr lang="en-GB" altLang="ko-KR" sz="1600" spc="-70" dirty="0" smtClean="0"/>
              <a:t>3.6 ~ 29.0%</a:t>
            </a:r>
            <a:endParaRPr lang="ko-KR" altLang="ko-KR" sz="1600" spc="-70" dirty="0"/>
          </a:p>
          <a:p>
            <a:pPr lvl="1"/>
            <a:r>
              <a:rPr lang="en-GB" altLang="ko-KR" sz="1600" spc="-70" dirty="0" smtClean="0"/>
              <a:t>Alt-3</a:t>
            </a:r>
            <a:r>
              <a:rPr lang="en-GB" altLang="ko-KR" sz="1600" spc="-70" dirty="0"/>
              <a:t>: Cell average throughput gain has range of </a:t>
            </a:r>
            <a:r>
              <a:rPr lang="en-GB" altLang="ko-KR" sz="1600" spc="-70" dirty="0" smtClean="0"/>
              <a:t>0.3 ~ 40.2% </a:t>
            </a:r>
            <a:r>
              <a:rPr lang="en-GB" altLang="ko-KR" sz="1600" spc="-70" dirty="0"/>
              <a:t>and 5% user throughput gain has range of -</a:t>
            </a:r>
            <a:r>
              <a:rPr lang="en-GB" altLang="ko-KR" sz="1600" spc="-70" dirty="0" smtClean="0"/>
              <a:t>9.0 ~ 21.6%</a:t>
            </a:r>
            <a:endParaRPr lang="ko-KR" altLang="ko-KR" sz="1600" spc="-70" dirty="0"/>
          </a:p>
          <a:p>
            <a:pPr lvl="1"/>
            <a:r>
              <a:rPr lang="en-GB" altLang="ko-KR" sz="1600" spc="-70" dirty="0" smtClean="0"/>
              <a:t>Alt-4</a:t>
            </a:r>
            <a:r>
              <a:rPr lang="en-GB" altLang="ko-KR" sz="1600" spc="-70" dirty="0"/>
              <a:t>: Cell average throughput gain has range of </a:t>
            </a:r>
            <a:r>
              <a:rPr lang="en-GB" altLang="ko-KR" sz="1600" spc="-70" dirty="0" smtClean="0"/>
              <a:t>3.7 ~ 10.0% </a:t>
            </a:r>
            <a:r>
              <a:rPr lang="en-GB" altLang="ko-KR" sz="1600" spc="-70" dirty="0"/>
              <a:t>and 5% user throughput gain has range of </a:t>
            </a:r>
            <a:r>
              <a:rPr lang="en-GB" altLang="ko-KR" sz="1600" spc="-70" dirty="0" smtClean="0"/>
              <a:t>2.2 ~ 5.6%</a:t>
            </a:r>
            <a:endParaRPr lang="ko-KR" altLang="ko-KR" sz="1600" spc="-70" dirty="0"/>
          </a:p>
          <a:p>
            <a:endParaRPr lang="ko-KR" altLang="en-US" sz="1800" dirty="0"/>
          </a:p>
        </p:txBody>
      </p:sp>
      <p:sp>
        <p:nvSpPr>
          <p:cNvPr id="9" name="TextBox 8"/>
          <p:cNvSpPr txBox="1"/>
          <p:nvPr/>
        </p:nvSpPr>
        <p:spPr>
          <a:xfrm>
            <a:off x="4160912" y="2283704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latin typeface="Calibri" panose="020F0502020204030204" pitchFamily="34" charset="0"/>
                <a:ea typeface="HY견고딕" pitchFamily="18" charset="-127"/>
              </a:rPr>
              <a:t>QCOM (4Rx)</a:t>
            </a:r>
            <a:endParaRPr lang="ko-KR" altLang="en-US" sz="1400" b="1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07765" y="3038147"/>
            <a:ext cx="9372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latin typeface="Calibri" panose="020F0502020204030204" pitchFamily="34" charset="0"/>
                <a:ea typeface="HY견고딕" pitchFamily="18" charset="-127"/>
              </a:rPr>
              <a:t>QCOM</a:t>
            </a:r>
            <a:endParaRPr lang="ko-KR" altLang="en-US" sz="1400" b="1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19478" y="2549200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0070C0"/>
                </a:solidFill>
                <a:latin typeface="Calibri" panose="020F0502020204030204" pitchFamily="34" charset="0"/>
                <a:ea typeface="HY견고딕" pitchFamily="18" charset="-127"/>
              </a:rPr>
              <a:t>CATT</a:t>
            </a:r>
            <a:endParaRPr lang="ko-KR" altLang="en-US" sz="1400" b="1" dirty="0" smtClean="0">
              <a:solidFill>
                <a:srgbClr val="0070C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04907" y="2856977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FF0000"/>
                </a:solidFill>
                <a:latin typeface="Calibri" panose="020F0502020204030204" pitchFamily="34" charset="0"/>
                <a:ea typeface="HY견고딕" pitchFamily="18" charset="-127"/>
              </a:rPr>
              <a:t>CMCC</a:t>
            </a:r>
            <a:endParaRPr lang="ko-KR" altLang="en-US" sz="1400" b="1" dirty="0" smtClean="0">
              <a:solidFill>
                <a:srgbClr val="FF000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46134" y="1695100"/>
            <a:ext cx="577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00B050"/>
                </a:solidFill>
                <a:latin typeface="Calibri" panose="020F0502020204030204" pitchFamily="34" charset="0"/>
                <a:ea typeface="HY견고딕" pitchFamily="18" charset="-127"/>
              </a:rPr>
              <a:t>ZTE</a:t>
            </a:r>
            <a:endParaRPr lang="ko-KR" altLang="en-US" sz="1400" b="1" dirty="0" smtClean="0">
              <a:solidFill>
                <a:srgbClr val="00B05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276735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43870" y="8032"/>
            <a:ext cx="9762129" cy="523220"/>
          </a:xfrm>
        </p:spPr>
        <p:txBody>
          <a:bodyPr/>
          <a:lstStyle/>
          <a:p>
            <a:r>
              <a:rPr lang="en-GB" altLang="ko-KR" dirty="0" smtClean="0"/>
              <a:t>Conclusions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128464" y="620688"/>
            <a:ext cx="9865096" cy="597666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ko-KR" sz="1800" dirty="0" smtClean="0"/>
              <a:t>DMRS enhancements offer </a:t>
            </a:r>
            <a:r>
              <a:rPr lang="en-US" altLang="ko-KR" sz="1800" dirty="0"/>
              <a:t>the following throughout gain</a:t>
            </a:r>
            <a:r>
              <a:rPr lang="en-US" altLang="ko-KR" sz="1800" dirty="0" smtClean="0"/>
              <a:t>:</a:t>
            </a:r>
          </a:p>
          <a:p>
            <a:pPr lvl="1">
              <a:lnSpc>
                <a:spcPct val="100000"/>
              </a:lnSpc>
            </a:pPr>
            <a:r>
              <a:rPr lang="en-US" altLang="ko-KR" sz="1400" dirty="0" smtClean="0"/>
              <a:t>In </a:t>
            </a:r>
            <a:r>
              <a:rPr lang="en-US" altLang="ko-KR" sz="1400" dirty="0"/>
              <a:t>case of non-full buffer traffic and (M,N,P,Q)=(8,4,2,16</a:t>
            </a:r>
            <a:r>
              <a:rPr lang="en-US" altLang="ko-KR" sz="1400" dirty="0" smtClean="0"/>
              <a:t>) under </a:t>
            </a:r>
            <a:r>
              <a:rPr lang="en-US" altLang="ko-KR" sz="1400" dirty="0" err="1" smtClean="0"/>
              <a:t>UMi</a:t>
            </a:r>
            <a:r>
              <a:rPr lang="en-US" altLang="ko-KR" sz="1400" dirty="0" smtClean="0"/>
              <a:t> </a:t>
            </a:r>
            <a:r>
              <a:rPr lang="en-GB" altLang="ko-KR" sz="1400" dirty="0" smtClean="0"/>
              <a:t>scenario</a:t>
            </a:r>
          </a:p>
          <a:p>
            <a:pPr lvl="2">
              <a:lnSpc>
                <a:spcPct val="100000"/>
              </a:lnSpc>
            </a:pPr>
            <a:r>
              <a:rPr lang="en-US" altLang="ko-KR" sz="1200" dirty="0"/>
              <a:t>Alt-1: Mean UPT gain has range of -8.9 ~ 17.0% and 5% UPT gain has range of -17.9 ~ 22.0%</a:t>
            </a:r>
          </a:p>
          <a:p>
            <a:pPr lvl="2">
              <a:lnSpc>
                <a:spcPct val="100000"/>
              </a:lnSpc>
            </a:pPr>
            <a:r>
              <a:rPr lang="en-US" altLang="ko-KR" sz="1200" dirty="0"/>
              <a:t>Alt-5: Mean UPT gain has range of 3.4 ~ 5.4% and 5% UPT gain has range of 2.6 ~ 7.5%</a:t>
            </a:r>
          </a:p>
          <a:p>
            <a:pPr lvl="1">
              <a:lnSpc>
                <a:spcPct val="100000"/>
              </a:lnSpc>
            </a:pPr>
            <a:r>
              <a:rPr lang="en-US" altLang="ko-KR" sz="1400" dirty="0" smtClean="0"/>
              <a:t>In </a:t>
            </a:r>
            <a:r>
              <a:rPr lang="en-US" altLang="ko-KR" sz="1400" dirty="0"/>
              <a:t>case of non-full buffer traffic (M,N,P,Q)=(8,4,2,64</a:t>
            </a:r>
            <a:r>
              <a:rPr lang="en-US" altLang="ko-KR" sz="1400" dirty="0" smtClean="0"/>
              <a:t>) </a:t>
            </a:r>
            <a:r>
              <a:rPr lang="en-US" altLang="ko-KR" sz="1400" dirty="0"/>
              <a:t>under </a:t>
            </a:r>
            <a:r>
              <a:rPr lang="en-US" altLang="ko-KR" sz="1400" dirty="0" err="1"/>
              <a:t>UMi</a:t>
            </a:r>
            <a:r>
              <a:rPr lang="en-US" altLang="ko-KR" sz="1400" dirty="0"/>
              <a:t> </a:t>
            </a:r>
            <a:r>
              <a:rPr lang="en-GB" altLang="ko-KR" sz="1400" dirty="0" smtClean="0"/>
              <a:t>scenario</a:t>
            </a:r>
          </a:p>
          <a:p>
            <a:pPr lvl="2">
              <a:lnSpc>
                <a:spcPct val="100000"/>
              </a:lnSpc>
            </a:pPr>
            <a:r>
              <a:rPr lang="en-US" altLang="ko-KR" sz="1200" dirty="0"/>
              <a:t>Alt-1: Mean UPT gain has range of -1.0 ~ 31.6% and 5% UPT gain has range of </a:t>
            </a:r>
            <a:r>
              <a:rPr lang="en-US" altLang="ko-KR" sz="1200" dirty="0" smtClean="0"/>
              <a:t>0.0 </a:t>
            </a:r>
            <a:r>
              <a:rPr lang="en-US" altLang="ko-KR" sz="1200" dirty="0"/>
              <a:t>~ 89.8%</a:t>
            </a:r>
          </a:p>
          <a:p>
            <a:pPr lvl="2">
              <a:lnSpc>
                <a:spcPct val="100000"/>
              </a:lnSpc>
            </a:pPr>
            <a:r>
              <a:rPr lang="en-US" altLang="ko-KR" sz="1200" dirty="0"/>
              <a:t>Alt-2: Mean UPT gain has range of -3.2 ~ 1.9% and 5% UPT gain has range of -4.1 ~ 2.4%</a:t>
            </a:r>
          </a:p>
          <a:p>
            <a:pPr lvl="2">
              <a:lnSpc>
                <a:spcPct val="100000"/>
              </a:lnSpc>
            </a:pPr>
            <a:r>
              <a:rPr lang="en-US" altLang="ko-KR" sz="1200" dirty="0"/>
              <a:t>Alt-3: Mean UPT gain has range of 0.0 ~ 9.2% and 5% UPT gain has range of 0.0 ~ 68.7%</a:t>
            </a:r>
          </a:p>
          <a:p>
            <a:pPr lvl="2">
              <a:lnSpc>
                <a:spcPct val="100000"/>
              </a:lnSpc>
            </a:pPr>
            <a:r>
              <a:rPr lang="en-US" altLang="ko-KR" sz="1200" dirty="0"/>
              <a:t>Alt-4: Mean UPT gain and 5% UPT gain is 0.7% and 11.4%, respectively</a:t>
            </a:r>
          </a:p>
          <a:p>
            <a:pPr lvl="1">
              <a:lnSpc>
                <a:spcPct val="100000"/>
              </a:lnSpc>
            </a:pPr>
            <a:r>
              <a:rPr lang="en-US" altLang="ko-KR" sz="1400" dirty="0" smtClean="0"/>
              <a:t>In </a:t>
            </a:r>
            <a:r>
              <a:rPr lang="en-US" altLang="ko-KR" sz="1400" dirty="0"/>
              <a:t>case of </a:t>
            </a:r>
            <a:r>
              <a:rPr lang="en-US" altLang="ko-KR" sz="1400" dirty="0" smtClean="0"/>
              <a:t>full </a:t>
            </a:r>
            <a:r>
              <a:rPr lang="en-US" altLang="ko-KR" sz="1400" dirty="0"/>
              <a:t>buffer traffic and (M,N,P,Q)=(8,4,2,16</a:t>
            </a:r>
            <a:r>
              <a:rPr lang="en-US" altLang="ko-KR" sz="1400" dirty="0" smtClean="0"/>
              <a:t>) </a:t>
            </a:r>
            <a:r>
              <a:rPr lang="en-US" altLang="ko-KR" sz="1400" dirty="0"/>
              <a:t>under </a:t>
            </a:r>
            <a:r>
              <a:rPr lang="en-US" altLang="ko-KR" sz="1400" dirty="0" err="1"/>
              <a:t>UMi</a:t>
            </a:r>
            <a:r>
              <a:rPr lang="en-US" altLang="ko-KR" sz="1400" dirty="0"/>
              <a:t> </a:t>
            </a:r>
            <a:r>
              <a:rPr lang="en-GB" altLang="ko-KR" sz="1400" dirty="0" smtClean="0"/>
              <a:t>scenario</a:t>
            </a:r>
          </a:p>
          <a:p>
            <a:pPr lvl="2">
              <a:lnSpc>
                <a:spcPct val="100000"/>
              </a:lnSpc>
            </a:pPr>
            <a:r>
              <a:rPr lang="en-US" altLang="ko-KR" sz="1200" dirty="0"/>
              <a:t>Alt-1: Cell average throughput gain has range of 2.5 ~ 48.0% and 5% user throughput gain has range of 0.0 ~ 23.0%</a:t>
            </a:r>
          </a:p>
          <a:p>
            <a:pPr lvl="2">
              <a:lnSpc>
                <a:spcPct val="100000"/>
              </a:lnSpc>
            </a:pPr>
            <a:r>
              <a:rPr lang="en-US" altLang="ko-KR" sz="1200" dirty="0"/>
              <a:t>Alt-2: Cell average throughput gain has range of -5.8 ~ 22.0% and 5% user throughput gain has range of -4.7 ~ 16.0%</a:t>
            </a:r>
          </a:p>
          <a:p>
            <a:pPr lvl="2">
              <a:lnSpc>
                <a:spcPct val="100000"/>
              </a:lnSpc>
            </a:pPr>
            <a:r>
              <a:rPr lang="en-US" altLang="ko-KR" sz="1200" dirty="0"/>
              <a:t>Alt-4: Cell average throughput gain has range of 4.0 ~ 10.8% and 5% user throughput gain has range of 3.4 ~ 6.7%</a:t>
            </a:r>
          </a:p>
          <a:p>
            <a:pPr lvl="1">
              <a:lnSpc>
                <a:spcPct val="100000"/>
              </a:lnSpc>
            </a:pPr>
            <a:r>
              <a:rPr lang="en-US" altLang="ko-KR" sz="1400" dirty="0" smtClean="0"/>
              <a:t>In </a:t>
            </a:r>
            <a:r>
              <a:rPr lang="en-US" altLang="ko-KR" sz="1400" dirty="0"/>
              <a:t>case of </a:t>
            </a:r>
            <a:r>
              <a:rPr lang="en-US" altLang="ko-KR" sz="1400" dirty="0" smtClean="0"/>
              <a:t>full </a:t>
            </a:r>
            <a:r>
              <a:rPr lang="en-US" altLang="ko-KR" sz="1400" dirty="0"/>
              <a:t>buffer traffic (M,N,P,Q)=(8,4,2,64</a:t>
            </a:r>
            <a:r>
              <a:rPr lang="en-US" altLang="ko-KR" sz="1400" dirty="0" smtClean="0"/>
              <a:t>) </a:t>
            </a:r>
            <a:r>
              <a:rPr lang="en-US" altLang="ko-KR" sz="1400" dirty="0"/>
              <a:t>under </a:t>
            </a:r>
            <a:r>
              <a:rPr lang="en-US" altLang="ko-KR" sz="1400" dirty="0" err="1"/>
              <a:t>UMi</a:t>
            </a:r>
            <a:r>
              <a:rPr lang="en-US" altLang="ko-KR" sz="1400" dirty="0"/>
              <a:t> </a:t>
            </a:r>
            <a:r>
              <a:rPr lang="en-GB" altLang="ko-KR" sz="1400" dirty="0" smtClean="0"/>
              <a:t>scenario</a:t>
            </a:r>
            <a:endParaRPr lang="en-US" altLang="ko-KR" sz="1400" dirty="0"/>
          </a:p>
          <a:p>
            <a:pPr lvl="2">
              <a:lnSpc>
                <a:spcPct val="100000"/>
              </a:lnSpc>
            </a:pPr>
            <a:r>
              <a:rPr lang="en-US" altLang="ko-KR" sz="1200" dirty="0"/>
              <a:t>Alt-1: Cell average throughput gain has range of 0.0 ~ 57.7% and 5% user throughput gain has range of 1.0 ~ 29.1%</a:t>
            </a:r>
          </a:p>
          <a:p>
            <a:pPr lvl="2">
              <a:lnSpc>
                <a:spcPct val="100000"/>
              </a:lnSpc>
            </a:pPr>
            <a:r>
              <a:rPr lang="en-US" altLang="ko-KR" sz="1200" dirty="0"/>
              <a:t>Alt-2: Cell average throughput gain has range of -6.0 ~ 11.8% and 5% user throughput gain has range of -3.6 ~ 29.0%</a:t>
            </a:r>
          </a:p>
          <a:p>
            <a:pPr lvl="2">
              <a:lnSpc>
                <a:spcPct val="100000"/>
              </a:lnSpc>
            </a:pPr>
            <a:r>
              <a:rPr lang="en-US" altLang="ko-KR" sz="1200" dirty="0"/>
              <a:t>Alt-3: Cell average throughput gain has range of 0.3 ~ 40.2% and 5% user throughput gain has range of -9.0 ~ 21.6%</a:t>
            </a:r>
          </a:p>
          <a:p>
            <a:pPr lvl="2">
              <a:lnSpc>
                <a:spcPct val="100000"/>
              </a:lnSpc>
            </a:pPr>
            <a:r>
              <a:rPr lang="en-US" altLang="ko-KR" sz="1200" dirty="0"/>
              <a:t>Alt-4: Cell average throughput gain has range of 3.7 ~ 10.0% and 5% user throughput gain has range of 2.2 ~ 5.6%</a:t>
            </a:r>
          </a:p>
          <a:p>
            <a:pPr>
              <a:lnSpc>
                <a:spcPct val="100000"/>
              </a:lnSpc>
            </a:pPr>
            <a:endParaRPr lang="en-US" altLang="ko-KR" sz="1800" dirty="0" smtClean="0"/>
          </a:p>
          <a:p>
            <a:pPr>
              <a:lnSpc>
                <a:spcPct val="100000"/>
              </a:lnSpc>
            </a:pPr>
            <a:r>
              <a:rPr lang="en-US" altLang="ko-KR" sz="1800" dirty="0" smtClean="0"/>
              <a:t>Excel file capturing all results on DMRS enhancements:</a:t>
            </a:r>
            <a:endParaRPr lang="ko-KR" altLang="en-US" sz="1800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2" name="개체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4545460"/>
              </p:ext>
            </p:extLst>
          </p:nvPr>
        </p:nvGraphicFramePr>
        <p:xfrm>
          <a:off x="5673080" y="5733256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9" name="워크시트" showAsIcon="1" r:id="rId3" imgW="914400" imgH="771480" progId="Excel.Sheet.8">
                  <p:embed/>
                </p:oleObj>
              </mc:Choice>
              <mc:Fallback>
                <p:oleObj name="워크시트" showAsIcon="1" r:id="rId3" imgW="914400" imgH="77148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73080" y="5733256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64778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Office 테마">
  <a:themeElements>
    <a:clrScheme name="1_Office 테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테마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400" dirty="0" smtClean="0">
            <a:latin typeface="HY견고딕" pitchFamily="18" charset="-127"/>
            <a:ea typeface="HY견고딕" pitchFamily="18" charset="-127"/>
          </a:defRPr>
        </a:defPPr>
      </a:lstStyle>
    </a:txDef>
  </a:objectDefaults>
  <a:extraClrSchemeLst>
    <a:extraClrScheme>
      <a:clrScheme name="1_Office 테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Office2007 word" ma:contentTypeID="0x010100A14D984FB8B221468946974834B0990F00D13DA6DAF025384FA39A7C534BB95254" ma:contentTypeVersion="2" ma:contentTypeDescription="Office2007 word" ma:contentTypeScope="" ma:versionID="d9c32686cb9f1da451d78bae89e12694">
  <xsd:schema xmlns:xsd="http://www.w3.org/2001/XMLSchema" xmlns:p="http://schemas.microsoft.com/office/2006/metadata/properties" targetNamespace="http://schemas.microsoft.com/office/2006/metadata/properties" ma:root="true" ma:fieldsID="79c84ea9a899f15170f16e18ddd0642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6D65E4F-B796-48EA-912B-80164599CC00}">
  <ds:schemaRefs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http://purl.org/dc/elements/1.1/"/>
    <ds:schemaRef ds:uri="http://purl.org/dc/dcmitype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E8A2755A-DBAA-43A1-9378-E774146475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3F55B311-D8B8-4C4A-AB91-7AEBDC4853C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38448</TotalTime>
  <Words>1025</Words>
  <Application>Microsoft Office PowerPoint</Application>
  <PresentationFormat>A4 용지(210x297mm)</PresentationFormat>
  <Paragraphs>90</Paragraphs>
  <Slides>7</Slides>
  <Notes>1</Notes>
  <HiddenSlides>0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9" baseType="lpstr">
      <vt:lpstr>3_Office 테마</vt:lpstr>
      <vt:lpstr>Microsoft Excel 97-2003 Worksheet</vt:lpstr>
      <vt:lpstr>PowerPoint 프레젠테이션</vt:lpstr>
      <vt:lpstr>Introduction</vt:lpstr>
      <vt:lpstr>Scatter Plots for 16 TXRUs, FTP [UMi, (8,4,2,16)]</vt:lpstr>
      <vt:lpstr>Scatter Plots for 64 TXRUs, FTP [UMi, (8,4,2,64)]</vt:lpstr>
      <vt:lpstr>Scatter Plot for 16 TXRUs, Full Buffer [UMi, (8,4,2,16)]</vt:lpstr>
      <vt:lpstr>Scatter Plot for 64 TXRUs, Full Buffer [UMi, (8,4,2,64)]</vt:lpstr>
      <vt:lpstr>Conclusions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13년경영계획 최종 보고_v1.0-CSP2</dc:title>
  <dc:creator>이상우</dc:creator>
  <cp:lastModifiedBy>cheolkyu</cp:lastModifiedBy>
  <cp:revision>1252</cp:revision>
  <dcterms:created xsi:type="dcterms:W3CDTF">2011-04-07T04:52:51Z</dcterms:created>
  <dcterms:modified xsi:type="dcterms:W3CDTF">2015-05-22T01:52:08Z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0x010100A14D984FB8B221468946974834B0990F00D13DA6DAF025384FA39A7C534BB95254</vt:lpwstr>
  </property>
</Properties>
</file>