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334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7DDE0E-9340-4C0F-9D2A-D8C56FFC248E}" type="datetimeFigureOut">
              <a:rPr lang="zh-CN" altLang="en-US" smtClean="0"/>
              <a:pPr/>
              <a:t>2013/8/22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1E5A5B-D718-41AE-9F4E-D04B0FEF6F1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1E5A5B-D718-41AE-9F4E-D04B0FEF6F1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1E5A5B-D718-41AE-9F4E-D04B0FEF6F1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1E5A5B-D718-41AE-9F4E-D04B0FEF6F14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2013/8/22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2013/8/22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2013/8/22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2013/8/22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2013/8/22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2013/8/22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536" y="2130425"/>
            <a:ext cx="8280920" cy="1470025"/>
          </a:xfrm>
        </p:spPr>
        <p:txBody>
          <a:bodyPr/>
          <a:lstStyle/>
          <a:p>
            <a:r>
              <a:rPr lang="en-US" altLang="zh-CN" dirty="0" smtClean="0"/>
              <a:t>WF on UE Coverage Improvements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CMCC, Vodafone</a:t>
            </a:r>
            <a:endParaRPr lang="zh-CN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39688"/>
            <a:ext cx="914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6000" rIns="126000" anchor="ctr">
            <a:spAutoFit/>
          </a:bodyPr>
          <a:lstStyle/>
          <a:p>
            <a:r>
              <a:rPr lang="en-GB" altLang="ja-JP" sz="2000" b="1" dirty="0">
                <a:latin typeface="Calibri" pitchFamily="34" charset="0"/>
                <a:ea typeface="ＭＳ Ｐゴシック" pitchFamily="50" charset="-128"/>
                <a:cs typeface="Arial" charset="0"/>
              </a:rPr>
              <a:t>3GPP TSG RAN WG1 #7</a:t>
            </a:r>
            <a:r>
              <a:rPr lang="en-US" altLang="ja-JP" sz="2000" b="1" dirty="0">
                <a:latin typeface="Calibri" pitchFamily="34" charset="0"/>
                <a:ea typeface="ＭＳ Ｐゴシック" pitchFamily="50" charset="-128"/>
                <a:cs typeface="Arial" charset="0"/>
              </a:rPr>
              <a:t>4</a:t>
            </a:r>
            <a:r>
              <a:rPr lang="en-GB" altLang="ja-JP" sz="2000" b="1" dirty="0">
                <a:latin typeface="Calibri" pitchFamily="34" charset="0"/>
                <a:ea typeface="ＭＳ Ｐゴシック" pitchFamily="50" charset="-128"/>
                <a:cs typeface="Arial" charset="0"/>
              </a:rPr>
              <a:t>				                 R1-</a:t>
            </a:r>
            <a:r>
              <a:rPr lang="en-US" altLang="ja-JP" sz="2000" b="1" dirty="0" smtClean="0">
                <a:latin typeface="Calibri" pitchFamily="34" charset="0"/>
                <a:ea typeface="ＭＳ Ｐゴシック" pitchFamily="50" charset="-128"/>
                <a:cs typeface="Arial" charset="0"/>
              </a:rPr>
              <a:t>133956</a:t>
            </a:r>
            <a:endParaRPr lang="en-US" altLang="ja-JP" sz="2000" b="1" dirty="0">
              <a:latin typeface="Calibri" pitchFamily="34" charset="0"/>
              <a:ea typeface="ＭＳ Ｐゴシック" pitchFamily="50" charset="-128"/>
              <a:cs typeface="Arial" charset="0"/>
            </a:endParaRPr>
          </a:p>
          <a:p>
            <a:r>
              <a:rPr lang="en-US" altLang="ja-JP" sz="2000" b="1" dirty="0">
                <a:latin typeface="Calibri" pitchFamily="34" charset="0"/>
                <a:ea typeface="ＭＳ Ｐゴシック" pitchFamily="50" charset="-128"/>
              </a:rPr>
              <a:t>Barcelona, Spain, 19</a:t>
            </a:r>
            <a:r>
              <a:rPr lang="en-US" altLang="ja-JP" sz="2000" b="1" baseline="30000" dirty="0">
                <a:latin typeface="Calibri" pitchFamily="34" charset="0"/>
                <a:ea typeface="ＭＳ Ｐゴシック" pitchFamily="50" charset="-128"/>
              </a:rPr>
              <a:t>th</a:t>
            </a:r>
            <a:r>
              <a:rPr lang="en-US" altLang="ja-JP" sz="2000" b="1" dirty="0">
                <a:latin typeface="Calibri" pitchFamily="34" charset="0"/>
                <a:ea typeface="ＭＳ Ｐゴシック" pitchFamily="50" charset="-128"/>
              </a:rPr>
              <a:t> – 23</a:t>
            </a:r>
            <a:r>
              <a:rPr lang="en-US" altLang="ja-JP" sz="2000" b="1" baseline="30000" dirty="0">
                <a:latin typeface="Calibri" pitchFamily="34" charset="0"/>
                <a:ea typeface="ＭＳ Ｐゴシック" pitchFamily="50" charset="-128"/>
              </a:rPr>
              <a:t>rd</a:t>
            </a:r>
            <a:r>
              <a:rPr lang="en-US" altLang="ja-JP" sz="2000" b="1" dirty="0">
                <a:latin typeface="Calibri" pitchFamily="34" charset="0"/>
                <a:ea typeface="ＭＳ Ｐゴシック" pitchFamily="50" charset="-128"/>
              </a:rPr>
              <a:t> August 2013</a:t>
            </a:r>
            <a:endParaRPr lang="ja-JP" altLang="ja-JP" sz="2000" b="1" dirty="0">
              <a:latin typeface="Calibri" pitchFamily="34" charset="0"/>
              <a:ea typeface="ＭＳ Ｐゴシック" pitchFamily="50" charset="-128"/>
            </a:endParaRPr>
          </a:p>
          <a:p>
            <a:r>
              <a:rPr lang="en-US" altLang="ja-JP" sz="2000" b="1" dirty="0">
                <a:latin typeface="Calibri" pitchFamily="34" charset="0"/>
                <a:ea typeface="ＭＳ Ｐゴシック" pitchFamily="50" charset="-128"/>
              </a:rPr>
              <a:t>Agenda </a:t>
            </a:r>
            <a:r>
              <a:rPr lang="en-US" altLang="ja-JP" sz="2000" b="1" dirty="0" smtClean="0">
                <a:latin typeface="Calibri" pitchFamily="34" charset="0"/>
                <a:ea typeface="ＭＳ Ｐゴシック" pitchFamily="50" charset="-128"/>
              </a:rPr>
              <a:t>7.2.4</a:t>
            </a:r>
            <a:endParaRPr lang="en-US" altLang="ja-JP" sz="2000" b="1" dirty="0">
              <a:latin typeface="Calibri" pitchFamily="34" charset="0"/>
              <a:ea typeface="ＭＳ Ｐゴシック" pitchFamily="50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UE coverage improvement  target is to strive to maintain same MCL between TDD (at least UL-DL </a:t>
            </a:r>
            <a:r>
              <a:rPr lang="en-US" altLang="zh-CN" dirty="0" err="1" smtClean="0"/>
              <a:t>config</a:t>
            </a:r>
            <a:r>
              <a:rPr lang="en-US" altLang="zh-CN" dirty="0" smtClean="0"/>
              <a:t>. 1 and 2) and FDD after coverage improvements</a:t>
            </a:r>
          </a:p>
          <a:p>
            <a:pPr lvl="1"/>
            <a:r>
              <a:rPr lang="en-US" altLang="zh-CN" dirty="0" smtClean="0"/>
              <a:t>Meanwhile strive to have common TDD/FDD solutions</a:t>
            </a:r>
          </a:p>
          <a:p>
            <a:pPr lvl="1"/>
            <a:r>
              <a:rPr lang="en-US" altLang="zh-CN" dirty="0" smtClean="0"/>
              <a:t>UE capability indicator for enhanced coverage will not need TDD/FDD differentiation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51521" y="1621909"/>
          <a:ext cx="8640958" cy="2599179"/>
        </p:xfrm>
        <a:graphic>
          <a:graphicData uri="http://schemas.openxmlformats.org/drawingml/2006/table">
            <a:tbl>
              <a:tblPr/>
              <a:tblGrid>
                <a:gridCol w="1868550"/>
                <a:gridCol w="1246276"/>
                <a:gridCol w="917853"/>
                <a:gridCol w="883283"/>
                <a:gridCol w="883283"/>
                <a:gridCol w="762286"/>
                <a:gridCol w="658571"/>
                <a:gridCol w="1420856"/>
              </a:tblGrid>
              <a:tr h="546204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600"/>
                        </a:spcAft>
                      </a:pPr>
                      <a:r>
                        <a:rPr lang="en-US" sz="1800" b="1" kern="100">
                          <a:latin typeface="Times New Roman"/>
                          <a:ea typeface="宋体"/>
                          <a:cs typeface="Times New Roman"/>
                        </a:rPr>
                        <a:t>Physical channel name</a:t>
                      </a:r>
                      <a:endParaRPr lang="zh-CN" sz="18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600"/>
                        </a:spcAft>
                      </a:pPr>
                      <a:r>
                        <a:rPr lang="en-US" sz="1800" b="1" kern="100">
                          <a:latin typeface="Times New Roman"/>
                          <a:ea typeface="宋体"/>
                          <a:cs typeface="Times New Roman"/>
                        </a:rPr>
                        <a:t>PUCCH (1A)</a:t>
                      </a:r>
                      <a:endParaRPr lang="zh-CN" sz="18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600"/>
                        </a:spcAft>
                      </a:pPr>
                      <a:r>
                        <a:rPr lang="en-US" sz="1800" b="1" kern="100">
                          <a:latin typeface="Times New Roman"/>
                          <a:ea typeface="宋体"/>
                          <a:cs typeface="Times New Roman"/>
                        </a:rPr>
                        <a:t>PRACH</a:t>
                      </a:r>
                      <a:endParaRPr lang="zh-CN" sz="18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600"/>
                        </a:spcAft>
                      </a:pPr>
                      <a:r>
                        <a:rPr lang="en-US" sz="1800" b="1" kern="100">
                          <a:latin typeface="Times New Roman"/>
                          <a:ea typeface="宋体"/>
                          <a:cs typeface="Times New Roman"/>
                        </a:rPr>
                        <a:t>PUSCH</a:t>
                      </a:r>
                      <a:endParaRPr lang="zh-CN" sz="18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600"/>
                        </a:spcAft>
                      </a:pPr>
                      <a:r>
                        <a:rPr lang="en-US" sz="1800" b="1" kern="100">
                          <a:latin typeface="Times New Roman"/>
                          <a:ea typeface="宋体"/>
                          <a:cs typeface="Times New Roman"/>
                        </a:rPr>
                        <a:t>PDSCH</a:t>
                      </a:r>
                      <a:endParaRPr lang="zh-CN" sz="18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600"/>
                        </a:spcAft>
                      </a:pPr>
                      <a:r>
                        <a:rPr lang="en-US" sz="1800" b="1" kern="100">
                          <a:latin typeface="Times New Roman"/>
                          <a:ea typeface="宋体"/>
                          <a:cs typeface="Times New Roman"/>
                        </a:rPr>
                        <a:t>PBCH</a:t>
                      </a:r>
                      <a:endParaRPr lang="zh-CN" sz="18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600"/>
                        </a:spcAft>
                      </a:pPr>
                      <a:r>
                        <a:rPr lang="en-US" sz="1800" b="1" kern="100">
                          <a:latin typeface="Times New Roman"/>
                          <a:ea typeface="宋体"/>
                          <a:cs typeface="Times New Roman"/>
                        </a:rPr>
                        <a:t>SCH</a:t>
                      </a:r>
                      <a:endParaRPr lang="zh-CN" sz="18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600"/>
                        </a:spcAft>
                      </a:pPr>
                      <a:r>
                        <a:rPr lang="en-US" sz="1800" b="1" kern="100">
                          <a:latin typeface="Times New Roman"/>
                          <a:ea typeface="宋体"/>
                          <a:cs typeface="Times New Roman"/>
                        </a:rPr>
                        <a:t>PDCCH (1A)</a:t>
                      </a:r>
                      <a:endParaRPr lang="zh-CN" sz="18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418756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600"/>
                        </a:spcAft>
                      </a:pPr>
                      <a:r>
                        <a:rPr lang="en-US" sz="1800" b="1" kern="100">
                          <a:latin typeface="Times New Roman"/>
                          <a:ea typeface="宋体"/>
                          <a:cs typeface="Times New Roman"/>
                        </a:rPr>
                        <a:t>MCL (FDD)</a:t>
                      </a:r>
                      <a:endParaRPr lang="zh-CN" sz="18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100">
                          <a:latin typeface="Times New Roman"/>
                          <a:ea typeface="宋体"/>
                          <a:cs typeface="Times New Roman"/>
                        </a:rPr>
                        <a:t>147.2</a:t>
                      </a:r>
                      <a:endParaRPr lang="zh-CN" sz="18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100">
                          <a:latin typeface="Times New Roman"/>
                          <a:ea typeface="宋体"/>
                          <a:cs typeface="Times New Roman"/>
                        </a:rPr>
                        <a:t>141.7</a:t>
                      </a:r>
                      <a:endParaRPr lang="zh-CN" sz="18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100">
                          <a:highlight>
                            <a:srgbClr val="FFFF00"/>
                          </a:highlight>
                          <a:latin typeface="Times New Roman"/>
                          <a:ea typeface="宋体"/>
                          <a:cs typeface="Times New Roman"/>
                        </a:rPr>
                        <a:t>140.7</a:t>
                      </a:r>
                      <a:endParaRPr lang="zh-CN" sz="18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100">
                          <a:latin typeface="Times New Roman"/>
                          <a:ea typeface="宋体"/>
                          <a:cs typeface="Times New Roman"/>
                        </a:rPr>
                        <a:t>145.4</a:t>
                      </a:r>
                      <a:endParaRPr lang="zh-CN" sz="18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100">
                          <a:latin typeface="Times New Roman"/>
                          <a:ea typeface="宋体"/>
                          <a:cs typeface="Times New Roman"/>
                        </a:rPr>
                        <a:t>149.0</a:t>
                      </a:r>
                      <a:endParaRPr lang="zh-CN" sz="18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100">
                          <a:latin typeface="Times New Roman"/>
                          <a:ea typeface="宋体"/>
                          <a:cs typeface="Times New Roman"/>
                        </a:rPr>
                        <a:t>149.3</a:t>
                      </a:r>
                      <a:endParaRPr lang="zh-CN" sz="18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100">
                          <a:latin typeface="Times New Roman"/>
                          <a:ea typeface="宋体"/>
                          <a:cs typeface="Times New Roman"/>
                        </a:rPr>
                        <a:t>146.1</a:t>
                      </a:r>
                      <a:endParaRPr lang="zh-CN" sz="18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756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600"/>
                        </a:spcAft>
                      </a:pPr>
                      <a:r>
                        <a:rPr lang="en-US" sz="1800" b="1" kern="100">
                          <a:latin typeface="Times New Roman"/>
                          <a:ea typeface="宋体"/>
                          <a:cs typeface="Times New Roman"/>
                        </a:rPr>
                        <a:t>MCL (TDD)</a:t>
                      </a:r>
                      <a:endParaRPr lang="zh-CN" sz="18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100">
                          <a:latin typeface="Times New Roman"/>
                          <a:ea typeface="宋体"/>
                          <a:cs typeface="Times New Roman"/>
                        </a:rPr>
                        <a:t>149.4</a:t>
                      </a:r>
                      <a:endParaRPr lang="zh-CN" sz="18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100">
                          <a:highlight>
                            <a:srgbClr val="FFFF00"/>
                          </a:highlight>
                          <a:latin typeface="Times New Roman"/>
                          <a:ea typeface="宋体"/>
                          <a:cs typeface="Times New Roman"/>
                        </a:rPr>
                        <a:t>146.7</a:t>
                      </a:r>
                      <a:endParaRPr lang="zh-CN" sz="18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100">
                          <a:latin typeface="Times New Roman"/>
                          <a:ea typeface="宋体"/>
                          <a:cs typeface="Times New Roman"/>
                        </a:rPr>
                        <a:t>147.4</a:t>
                      </a:r>
                      <a:endParaRPr lang="zh-CN" sz="18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100">
                          <a:latin typeface="Times New Roman"/>
                          <a:ea typeface="宋体"/>
                          <a:cs typeface="Times New Roman"/>
                        </a:rPr>
                        <a:t>148.1</a:t>
                      </a:r>
                      <a:endParaRPr lang="zh-CN" sz="18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100">
                          <a:latin typeface="Times New Roman"/>
                          <a:ea typeface="宋体"/>
                          <a:cs typeface="Times New Roman"/>
                        </a:rPr>
                        <a:t>149.0</a:t>
                      </a:r>
                      <a:endParaRPr lang="zh-CN" sz="18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100">
                          <a:latin typeface="Times New Roman"/>
                          <a:ea typeface="宋体"/>
                          <a:cs typeface="Times New Roman"/>
                        </a:rPr>
                        <a:t>149.3</a:t>
                      </a:r>
                      <a:endParaRPr lang="zh-CN" sz="18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100">
                          <a:latin typeface="Times New Roman"/>
                          <a:ea typeface="宋体"/>
                          <a:cs typeface="Times New Roman"/>
                        </a:rPr>
                        <a:t>146.9</a:t>
                      </a:r>
                      <a:endParaRPr lang="zh-CN" sz="18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3027">
                <a:tc gridSpan="8">
                  <a:txBody>
                    <a:bodyPr/>
                    <a:lstStyle/>
                    <a:p>
                      <a:pPr fontAlgn="base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100" dirty="0">
                          <a:latin typeface="Times New Roman"/>
                          <a:ea typeface="宋体"/>
                          <a:cs typeface="Times New Roman"/>
                        </a:rPr>
                        <a:t>Note1: </a:t>
                      </a:r>
                      <a:r>
                        <a:rPr lang="en-US" sz="1800" kern="100" dirty="0" err="1">
                          <a:latin typeface="Times New Roman"/>
                          <a:ea typeface="宋体"/>
                          <a:cs typeface="Times New Roman"/>
                        </a:rPr>
                        <a:t>eNB</a:t>
                      </a:r>
                      <a:r>
                        <a:rPr lang="en-US" sz="1800" kern="100" dirty="0">
                          <a:latin typeface="Times New Roman"/>
                          <a:ea typeface="宋体"/>
                          <a:cs typeface="Times New Roman"/>
                        </a:rPr>
                        <a:t> is assumed with 2 </a:t>
                      </a:r>
                      <a:r>
                        <a:rPr lang="en-US" sz="1800" kern="100" dirty="0" err="1">
                          <a:latin typeface="Times New Roman"/>
                          <a:ea typeface="宋体"/>
                          <a:cs typeface="Times New Roman"/>
                        </a:rPr>
                        <a:t>Tx</a:t>
                      </a:r>
                      <a:r>
                        <a:rPr lang="en-US" sz="1800" kern="100" dirty="0">
                          <a:latin typeface="Times New Roman"/>
                          <a:ea typeface="宋体"/>
                          <a:cs typeface="Times New Roman"/>
                        </a:rPr>
                        <a:t> and 2 Rx in FDD systems.</a:t>
                      </a:r>
                      <a:endParaRPr lang="zh-CN" sz="1800" kern="100" dirty="0">
                        <a:latin typeface="Times"/>
                        <a:ea typeface="Batang"/>
                        <a:cs typeface="Times New Roman"/>
                      </a:endParaRPr>
                    </a:p>
                    <a:p>
                      <a:pPr fontAlgn="base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100" dirty="0">
                          <a:latin typeface="Times New Roman"/>
                          <a:ea typeface="宋体"/>
                          <a:cs typeface="Times New Roman"/>
                        </a:rPr>
                        <a:t>Note2: </a:t>
                      </a:r>
                      <a:r>
                        <a:rPr lang="en-US" sz="1800" kern="100" dirty="0" err="1">
                          <a:latin typeface="Times New Roman"/>
                          <a:ea typeface="宋体"/>
                          <a:cs typeface="Times New Roman"/>
                        </a:rPr>
                        <a:t>eNB</a:t>
                      </a:r>
                      <a:r>
                        <a:rPr lang="en-US" sz="1800" kern="100" dirty="0">
                          <a:latin typeface="Times New Roman"/>
                          <a:ea typeface="宋体"/>
                          <a:cs typeface="Times New Roman"/>
                        </a:rPr>
                        <a:t> is assumed with 8 </a:t>
                      </a:r>
                      <a:r>
                        <a:rPr lang="en-US" sz="1800" kern="100" dirty="0" err="1">
                          <a:latin typeface="Times New Roman"/>
                          <a:ea typeface="宋体"/>
                          <a:cs typeface="Times New Roman"/>
                        </a:rPr>
                        <a:t>Tx</a:t>
                      </a:r>
                      <a:r>
                        <a:rPr lang="en-US" sz="1800" kern="100" dirty="0">
                          <a:latin typeface="Times New Roman"/>
                          <a:ea typeface="宋体"/>
                          <a:cs typeface="Times New Roman"/>
                        </a:rPr>
                        <a:t> and 8 Rx in TDD systems.</a:t>
                      </a:r>
                      <a:endParaRPr lang="zh-CN" sz="1800" kern="100" dirty="0">
                        <a:latin typeface="Times"/>
                        <a:ea typeface="Batang"/>
                        <a:cs typeface="Times New Roman"/>
                      </a:endParaRPr>
                    </a:p>
                    <a:p>
                      <a:pPr fontAlgn="base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kern="100" dirty="0">
                          <a:latin typeface="Times New Roman"/>
                          <a:ea typeface="宋体"/>
                          <a:cs typeface="Times New Roman"/>
                        </a:rPr>
                        <a:t>Note 3: PHICH is neglected and the function of PHICH can be implemented by PDCCH in case of cell edge.</a:t>
                      </a:r>
                      <a:endParaRPr lang="zh-CN" sz="1800" kern="1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755576" y="4941167"/>
          <a:ext cx="7416823" cy="1584177"/>
        </p:xfrm>
        <a:graphic>
          <a:graphicData uri="http://schemas.openxmlformats.org/drawingml/2006/table">
            <a:tbl>
              <a:tblPr/>
              <a:tblGrid>
                <a:gridCol w="1046298"/>
                <a:gridCol w="1201657"/>
                <a:gridCol w="786308"/>
                <a:gridCol w="1011421"/>
                <a:gridCol w="786308"/>
                <a:gridCol w="787101"/>
                <a:gridCol w="673752"/>
                <a:gridCol w="1123978"/>
              </a:tblGrid>
              <a:tr h="5280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solidFill>
                            <a:srgbClr val="000000"/>
                          </a:solidFill>
                          <a:latin typeface="Trebuchet MS"/>
                          <a:ea typeface="Batang"/>
                          <a:cs typeface="Times New Roman"/>
                        </a:rPr>
                        <a:t>Channel</a:t>
                      </a:r>
                      <a:endParaRPr lang="zh-CN" sz="1600" kern="1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solidFill>
                            <a:srgbClr val="000000"/>
                          </a:solidFill>
                          <a:latin typeface="Trebuchet MS"/>
                          <a:ea typeface="Batang"/>
                          <a:cs typeface="Times New Roman"/>
                        </a:rPr>
                        <a:t>PUCCH (1A)</a:t>
                      </a:r>
                      <a:endParaRPr lang="zh-CN" sz="16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solidFill>
                            <a:srgbClr val="000000"/>
                          </a:solidFill>
                          <a:latin typeface="Trebuchet MS"/>
                          <a:ea typeface="Batang"/>
                          <a:cs typeface="Times New Roman"/>
                        </a:rPr>
                        <a:t>PRACH</a:t>
                      </a:r>
                      <a:endParaRPr lang="zh-CN" sz="16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solidFill>
                            <a:srgbClr val="000000"/>
                          </a:solidFill>
                          <a:latin typeface="Trebuchet MS"/>
                          <a:ea typeface="Batang"/>
                          <a:cs typeface="Times New Roman"/>
                        </a:rPr>
                        <a:t>PUSCH</a:t>
                      </a:r>
                      <a:endParaRPr lang="zh-CN" sz="16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solidFill>
                            <a:srgbClr val="000000"/>
                          </a:solidFill>
                          <a:latin typeface="Trebuchet MS"/>
                          <a:ea typeface="Batang"/>
                          <a:cs typeface="Times New Roman"/>
                        </a:rPr>
                        <a:t>PDSCH</a:t>
                      </a:r>
                      <a:endParaRPr lang="zh-CN" sz="16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solidFill>
                            <a:srgbClr val="000000"/>
                          </a:solidFill>
                          <a:latin typeface="Trebuchet MS"/>
                          <a:ea typeface="Batang"/>
                          <a:cs typeface="Times New Roman"/>
                        </a:rPr>
                        <a:t>PBCH</a:t>
                      </a:r>
                      <a:endParaRPr lang="zh-CN" sz="16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>
                          <a:solidFill>
                            <a:srgbClr val="000000"/>
                          </a:solidFill>
                          <a:latin typeface="Trebuchet MS"/>
                          <a:ea typeface="Batang"/>
                          <a:cs typeface="Times New Roman"/>
                        </a:rPr>
                        <a:t>SCH</a:t>
                      </a:r>
                      <a:endParaRPr lang="zh-CN" sz="16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solidFill>
                            <a:srgbClr val="000000"/>
                          </a:solidFill>
                          <a:latin typeface="Trebuchet MS"/>
                          <a:ea typeface="Batang"/>
                          <a:cs typeface="Times New Roman"/>
                        </a:rPr>
                        <a:t>PDCCH (1A)</a:t>
                      </a:r>
                      <a:endParaRPr lang="zh-CN" sz="1600" kern="1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</a:tr>
              <a:tr h="5280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Trebuchet MS"/>
                          <a:ea typeface="Batang"/>
                          <a:cs typeface="Times New Roman"/>
                        </a:rPr>
                        <a:t>MCL (FDD)</a:t>
                      </a:r>
                      <a:endParaRPr lang="zh-CN" sz="16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solidFill>
                            <a:srgbClr val="000000"/>
                          </a:solidFill>
                          <a:latin typeface="Trebuchet MS"/>
                          <a:ea typeface="Batang"/>
                          <a:cs typeface="Times New Roman"/>
                        </a:rPr>
                        <a:t>147.2</a:t>
                      </a:r>
                      <a:endParaRPr lang="zh-CN" sz="1600" kern="1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solidFill>
                            <a:srgbClr val="000000"/>
                          </a:solidFill>
                          <a:latin typeface="Trebuchet MS"/>
                          <a:ea typeface="Batang"/>
                          <a:cs typeface="Times New Roman"/>
                        </a:rPr>
                        <a:t>141.7</a:t>
                      </a:r>
                      <a:endParaRPr lang="zh-CN" sz="1600" kern="1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rebuchet MS"/>
                          <a:ea typeface="Batang"/>
                          <a:cs typeface="Times New Roman"/>
                        </a:rPr>
                        <a:t>140.7</a:t>
                      </a:r>
                      <a:endParaRPr lang="zh-CN" sz="1600" kern="1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kern="100">
                          <a:solidFill>
                            <a:srgbClr val="000000"/>
                          </a:solidFill>
                          <a:latin typeface="Trebuchet MS"/>
                          <a:ea typeface="Batang"/>
                          <a:cs typeface="Times New Roman"/>
                        </a:rPr>
                        <a:t>141.4</a:t>
                      </a:r>
                      <a:endParaRPr lang="zh-CN" sz="16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kern="100">
                          <a:solidFill>
                            <a:srgbClr val="000000"/>
                          </a:solidFill>
                          <a:latin typeface="Trebuchet MS"/>
                          <a:ea typeface="Batang"/>
                          <a:cs typeface="Times New Roman"/>
                        </a:rPr>
                        <a:t>145</a:t>
                      </a:r>
                      <a:endParaRPr lang="zh-CN" sz="16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kern="100">
                          <a:solidFill>
                            <a:srgbClr val="000000"/>
                          </a:solidFill>
                          <a:latin typeface="Trebuchet MS"/>
                          <a:ea typeface="Batang"/>
                          <a:cs typeface="Times New Roman"/>
                        </a:rPr>
                        <a:t>145.3</a:t>
                      </a:r>
                      <a:endParaRPr lang="zh-CN" sz="16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kern="100">
                          <a:solidFill>
                            <a:srgbClr val="000000"/>
                          </a:solidFill>
                          <a:latin typeface="Trebuchet MS"/>
                          <a:ea typeface="Batang"/>
                          <a:cs typeface="Times New Roman"/>
                        </a:rPr>
                        <a:t>142.1</a:t>
                      </a:r>
                      <a:endParaRPr lang="zh-CN" sz="16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280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Trebuchet MS"/>
                          <a:ea typeface="Batang"/>
                          <a:cs typeface="Times New Roman"/>
                        </a:rPr>
                        <a:t>MCL (TDD)</a:t>
                      </a:r>
                      <a:endParaRPr lang="zh-CN" sz="16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kern="100">
                          <a:solidFill>
                            <a:srgbClr val="000000"/>
                          </a:solidFill>
                          <a:latin typeface="Trebuchet MS"/>
                          <a:ea typeface="Batang"/>
                          <a:cs typeface="Times New Roman"/>
                        </a:rPr>
                        <a:t>149.4</a:t>
                      </a:r>
                      <a:endParaRPr lang="zh-CN" sz="16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kern="100">
                          <a:solidFill>
                            <a:srgbClr val="000000"/>
                          </a:solidFill>
                          <a:latin typeface="Trebuchet MS"/>
                          <a:ea typeface="Batang"/>
                          <a:cs typeface="Times New Roman"/>
                        </a:rPr>
                        <a:t>146.7</a:t>
                      </a:r>
                      <a:endParaRPr lang="zh-CN" sz="16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solidFill>
                            <a:srgbClr val="000000"/>
                          </a:solidFill>
                          <a:latin typeface="Trebuchet MS"/>
                          <a:ea typeface="Batang"/>
                          <a:cs typeface="Times New Roman"/>
                        </a:rPr>
                        <a:t>147.4</a:t>
                      </a:r>
                      <a:endParaRPr lang="zh-CN" sz="1600" kern="1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solidFill>
                            <a:srgbClr val="000000"/>
                          </a:solidFill>
                          <a:latin typeface="Trebuchet MS"/>
                          <a:ea typeface="Batang"/>
                          <a:cs typeface="Times New Roman"/>
                        </a:rPr>
                        <a:t>144.1</a:t>
                      </a:r>
                      <a:endParaRPr lang="zh-CN" sz="1600" kern="1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solidFill>
                            <a:srgbClr val="000000"/>
                          </a:solidFill>
                          <a:latin typeface="Trebuchet MS"/>
                          <a:ea typeface="Batang"/>
                          <a:cs typeface="Times New Roman"/>
                        </a:rPr>
                        <a:t>145</a:t>
                      </a:r>
                      <a:endParaRPr lang="zh-CN" sz="1600" kern="1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solidFill>
                            <a:srgbClr val="000000"/>
                          </a:solidFill>
                          <a:latin typeface="Trebuchet MS"/>
                          <a:ea typeface="Batang"/>
                          <a:cs typeface="Times New Roman"/>
                        </a:rPr>
                        <a:t>145.3</a:t>
                      </a:r>
                      <a:endParaRPr lang="zh-CN" sz="1600" kern="1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rebuchet MS"/>
                          <a:ea typeface="Batang"/>
                          <a:cs typeface="Times New Roman"/>
                        </a:rPr>
                        <a:t>142.9</a:t>
                      </a:r>
                      <a:endParaRPr lang="zh-CN" sz="1600" kern="1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203848" y="188640"/>
            <a:ext cx="31683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/>
              <a:t>reference</a:t>
            </a:r>
            <a:endParaRPr lang="zh-CN" altLang="en-US" sz="4800" dirty="0"/>
          </a:p>
        </p:txBody>
      </p:sp>
      <p:sp>
        <p:nvSpPr>
          <p:cNvPr id="7" name="TextBox 6"/>
          <p:cNvSpPr txBox="1"/>
          <p:nvPr/>
        </p:nvSpPr>
        <p:spPr>
          <a:xfrm>
            <a:off x="2339752" y="1196752"/>
            <a:ext cx="45658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MCL for category 1 UE in TR 36.888</a:t>
            </a:r>
            <a:endParaRPr lang="zh-CN" alt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2339752" y="4407495"/>
            <a:ext cx="51454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MCL for low complexity UE in TR 36.888</a:t>
            </a:r>
            <a:endParaRPr lang="zh-CN" altLang="en-US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208</Words>
  <Application>Microsoft Office PowerPoint</Application>
  <PresentationFormat>全屏显示(4:3)</PresentationFormat>
  <Paragraphs>66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UE Coverage Improvements</vt:lpstr>
      <vt:lpstr>Proposal</vt:lpstr>
      <vt:lpstr>幻灯片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Coverage Improvements</dc:title>
  <dc:creator>cmcc</dc:creator>
  <cp:lastModifiedBy>cmcc</cp:lastModifiedBy>
  <cp:revision>3</cp:revision>
  <dcterms:created xsi:type="dcterms:W3CDTF">2013-08-21T19:42:17Z</dcterms:created>
  <dcterms:modified xsi:type="dcterms:W3CDTF">2013-08-22T07:14:15Z</dcterms:modified>
</cp:coreProperties>
</file>