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5"/>
  </p:notesMasterIdLst>
  <p:sldIdLst>
    <p:sldId id="263" r:id="rId3"/>
    <p:sldId id="266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108" y="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13D9D3-DC8F-40B4-A1DE-ECF665C5E7F6}" type="datetimeFigureOut">
              <a:rPr lang="zh-CN" altLang="en-US" smtClean="0"/>
              <a:t>2025/11/20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663D39-D2F2-4AEC-92CC-B9B387A2DD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3348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663D39-D2F2-4AEC-92CC-B9B387A2DDD7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20226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/>
              <a:t>Click to edit Master subtitle style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/>
              <a:t>Click to edit Master subtitle style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0BBE5-D275-4EA0-B7AF-23EDB042D0E9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1FD9E-DFAC-42AC-8FB5-CAB4C6562A8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Proposals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enable UE to support a network 400 MHz Channel Bandwidth (CBW), the </a:t>
            </a:r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options 1/2/3/4 </a:t>
            </a:r>
            <a:r>
              <a:rPr lang="en-GB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are considered from RAN1 understanding</a:t>
            </a:r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for studying whether and how to enable UE to support 400MHz bandwidth</a:t>
            </a:r>
          </a:p>
          <a:p>
            <a:pPr lvl="1"/>
            <a:r>
              <a:rPr lang="en-US" altLang="zh-CN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Note: DL and UL designs may be considered independently.</a:t>
            </a:r>
          </a:p>
          <a:p>
            <a:pPr lvl="1"/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FFS: potential specification impact for each options.</a:t>
            </a:r>
          </a:p>
          <a:p>
            <a:pPr lvl="1"/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Companies are encouraged to provide investigations on performance/energy efficiency/cost/complexity for the above options.</a:t>
            </a:r>
          </a:p>
          <a:p>
            <a:pPr lvl="1"/>
            <a:r>
              <a:rPr lang="en-US" altLang="zh-CN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Request RAN4 to investigate and provide feedback about the above information.</a:t>
            </a:r>
            <a:endParaRPr lang="zh-CN" altLang="zh-CN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zh-CN" alt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C8BAF3-82E0-24B3-7E8A-32209F94A5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4D3204CD-BFD9-A10C-5231-2BD9BD756974}"/>
              </a:ext>
            </a:extLst>
          </p:cNvPr>
          <p:cNvGrpSpPr/>
          <p:nvPr/>
        </p:nvGrpSpPr>
        <p:grpSpPr>
          <a:xfrm>
            <a:off x="620264" y="327236"/>
            <a:ext cx="10665686" cy="4875103"/>
            <a:chOff x="382270" y="1026801"/>
            <a:chExt cx="8943357" cy="408785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97FE4903-9588-15E3-0412-32D7D7096393}"/>
                </a:ext>
              </a:extLst>
            </p:cNvPr>
            <p:cNvSpPr/>
            <p:nvPr/>
          </p:nvSpPr>
          <p:spPr>
            <a:xfrm>
              <a:off x="1565822" y="1608249"/>
              <a:ext cx="926926" cy="627782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BB Processor</a:t>
              </a:r>
              <a:endParaRPr lang="zh-CN" altLang="en-US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7B4EDE6-C4A7-6D39-AC43-F1858C90DCAC}"/>
                </a:ext>
              </a:extLst>
            </p:cNvPr>
            <p:cNvSpPr/>
            <p:nvPr/>
          </p:nvSpPr>
          <p:spPr>
            <a:xfrm>
              <a:off x="2764145" y="1608249"/>
              <a:ext cx="926926" cy="634582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+mn-ea"/>
                </a:rPr>
                <a:t>2 * 8K (I)FFT</a:t>
              </a:r>
              <a:endPara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en-US" altLang="zh-CN" sz="1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+mn-ea"/>
                </a:rPr>
                <a:t>or</a:t>
              </a:r>
              <a:endPara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en-US" altLang="zh-CN" sz="1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+mn-ea"/>
                </a:rPr>
                <a:t>16K (I)FFT</a:t>
              </a:r>
              <a:endParaRPr lang="zh-CN" altLang="en-US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B37F0DF-3B71-6D39-E142-9C25F5318A56}"/>
                </a:ext>
              </a:extLst>
            </p:cNvPr>
            <p:cNvSpPr/>
            <p:nvPr/>
          </p:nvSpPr>
          <p:spPr>
            <a:xfrm>
              <a:off x="3987520" y="1608249"/>
              <a:ext cx="926926" cy="634582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RF Chain</a:t>
              </a:r>
              <a:endParaRPr lang="zh-CN" altLang="en-US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2BAD3797-4CFC-EC2F-6DFF-46E35025F7DB}"/>
                </a:ext>
              </a:extLst>
            </p:cNvPr>
            <p:cNvSpPr txBox="1"/>
            <p:nvPr/>
          </p:nvSpPr>
          <p:spPr>
            <a:xfrm>
              <a:off x="382270" y="1693427"/>
              <a:ext cx="1226803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>
                <a:defRPr b="1">
                  <a:latin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pPr algn="ctr"/>
              <a:r>
                <a:rPr lang="en-US" altLang="zh-CN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Option 1</a:t>
              </a:r>
              <a:endParaRPr lang="zh-CN" alt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F09BB3E1-94FF-FF03-2902-FB47CD50DA0C}"/>
                </a:ext>
              </a:extLst>
            </p:cNvPr>
            <p:cNvSpPr txBox="1"/>
            <p:nvPr/>
          </p:nvSpPr>
          <p:spPr>
            <a:xfrm rot="16200000">
              <a:off x="7180654" y="1691456"/>
              <a:ext cx="71415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400MHz CBW</a:t>
              </a:r>
              <a:endParaRPr lang="zh-CN" altLang="en-US" sz="1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978A82B-DFDA-1320-83BE-EE69940A0BBE}"/>
                </a:ext>
              </a:extLst>
            </p:cNvPr>
            <p:cNvSpPr txBox="1"/>
            <p:nvPr/>
          </p:nvSpPr>
          <p:spPr>
            <a:xfrm>
              <a:off x="2697855" y="1033124"/>
              <a:ext cx="10417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UE side</a:t>
              </a:r>
              <a:endParaRPr lang="zh-CN" altLang="en-US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DACC3637-9A08-0598-279F-E8321C396CCF}"/>
                </a:ext>
              </a:extLst>
            </p:cNvPr>
            <p:cNvSpPr txBox="1"/>
            <p:nvPr/>
          </p:nvSpPr>
          <p:spPr>
            <a:xfrm>
              <a:off x="7761945" y="1026801"/>
              <a:ext cx="11476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NW side</a:t>
              </a:r>
              <a:endParaRPr lang="zh-CN" altLang="en-US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9" name="Left Brace 18">
              <a:extLst>
                <a:ext uri="{FF2B5EF4-FFF2-40B4-BE49-F238E27FC236}">
                  <a16:creationId xmlns:a16="http://schemas.microsoft.com/office/drawing/2014/main" id="{D93516FD-0F3D-0582-0779-EC6F7D367C67}"/>
                </a:ext>
              </a:extLst>
            </p:cNvPr>
            <p:cNvSpPr/>
            <p:nvPr/>
          </p:nvSpPr>
          <p:spPr>
            <a:xfrm rot="5400000">
              <a:off x="3202576" y="-265201"/>
              <a:ext cx="93735" cy="3330004"/>
            </a:xfrm>
            <a:prstGeom prst="leftBrace">
              <a:avLst>
                <a:gd name="adj1" fmla="val 8333"/>
                <a:gd name="adj2" fmla="val 52788"/>
              </a:avLst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 sz="10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1" name="Left Brace 20">
              <a:extLst>
                <a:ext uri="{FF2B5EF4-FFF2-40B4-BE49-F238E27FC236}">
                  <a16:creationId xmlns:a16="http://schemas.microsoft.com/office/drawing/2014/main" id="{9E3A2B15-7B5E-CF50-1FAA-E9A492CCE64F}"/>
                </a:ext>
              </a:extLst>
            </p:cNvPr>
            <p:cNvSpPr/>
            <p:nvPr/>
          </p:nvSpPr>
          <p:spPr>
            <a:xfrm rot="5400000">
              <a:off x="8333740" y="852170"/>
              <a:ext cx="106680" cy="1084580"/>
            </a:xfrm>
            <a:prstGeom prst="leftBrace">
              <a:avLst>
                <a:gd name="adj1" fmla="val 8333"/>
                <a:gd name="adj2" fmla="val 48118"/>
              </a:avLst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 sz="10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9" name="Rectangle: Folded Corner 28">
              <a:extLst>
                <a:ext uri="{FF2B5EF4-FFF2-40B4-BE49-F238E27FC236}">
                  <a16:creationId xmlns:a16="http://schemas.microsoft.com/office/drawing/2014/main" id="{16DAF063-437E-39F9-0689-B76F0D614012}"/>
                </a:ext>
              </a:extLst>
            </p:cNvPr>
            <p:cNvSpPr/>
            <p:nvPr/>
          </p:nvSpPr>
          <p:spPr>
            <a:xfrm>
              <a:off x="7844484" y="1622474"/>
              <a:ext cx="1045924" cy="627781"/>
            </a:xfrm>
            <a:prstGeom prst="foldedCorner">
              <a:avLst/>
            </a:prstGeom>
            <a:pattFill prst="pct10">
              <a:fgClr>
                <a:schemeClr val="tx1"/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RF Chain</a:t>
              </a:r>
            </a:p>
            <a:p>
              <a:pPr algn="ctr"/>
              <a:r>
                <a:rPr lang="en-US" altLang="zh-CN" sz="1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+mn-ea"/>
                </a:rPr>
                <a:t>(I)FFT</a:t>
              </a:r>
              <a:endPara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en-US" altLang="zh-CN" sz="1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BB Processing</a:t>
              </a:r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7445ED02-50C7-694A-95F8-F10561AA0885}"/>
                </a:ext>
              </a:extLst>
            </p:cNvPr>
            <p:cNvCxnSpPr/>
            <p:nvPr/>
          </p:nvCxnSpPr>
          <p:spPr>
            <a:xfrm>
              <a:off x="7048302" y="1639128"/>
              <a:ext cx="680720" cy="0"/>
            </a:xfrm>
            <a:prstGeom prst="line">
              <a:avLst/>
            </a:prstGeom>
            <a:ln w="12700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542AB559-CC37-CDA3-3C11-E441CD62A7AF}"/>
                </a:ext>
              </a:extLst>
            </p:cNvPr>
            <p:cNvCxnSpPr/>
            <p:nvPr/>
          </p:nvCxnSpPr>
          <p:spPr>
            <a:xfrm>
              <a:off x="7080608" y="2250254"/>
              <a:ext cx="680720" cy="0"/>
            </a:xfrm>
            <a:prstGeom prst="line">
              <a:avLst/>
            </a:prstGeom>
            <a:ln w="12700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7CA18944-3080-3D8B-68EE-328C0BBB327F}"/>
                </a:ext>
              </a:extLst>
            </p:cNvPr>
            <p:cNvCxnSpPr/>
            <p:nvPr/>
          </p:nvCxnSpPr>
          <p:spPr>
            <a:xfrm>
              <a:off x="7388662" y="1644707"/>
              <a:ext cx="0" cy="605547"/>
            </a:xfrm>
            <a:prstGeom prst="straightConnector1">
              <a:avLst/>
            </a:prstGeom>
            <a:ln w="12700"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5E63F7E-D6E7-F0C6-B97B-98A33BD1F29F}"/>
                </a:ext>
              </a:extLst>
            </p:cNvPr>
            <p:cNvCxnSpPr/>
            <p:nvPr/>
          </p:nvCxnSpPr>
          <p:spPr>
            <a:xfrm>
              <a:off x="4989582" y="1606594"/>
              <a:ext cx="680720" cy="0"/>
            </a:xfrm>
            <a:prstGeom prst="line">
              <a:avLst/>
            </a:prstGeom>
            <a:ln w="12700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7AC0EE75-2511-A5FF-3653-E9396FF14C8D}"/>
                </a:ext>
              </a:extLst>
            </p:cNvPr>
            <p:cNvCxnSpPr/>
            <p:nvPr/>
          </p:nvCxnSpPr>
          <p:spPr>
            <a:xfrm>
              <a:off x="4974209" y="2242831"/>
              <a:ext cx="680720" cy="0"/>
            </a:xfrm>
            <a:prstGeom prst="line">
              <a:avLst/>
            </a:prstGeom>
            <a:ln w="12700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7EACA17A-09A9-299E-AFE1-B3A9F427FEB9}"/>
                </a:ext>
              </a:extLst>
            </p:cNvPr>
            <p:cNvCxnSpPr/>
            <p:nvPr/>
          </p:nvCxnSpPr>
          <p:spPr>
            <a:xfrm>
              <a:off x="5314569" y="1606594"/>
              <a:ext cx="0" cy="629437"/>
            </a:xfrm>
            <a:prstGeom prst="straightConnector1">
              <a:avLst/>
            </a:prstGeom>
            <a:ln w="12700"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B3A1A56F-9AF8-1826-EC6E-84A62FC7EC61}"/>
                </a:ext>
              </a:extLst>
            </p:cNvPr>
            <p:cNvSpPr txBox="1"/>
            <p:nvPr/>
          </p:nvSpPr>
          <p:spPr>
            <a:xfrm>
              <a:off x="5246670" y="1799602"/>
              <a:ext cx="77656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400MHz</a:t>
              </a:r>
              <a:endParaRPr lang="zh-CN" altLang="en-US" sz="1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48" name="Picture 47">
              <a:extLst>
                <a:ext uri="{FF2B5EF4-FFF2-40B4-BE49-F238E27FC236}">
                  <a16:creationId xmlns:a16="http://schemas.microsoft.com/office/drawing/2014/main" id="{8CD00E24-8EA4-8590-5F27-9B4969A523A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65465" y="1782925"/>
              <a:ext cx="975699" cy="303213"/>
            </a:xfrm>
            <a:prstGeom prst="rect">
              <a:avLst/>
            </a:prstGeom>
          </p:spPr>
        </p:pic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6CD8615C-1B35-B6AE-308F-73ACD4354B5C}"/>
                </a:ext>
              </a:extLst>
            </p:cNvPr>
            <p:cNvSpPr/>
            <p:nvPr/>
          </p:nvSpPr>
          <p:spPr>
            <a:xfrm>
              <a:off x="1559802" y="2513054"/>
              <a:ext cx="926926" cy="611257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+mn-ea"/>
                </a:rPr>
                <a:t>BB Processor</a:t>
              </a:r>
              <a:r>
                <a:rPr lang="en-US" altLang="zh-CN" sz="1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endParaRPr lang="zh-CN" altLang="en-US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9AF8A644-6C2E-F770-AC25-A213B2A6D9DF}"/>
                </a:ext>
              </a:extLst>
            </p:cNvPr>
            <p:cNvSpPr/>
            <p:nvPr/>
          </p:nvSpPr>
          <p:spPr>
            <a:xfrm>
              <a:off x="2758125" y="2513054"/>
              <a:ext cx="926926" cy="30733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8K (I)FFT</a:t>
              </a:r>
              <a:endParaRPr lang="zh-CN" altLang="en-US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8EAB80FB-4708-BA54-EFB8-7997706140B4}"/>
                </a:ext>
              </a:extLst>
            </p:cNvPr>
            <p:cNvSpPr/>
            <p:nvPr/>
          </p:nvSpPr>
          <p:spPr>
            <a:xfrm>
              <a:off x="2758125" y="2817524"/>
              <a:ext cx="926926" cy="30733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8K (I)FFT</a:t>
              </a:r>
              <a:endParaRPr lang="zh-CN" altLang="en-US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7A6DB7C9-60BD-F728-422A-7E782215123E}"/>
                </a:ext>
              </a:extLst>
            </p:cNvPr>
            <p:cNvSpPr/>
            <p:nvPr/>
          </p:nvSpPr>
          <p:spPr>
            <a:xfrm>
              <a:off x="3981500" y="2513054"/>
              <a:ext cx="926926" cy="30733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RF Chain</a:t>
              </a:r>
              <a:endParaRPr lang="zh-CN" altLang="en-US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808BF47C-810A-789F-BB7C-79F2A9A1F66C}"/>
                </a:ext>
              </a:extLst>
            </p:cNvPr>
            <p:cNvSpPr/>
            <p:nvPr/>
          </p:nvSpPr>
          <p:spPr>
            <a:xfrm>
              <a:off x="3981500" y="2816982"/>
              <a:ext cx="926926" cy="30733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RF Chain</a:t>
              </a:r>
              <a:endParaRPr lang="zh-CN" altLang="en-US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5D9D37D2-EF4F-0612-3DAF-715167072934}"/>
                </a:ext>
              </a:extLst>
            </p:cNvPr>
            <p:cNvSpPr txBox="1"/>
            <p:nvPr/>
          </p:nvSpPr>
          <p:spPr>
            <a:xfrm>
              <a:off x="388621" y="2637671"/>
              <a:ext cx="1171176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>
                <a:defRPr b="1">
                  <a:latin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pPr algn="ctr"/>
              <a:r>
                <a:rPr lang="en-US" altLang="zh-CN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Option 2</a:t>
              </a:r>
              <a:endParaRPr lang="zh-CN" alt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906FA2C1-9BB3-CF9E-081A-B92F9886B43C}"/>
                </a:ext>
              </a:extLst>
            </p:cNvPr>
            <p:cNvSpPr txBox="1"/>
            <p:nvPr/>
          </p:nvSpPr>
          <p:spPr>
            <a:xfrm rot="16200000">
              <a:off x="7194272" y="2584209"/>
              <a:ext cx="70455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400MHz CBW</a:t>
              </a:r>
              <a:endParaRPr lang="zh-CN" altLang="en-US" sz="1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0" name="Rectangle: Folded Corner 99">
              <a:extLst>
                <a:ext uri="{FF2B5EF4-FFF2-40B4-BE49-F238E27FC236}">
                  <a16:creationId xmlns:a16="http://schemas.microsoft.com/office/drawing/2014/main" id="{577578F8-4D37-11BD-418F-DD3CA5640B0B}"/>
                </a:ext>
              </a:extLst>
            </p:cNvPr>
            <p:cNvSpPr/>
            <p:nvPr/>
          </p:nvSpPr>
          <p:spPr>
            <a:xfrm>
              <a:off x="7838464" y="2526905"/>
              <a:ext cx="1045924" cy="611256"/>
            </a:xfrm>
            <a:prstGeom prst="foldedCorner">
              <a:avLst/>
            </a:prstGeom>
            <a:pattFill prst="pct10">
              <a:fgClr>
                <a:schemeClr val="tx1"/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+mn-ea"/>
                </a:rPr>
                <a:t>RF Chain</a:t>
              </a:r>
              <a:endPara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en-US" altLang="zh-CN" sz="1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+mn-ea"/>
                </a:rPr>
                <a:t>(I)FFT </a:t>
              </a:r>
            </a:p>
            <a:p>
              <a:pPr algn="ctr"/>
              <a:r>
                <a:rPr lang="en-US" altLang="zh-CN" sz="1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+mn-ea"/>
                </a:rPr>
                <a:t>BB Processing</a:t>
              </a:r>
              <a:endParaRPr lang="zh-CN" altLang="en-US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052F3820-5F8D-FFF6-EAFF-F4671D471468}"/>
                </a:ext>
              </a:extLst>
            </p:cNvPr>
            <p:cNvCxnSpPr/>
            <p:nvPr/>
          </p:nvCxnSpPr>
          <p:spPr>
            <a:xfrm>
              <a:off x="7042282" y="2543121"/>
              <a:ext cx="680720" cy="0"/>
            </a:xfrm>
            <a:prstGeom prst="line">
              <a:avLst/>
            </a:prstGeom>
            <a:ln w="12700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7ECFDF9D-A7CC-FB69-BEE1-59E9E097D171}"/>
                </a:ext>
              </a:extLst>
            </p:cNvPr>
            <p:cNvCxnSpPr/>
            <p:nvPr/>
          </p:nvCxnSpPr>
          <p:spPr>
            <a:xfrm>
              <a:off x="7074588" y="3138161"/>
              <a:ext cx="680720" cy="0"/>
            </a:xfrm>
            <a:prstGeom prst="line">
              <a:avLst/>
            </a:prstGeom>
            <a:ln w="12700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3" name="Straight Arrow Connector 102">
              <a:extLst>
                <a:ext uri="{FF2B5EF4-FFF2-40B4-BE49-F238E27FC236}">
                  <a16:creationId xmlns:a16="http://schemas.microsoft.com/office/drawing/2014/main" id="{AFA283AC-9D02-751F-3BCA-C2587FE7C8EF}"/>
                </a:ext>
              </a:extLst>
            </p:cNvPr>
            <p:cNvCxnSpPr/>
            <p:nvPr/>
          </p:nvCxnSpPr>
          <p:spPr>
            <a:xfrm>
              <a:off x="7382642" y="2548553"/>
              <a:ext cx="0" cy="589608"/>
            </a:xfrm>
            <a:prstGeom prst="straightConnector1">
              <a:avLst/>
            </a:prstGeom>
            <a:ln w="12700"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Straight Connector 103">
              <a:extLst>
                <a:ext uri="{FF2B5EF4-FFF2-40B4-BE49-F238E27FC236}">
                  <a16:creationId xmlns:a16="http://schemas.microsoft.com/office/drawing/2014/main" id="{21F295EE-75A5-0A84-44EA-8A26760FF40D}"/>
                </a:ext>
              </a:extLst>
            </p:cNvPr>
            <p:cNvCxnSpPr/>
            <p:nvPr/>
          </p:nvCxnSpPr>
          <p:spPr>
            <a:xfrm>
              <a:off x="4983562" y="2511443"/>
              <a:ext cx="680720" cy="0"/>
            </a:xfrm>
            <a:prstGeom prst="line">
              <a:avLst/>
            </a:prstGeom>
            <a:ln w="12700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A1298636-47B0-EE77-7D0A-7EE0B09EC9CC}"/>
                </a:ext>
              </a:extLst>
            </p:cNvPr>
            <p:cNvCxnSpPr/>
            <p:nvPr/>
          </p:nvCxnSpPr>
          <p:spPr>
            <a:xfrm>
              <a:off x="4968189" y="3130933"/>
              <a:ext cx="680720" cy="0"/>
            </a:xfrm>
            <a:prstGeom prst="line">
              <a:avLst/>
            </a:prstGeom>
            <a:ln w="12700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924D3D12-8625-3CFD-8397-AF435D90A063}"/>
                </a:ext>
              </a:extLst>
            </p:cNvPr>
            <p:cNvCxnSpPr/>
            <p:nvPr/>
          </p:nvCxnSpPr>
          <p:spPr>
            <a:xfrm>
              <a:off x="4983562" y="2817854"/>
              <a:ext cx="680720" cy="0"/>
            </a:xfrm>
            <a:prstGeom prst="line">
              <a:avLst/>
            </a:prstGeom>
            <a:ln w="12700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7" name="Straight Arrow Connector 106">
              <a:extLst>
                <a:ext uri="{FF2B5EF4-FFF2-40B4-BE49-F238E27FC236}">
                  <a16:creationId xmlns:a16="http://schemas.microsoft.com/office/drawing/2014/main" id="{51813F0F-C412-702F-9A61-2384EE1D4F7D}"/>
                </a:ext>
              </a:extLst>
            </p:cNvPr>
            <p:cNvCxnSpPr/>
            <p:nvPr/>
          </p:nvCxnSpPr>
          <p:spPr>
            <a:xfrm>
              <a:off x="5308549" y="2511443"/>
              <a:ext cx="0" cy="314373"/>
            </a:xfrm>
            <a:prstGeom prst="straightConnector1">
              <a:avLst/>
            </a:prstGeom>
            <a:ln w="12700"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8" name="Straight Arrow Connector 107">
              <a:extLst>
                <a:ext uri="{FF2B5EF4-FFF2-40B4-BE49-F238E27FC236}">
                  <a16:creationId xmlns:a16="http://schemas.microsoft.com/office/drawing/2014/main" id="{AF78AE13-C4DE-BB83-10F1-C6174CF238EE}"/>
                </a:ext>
              </a:extLst>
            </p:cNvPr>
            <p:cNvCxnSpPr/>
            <p:nvPr/>
          </p:nvCxnSpPr>
          <p:spPr>
            <a:xfrm>
              <a:off x="5308549" y="2813459"/>
              <a:ext cx="0" cy="314373"/>
            </a:xfrm>
            <a:prstGeom prst="straightConnector1">
              <a:avLst/>
            </a:prstGeom>
            <a:ln w="12700"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A915B7CB-0A91-C757-C774-1A2F798C0715}"/>
                </a:ext>
              </a:extLst>
            </p:cNvPr>
            <p:cNvSpPr txBox="1"/>
            <p:nvPr/>
          </p:nvSpPr>
          <p:spPr>
            <a:xfrm>
              <a:off x="5274505" y="2543609"/>
              <a:ext cx="67623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200MHz</a:t>
              </a:r>
              <a:endParaRPr lang="zh-CN" altLang="en-US" sz="1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0E2E20FF-7A43-8DC1-3ACB-C61832A1846F}"/>
                </a:ext>
              </a:extLst>
            </p:cNvPr>
            <p:cNvSpPr txBox="1"/>
            <p:nvPr/>
          </p:nvSpPr>
          <p:spPr>
            <a:xfrm>
              <a:off x="5274505" y="2850750"/>
              <a:ext cx="6762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200MHz</a:t>
              </a:r>
              <a:endParaRPr lang="zh-CN" altLang="en-US" sz="1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111" name="Picture 110">
              <a:extLst>
                <a:ext uri="{FF2B5EF4-FFF2-40B4-BE49-F238E27FC236}">
                  <a16:creationId xmlns:a16="http://schemas.microsoft.com/office/drawing/2014/main" id="{1C89AFF4-0966-5BE4-02F5-BA0D07B6EB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59445" y="2683132"/>
              <a:ext cx="975699" cy="295232"/>
            </a:xfrm>
            <a:prstGeom prst="rect">
              <a:avLst/>
            </a:prstGeom>
          </p:spPr>
        </p:pic>
        <p:sp>
          <p:nvSpPr>
            <p:cNvPr id="114" name="Rectangle 113">
              <a:extLst>
                <a:ext uri="{FF2B5EF4-FFF2-40B4-BE49-F238E27FC236}">
                  <a16:creationId xmlns:a16="http://schemas.microsoft.com/office/drawing/2014/main" id="{A260F705-38EC-9173-8B06-A915540E3CEF}"/>
                </a:ext>
              </a:extLst>
            </p:cNvPr>
            <p:cNvSpPr/>
            <p:nvPr/>
          </p:nvSpPr>
          <p:spPr>
            <a:xfrm>
              <a:off x="1580755" y="3501341"/>
              <a:ext cx="926926" cy="300406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+mn-ea"/>
                </a:rPr>
                <a:t>BB Processor</a:t>
              </a:r>
              <a:endParaRPr lang="zh-CN" altLang="en-US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5" name="Rectangle 114">
              <a:extLst>
                <a:ext uri="{FF2B5EF4-FFF2-40B4-BE49-F238E27FC236}">
                  <a16:creationId xmlns:a16="http://schemas.microsoft.com/office/drawing/2014/main" id="{8E4E8FC5-6406-66B0-39B6-73AFD664C984}"/>
                </a:ext>
              </a:extLst>
            </p:cNvPr>
            <p:cNvSpPr/>
            <p:nvPr/>
          </p:nvSpPr>
          <p:spPr>
            <a:xfrm>
              <a:off x="2779078" y="3501340"/>
              <a:ext cx="926926" cy="30733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8K (I)FFT</a:t>
              </a:r>
              <a:endParaRPr lang="zh-CN" altLang="en-US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6" name="Rectangle 115">
              <a:extLst>
                <a:ext uri="{FF2B5EF4-FFF2-40B4-BE49-F238E27FC236}">
                  <a16:creationId xmlns:a16="http://schemas.microsoft.com/office/drawing/2014/main" id="{EE29CD23-02E8-92D4-0964-DCAA49DAE7B1}"/>
                </a:ext>
              </a:extLst>
            </p:cNvPr>
            <p:cNvSpPr/>
            <p:nvPr/>
          </p:nvSpPr>
          <p:spPr>
            <a:xfrm>
              <a:off x="2779078" y="3805810"/>
              <a:ext cx="926926" cy="30733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8K (I)FFT</a:t>
              </a:r>
              <a:endParaRPr lang="zh-CN" altLang="en-US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C698B393-13A2-EB7B-AE35-8684D7235543}"/>
                </a:ext>
              </a:extLst>
            </p:cNvPr>
            <p:cNvSpPr/>
            <p:nvPr/>
          </p:nvSpPr>
          <p:spPr>
            <a:xfrm>
              <a:off x="4002453" y="3501340"/>
              <a:ext cx="926926" cy="30733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RF Chain</a:t>
              </a:r>
              <a:endParaRPr lang="zh-CN" altLang="en-US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8" name="Rectangle 117">
              <a:extLst>
                <a:ext uri="{FF2B5EF4-FFF2-40B4-BE49-F238E27FC236}">
                  <a16:creationId xmlns:a16="http://schemas.microsoft.com/office/drawing/2014/main" id="{D957355B-4A6A-4943-6DB4-B92C326E3033}"/>
                </a:ext>
              </a:extLst>
            </p:cNvPr>
            <p:cNvSpPr/>
            <p:nvPr/>
          </p:nvSpPr>
          <p:spPr>
            <a:xfrm>
              <a:off x="4002453" y="3805268"/>
              <a:ext cx="926926" cy="30733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RF Chain</a:t>
              </a:r>
              <a:endParaRPr lang="zh-CN" altLang="en-US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4AD1BBD4-2C09-77EE-2D80-1341528A8122}"/>
                </a:ext>
              </a:extLst>
            </p:cNvPr>
            <p:cNvSpPr txBox="1"/>
            <p:nvPr/>
          </p:nvSpPr>
          <p:spPr>
            <a:xfrm>
              <a:off x="420370" y="3596522"/>
              <a:ext cx="1160379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>
                <a:defRPr b="1">
                  <a:latin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pPr algn="ctr"/>
              <a:r>
                <a:rPr lang="en-US" altLang="zh-CN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Option 3</a:t>
              </a:r>
              <a:endParaRPr lang="zh-CN" alt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6C7BBB37-06DF-1CEC-3375-8E55B8A14D9B}"/>
                </a:ext>
              </a:extLst>
            </p:cNvPr>
            <p:cNvSpPr txBox="1"/>
            <p:nvPr/>
          </p:nvSpPr>
          <p:spPr>
            <a:xfrm rot="16200000">
              <a:off x="7215225" y="3572495"/>
              <a:ext cx="70455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400MHz CBW</a:t>
              </a:r>
              <a:endParaRPr lang="zh-CN" altLang="en-US" sz="1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4" name="Rectangle: Folded Corner 123">
              <a:extLst>
                <a:ext uri="{FF2B5EF4-FFF2-40B4-BE49-F238E27FC236}">
                  <a16:creationId xmlns:a16="http://schemas.microsoft.com/office/drawing/2014/main" id="{A1B5815A-C18C-ED5D-4D52-B1DC3C0B0F0E}"/>
                </a:ext>
              </a:extLst>
            </p:cNvPr>
            <p:cNvSpPr/>
            <p:nvPr/>
          </p:nvSpPr>
          <p:spPr>
            <a:xfrm>
              <a:off x="7859417" y="3515191"/>
              <a:ext cx="1045924" cy="611256"/>
            </a:xfrm>
            <a:prstGeom prst="foldedCorner">
              <a:avLst/>
            </a:prstGeom>
            <a:pattFill prst="pct10">
              <a:fgClr>
                <a:schemeClr val="tx1"/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+mn-ea"/>
                </a:rPr>
                <a:t>RF Chain</a:t>
              </a:r>
              <a:endPara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en-US" altLang="zh-CN" sz="1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+mn-ea"/>
                </a:rPr>
                <a:t>(I)FFT </a:t>
              </a:r>
            </a:p>
            <a:p>
              <a:pPr algn="ctr"/>
              <a:r>
                <a:rPr lang="en-US" altLang="zh-CN" sz="1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+mn-ea"/>
                </a:rPr>
                <a:t>BB Processing</a:t>
              </a:r>
              <a:endParaRPr lang="zh-CN" altLang="en-US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E4A6AAB2-0F5D-01F7-02BF-A8D6DDB15A15}"/>
                </a:ext>
              </a:extLst>
            </p:cNvPr>
            <p:cNvCxnSpPr/>
            <p:nvPr/>
          </p:nvCxnSpPr>
          <p:spPr>
            <a:xfrm>
              <a:off x="7063235" y="3531407"/>
              <a:ext cx="680720" cy="0"/>
            </a:xfrm>
            <a:prstGeom prst="line">
              <a:avLst/>
            </a:prstGeom>
            <a:ln w="12700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3419C998-29BA-3BF2-DDB1-1009D05183E2}"/>
                </a:ext>
              </a:extLst>
            </p:cNvPr>
            <p:cNvCxnSpPr/>
            <p:nvPr/>
          </p:nvCxnSpPr>
          <p:spPr>
            <a:xfrm>
              <a:off x="7095541" y="4126447"/>
              <a:ext cx="680720" cy="0"/>
            </a:xfrm>
            <a:prstGeom prst="line">
              <a:avLst/>
            </a:prstGeom>
            <a:ln w="12700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7" name="Straight Arrow Connector 126">
              <a:extLst>
                <a:ext uri="{FF2B5EF4-FFF2-40B4-BE49-F238E27FC236}">
                  <a16:creationId xmlns:a16="http://schemas.microsoft.com/office/drawing/2014/main" id="{C00F30EC-4A4E-A30C-CF24-6A56522BFA5E}"/>
                </a:ext>
              </a:extLst>
            </p:cNvPr>
            <p:cNvCxnSpPr/>
            <p:nvPr/>
          </p:nvCxnSpPr>
          <p:spPr>
            <a:xfrm>
              <a:off x="7403595" y="3536839"/>
              <a:ext cx="0" cy="589608"/>
            </a:xfrm>
            <a:prstGeom prst="straightConnector1">
              <a:avLst/>
            </a:prstGeom>
            <a:ln w="12700"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327FC74A-0D59-13F9-11DD-3C3E478E4DD3}"/>
                </a:ext>
              </a:extLst>
            </p:cNvPr>
            <p:cNvCxnSpPr/>
            <p:nvPr/>
          </p:nvCxnSpPr>
          <p:spPr>
            <a:xfrm>
              <a:off x="5004515" y="3499729"/>
              <a:ext cx="680720" cy="0"/>
            </a:xfrm>
            <a:prstGeom prst="line">
              <a:avLst/>
            </a:prstGeom>
            <a:ln w="12700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9" name="Straight Connector 128">
              <a:extLst>
                <a:ext uri="{FF2B5EF4-FFF2-40B4-BE49-F238E27FC236}">
                  <a16:creationId xmlns:a16="http://schemas.microsoft.com/office/drawing/2014/main" id="{58C70A58-204E-ECA0-413D-897E6DD67D69}"/>
                </a:ext>
              </a:extLst>
            </p:cNvPr>
            <p:cNvCxnSpPr/>
            <p:nvPr/>
          </p:nvCxnSpPr>
          <p:spPr>
            <a:xfrm>
              <a:off x="4989142" y="4119219"/>
              <a:ext cx="680720" cy="0"/>
            </a:xfrm>
            <a:prstGeom prst="line">
              <a:avLst/>
            </a:prstGeom>
            <a:ln w="12700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0" name="Straight Connector 129">
              <a:extLst>
                <a:ext uri="{FF2B5EF4-FFF2-40B4-BE49-F238E27FC236}">
                  <a16:creationId xmlns:a16="http://schemas.microsoft.com/office/drawing/2014/main" id="{C0818121-CEA2-876C-207F-724EDE4159B9}"/>
                </a:ext>
              </a:extLst>
            </p:cNvPr>
            <p:cNvCxnSpPr/>
            <p:nvPr/>
          </p:nvCxnSpPr>
          <p:spPr>
            <a:xfrm>
              <a:off x="5004515" y="3806140"/>
              <a:ext cx="680720" cy="0"/>
            </a:xfrm>
            <a:prstGeom prst="line">
              <a:avLst/>
            </a:prstGeom>
            <a:ln w="12700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1" name="Straight Arrow Connector 130">
              <a:extLst>
                <a:ext uri="{FF2B5EF4-FFF2-40B4-BE49-F238E27FC236}">
                  <a16:creationId xmlns:a16="http://schemas.microsoft.com/office/drawing/2014/main" id="{F09087F4-F6FD-5FFE-542D-5D1EA94FCF22}"/>
                </a:ext>
              </a:extLst>
            </p:cNvPr>
            <p:cNvCxnSpPr/>
            <p:nvPr/>
          </p:nvCxnSpPr>
          <p:spPr>
            <a:xfrm>
              <a:off x="5329502" y="3499729"/>
              <a:ext cx="0" cy="314373"/>
            </a:xfrm>
            <a:prstGeom prst="straightConnector1">
              <a:avLst/>
            </a:prstGeom>
            <a:ln w="12700"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2" name="Straight Arrow Connector 131">
              <a:extLst>
                <a:ext uri="{FF2B5EF4-FFF2-40B4-BE49-F238E27FC236}">
                  <a16:creationId xmlns:a16="http://schemas.microsoft.com/office/drawing/2014/main" id="{D0744172-0AC4-DEC0-BEAE-0583A43AB19D}"/>
                </a:ext>
              </a:extLst>
            </p:cNvPr>
            <p:cNvCxnSpPr/>
            <p:nvPr/>
          </p:nvCxnSpPr>
          <p:spPr>
            <a:xfrm>
              <a:off x="5329502" y="3801746"/>
              <a:ext cx="0" cy="314373"/>
            </a:xfrm>
            <a:prstGeom prst="straightConnector1">
              <a:avLst/>
            </a:prstGeom>
            <a:ln w="12700"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0578E90B-E0A3-DB6E-E040-14B0455680A2}"/>
                </a:ext>
              </a:extLst>
            </p:cNvPr>
            <p:cNvSpPr txBox="1"/>
            <p:nvPr/>
          </p:nvSpPr>
          <p:spPr>
            <a:xfrm>
              <a:off x="5295458" y="3531895"/>
              <a:ext cx="67623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200MHz</a:t>
              </a:r>
              <a:endParaRPr lang="zh-CN" altLang="en-US" sz="1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4" name="TextBox 133">
              <a:extLst>
                <a:ext uri="{FF2B5EF4-FFF2-40B4-BE49-F238E27FC236}">
                  <a16:creationId xmlns:a16="http://schemas.microsoft.com/office/drawing/2014/main" id="{3D14E809-C5EC-1C4C-9AD3-11E9B2E92700}"/>
                </a:ext>
              </a:extLst>
            </p:cNvPr>
            <p:cNvSpPr txBox="1"/>
            <p:nvPr/>
          </p:nvSpPr>
          <p:spPr>
            <a:xfrm>
              <a:off x="5295458" y="3839036"/>
              <a:ext cx="6762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200MHz</a:t>
              </a:r>
              <a:endParaRPr lang="zh-CN" altLang="en-US" sz="1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135" name="Picture 134">
              <a:extLst>
                <a:ext uri="{FF2B5EF4-FFF2-40B4-BE49-F238E27FC236}">
                  <a16:creationId xmlns:a16="http://schemas.microsoft.com/office/drawing/2014/main" id="{254CA892-6F75-84B7-4170-BB87871D7AF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80398" y="3671419"/>
              <a:ext cx="975699" cy="295232"/>
            </a:xfrm>
            <a:prstGeom prst="rect">
              <a:avLst/>
            </a:prstGeom>
          </p:spPr>
        </p:pic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F20972BB-80F1-77E2-14FC-20DEE4936B93}"/>
                </a:ext>
              </a:extLst>
            </p:cNvPr>
            <p:cNvSpPr/>
            <p:nvPr/>
          </p:nvSpPr>
          <p:spPr>
            <a:xfrm>
              <a:off x="1580755" y="3799145"/>
              <a:ext cx="926926" cy="300406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+mn-ea"/>
                </a:rPr>
                <a:t>BB Processor</a:t>
              </a:r>
              <a:endParaRPr lang="zh-CN" altLang="en-US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0" name="Rectangle 139">
              <a:extLst>
                <a:ext uri="{FF2B5EF4-FFF2-40B4-BE49-F238E27FC236}">
                  <a16:creationId xmlns:a16="http://schemas.microsoft.com/office/drawing/2014/main" id="{34993BCD-1D80-3056-6B79-E909A8348B5A}"/>
                </a:ext>
              </a:extLst>
            </p:cNvPr>
            <p:cNvSpPr/>
            <p:nvPr/>
          </p:nvSpPr>
          <p:spPr>
            <a:xfrm>
              <a:off x="1572289" y="4489551"/>
              <a:ext cx="926926" cy="300406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+mn-ea"/>
                </a:rPr>
                <a:t>BB Processor</a:t>
              </a:r>
              <a:endParaRPr lang="zh-CN" altLang="en-US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1" name="Rectangle 140">
              <a:extLst>
                <a:ext uri="{FF2B5EF4-FFF2-40B4-BE49-F238E27FC236}">
                  <a16:creationId xmlns:a16="http://schemas.microsoft.com/office/drawing/2014/main" id="{26673146-E7E4-FDD1-7D6E-C4EF92B024DC}"/>
                </a:ext>
              </a:extLst>
            </p:cNvPr>
            <p:cNvSpPr/>
            <p:nvPr/>
          </p:nvSpPr>
          <p:spPr>
            <a:xfrm>
              <a:off x="2770505" y="4489450"/>
              <a:ext cx="927100" cy="612775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2 * 8K (I)FFT</a:t>
              </a:r>
            </a:p>
            <a:p>
              <a:pPr algn="ctr"/>
              <a:r>
                <a:rPr lang="en-US" altLang="zh-CN" sz="1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or</a:t>
              </a:r>
            </a:p>
            <a:p>
              <a:pPr algn="ctr"/>
              <a:r>
                <a:rPr lang="en-US" altLang="zh-CN" sz="1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16K (I)FFT</a:t>
              </a:r>
            </a:p>
          </p:txBody>
        </p:sp>
        <p:sp>
          <p:nvSpPr>
            <p:cNvPr id="143" name="Rectangle 142">
              <a:extLst>
                <a:ext uri="{FF2B5EF4-FFF2-40B4-BE49-F238E27FC236}">
                  <a16:creationId xmlns:a16="http://schemas.microsoft.com/office/drawing/2014/main" id="{38A717D3-8FAB-5D20-D1F1-808B59A1F1A4}"/>
                </a:ext>
              </a:extLst>
            </p:cNvPr>
            <p:cNvSpPr/>
            <p:nvPr/>
          </p:nvSpPr>
          <p:spPr>
            <a:xfrm>
              <a:off x="3993987" y="4489549"/>
              <a:ext cx="926926" cy="62510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RF Chain</a:t>
              </a:r>
              <a:endParaRPr lang="zh-CN" altLang="en-US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5895E6EB-FADA-761A-ADC7-41D914495EC7}"/>
                </a:ext>
              </a:extLst>
            </p:cNvPr>
            <p:cNvSpPr txBox="1"/>
            <p:nvPr/>
          </p:nvSpPr>
          <p:spPr>
            <a:xfrm>
              <a:off x="471170" y="4568072"/>
              <a:ext cx="1101114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>
                <a:defRPr b="1">
                  <a:latin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pPr algn="ctr"/>
              <a:r>
                <a:rPr lang="en-US" altLang="zh-CN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Option 4</a:t>
              </a:r>
              <a:endParaRPr lang="zh-CN" alt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FF8965CC-FE91-41BC-5408-F4EC5DD7470B}"/>
                </a:ext>
              </a:extLst>
            </p:cNvPr>
            <p:cNvSpPr txBox="1"/>
            <p:nvPr/>
          </p:nvSpPr>
          <p:spPr>
            <a:xfrm rot="16200000">
              <a:off x="7206759" y="4560705"/>
              <a:ext cx="70455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400MHz CBW</a:t>
              </a:r>
              <a:endParaRPr lang="zh-CN" altLang="en-US" sz="1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0" name="Rectangle: Folded Corner 149">
              <a:extLst>
                <a:ext uri="{FF2B5EF4-FFF2-40B4-BE49-F238E27FC236}">
                  <a16:creationId xmlns:a16="http://schemas.microsoft.com/office/drawing/2014/main" id="{873229A3-C29E-1CB4-576D-5881D7B2CB98}"/>
                </a:ext>
              </a:extLst>
            </p:cNvPr>
            <p:cNvSpPr/>
            <p:nvPr/>
          </p:nvSpPr>
          <p:spPr>
            <a:xfrm>
              <a:off x="7850951" y="4503401"/>
              <a:ext cx="1045924" cy="611256"/>
            </a:xfrm>
            <a:prstGeom prst="foldedCorner">
              <a:avLst/>
            </a:prstGeom>
            <a:pattFill prst="pct10">
              <a:fgClr>
                <a:schemeClr val="tx1"/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+mn-ea"/>
                </a:rPr>
                <a:t>RF Chain</a:t>
              </a:r>
              <a:endParaRPr lang="en-US" altLang="zh-CN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en-US" altLang="zh-CN" sz="1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+mn-ea"/>
                </a:rPr>
                <a:t>(I)FFT </a:t>
              </a:r>
            </a:p>
            <a:p>
              <a:pPr algn="ctr"/>
              <a:r>
                <a:rPr lang="en-US" altLang="zh-CN" sz="1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+mn-ea"/>
                </a:rPr>
                <a:t>BB Processing</a:t>
              </a:r>
              <a:endParaRPr lang="zh-CN" altLang="en-US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151" name="Straight Connector 150">
              <a:extLst>
                <a:ext uri="{FF2B5EF4-FFF2-40B4-BE49-F238E27FC236}">
                  <a16:creationId xmlns:a16="http://schemas.microsoft.com/office/drawing/2014/main" id="{28A06F99-4753-32C0-9949-7CF175055403}"/>
                </a:ext>
              </a:extLst>
            </p:cNvPr>
            <p:cNvCxnSpPr/>
            <p:nvPr/>
          </p:nvCxnSpPr>
          <p:spPr>
            <a:xfrm>
              <a:off x="7054769" y="4519617"/>
              <a:ext cx="680720" cy="0"/>
            </a:xfrm>
            <a:prstGeom prst="line">
              <a:avLst/>
            </a:prstGeom>
            <a:ln w="12700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2" name="Straight Connector 151">
              <a:extLst>
                <a:ext uri="{FF2B5EF4-FFF2-40B4-BE49-F238E27FC236}">
                  <a16:creationId xmlns:a16="http://schemas.microsoft.com/office/drawing/2014/main" id="{B378404D-3736-A1CF-10AF-27BF4FCAE77A}"/>
                </a:ext>
              </a:extLst>
            </p:cNvPr>
            <p:cNvCxnSpPr/>
            <p:nvPr/>
          </p:nvCxnSpPr>
          <p:spPr>
            <a:xfrm>
              <a:off x="7087075" y="5114657"/>
              <a:ext cx="680720" cy="0"/>
            </a:xfrm>
            <a:prstGeom prst="line">
              <a:avLst/>
            </a:prstGeom>
            <a:ln w="12700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3" name="Straight Arrow Connector 152">
              <a:extLst>
                <a:ext uri="{FF2B5EF4-FFF2-40B4-BE49-F238E27FC236}">
                  <a16:creationId xmlns:a16="http://schemas.microsoft.com/office/drawing/2014/main" id="{554057E8-4834-EAAD-ADBA-438BFDBDF610}"/>
                </a:ext>
              </a:extLst>
            </p:cNvPr>
            <p:cNvCxnSpPr/>
            <p:nvPr/>
          </p:nvCxnSpPr>
          <p:spPr>
            <a:xfrm>
              <a:off x="7395129" y="4525049"/>
              <a:ext cx="0" cy="589608"/>
            </a:xfrm>
            <a:prstGeom prst="straightConnector1">
              <a:avLst/>
            </a:prstGeom>
            <a:ln w="12700"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4" name="Straight Connector 153">
              <a:extLst>
                <a:ext uri="{FF2B5EF4-FFF2-40B4-BE49-F238E27FC236}">
                  <a16:creationId xmlns:a16="http://schemas.microsoft.com/office/drawing/2014/main" id="{1238C20B-316C-B858-061E-718DF0943CFC}"/>
                </a:ext>
              </a:extLst>
            </p:cNvPr>
            <p:cNvCxnSpPr/>
            <p:nvPr/>
          </p:nvCxnSpPr>
          <p:spPr>
            <a:xfrm>
              <a:off x="4996049" y="4487939"/>
              <a:ext cx="680720" cy="0"/>
            </a:xfrm>
            <a:prstGeom prst="line">
              <a:avLst/>
            </a:prstGeom>
            <a:ln w="12700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5" name="Straight Connector 154">
              <a:extLst>
                <a:ext uri="{FF2B5EF4-FFF2-40B4-BE49-F238E27FC236}">
                  <a16:creationId xmlns:a16="http://schemas.microsoft.com/office/drawing/2014/main" id="{6A68F4B0-187A-48BC-6B1E-5F59C6CF110B}"/>
                </a:ext>
              </a:extLst>
            </p:cNvPr>
            <p:cNvCxnSpPr/>
            <p:nvPr/>
          </p:nvCxnSpPr>
          <p:spPr>
            <a:xfrm>
              <a:off x="4980676" y="5107429"/>
              <a:ext cx="680720" cy="0"/>
            </a:xfrm>
            <a:prstGeom prst="line">
              <a:avLst/>
            </a:prstGeom>
            <a:ln w="12700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7" name="Straight Arrow Connector 156">
              <a:extLst>
                <a:ext uri="{FF2B5EF4-FFF2-40B4-BE49-F238E27FC236}">
                  <a16:creationId xmlns:a16="http://schemas.microsoft.com/office/drawing/2014/main" id="{2F55D24D-38F9-BB90-7CB7-F8897320281F}"/>
                </a:ext>
              </a:extLst>
            </p:cNvPr>
            <p:cNvCxnSpPr/>
            <p:nvPr/>
          </p:nvCxnSpPr>
          <p:spPr>
            <a:xfrm>
              <a:off x="5321036" y="4487939"/>
              <a:ext cx="0" cy="613411"/>
            </a:xfrm>
            <a:prstGeom prst="straightConnector1">
              <a:avLst/>
            </a:prstGeom>
            <a:ln w="12700"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59" name="TextBox 158">
              <a:extLst>
                <a:ext uri="{FF2B5EF4-FFF2-40B4-BE49-F238E27FC236}">
                  <a16:creationId xmlns:a16="http://schemas.microsoft.com/office/drawing/2014/main" id="{581D6FDE-94D4-A6A3-09FA-A9760103CD80}"/>
                </a:ext>
              </a:extLst>
            </p:cNvPr>
            <p:cNvSpPr txBox="1"/>
            <p:nvPr/>
          </p:nvSpPr>
          <p:spPr>
            <a:xfrm>
              <a:off x="5308368" y="4701464"/>
              <a:ext cx="67623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400MHz</a:t>
              </a:r>
              <a:endParaRPr lang="zh-CN" altLang="en-US" sz="1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161" name="Picture 160">
              <a:extLst>
                <a:ext uri="{FF2B5EF4-FFF2-40B4-BE49-F238E27FC236}">
                  <a16:creationId xmlns:a16="http://schemas.microsoft.com/office/drawing/2014/main" id="{A64329B9-D2AA-FC57-469B-2EF1B544F6C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71932" y="4659629"/>
              <a:ext cx="975699" cy="295232"/>
            </a:xfrm>
            <a:prstGeom prst="rect">
              <a:avLst/>
            </a:prstGeom>
          </p:spPr>
        </p:pic>
        <p:sp>
          <p:nvSpPr>
            <p:cNvPr id="162" name="Rectangle 161">
              <a:extLst>
                <a:ext uri="{FF2B5EF4-FFF2-40B4-BE49-F238E27FC236}">
                  <a16:creationId xmlns:a16="http://schemas.microsoft.com/office/drawing/2014/main" id="{DD9CB6ED-A9B5-76B5-DA72-0DFB45B54866}"/>
                </a:ext>
              </a:extLst>
            </p:cNvPr>
            <p:cNvSpPr/>
            <p:nvPr/>
          </p:nvSpPr>
          <p:spPr>
            <a:xfrm>
              <a:off x="1572289" y="4787355"/>
              <a:ext cx="926926" cy="300406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+mn-ea"/>
                </a:rPr>
                <a:t>BB Processor</a:t>
              </a:r>
              <a:endParaRPr lang="zh-CN" altLang="en-US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192" name="Straight Connector 191">
              <a:extLst>
                <a:ext uri="{FF2B5EF4-FFF2-40B4-BE49-F238E27FC236}">
                  <a16:creationId xmlns:a16="http://schemas.microsoft.com/office/drawing/2014/main" id="{580EB67F-8FA5-822E-D2B7-B9F22F621436}"/>
                </a:ext>
              </a:extLst>
            </p:cNvPr>
            <p:cNvCxnSpPr>
              <a:cxnSpLocks/>
            </p:cNvCxnSpPr>
            <p:nvPr/>
          </p:nvCxnSpPr>
          <p:spPr>
            <a:xfrm>
              <a:off x="706120" y="2363867"/>
              <a:ext cx="8613244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4" name="Straight Connector 193">
              <a:extLst>
                <a:ext uri="{FF2B5EF4-FFF2-40B4-BE49-F238E27FC236}">
                  <a16:creationId xmlns:a16="http://schemas.microsoft.com/office/drawing/2014/main" id="{83B96F2F-7269-C61A-8933-8E67C79731B9}"/>
                </a:ext>
              </a:extLst>
            </p:cNvPr>
            <p:cNvCxnSpPr>
              <a:cxnSpLocks/>
            </p:cNvCxnSpPr>
            <p:nvPr/>
          </p:nvCxnSpPr>
          <p:spPr>
            <a:xfrm>
              <a:off x="693420" y="3308112"/>
              <a:ext cx="8632207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5" name="Straight Connector 194">
              <a:extLst>
                <a:ext uri="{FF2B5EF4-FFF2-40B4-BE49-F238E27FC236}">
                  <a16:creationId xmlns:a16="http://schemas.microsoft.com/office/drawing/2014/main" id="{0B54D114-F559-1D71-410B-0774DB22EA31}"/>
                </a:ext>
              </a:extLst>
            </p:cNvPr>
            <p:cNvCxnSpPr>
              <a:cxnSpLocks/>
            </p:cNvCxnSpPr>
            <p:nvPr/>
          </p:nvCxnSpPr>
          <p:spPr>
            <a:xfrm>
              <a:off x="693420" y="4279662"/>
              <a:ext cx="8582103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E3F5CD85-6AB7-0B02-0BA2-3A23FED5DF82}"/>
              </a:ext>
            </a:extLst>
          </p:cNvPr>
          <p:cNvSpPr txBox="1"/>
          <p:nvPr/>
        </p:nvSpPr>
        <p:spPr>
          <a:xfrm>
            <a:off x="557408" y="5430033"/>
            <a:ext cx="104905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highlight>
                  <a:srgbClr val="FFFF00"/>
                </a:highlight>
              </a:rPr>
              <a:t>FFS which aspects of the BB processor in option 3 and 4 should be separated/parallelled </a:t>
            </a:r>
            <a:r>
              <a:rPr lang="en-US" altLang="zh-CN" strike="sngStrike" dirty="0">
                <a:solidFill>
                  <a:srgbClr val="FF0000"/>
                </a:solidFill>
                <a:highlight>
                  <a:srgbClr val="FFFF00"/>
                </a:highlight>
              </a:rPr>
              <a:t>e.g., TB handling, channel estimation, DCI monitoring, etc. </a:t>
            </a:r>
            <a:endParaRPr lang="zh-CN" altLang="en-US" strike="sngStrike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2930024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248</Words>
  <Application>Microsoft Office PowerPoint</Application>
  <PresentationFormat>Widescreen</PresentationFormat>
  <Paragraphs>58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等线</vt:lpstr>
      <vt:lpstr>等线 Light</vt:lpstr>
      <vt:lpstr>Arial</vt:lpstr>
      <vt:lpstr>Calibri</vt:lpstr>
      <vt:lpstr>Office Theme</vt:lpstr>
      <vt:lpstr>1_Office Theme</vt:lpstr>
      <vt:lpstr>Proposals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Xiaodong Shen</dc:creator>
  <cp:lastModifiedBy>Xiaodong Shen</cp:lastModifiedBy>
  <cp:revision>22</cp:revision>
  <dcterms:created xsi:type="dcterms:W3CDTF">2025-11-18T23:07:00Z</dcterms:created>
  <dcterms:modified xsi:type="dcterms:W3CDTF">2025-11-19T18:02:13Z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95B717F6F53B417DA5B76694904E4AF4_13</vt:lpwstr>
  </property>
  <property fmtid="{D5CDD505-2E9C-101B-9397-08002B2CF9AE}" pid="3" name="KSOProductBuildVer">
    <vt:lpwstr>2052-12.1.0.23542</vt:lpwstr>
  </property>
</Properties>
</file>