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3">
  <p:sldMasterIdLst>
    <p:sldMasterId id="2147483648" r:id="rId1"/>
  </p:sldMasterIdLst>
  <p:notesMasterIdLst>
    <p:notesMasterId r:id="rId20"/>
  </p:notesMasterIdLst>
  <p:handoutMasterIdLst>
    <p:handoutMasterId r:id="rId21"/>
  </p:handoutMasterIdLst>
  <p:sldIdLst>
    <p:sldId id="981" r:id="rId2"/>
    <p:sldId id="988" r:id="rId3"/>
    <p:sldId id="1039" r:id="rId4"/>
    <p:sldId id="1041" r:id="rId5"/>
    <p:sldId id="1042" r:id="rId6"/>
    <p:sldId id="1012" r:id="rId7"/>
    <p:sldId id="1002" r:id="rId8"/>
    <p:sldId id="993" r:id="rId9"/>
    <p:sldId id="996" r:id="rId10"/>
    <p:sldId id="998" r:id="rId11"/>
    <p:sldId id="1030" r:id="rId12"/>
    <p:sldId id="1040" r:id="rId13"/>
    <p:sldId id="1032" r:id="rId14"/>
    <p:sldId id="1034" r:id="rId15"/>
    <p:sldId id="1031" r:id="rId16"/>
    <p:sldId id="1035" r:id="rId17"/>
    <p:sldId id="1018" r:id="rId18"/>
    <p:sldId id="1003" r:id="rId19"/>
  </p:sldIdLst>
  <p:sldSz cx="12192000" cy="6858000"/>
  <p:notesSz cx="7010400" cy="9296400"/>
  <p:defaultTextStyle>
    <a:defPPr>
      <a:defRPr lang="en-GB"/>
    </a:defPPr>
    <a:lvl1pPr algn="l"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y2" initials="C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2732F"/>
    <a:srgbClr val="FFCC00"/>
    <a:srgbClr val="FF3300"/>
    <a:srgbClr val="72AF2F"/>
    <a:srgbClr val="CC00CC"/>
    <a:srgbClr val="B1D254"/>
    <a:srgbClr val="C6D254"/>
    <a:srgbClr val="2A6E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57" autoAdjust="0"/>
    <p:restoredTop sz="95801" autoAdjust="0"/>
  </p:normalViewPr>
  <p:slideViewPr>
    <p:cSldViewPr snapToGrid="0">
      <p:cViewPr varScale="1">
        <p:scale>
          <a:sx n="126" d="100"/>
          <a:sy n="126" d="100"/>
        </p:scale>
        <p:origin x="348" y="132"/>
      </p:cViewPr>
      <p:guideLst>
        <p:guide orient="horz" pos="2160"/>
        <p:guide pos="384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40" b="1" i="0" u="none" strike="noStrike" kern="1200" cap="none" spc="0" normalizeH="0" baseline="0">
                <a:solidFill>
                  <a:schemeClr val="tx1"/>
                </a:solidFill>
                <a:uFill>
                  <a:solidFill>
                    <a:schemeClr val="tx1"/>
                  </a:solidFill>
                </a:uFill>
                <a:latin typeface="+mn-lt"/>
                <a:ea typeface="+mn-ea"/>
                <a:cs typeface="+mn-cs"/>
              </a:defRPr>
            </a:pPr>
            <a:r>
              <a:rPr lang="en-US" altLang="zh-CN" sz="1200" u="none" strike="noStrike" cap="none" normalizeH="0">
                <a:solidFill>
                  <a:schemeClr val="tx1">
                    <a:lumMod val="75000"/>
                    <a:lumOff val="25000"/>
                  </a:schemeClr>
                </a:solidFill>
                <a:uFill>
                  <a:solidFill>
                    <a:schemeClr val="tx1"/>
                  </a:solidFill>
                </a:uFill>
              </a:rPr>
              <a:t>RAN1 meeting</a:t>
            </a:r>
          </a:p>
        </c:rich>
      </c:tx>
      <c:layout>
        <c:manualLayout>
          <c:xMode val="edge"/>
          <c:yMode val="edge"/>
          <c:x val="0.46304210193099099"/>
          <c:y val="0.86135144886793902"/>
        </c:manualLayout>
      </c:layout>
      <c:overlay val="0"/>
      <c:spPr>
        <a:noFill/>
        <a:ln>
          <a:noFill/>
        </a:ln>
        <a:effectLst/>
      </c:spPr>
      <c:txPr>
        <a:bodyPr rot="0" spcFirstLastPara="0" vertOverflow="ellipsis" vert="horz" wrap="square" anchor="ctr" anchorCtr="1"/>
        <a:lstStyle/>
        <a:p>
          <a:pPr defTabSz="914400">
            <a:defRPr lang="zh-CN" sz="1440" b="1" i="0" u="none" strike="noStrike" kern="1200" cap="none" spc="0" normalizeH="0" baseline="0">
              <a:solidFill>
                <a:schemeClr val="tx1"/>
              </a:solidFill>
              <a:uFill>
                <a:solidFill>
                  <a:schemeClr val="tx1"/>
                </a:solidFill>
              </a:uFill>
              <a:latin typeface="+mn-lt"/>
              <a:ea typeface="+mn-ea"/>
              <a:cs typeface="+mn-cs"/>
            </a:defRPr>
          </a:pPr>
          <a:endParaRPr lang="en-US" altLang="zh-CN"/>
        </a:p>
      </c:txPr>
    </c:title>
    <c:autoTitleDeleted val="0"/>
    <c:plotArea>
      <c:layout>
        <c:manualLayout>
          <c:layoutTarget val="inner"/>
          <c:xMode val="edge"/>
          <c:yMode val="edge"/>
          <c:x val="5.1424501424501397E-2"/>
          <c:y val="3.6295369211514397E-2"/>
          <c:w val="0.94563178906322498"/>
          <c:h val="0.72793457344451595"/>
        </c:manualLayout>
      </c:layout>
      <c:barChart>
        <c:barDir val="col"/>
        <c:grouping val="clustered"/>
        <c:varyColors val="0"/>
        <c:ser>
          <c:idx val="0"/>
          <c:order val="0"/>
          <c:tx>
            <c:strRef>
              <c:f>Sheet1!$B$1</c:f>
              <c:strCache>
                <c:ptCount val="1"/>
                <c:pt idx="0">
                  <c:v>Attended participants</c:v>
                </c:pt>
              </c:strCache>
            </c:strRef>
          </c:tx>
          <c:spPr>
            <a:solidFill>
              <a:srgbClr val="0070C0"/>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01-E4A8-45DB-B784-5019AB5D7EDF}"/>
              </c:ext>
            </c:extLst>
          </c:dPt>
          <c:dPt>
            <c:idx val="6"/>
            <c:invertIfNegative val="0"/>
            <c:bubble3D val="0"/>
            <c:spPr>
              <a:solidFill>
                <a:srgbClr val="FF0000"/>
              </a:solidFill>
              <a:ln>
                <a:noFill/>
              </a:ln>
              <a:effectLst/>
            </c:spPr>
            <c:extLst>
              <c:ext xmlns:c16="http://schemas.microsoft.com/office/drawing/2014/chart" uri="{C3380CC4-5D6E-409C-BE32-E72D297353CC}">
                <c16:uniqueId val="{00000003-E4A8-45DB-B784-5019AB5D7EDF}"/>
              </c:ext>
            </c:extLst>
          </c:dPt>
          <c:cat>
            <c:strRef>
              <c:f>Sheet1!$A$4:$A$10</c:f>
              <c:strCache>
                <c:ptCount val="7"/>
                <c:pt idx="0">
                  <c:v>#119</c:v>
                </c:pt>
                <c:pt idx="1">
                  <c:v>#120</c:v>
                </c:pt>
                <c:pt idx="2">
                  <c:v>#120b</c:v>
                </c:pt>
                <c:pt idx="3">
                  <c:v>#121</c:v>
                </c:pt>
                <c:pt idx="4">
                  <c:v>#122</c:v>
                </c:pt>
                <c:pt idx="5">
                  <c:v>#122b</c:v>
                </c:pt>
                <c:pt idx="6">
                  <c:v>#123</c:v>
                </c:pt>
              </c:strCache>
            </c:strRef>
          </c:cat>
          <c:val>
            <c:numRef>
              <c:f>Sheet1!$B$4:$B$10</c:f>
              <c:numCache>
                <c:formatCode>General</c:formatCode>
                <c:ptCount val="7"/>
                <c:pt idx="0">
                  <c:v>631</c:v>
                </c:pt>
                <c:pt idx="1">
                  <c:v>666</c:v>
                </c:pt>
                <c:pt idx="2">
                  <c:v>649</c:v>
                </c:pt>
                <c:pt idx="3">
                  <c:v>654</c:v>
                </c:pt>
                <c:pt idx="4">
                  <c:v>629</c:v>
                </c:pt>
                <c:pt idx="5">
                  <c:v>718</c:v>
                </c:pt>
                <c:pt idx="6">
                  <c:v>655</c:v>
                </c:pt>
              </c:numCache>
            </c:numRef>
          </c:val>
          <c:extLst>
            <c:ext xmlns:c16="http://schemas.microsoft.com/office/drawing/2014/chart" uri="{C3380CC4-5D6E-409C-BE32-E72D297353CC}">
              <c16:uniqueId val="{00000004-E4A8-45DB-B784-5019AB5D7EDF}"/>
            </c:ext>
          </c:extLst>
        </c:ser>
        <c:dLbls>
          <c:showLegendKey val="0"/>
          <c:showVal val="0"/>
          <c:showCatName val="0"/>
          <c:showSerName val="0"/>
          <c:showPercent val="0"/>
          <c:showBubbleSize val="0"/>
        </c:dLbls>
        <c:gapWidth val="200"/>
        <c:overlap val="-28"/>
        <c:axId val="21839084"/>
        <c:axId val="533177992"/>
      </c:barChart>
      <c:catAx>
        <c:axId val="21839084"/>
        <c:scaling>
          <c:orientation val="minMax"/>
        </c:scaling>
        <c:delete val="0"/>
        <c:axPos val="b"/>
        <c:numFmt formatCode="General" sourceLinked="0"/>
        <c:majorTickMark val="none"/>
        <c:minorTickMark val="none"/>
        <c:tickLblPos val="nextTo"/>
        <c:spPr>
          <a:noFill/>
          <a:ln w="12700" cap="flat" cmpd="sng" algn="ctr">
            <a:solidFill>
              <a:schemeClr val="bg1">
                <a:lumMod val="85000"/>
              </a:schemeClr>
            </a:solidFill>
            <a:round/>
          </a:ln>
          <a:effectLst/>
        </c:spPr>
        <c:txPr>
          <a:bodyPr rot="-60000000" spcFirstLastPara="0" vertOverflow="ellipsis" vert="horz" wrap="square" anchor="ctr" anchorCtr="1"/>
          <a:lstStyle/>
          <a:p>
            <a:pPr>
              <a:defRPr lang="zh-CN" sz="1200" b="0" i="0" u="none" strike="noStrike" kern="1200" cap="none" spc="0" normalizeH="0" baseline="0">
                <a:solidFill>
                  <a:schemeClr val="tx1"/>
                </a:solidFill>
                <a:uFill>
                  <a:solidFill>
                    <a:schemeClr val="tx1"/>
                  </a:solidFill>
                </a:uFill>
                <a:latin typeface="+mn-lt"/>
                <a:ea typeface="+mn-ea"/>
                <a:cs typeface="+mn-cs"/>
              </a:defRPr>
            </a:pPr>
            <a:endParaRPr lang="zh-CN"/>
          </a:p>
        </c:txPr>
        <c:crossAx val="533177992"/>
        <c:crosses val="autoZero"/>
        <c:auto val="1"/>
        <c:lblAlgn val="ctr"/>
        <c:lblOffset val="100"/>
        <c:noMultiLvlLbl val="0"/>
      </c:catAx>
      <c:valAx>
        <c:axId val="533177992"/>
        <c:scaling>
          <c:orientation val="minMax"/>
          <c:min val="450"/>
        </c:scaling>
        <c:delete val="0"/>
        <c:axPos val="l"/>
        <c:majorGridlines>
          <c:spPr>
            <a:ln w="1270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cap="none" spc="0" normalizeH="0" baseline="0">
                <a:solidFill>
                  <a:schemeClr val="tx1"/>
                </a:solidFill>
                <a:uFill>
                  <a:solidFill>
                    <a:schemeClr val="tx1"/>
                  </a:solidFill>
                </a:uFill>
                <a:latin typeface="+mn-lt"/>
                <a:ea typeface="+mn-ea"/>
                <a:cs typeface="+mn-cs"/>
              </a:defRPr>
            </a:pPr>
            <a:endParaRPr lang="zh-CN"/>
          </a:p>
        </c:txPr>
        <c:crossAx val="21839084"/>
        <c:crosses val="autoZero"/>
        <c:crossBetween val="between"/>
      </c:valAx>
      <c:spPr>
        <a:noFill/>
        <a:ln>
          <a:noFill/>
        </a:ln>
        <a:effectLst/>
      </c:spPr>
    </c:plotArea>
    <c:plotVisOnly val="1"/>
    <c:dispBlanksAs val="gap"/>
    <c:showDLblsOverMax val="0"/>
    <c:extLst>
      <c:ext uri="{0b15fc19-7d7d-44ad-8c2d-2c3a37ce22c3}">
        <chartProps xmlns="https://web.wps.cn/et/2018/main" chartId="{ea7c87e3-eb83-4a0a-b1df-ce5f22a56b38}"/>
      </c:ext>
    </c:extLst>
  </c:chart>
  <c:spPr>
    <a:noFill/>
    <a:ln>
      <a:noFill/>
    </a:ln>
    <a:effectLst/>
  </c:spPr>
  <c:txPr>
    <a:bodyPr/>
    <a:lstStyle/>
    <a:p>
      <a:pPr>
        <a:defRPr lang="zh-CN" sz="1200" u="none" strike="noStrike" kern="1200" cap="none" spc="0" normalizeH="0">
          <a:solidFill>
            <a:schemeClr val="tx1"/>
          </a:solidFill>
          <a:uFill>
            <a:solidFill>
              <a:schemeClr val="tx1"/>
            </a:solidFill>
          </a:u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40" b="1" i="0" u="none" strike="noStrike" kern="1200" cap="none" spc="0" normalizeH="0" baseline="0">
                <a:solidFill>
                  <a:schemeClr val="tx1"/>
                </a:solidFill>
                <a:uFill>
                  <a:solidFill>
                    <a:schemeClr val="tx1"/>
                  </a:solidFill>
                </a:uFill>
                <a:latin typeface="+mn-lt"/>
                <a:ea typeface="+mn-ea"/>
                <a:cs typeface="+mn-cs"/>
              </a:defRPr>
            </a:pPr>
            <a:r>
              <a:rPr lang="en-US" altLang="zh-CN" sz="1200" u="none" strike="noStrike" cap="none" normalizeH="0">
                <a:solidFill>
                  <a:schemeClr val="tx1">
                    <a:lumMod val="75000"/>
                    <a:lumOff val="25000"/>
                  </a:schemeClr>
                </a:solidFill>
                <a:uFill>
                  <a:solidFill>
                    <a:schemeClr val="tx1"/>
                  </a:solidFill>
                </a:uFill>
              </a:rPr>
              <a:t>RAN1 meeting</a:t>
            </a:r>
          </a:p>
        </c:rich>
      </c:tx>
      <c:layout>
        <c:manualLayout>
          <c:xMode val="edge"/>
          <c:yMode val="edge"/>
          <c:x val="0.46734166415738199"/>
          <c:y val="0.86135144886793902"/>
        </c:manualLayout>
      </c:layout>
      <c:overlay val="0"/>
      <c:spPr>
        <a:noFill/>
        <a:ln>
          <a:noFill/>
        </a:ln>
        <a:effectLst/>
      </c:spPr>
      <c:txPr>
        <a:bodyPr rot="0" spcFirstLastPara="0" vertOverflow="ellipsis" vert="horz" wrap="square" anchor="ctr" anchorCtr="1"/>
        <a:lstStyle/>
        <a:p>
          <a:pPr defTabSz="914400">
            <a:defRPr lang="zh-CN" sz="1440" b="1" i="0" u="none" strike="noStrike" kern="1200" cap="none" spc="0" normalizeH="0" baseline="0">
              <a:solidFill>
                <a:schemeClr val="tx1"/>
              </a:solidFill>
              <a:uFill>
                <a:solidFill>
                  <a:schemeClr val="tx1"/>
                </a:solidFill>
              </a:uFill>
              <a:latin typeface="+mn-lt"/>
              <a:ea typeface="+mn-ea"/>
              <a:cs typeface="+mn-cs"/>
            </a:defRPr>
          </a:pPr>
          <a:endParaRPr lang="en-US" altLang="zh-CN"/>
        </a:p>
      </c:txPr>
    </c:title>
    <c:autoTitleDeleted val="0"/>
    <c:plotArea>
      <c:layout>
        <c:manualLayout>
          <c:layoutTarget val="inner"/>
          <c:xMode val="edge"/>
          <c:yMode val="edge"/>
          <c:x val="5.1424501424501397E-2"/>
          <c:y val="3.6295369211514397E-2"/>
          <c:w val="0.94563178906322498"/>
          <c:h val="0.72793457344451595"/>
        </c:manualLayout>
      </c:layout>
      <c:barChart>
        <c:barDir val="col"/>
        <c:grouping val="clustered"/>
        <c:varyColors val="0"/>
        <c:ser>
          <c:idx val="0"/>
          <c:order val="0"/>
          <c:tx>
            <c:strRef>
              <c:f>Sheet1!$B$1</c:f>
              <c:strCache>
                <c:ptCount val="1"/>
                <c:pt idx="0">
                  <c:v>tdocs</c:v>
                </c:pt>
              </c:strCache>
            </c:strRef>
          </c:tx>
          <c:spPr>
            <a:solidFill>
              <a:srgbClr val="0070C0"/>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01-587D-4FEB-99B0-723D3409695D}"/>
              </c:ext>
            </c:extLst>
          </c:dPt>
          <c:dPt>
            <c:idx val="6"/>
            <c:invertIfNegative val="0"/>
            <c:bubble3D val="0"/>
            <c:spPr>
              <a:solidFill>
                <a:srgbClr val="FF0000"/>
              </a:solidFill>
              <a:ln>
                <a:noFill/>
              </a:ln>
              <a:effectLst/>
            </c:spPr>
            <c:extLst>
              <c:ext xmlns:c16="http://schemas.microsoft.com/office/drawing/2014/chart" uri="{C3380CC4-5D6E-409C-BE32-E72D297353CC}">
                <c16:uniqueId val="{00000003-587D-4FEB-99B0-723D3409695D}"/>
              </c:ext>
            </c:extLst>
          </c:dPt>
          <c:cat>
            <c:strRef>
              <c:f>Sheet1!$A$4:$A$10</c:f>
              <c:strCache>
                <c:ptCount val="7"/>
                <c:pt idx="0">
                  <c:v>#119</c:v>
                </c:pt>
                <c:pt idx="1">
                  <c:v>#120</c:v>
                </c:pt>
                <c:pt idx="2">
                  <c:v>#120b</c:v>
                </c:pt>
                <c:pt idx="3">
                  <c:v>#121</c:v>
                </c:pt>
                <c:pt idx="4">
                  <c:v>#122</c:v>
                </c:pt>
                <c:pt idx="5">
                  <c:v>#122b</c:v>
                </c:pt>
                <c:pt idx="6">
                  <c:v>#123</c:v>
                </c:pt>
              </c:strCache>
            </c:strRef>
          </c:cat>
          <c:val>
            <c:numRef>
              <c:f>Sheet1!$B$4:$B$10</c:f>
              <c:numCache>
                <c:formatCode>General</c:formatCode>
                <c:ptCount val="7"/>
                <c:pt idx="0">
                  <c:v>1600</c:v>
                </c:pt>
                <c:pt idx="1">
                  <c:v>1674</c:v>
                </c:pt>
                <c:pt idx="2">
                  <c:v>1509</c:v>
                </c:pt>
                <c:pt idx="3">
                  <c:v>1759</c:v>
                </c:pt>
                <c:pt idx="4">
                  <c:v>1529</c:v>
                </c:pt>
                <c:pt idx="5">
                  <c:v>1563</c:v>
                </c:pt>
                <c:pt idx="6">
                  <c:v>1332</c:v>
                </c:pt>
              </c:numCache>
            </c:numRef>
          </c:val>
          <c:extLst>
            <c:ext xmlns:c16="http://schemas.microsoft.com/office/drawing/2014/chart" uri="{C3380CC4-5D6E-409C-BE32-E72D297353CC}">
              <c16:uniqueId val="{00000004-587D-4FEB-99B0-723D3409695D}"/>
            </c:ext>
          </c:extLst>
        </c:ser>
        <c:dLbls>
          <c:showLegendKey val="0"/>
          <c:showVal val="0"/>
          <c:showCatName val="0"/>
          <c:showSerName val="0"/>
          <c:showPercent val="0"/>
          <c:showBubbleSize val="0"/>
        </c:dLbls>
        <c:gapWidth val="200"/>
        <c:overlap val="-28"/>
        <c:axId val="21839084"/>
        <c:axId val="533177992"/>
      </c:barChart>
      <c:catAx>
        <c:axId val="21839084"/>
        <c:scaling>
          <c:orientation val="minMax"/>
        </c:scaling>
        <c:delete val="0"/>
        <c:axPos val="b"/>
        <c:numFmt formatCode="General" sourceLinked="0"/>
        <c:majorTickMark val="none"/>
        <c:minorTickMark val="none"/>
        <c:tickLblPos val="nextTo"/>
        <c:spPr>
          <a:noFill/>
          <a:ln w="12700" cap="flat" cmpd="sng" algn="ctr">
            <a:solidFill>
              <a:schemeClr val="bg1">
                <a:lumMod val="85000"/>
              </a:schemeClr>
            </a:solidFill>
            <a:round/>
          </a:ln>
          <a:effectLst/>
        </c:spPr>
        <c:txPr>
          <a:bodyPr rot="-60000000" spcFirstLastPara="0" vertOverflow="ellipsis" vert="horz" wrap="square" anchor="ctr" anchorCtr="1"/>
          <a:lstStyle/>
          <a:p>
            <a:pPr>
              <a:defRPr lang="zh-CN" sz="1200" b="0" i="0" u="none" strike="noStrike" kern="1200" cap="none" spc="0" normalizeH="0" baseline="0">
                <a:solidFill>
                  <a:schemeClr val="tx1"/>
                </a:solidFill>
                <a:uFill>
                  <a:solidFill>
                    <a:schemeClr val="tx1"/>
                  </a:solidFill>
                </a:uFill>
                <a:latin typeface="+mn-lt"/>
                <a:ea typeface="+mn-ea"/>
                <a:cs typeface="+mn-cs"/>
              </a:defRPr>
            </a:pPr>
            <a:endParaRPr lang="zh-CN"/>
          </a:p>
        </c:txPr>
        <c:crossAx val="533177992"/>
        <c:crosses val="autoZero"/>
        <c:auto val="1"/>
        <c:lblAlgn val="ctr"/>
        <c:lblOffset val="100"/>
        <c:noMultiLvlLbl val="0"/>
      </c:catAx>
      <c:valAx>
        <c:axId val="533177992"/>
        <c:scaling>
          <c:orientation val="minMax"/>
          <c:min val="450"/>
        </c:scaling>
        <c:delete val="0"/>
        <c:axPos val="l"/>
        <c:majorGridlines>
          <c:spPr>
            <a:ln w="1270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cap="none" spc="0" normalizeH="0" baseline="0">
                <a:solidFill>
                  <a:schemeClr val="tx1"/>
                </a:solidFill>
                <a:uFill>
                  <a:solidFill>
                    <a:schemeClr val="tx1"/>
                  </a:solidFill>
                </a:uFill>
                <a:latin typeface="+mn-lt"/>
                <a:ea typeface="+mn-ea"/>
                <a:cs typeface="+mn-cs"/>
              </a:defRPr>
            </a:pPr>
            <a:endParaRPr lang="zh-CN"/>
          </a:p>
        </c:txPr>
        <c:crossAx val="21839084"/>
        <c:crosses val="autoZero"/>
        <c:crossBetween val="between"/>
      </c:valAx>
      <c:spPr>
        <a:noFill/>
        <a:ln>
          <a:noFill/>
        </a:ln>
        <a:effectLst/>
      </c:spPr>
    </c:plotArea>
    <c:plotVisOnly val="1"/>
    <c:dispBlanksAs val="gap"/>
    <c:showDLblsOverMax val="0"/>
    <c:extLst>
      <c:ext uri="{0b15fc19-7d7d-44ad-8c2d-2c3a37ce22c3}">
        <chartProps xmlns="https://web.wps.cn/et/2018/main" chartId="{5dc9886d-b991-4e9b-8090-033510eaad92}"/>
      </c:ext>
    </c:extLst>
  </c:chart>
  <c:spPr>
    <a:noFill/>
    <a:ln>
      <a:noFill/>
    </a:ln>
    <a:effectLst/>
  </c:spPr>
  <c:txPr>
    <a:bodyPr/>
    <a:lstStyle/>
    <a:p>
      <a:pPr>
        <a:defRPr lang="zh-CN" sz="1200" u="none" strike="noStrike" kern="1200" cap="none" spc="0" normalizeH="0">
          <a:solidFill>
            <a:schemeClr val="tx1"/>
          </a:solidFill>
          <a:uFill>
            <a:solidFill>
              <a:schemeClr val="tx1"/>
            </a:solidFill>
          </a:u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171" cy="465719"/>
          </a:xfrm>
          <a:prstGeom prst="rect">
            <a:avLst/>
          </a:prstGeom>
          <a:noFill/>
          <a:ln w="9525">
            <a:noFill/>
            <a:miter lim="800000"/>
          </a:ln>
        </p:spPr>
        <p:txBody>
          <a:bodyPr vert="horz" wrap="square" lIns="92844" tIns="46423" rIns="92844" bIns="46423" numCol="1" anchor="t" anchorCtr="0" compatLnSpc="1"/>
          <a:lstStyle>
            <a:lvl1pPr defTabSz="929005" eaLnBrk="1" hangingPunct="1">
              <a:defRPr sz="1200">
                <a:latin typeface="Times New Roman" panose="02020603050405020304" pitchFamily="18" charset="0"/>
              </a:defRPr>
            </a:lvl1pPr>
          </a:lstStyle>
          <a:p>
            <a:endParaRPr lang="en-US" altLang="zh-CN" dirty="0"/>
          </a:p>
        </p:txBody>
      </p:sp>
      <p:sp>
        <p:nvSpPr>
          <p:cNvPr id="9219" name="Rectangle 3"/>
          <p:cNvSpPr>
            <a:spLocks noGrp="1" noChangeArrowheads="1"/>
          </p:cNvSpPr>
          <p:nvPr>
            <p:ph type="dt" sz="quarter" idx="1"/>
          </p:nvPr>
        </p:nvSpPr>
        <p:spPr bwMode="auto">
          <a:xfrm>
            <a:off x="3972232" y="0"/>
            <a:ext cx="3038170" cy="465719"/>
          </a:xfrm>
          <a:prstGeom prst="rect">
            <a:avLst/>
          </a:prstGeom>
          <a:noFill/>
          <a:ln w="9525">
            <a:noFill/>
            <a:miter lim="800000"/>
          </a:ln>
        </p:spPr>
        <p:txBody>
          <a:bodyPr vert="horz" wrap="square" lIns="92844" tIns="46423" rIns="92844" bIns="46423" numCol="1" anchor="t" anchorCtr="0" compatLnSpc="1"/>
          <a:lstStyle>
            <a:lvl1pPr algn="r" defTabSz="929005" eaLnBrk="1" hangingPunct="1">
              <a:defRPr sz="1200">
                <a:latin typeface="Times New Roman" panose="02020603050405020304" pitchFamily="18" charset="0"/>
              </a:defRPr>
            </a:lvl1pPr>
          </a:lstStyle>
          <a:p>
            <a:endParaRPr lang="en-US" altLang="zh-CN" dirty="0"/>
          </a:p>
        </p:txBody>
      </p:sp>
      <p:sp>
        <p:nvSpPr>
          <p:cNvPr id="9220" name="Rectangle 4"/>
          <p:cNvSpPr>
            <a:spLocks noGrp="1" noChangeArrowheads="1"/>
          </p:cNvSpPr>
          <p:nvPr>
            <p:ph type="ftr" sz="quarter" idx="2"/>
          </p:nvPr>
        </p:nvSpPr>
        <p:spPr bwMode="auto">
          <a:xfrm>
            <a:off x="0" y="8830682"/>
            <a:ext cx="3038171" cy="465718"/>
          </a:xfrm>
          <a:prstGeom prst="rect">
            <a:avLst/>
          </a:prstGeom>
          <a:noFill/>
          <a:ln w="9525">
            <a:noFill/>
            <a:miter lim="800000"/>
          </a:ln>
        </p:spPr>
        <p:txBody>
          <a:bodyPr vert="horz" wrap="square" lIns="92844" tIns="46423" rIns="92844" bIns="46423" numCol="1" anchor="b" anchorCtr="0" compatLnSpc="1"/>
          <a:lstStyle>
            <a:lvl1pPr defTabSz="929005" eaLnBrk="1" hangingPunct="1">
              <a:defRPr sz="1200">
                <a:latin typeface="Times New Roman" panose="02020603050405020304" pitchFamily="18" charset="0"/>
              </a:defRPr>
            </a:lvl1pPr>
          </a:lstStyle>
          <a:p>
            <a:endParaRPr lang="en-US" altLang="zh-CN" dirty="0"/>
          </a:p>
        </p:txBody>
      </p:sp>
      <p:sp>
        <p:nvSpPr>
          <p:cNvPr id="9221" name="Rectangle 5"/>
          <p:cNvSpPr>
            <a:spLocks noGrp="1" noChangeArrowheads="1"/>
          </p:cNvSpPr>
          <p:nvPr>
            <p:ph type="sldNum" sz="quarter" idx="3"/>
          </p:nvPr>
        </p:nvSpPr>
        <p:spPr bwMode="auto">
          <a:xfrm>
            <a:off x="3972232" y="8830682"/>
            <a:ext cx="3038170" cy="465718"/>
          </a:xfrm>
          <a:prstGeom prst="rect">
            <a:avLst/>
          </a:prstGeom>
          <a:noFill/>
          <a:ln w="9525">
            <a:noFill/>
            <a:miter lim="800000"/>
          </a:ln>
        </p:spPr>
        <p:txBody>
          <a:bodyPr vert="horz" wrap="square" lIns="92844" tIns="46423" rIns="92844" bIns="46423" numCol="1" anchor="b" anchorCtr="0" compatLnSpc="1"/>
          <a:lstStyle>
            <a:lvl1pPr algn="r" defTabSz="929005" eaLnBrk="1" hangingPunct="1">
              <a:defRPr sz="1200">
                <a:latin typeface="Times New Roman" panose="02020603050405020304" pitchFamily="18" charset="0"/>
              </a:defRPr>
            </a:lvl1pPr>
          </a:lstStyle>
          <a:p>
            <a:fld id="{867FF36F-819D-4D2B-A8BB-AF91032F0C08}" type="slidenum">
              <a:rPr lang="en-GB" altLang="en-US"/>
              <a:t>‹#›</a:t>
            </a:fld>
            <a:endParaRPr lang="en-GB"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171" cy="465719"/>
          </a:xfrm>
          <a:prstGeom prst="rect">
            <a:avLst/>
          </a:prstGeom>
          <a:noFill/>
          <a:ln w="9525">
            <a:noFill/>
            <a:miter lim="800000"/>
          </a:ln>
        </p:spPr>
        <p:txBody>
          <a:bodyPr vert="horz" wrap="square" lIns="92844" tIns="46423" rIns="92844" bIns="46423" numCol="1" anchor="t" anchorCtr="0" compatLnSpc="1"/>
          <a:lstStyle>
            <a:lvl1pPr defTabSz="929005" eaLnBrk="1" hangingPunct="1">
              <a:defRPr sz="1200">
                <a:latin typeface="Times New Roman" panose="02020603050405020304" pitchFamily="18" charset="0"/>
              </a:defRPr>
            </a:lvl1pPr>
          </a:lstStyle>
          <a:p>
            <a:endParaRPr lang="en-US" altLang="zh-CN" dirty="0"/>
          </a:p>
        </p:txBody>
      </p:sp>
      <p:sp>
        <p:nvSpPr>
          <p:cNvPr id="4099" name="Rectangle 3"/>
          <p:cNvSpPr>
            <a:spLocks noGrp="1" noChangeArrowheads="1"/>
          </p:cNvSpPr>
          <p:nvPr>
            <p:ph type="dt" idx="1"/>
          </p:nvPr>
        </p:nvSpPr>
        <p:spPr bwMode="auto">
          <a:xfrm>
            <a:off x="3972232" y="0"/>
            <a:ext cx="3038170" cy="465719"/>
          </a:xfrm>
          <a:prstGeom prst="rect">
            <a:avLst/>
          </a:prstGeom>
          <a:noFill/>
          <a:ln w="9525">
            <a:noFill/>
            <a:miter lim="800000"/>
          </a:ln>
        </p:spPr>
        <p:txBody>
          <a:bodyPr vert="horz" wrap="square" lIns="92844" tIns="46423" rIns="92844" bIns="46423" numCol="1" anchor="t" anchorCtr="0" compatLnSpc="1"/>
          <a:lstStyle>
            <a:lvl1pPr algn="r" defTabSz="929005" eaLnBrk="1" hangingPunct="1">
              <a:defRPr sz="1200">
                <a:latin typeface="Times New Roman" panose="02020603050405020304" pitchFamily="18" charset="0"/>
              </a:defRPr>
            </a:lvl1pPr>
          </a:lstStyle>
          <a:p>
            <a:endParaRPr lang="en-US" altLang="zh-CN" dirty="0"/>
          </a:p>
        </p:txBody>
      </p:sp>
      <p:sp>
        <p:nvSpPr>
          <p:cNvPr id="3076" name="Rectangle 4"/>
          <p:cNvSpPr>
            <a:spLocks noGrp="1" noRot="1" noChangeAspect="1" noChangeArrowheads="1" noTextEdit="1"/>
          </p:cNvSpPr>
          <p:nvPr>
            <p:ph type="sldImg" idx="2"/>
          </p:nvPr>
        </p:nvSpPr>
        <p:spPr bwMode="auto">
          <a:xfrm>
            <a:off x="406400" y="695325"/>
            <a:ext cx="6197600" cy="348615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4061" y="4416091"/>
            <a:ext cx="5142280" cy="4183979"/>
          </a:xfrm>
          <a:prstGeom prst="rect">
            <a:avLst/>
          </a:prstGeom>
          <a:noFill/>
          <a:ln w="9525">
            <a:noFill/>
            <a:miter lim="800000"/>
          </a:ln>
        </p:spPr>
        <p:txBody>
          <a:bodyPr vert="horz" wrap="square" lIns="92844" tIns="46423" rIns="92844" bIns="46423" numCol="1" anchor="t" anchorCtr="0" compatLnSpc="1"/>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8830682"/>
            <a:ext cx="3038171" cy="465718"/>
          </a:xfrm>
          <a:prstGeom prst="rect">
            <a:avLst/>
          </a:prstGeom>
          <a:noFill/>
          <a:ln w="9525">
            <a:noFill/>
            <a:miter lim="800000"/>
          </a:ln>
        </p:spPr>
        <p:txBody>
          <a:bodyPr vert="horz" wrap="square" lIns="92844" tIns="46423" rIns="92844" bIns="46423" numCol="1" anchor="b" anchorCtr="0" compatLnSpc="1"/>
          <a:lstStyle>
            <a:lvl1pPr defTabSz="929005" eaLnBrk="1" hangingPunct="1">
              <a:defRPr sz="1200">
                <a:latin typeface="Times New Roman" panose="02020603050405020304" pitchFamily="18" charset="0"/>
              </a:defRPr>
            </a:lvl1pPr>
          </a:lstStyle>
          <a:p>
            <a:endParaRPr lang="en-US" altLang="zh-CN" dirty="0"/>
          </a:p>
        </p:txBody>
      </p:sp>
      <p:sp>
        <p:nvSpPr>
          <p:cNvPr id="4103" name="Rectangle 7"/>
          <p:cNvSpPr>
            <a:spLocks noGrp="1" noChangeArrowheads="1"/>
          </p:cNvSpPr>
          <p:nvPr>
            <p:ph type="sldNum" sz="quarter" idx="5"/>
          </p:nvPr>
        </p:nvSpPr>
        <p:spPr bwMode="auto">
          <a:xfrm>
            <a:off x="3972232" y="8830682"/>
            <a:ext cx="3038170" cy="465718"/>
          </a:xfrm>
          <a:prstGeom prst="rect">
            <a:avLst/>
          </a:prstGeom>
          <a:noFill/>
          <a:ln w="9525">
            <a:noFill/>
            <a:miter lim="800000"/>
          </a:ln>
        </p:spPr>
        <p:txBody>
          <a:bodyPr vert="horz" wrap="square" lIns="92844" tIns="46423" rIns="92844" bIns="46423" numCol="1" anchor="b" anchorCtr="0" compatLnSpc="1"/>
          <a:lstStyle>
            <a:lvl1pPr algn="r" defTabSz="929005" eaLnBrk="1" hangingPunct="1">
              <a:defRPr sz="1200">
                <a:latin typeface="Times New Roman" panose="02020603050405020304" pitchFamily="18" charset="0"/>
              </a:defRPr>
            </a:lvl1pPr>
          </a:lstStyle>
          <a:p>
            <a:fld id="{459FDB58-73C4-413E-BB6C-BBE882DFCE1B}" type="slidenum">
              <a:rPr lang="en-GB" altLang="en-US"/>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ubbles_ppt_cover.png">
            <a:extLst>
              <a:ext uri="{FF2B5EF4-FFF2-40B4-BE49-F238E27FC236}">
                <a16:creationId xmlns:a16="http://schemas.microsoft.com/office/drawing/2014/main" id="{4EB823F2-CD38-4A2C-B19B-02C8CF0FAD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4209"/>
            <a:ext cx="4865996" cy="486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94618" y="2130438"/>
            <a:ext cx="8602766" cy="1826265"/>
          </a:xfrm>
        </p:spPr>
        <p:txBody>
          <a:bodyPr/>
          <a:lstStyle>
            <a:lvl1pPr>
              <a:defRPr sz="4000" b="1">
                <a:latin typeface="+mn-lt"/>
                <a:ea typeface="+mj-ea"/>
              </a:defRPr>
            </a:lvl1pPr>
          </a:lstStyle>
          <a:p>
            <a:r>
              <a:rPr lang="en-US" dirty="0"/>
              <a:t>Click to edit Master title style</a:t>
            </a:r>
            <a:endParaRPr lang="fi-FI" dirty="0"/>
          </a:p>
        </p:txBody>
      </p:sp>
      <p:sp>
        <p:nvSpPr>
          <p:cNvPr id="3" name="Subtitle 2"/>
          <p:cNvSpPr>
            <a:spLocks noGrp="1"/>
          </p:cNvSpPr>
          <p:nvPr>
            <p:ph type="subTitle" idx="1"/>
          </p:nvPr>
        </p:nvSpPr>
        <p:spPr>
          <a:xfrm>
            <a:off x="1828800" y="4228033"/>
            <a:ext cx="8534400" cy="1412192"/>
          </a:xfrm>
        </p:spPr>
        <p:txBody>
          <a:bodyPr anchor="ctr"/>
          <a:lstStyle>
            <a:lvl1pPr marL="0" indent="0" algn="ctr">
              <a:buNone/>
              <a:defRPr b="1">
                <a:latin typeface="Arial" panose="020B0604020202020204" pitchFamily="34" charset="0"/>
                <a:ea typeface="+mj-ea"/>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fi-FI" dirty="0"/>
          </a:p>
        </p:txBody>
      </p:sp>
      <p:pic>
        <p:nvPicPr>
          <p:cNvPr id="7" name="Picture 6" descr="3GPP_TM_RD.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1561" y="730254"/>
            <a:ext cx="14938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9112251"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Content Placeholder 4"/>
          <p:cNvSpPr>
            <a:spLocks noGrp="1"/>
          </p:cNvSpPr>
          <p:nvPr>
            <p:ph sz="quarter" idx="3"/>
          </p:nvPr>
        </p:nvSpPr>
        <p:spPr>
          <a:xfrm>
            <a:off x="6197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9112251"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380" y="1093862"/>
            <a:ext cx="11314633" cy="5281301"/>
          </a:xfrm>
        </p:spPr>
        <p:txBody>
          <a:bodyPr/>
          <a:lstStyle>
            <a:lvl1pPr marL="358775" indent="-358775">
              <a:defRPr sz="2000">
                <a:latin typeface="Arial" panose="020B0604020202020204" pitchFamily="34" charset="0"/>
                <a:ea typeface="微软雅黑" panose="020B0503020204020204" pitchFamily="34" charset="-122"/>
                <a:cs typeface="Arial" panose="020B0604020202020204" pitchFamily="34" charset="0"/>
              </a:defRPr>
            </a:lvl1pPr>
            <a:lvl2pPr marL="628650" indent="-184150">
              <a:defRPr sz="1800">
                <a:latin typeface="Arial" panose="020B0604020202020204" pitchFamily="34" charset="0"/>
                <a:ea typeface="微软雅黑" panose="020B0503020204020204" pitchFamily="34" charset="-122"/>
                <a:cs typeface="Arial" panose="020B0604020202020204" pitchFamily="34" charset="0"/>
              </a:defRPr>
            </a:lvl2pPr>
            <a:lvl3pPr marL="982663" indent="-179388">
              <a:defRPr sz="1600">
                <a:latin typeface="Arial" panose="020B0604020202020204" pitchFamily="34" charset="0"/>
                <a:ea typeface="微软雅黑" panose="020B0503020204020204" pitchFamily="34" charset="-122"/>
                <a:cs typeface="Arial" panose="020B0604020202020204" pitchFamily="34" charset="0"/>
              </a:defRPr>
            </a:lvl3pPr>
            <a:lvl4pPr marL="1255713" indent="-179388">
              <a:defRPr sz="1600">
                <a:latin typeface="Arial" panose="020B0604020202020204" pitchFamily="34" charset="0"/>
                <a:ea typeface="微软雅黑" panose="020B0503020204020204" pitchFamily="34" charset="-122"/>
                <a:cs typeface="Arial" panose="020B0604020202020204" pitchFamily="34" charset="0"/>
              </a:defRPr>
            </a:lvl4pPr>
            <a:lvl5pPr marL="1520825" indent="-179388">
              <a:defRPr sz="1600">
                <a:latin typeface="Arial" panose="020B0604020202020204" pitchFamily="34" charset="0"/>
                <a:ea typeface="微软雅黑" panose="020B0503020204020204" pitchFamily="34" charset="-122"/>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Title 4"/>
          <p:cNvSpPr>
            <a:spLocks noGrp="1"/>
          </p:cNvSpPr>
          <p:nvPr>
            <p:ph type="title"/>
          </p:nvPr>
        </p:nvSpPr>
        <p:spPr>
          <a:xfrm>
            <a:off x="446759" y="172086"/>
            <a:ext cx="11312254" cy="716674"/>
          </a:xfrm>
        </p:spPr>
        <p:txBody>
          <a:bodyPr/>
          <a:lstStyle>
            <a:lvl1pPr algn="l">
              <a:defRPr b="1">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9" name="직사각형 8"/>
          <p:cNvSpPr/>
          <p:nvPr userDrawn="1"/>
        </p:nvSpPr>
        <p:spPr>
          <a:xfrm>
            <a:off x="0" y="895827"/>
            <a:ext cx="12191999" cy="62116"/>
          </a:xfrm>
          <a:prstGeom prst="rect">
            <a:avLst/>
          </a:prstGeom>
          <a:solidFill>
            <a:srgbClr val="72AF2F"/>
          </a:solidFill>
          <a:ln w="12700" cap="flat" cmpd="sng" algn="ctr">
            <a:noFill/>
            <a:prstDash val="solid"/>
            <a:miter lim="800000"/>
          </a:ln>
          <a:effectLst/>
        </p:spPr>
        <p:txBody>
          <a:bodyPr rot="0" spcFirstLastPara="0" vertOverflow="overflow" horzOverflow="overflow" vert="horz" wrap="square" lIns="84853" tIns="42427" rIns="84853" bIns="42427" numCol="1" spcCol="0" rtlCol="0" fromWordArt="0" anchor="ctr" anchorCtr="0" forceAA="0" compatLnSpc="1">
            <a:prstTxWarp prst="textNoShape">
              <a:avLst/>
            </a:prstTxWarp>
            <a:noAutofit/>
          </a:bodyPr>
          <a:lstStyle/>
          <a:p>
            <a:pPr marL="0" marR="0" lvl="0" indent="0" algn="ctr" defTabSz="848437" eaLnBrk="1" fontAlgn="auto" latinLnBrk="1" hangingPunct="1">
              <a:lnSpc>
                <a:spcPct val="100000"/>
              </a:lnSpc>
              <a:spcBef>
                <a:spcPts val="0"/>
              </a:spcBef>
              <a:spcAft>
                <a:spcPts val="0"/>
              </a:spcAft>
              <a:buClrTx/>
              <a:buSzTx/>
              <a:buFontTx/>
              <a:buNone/>
              <a:tabLst/>
              <a:defRPr/>
            </a:pPr>
            <a:endParaRPr kumimoji="0" lang="ko-KR" altLang="en-US" sz="1700" b="0" i="0" u="none" strike="noStrike" kern="0" cap="none" spc="0" normalizeH="0" baseline="0" noProof="0">
              <a:ln>
                <a:noFill/>
              </a:ln>
              <a:solidFill>
                <a:srgbClr val="FFFFFF"/>
              </a:solidFill>
              <a:effectLst/>
              <a:uLnTx/>
              <a:uFillTx/>
              <a:latin typeface="Arial" panose="020B0604020202020204"/>
              <a:ea typeface="굴림" panose="020B0600000101010101" pitchFamily="50" charset="-127"/>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881428"/>
            <a:ext cx="10363200" cy="1362075"/>
          </a:xfrm>
        </p:spPr>
        <p:txBody>
          <a:bodyPr anchor="ctr"/>
          <a:lstStyle>
            <a:lvl1pPr algn="l">
              <a:defRPr sz="4000" b="1" cap="all">
                <a:latin typeface="Arial" panose="020B0604020202020204" pitchFamily="34" charset="0"/>
                <a:ea typeface="微软雅黑" panose="020B0503020204020204" pitchFamily="34" charset="-122"/>
                <a:cs typeface="Arial" panose="020B0604020202020204" pitchFamily="34" charset="0"/>
              </a:defRPr>
            </a:lvl1pPr>
          </a:lstStyle>
          <a:p>
            <a:r>
              <a:rPr lang="en-US" dirty="0"/>
              <a:t>Click to edit Master title style</a:t>
            </a:r>
            <a:endParaRPr lang="fi-FI" dirty="0"/>
          </a:p>
        </p:txBody>
      </p:sp>
      <p:sp>
        <p:nvSpPr>
          <p:cNvPr id="3" name="Text Placeholder 2"/>
          <p:cNvSpPr>
            <a:spLocks noGrp="1"/>
          </p:cNvSpPr>
          <p:nvPr>
            <p:ph type="body" idx="1"/>
          </p:nvPr>
        </p:nvSpPr>
        <p:spPr>
          <a:xfrm>
            <a:off x="963084" y="3243503"/>
            <a:ext cx="10363200" cy="1500187"/>
          </a:xfrm>
        </p:spPr>
        <p:txBody>
          <a:bodyPr anchor="ctr"/>
          <a:lstStyle>
            <a:lvl1pPr marL="0" indent="0">
              <a:buNone/>
              <a:defRPr sz="2000">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en-US"/>
              <a:t>Click to edit Master title style</a:t>
            </a:r>
            <a:endParaRPr lang="fi-FI"/>
          </a:p>
        </p:txBody>
      </p:sp>
      <p:sp>
        <p:nvSpPr>
          <p:cNvPr id="3" name="Content Placeholder 2"/>
          <p:cNvSpPr>
            <a:spLocks noGrp="1"/>
          </p:cNvSpPr>
          <p:nvPr>
            <p:ph sz="half" idx="1"/>
          </p:nvPr>
        </p:nvSpPr>
        <p:spPr>
          <a:xfrm>
            <a:off x="609600" y="1600206"/>
            <a:ext cx="5384800"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2000">
                <a:latin typeface="微软雅黑" panose="020B0503020204020204" pitchFamily="34" charset="-122"/>
                <a:ea typeface="微软雅黑" panose="020B0503020204020204" pitchFamily="34" charset="-122"/>
              </a:defRPr>
            </a:lvl4pPr>
            <a:lvl5pPr>
              <a:defRPr sz="20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p:cNvSpPr>
            <a:spLocks noGrp="1"/>
          </p:cNvSpPr>
          <p:nvPr>
            <p:ph sz="half" idx="2"/>
          </p:nvPr>
        </p:nvSpPr>
        <p:spPr>
          <a:xfrm>
            <a:off x="6197600" y="1600206"/>
            <a:ext cx="5384800"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2000">
                <a:latin typeface="微软雅黑" panose="020B0503020204020204" pitchFamily="34" charset="-122"/>
                <a:ea typeface="微软雅黑" panose="020B0503020204020204" pitchFamily="34" charset="-122"/>
              </a:defRPr>
            </a:lvl4pPr>
            <a:lvl5pPr>
              <a:defRPr sz="20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atin typeface="微软雅黑" panose="020B0503020204020204" pitchFamily="34" charset="-122"/>
                <a:ea typeface="微软雅黑" panose="020B0503020204020204" pitchFamily="34" charset="-122"/>
              </a:defRPr>
            </a:lvl1pPr>
          </a:lstStyle>
          <a:p>
            <a:r>
              <a:rPr lang="en-US"/>
              <a:t>Click to edit Master title style</a:t>
            </a:r>
            <a:endParaRPr lang="fi-FI"/>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微软雅黑" panose="020B0503020204020204" pitchFamily="34" charset="-122"/>
                <a:ea typeface="微软雅黑" panose="020B0503020204020204" pitchFamily="34" charset="-122"/>
              </a:defRPr>
            </a:lvl1pPr>
            <a:lvl2pPr>
              <a:defRPr sz="2000">
                <a:latin typeface="微软雅黑" panose="020B0503020204020204" pitchFamily="34" charset="-122"/>
                <a:ea typeface="微软雅黑" panose="020B0503020204020204" pitchFamily="34" charset="-122"/>
              </a:defRPr>
            </a:lvl2pPr>
            <a:lvl3pPr>
              <a:defRPr sz="18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atin typeface="微软雅黑" panose="020B0503020204020204" pitchFamily="34" charset="-122"/>
                <a:ea typeface="微软雅黑" panose="020B0503020204020204" pitchFamily="34" charset="-122"/>
              </a:defRPr>
            </a:lvl1pPr>
            <a:lvl2pPr>
              <a:defRPr sz="2000">
                <a:latin typeface="微软雅黑" panose="020B0503020204020204" pitchFamily="34" charset="-122"/>
                <a:ea typeface="微软雅黑" panose="020B0503020204020204" pitchFamily="34" charset="-122"/>
              </a:defRPr>
            </a:lvl2pPr>
            <a:lvl3pPr>
              <a:defRPr sz="18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ea"/>
                <a:ea typeface="+mj-ea"/>
              </a:defRPr>
            </a:lvl1pPr>
          </a:lstStyle>
          <a:p>
            <a:r>
              <a:rPr lang="en-US"/>
              <a:t>Click to edit Master title style</a:t>
            </a:r>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8" descr="green.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4200" y="6456363"/>
            <a:ext cx="618913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1" y="274638"/>
            <a:ext cx="91122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endParaRPr lang="en-GB" altLang="en-US" dirty="0"/>
          </a:p>
        </p:txBody>
      </p:sp>
      <p:sp>
        <p:nvSpPr>
          <p:cNvPr id="1029"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032" name="Rectangle 6"/>
          <p:cNvSpPr>
            <a:spLocks noChangeArrowheads="1"/>
          </p:cNvSpPr>
          <p:nvPr/>
        </p:nvSpPr>
        <p:spPr bwMode="auto">
          <a:xfrm>
            <a:off x="1559984" y="5009401"/>
            <a:ext cx="6102349" cy="24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eaLnBrk="1" hangingPunct="1">
              <a:defRPr/>
            </a:pPr>
            <a:r>
              <a:rPr lang="en-GB" altLang="en-US" sz="1000" dirty="0">
                <a:solidFill>
                  <a:schemeClr val="bg1"/>
                </a:solidFill>
                <a:latin typeface="Arial" panose="020B0604020202020204" pitchFamily="34" charset="0"/>
              </a:rPr>
              <a:t>© 3GPP 2009     Mobile World Congress, Barcelona, 19</a:t>
            </a:r>
            <a:r>
              <a:rPr lang="en-GB" altLang="en-US" sz="1000" baseline="30000" dirty="0">
                <a:solidFill>
                  <a:schemeClr val="bg1"/>
                </a:solidFill>
                <a:latin typeface="Arial" panose="020B0604020202020204" pitchFamily="34" charset="0"/>
              </a:rPr>
              <a:t>th</a:t>
            </a:r>
            <a:r>
              <a:rPr lang="en-GB" altLang="en-US" sz="1000" dirty="0">
                <a:solidFill>
                  <a:schemeClr val="bg1"/>
                </a:solidFill>
                <a:latin typeface="Arial" panose="020B0604020202020204" pitchFamily="34" charset="0"/>
              </a:rPr>
              <a:t> February 2009</a:t>
            </a:r>
          </a:p>
        </p:txBody>
      </p:sp>
      <p:sp>
        <p:nvSpPr>
          <p:cNvPr id="1037" name="Rectangle 6"/>
          <p:cNvSpPr>
            <a:spLocks noChangeArrowheads="1"/>
          </p:cNvSpPr>
          <p:nvPr/>
        </p:nvSpPr>
        <p:spPr bwMode="auto">
          <a:xfrm>
            <a:off x="593777" y="6455545"/>
            <a:ext cx="95715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eaLnBrk="1" hangingPunct="1">
              <a:defRPr/>
            </a:pPr>
            <a:r>
              <a:rPr lang="en-GB" altLang="en-US" sz="1200" b="1" dirty="0">
                <a:solidFill>
                  <a:schemeClr val="bg1"/>
                </a:solidFill>
                <a:latin typeface="Arial" panose="020B0604020202020204" pitchFamily="34" charset="0"/>
              </a:rPr>
              <a:t>RAN WG1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Calibri" panose="020F0502020204030204" pitchFamily="34" charset="0"/>
        </a:defRPr>
      </a:lvl2pPr>
      <a:lvl3pPr algn="ctr" rtl="0" eaLnBrk="0" fontAlgn="base" hangingPunct="0">
        <a:spcBef>
          <a:spcPct val="0"/>
        </a:spcBef>
        <a:spcAft>
          <a:spcPct val="0"/>
        </a:spcAft>
        <a:defRPr sz="3200">
          <a:solidFill>
            <a:srgbClr val="FF0000"/>
          </a:solidFill>
          <a:latin typeface="Calibri" panose="020F0502020204030204" pitchFamily="34" charset="0"/>
        </a:defRPr>
      </a:lvl3pPr>
      <a:lvl4pPr algn="ctr" rtl="0" eaLnBrk="0" fontAlgn="base" hangingPunct="0">
        <a:spcBef>
          <a:spcPct val="0"/>
        </a:spcBef>
        <a:spcAft>
          <a:spcPct val="0"/>
        </a:spcAft>
        <a:defRPr sz="3200">
          <a:solidFill>
            <a:srgbClr val="FF0000"/>
          </a:solidFill>
          <a:latin typeface="Calibri" panose="020F0502020204030204" pitchFamily="34" charset="0"/>
        </a:defRPr>
      </a:lvl4pPr>
      <a:lvl5pPr algn="ctr" rtl="0" eaLnBrk="0" fontAlgn="base" hangingPunct="0">
        <a:spcBef>
          <a:spcPct val="0"/>
        </a:spcBef>
        <a:spcAft>
          <a:spcPct val="0"/>
        </a:spcAft>
        <a:defRPr sz="3200">
          <a:solidFill>
            <a:srgbClr val="FF0000"/>
          </a:solidFill>
          <a:latin typeface="Calibri" panose="020F0502020204030204" pitchFamily="34" charset="0"/>
        </a:defRPr>
      </a:lvl5pPr>
      <a:lvl6pPr marL="457200" algn="ctr" rtl="0" eaLnBrk="0" fontAlgn="base" hangingPunct="0">
        <a:spcBef>
          <a:spcPct val="0"/>
        </a:spcBef>
        <a:spcAft>
          <a:spcPct val="0"/>
        </a:spcAft>
        <a:defRPr sz="3200">
          <a:solidFill>
            <a:srgbClr val="FF0000"/>
          </a:solidFill>
          <a:latin typeface="Calibri" panose="020F0502020204030204" pitchFamily="34" charset="0"/>
        </a:defRPr>
      </a:lvl6pPr>
      <a:lvl7pPr marL="914400" algn="ctr" rtl="0" eaLnBrk="0" fontAlgn="base" hangingPunct="0">
        <a:spcBef>
          <a:spcPct val="0"/>
        </a:spcBef>
        <a:spcAft>
          <a:spcPct val="0"/>
        </a:spcAft>
        <a:defRPr sz="3200">
          <a:solidFill>
            <a:srgbClr val="FF0000"/>
          </a:solidFill>
          <a:latin typeface="Calibri" panose="020F0502020204030204" pitchFamily="34" charset="0"/>
        </a:defRPr>
      </a:lvl7pPr>
      <a:lvl8pPr marL="1371600" algn="ctr" rtl="0" eaLnBrk="0" fontAlgn="base" hangingPunct="0">
        <a:spcBef>
          <a:spcPct val="0"/>
        </a:spcBef>
        <a:spcAft>
          <a:spcPct val="0"/>
        </a:spcAft>
        <a:defRPr sz="3200">
          <a:solidFill>
            <a:srgbClr val="FF0000"/>
          </a:solidFill>
          <a:latin typeface="Calibri" panose="020F0502020204030204" pitchFamily="34" charset="0"/>
        </a:defRPr>
      </a:lvl8pPr>
      <a:lvl9pPr marL="1828800" algn="ctr" rtl="0" eaLnBrk="0" fontAlgn="base" hangingPunct="0">
        <a:spcBef>
          <a:spcPct val="0"/>
        </a:spcBef>
        <a:spcAft>
          <a:spcPct val="0"/>
        </a:spcAft>
        <a:defRPr sz="3200">
          <a:solidFill>
            <a:srgbClr val="FF0000"/>
          </a:solidFill>
          <a:latin typeface="Calibri" panose="020F0502020204030204" pitchFamily="34" charset="0"/>
        </a:defRPr>
      </a:lvl9pPr>
    </p:titleStyle>
    <p:bodyStyle>
      <a:lvl1pPr marL="342900" indent="-342900" algn="l" rtl="0" eaLnBrk="0" fontAlgn="base" hangingPunct="0">
        <a:spcBef>
          <a:spcPct val="20000"/>
        </a:spcBef>
        <a:spcAft>
          <a:spcPct val="0"/>
        </a:spcAft>
        <a:buBlip>
          <a:blip r:embed="rId16"/>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5pPr>
      <a:lvl6pPr marL="25146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ortal.3gpp.org/desktopmodules/WorkItem/WorkItemDetails.aspx?workitemId=980130" TargetMode="External"/><Relationship Id="rId2" Type="http://schemas.openxmlformats.org/officeDocument/2006/relationships/hyperlink" Target="https://portal.3gpp.org/desktopmodules/Release/ReleaseDetails.aspx?releaseId=19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a:effectLst>
                  <a:outerShdw blurRad="38100" dist="38100" dir="2700000" algn="tl">
                    <a:srgbClr val="C0C0C0"/>
                  </a:outerShdw>
                </a:effectLst>
              </a:rPr>
              <a:t>Status Report RAN WG1</a:t>
            </a:r>
            <a:endParaRPr lang="en-US" dirty="0"/>
          </a:p>
        </p:txBody>
      </p:sp>
      <p:sp>
        <p:nvSpPr>
          <p:cNvPr id="3" name="부제목 2"/>
          <p:cNvSpPr>
            <a:spLocks noGrp="1"/>
          </p:cNvSpPr>
          <p:nvPr>
            <p:ph type="subTitle" idx="1"/>
          </p:nvPr>
        </p:nvSpPr>
        <p:spPr>
          <a:xfrm>
            <a:off x="1828800" y="3956703"/>
            <a:ext cx="8534400" cy="1683522"/>
          </a:xfrm>
        </p:spPr>
        <p:txBody>
          <a:bodyPr/>
          <a:lstStyle/>
          <a:p>
            <a:pPr>
              <a:spcBef>
                <a:spcPts val="600"/>
              </a:spcBef>
              <a:spcAft>
                <a:spcPts val="600"/>
              </a:spcAft>
            </a:pPr>
            <a:r>
              <a:rPr lang="en-US" altLang="en-US" dirty="0">
                <a:solidFill>
                  <a:srgbClr val="0000FF"/>
                </a:solidFill>
              </a:rPr>
              <a:t>3GPP RAN WG1 Chair</a:t>
            </a:r>
          </a:p>
          <a:p>
            <a:pPr>
              <a:spcBef>
                <a:spcPts val="600"/>
              </a:spcBef>
              <a:spcAft>
                <a:spcPts val="600"/>
              </a:spcAft>
            </a:pPr>
            <a:r>
              <a:rPr lang="en-US" altLang="en-US" sz="2400" b="0" dirty="0">
                <a:solidFill>
                  <a:srgbClr val="0000FF"/>
                </a:solidFill>
              </a:rPr>
              <a:t>Xiaodong Xu</a:t>
            </a:r>
            <a:endParaRPr lang="en-GB" altLang="en-US" sz="2400" b="0" dirty="0">
              <a:solidFill>
                <a:srgbClr val="0000FF"/>
              </a:solidFill>
            </a:endParaRPr>
          </a:p>
        </p:txBody>
      </p:sp>
      <p:sp>
        <p:nvSpPr>
          <p:cNvPr id="4" name="TextBox 3"/>
          <p:cNvSpPr txBox="1"/>
          <p:nvPr/>
        </p:nvSpPr>
        <p:spPr>
          <a:xfrm>
            <a:off x="467315" y="499598"/>
            <a:ext cx="1322798" cy="400110"/>
          </a:xfrm>
          <a:prstGeom prst="rect">
            <a:avLst/>
          </a:prstGeom>
          <a:noFill/>
        </p:spPr>
        <p:txBody>
          <a:bodyPr wrap="none" rtlCol="0">
            <a:spAutoFit/>
          </a:bodyPr>
          <a:lstStyle/>
          <a:p>
            <a:r>
              <a:rPr lang="en-US" sz="2000" b="1" i="1" dirty="0"/>
              <a:t>RP-251893</a:t>
            </a:r>
          </a:p>
        </p:txBody>
      </p:sp>
    </p:spTree>
    <p:extLst>
      <p:ext uri="{BB962C8B-B14F-4D97-AF65-F5344CB8AC3E}">
        <p14:creationId xmlns:p14="http://schemas.microsoft.com/office/powerpoint/2010/main" val="3475471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1794618" y="2708693"/>
            <a:ext cx="8602766" cy="724619"/>
          </a:xfrm>
          <a:prstGeom prst="rect">
            <a:avLst/>
          </a:prstGeom>
        </p:spPr>
        <p:txBody>
          <a:bodyPr/>
          <a:lst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Calibri" panose="020F0502020204030204" pitchFamily="34" charset="0"/>
              </a:defRPr>
            </a:lvl2pPr>
            <a:lvl3pPr algn="ctr" rtl="0" eaLnBrk="0" fontAlgn="base" hangingPunct="0">
              <a:spcBef>
                <a:spcPct val="0"/>
              </a:spcBef>
              <a:spcAft>
                <a:spcPct val="0"/>
              </a:spcAft>
              <a:defRPr sz="3200">
                <a:solidFill>
                  <a:srgbClr val="FF0000"/>
                </a:solidFill>
                <a:latin typeface="Calibri" panose="020F0502020204030204" pitchFamily="34" charset="0"/>
              </a:defRPr>
            </a:lvl3pPr>
            <a:lvl4pPr algn="ctr" rtl="0" eaLnBrk="0" fontAlgn="base" hangingPunct="0">
              <a:spcBef>
                <a:spcPct val="0"/>
              </a:spcBef>
              <a:spcAft>
                <a:spcPct val="0"/>
              </a:spcAft>
              <a:defRPr sz="3200">
                <a:solidFill>
                  <a:srgbClr val="FF0000"/>
                </a:solidFill>
                <a:latin typeface="Calibri" panose="020F0502020204030204" pitchFamily="34" charset="0"/>
              </a:defRPr>
            </a:lvl4pPr>
            <a:lvl5pPr algn="ctr" rtl="0" eaLnBrk="0" fontAlgn="base" hangingPunct="0">
              <a:spcBef>
                <a:spcPct val="0"/>
              </a:spcBef>
              <a:spcAft>
                <a:spcPct val="0"/>
              </a:spcAft>
              <a:defRPr sz="3200">
                <a:solidFill>
                  <a:srgbClr val="FF0000"/>
                </a:solidFill>
                <a:latin typeface="Calibri" panose="020F0502020204030204" pitchFamily="34" charset="0"/>
              </a:defRPr>
            </a:lvl5pPr>
            <a:lvl6pPr marL="457200" algn="ctr" rtl="0" eaLnBrk="0" fontAlgn="base" hangingPunct="0">
              <a:spcBef>
                <a:spcPct val="0"/>
              </a:spcBef>
              <a:spcAft>
                <a:spcPct val="0"/>
              </a:spcAft>
              <a:defRPr sz="3200">
                <a:solidFill>
                  <a:srgbClr val="FF0000"/>
                </a:solidFill>
                <a:latin typeface="Calibri" panose="020F0502020204030204" pitchFamily="34" charset="0"/>
              </a:defRPr>
            </a:lvl6pPr>
            <a:lvl7pPr marL="914400" algn="ctr" rtl="0" eaLnBrk="0" fontAlgn="base" hangingPunct="0">
              <a:spcBef>
                <a:spcPct val="0"/>
              </a:spcBef>
              <a:spcAft>
                <a:spcPct val="0"/>
              </a:spcAft>
              <a:defRPr sz="3200">
                <a:solidFill>
                  <a:srgbClr val="FF0000"/>
                </a:solidFill>
                <a:latin typeface="Calibri" panose="020F0502020204030204" pitchFamily="34" charset="0"/>
              </a:defRPr>
            </a:lvl7pPr>
            <a:lvl8pPr marL="1371600" algn="ctr" rtl="0" eaLnBrk="0" fontAlgn="base" hangingPunct="0">
              <a:spcBef>
                <a:spcPct val="0"/>
              </a:spcBef>
              <a:spcAft>
                <a:spcPct val="0"/>
              </a:spcAft>
              <a:defRPr sz="3200">
                <a:solidFill>
                  <a:srgbClr val="FF0000"/>
                </a:solidFill>
                <a:latin typeface="Calibri" panose="020F0502020204030204" pitchFamily="34" charset="0"/>
              </a:defRPr>
            </a:lvl8pPr>
            <a:lvl9pPr marL="1828800" algn="ctr" rtl="0" eaLnBrk="0" fontAlgn="base" hangingPunct="0">
              <a:spcBef>
                <a:spcPct val="0"/>
              </a:spcBef>
              <a:spcAft>
                <a:spcPct val="0"/>
              </a:spcAft>
              <a:defRPr sz="3200">
                <a:solidFill>
                  <a:srgbClr val="FF0000"/>
                </a:solidFill>
                <a:latin typeface="Calibri" panose="020F0502020204030204" pitchFamily="34" charset="0"/>
              </a:defRPr>
            </a:lvl9pPr>
          </a:lstStyle>
          <a:p>
            <a:r>
              <a:rPr lang="en-US" sz="4000" b="1" kern="0" dirty="0">
                <a:effectLst>
                  <a:outerShdw blurRad="38100" dist="38100" dir="2700000" algn="tl">
                    <a:srgbClr val="C0C0C0"/>
                  </a:outerShdw>
                </a:effectLst>
                <a:latin typeface="Arial"/>
              </a:rPr>
              <a:t>5G NR</a:t>
            </a:r>
            <a:endParaRPr lang="en-US" kern="0" dirty="0"/>
          </a:p>
        </p:txBody>
      </p:sp>
    </p:spTree>
    <p:extLst>
      <p:ext uri="{BB962C8B-B14F-4D97-AF65-F5344CB8AC3E}">
        <p14:creationId xmlns:p14="http://schemas.microsoft.com/office/powerpoint/2010/main" val="331342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438683" y="986857"/>
            <a:ext cx="11314633" cy="5281301"/>
          </a:xfrm>
        </p:spPr>
        <p:txBody>
          <a:bodyPr/>
          <a:lstStyle/>
          <a:p>
            <a:pPr eaLnBrk="1" fontAlgn="t" hangingPunct="1">
              <a:lnSpc>
                <a:spcPct val="120000"/>
              </a:lnSpc>
              <a:spcBef>
                <a:spcPts val="0"/>
              </a:spcBef>
              <a:spcAft>
                <a:spcPts val="0"/>
              </a:spcAft>
            </a:pPr>
            <a:r>
              <a:rPr lang="en-US" altLang="en-US" sz="1600" dirty="0">
                <a:ea typeface="맑은 고딕" panose="020B0503020000020004" pitchFamily="34" charset="-127"/>
              </a:rPr>
              <a:t>Rel-19 NR</a:t>
            </a:r>
          </a:p>
          <a:p>
            <a:pPr lvl="1">
              <a:lnSpc>
                <a:spcPct val="120000"/>
              </a:lnSpc>
              <a:spcBef>
                <a:spcPts val="300"/>
              </a:spcBef>
              <a:spcAft>
                <a:spcPts val="300"/>
              </a:spcAft>
            </a:pPr>
            <a:r>
              <a:rPr lang="en-US" altLang="en-US" sz="1400" dirty="0"/>
              <a:t>RAN1 specifications of 5</a:t>
            </a:r>
            <a:r>
              <a:rPr lang="en-US" altLang="zh-CN" sz="1400" dirty="0"/>
              <a:t>G NR</a:t>
            </a:r>
            <a:r>
              <a:rPr lang="en-US" altLang="en-US" sz="1400" dirty="0"/>
              <a:t> work/study have been gradually stable</a:t>
            </a:r>
            <a:endParaRPr lang="en-US" sz="1400" dirty="0"/>
          </a:p>
          <a:p>
            <a:pPr lvl="1">
              <a:lnSpc>
                <a:spcPct val="120000"/>
              </a:lnSpc>
              <a:spcBef>
                <a:spcPts val="300"/>
              </a:spcBef>
              <a:spcAft>
                <a:spcPts val="300"/>
              </a:spcAft>
            </a:pPr>
            <a:r>
              <a:rPr lang="en-US" altLang="ko-KR" sz="1400" dirty="0"/>
              <a:t>Rel-19 UE feature list was updated and liaised to RAN2</a:t>
            </a:r>
          </a:p>
          <a:p>
            <a:pPr lvl="1">
              <a:lnSpc>
                <a:spcPct val="120000"/>
              </a:lnSpc>
              <a:spcBef>
                <a:spcPts val="300"/>
              </a:spcBef>
              <a:spcAft>
                <a:spcPts val="300"/>
              </a:spcAft>
            </a:pPr>
            <a:r>
              <a:rPr lang="en-US" altLang="ko-KR" sz="1400" dirty="0"/>
              <a:t>RAN1 CRs on Rel-19 NR have been submitted to RAN for approval</a:t>
            </a:r>
          </a:p>
          <a:p>
            <a:pPr marL="712788" lvl="2" indent="-358775" eaLnBrk="1" fontAlgn="t" hangingPunct="1">
              <a:lnSpc>
                <a:spcPct val="120000"/>
              </a:lnSpc>
              <a:spcBef>
                <a:spcPts val="0"/>
              </a:spcBef>
              <a:spcAft>
                <a:spcPts val="0"/>
              </a:spcAft>
              <a:buBlip>
                <a:blip r:embed="rId2"/>
              </a:buBlip>
            </a:pPr>
            <a:endParaRPr lang="en-US" altLang="en-US" sz="1400" dirty="0">
              <a:highlight>
                <a:srgbClr val="FFFF00"/>
              </a:highlight>
              <a:ea typeface="맑은 고딕" panose="020B0503020000020004" pitchFamily="34" charset="-127"/>
            </a:endParaRPr>
          </a:p>
          <a:p>
            <a:pPr>
              <a:lnSpc>
                <a:spcPct val="120000"/>
              </a:lnSpc>
              <a:spcBef>
                <a:spcPts val="300"/>
              </a:spcBef>
              <a:spcAft>
                <a:spcPts val="600"/>
              </a:spcAft>
            </a:pPr>
            <a:r>
              <a:rPr lang="en-US" altLang="zh-CN" sz="1600" dirty="0"/>
              <a:t>Pre-Rel-19 </a:t>
            </a:r>
            <a:r>
              <a:rPr lang="en-US" altLang="en-US" sz="1600" dirty="0"/>
              <a:t>5G NR </a:t>
            </a:r>
          </a:p>
          <a:p>
            <a:pPr lvl="1">
              <a:spcBef>
                <a:spcPts val="300"/>
              </a:spcBef>
              <a:spcAft>
                <a:spcPts val="300"/>
              </a:spcAft>
            </a:pPr>
            <a:r>
              <a:rPr lang="en-US" altLang="ko-KR" sz="1400" dirty="0"/>
              <a:t>Pre-Rel-17: 1 alignment CR for R16 is endorsed</a:t>
            </a:r>
          </a:p>
          <a:p>
            <a:pPr lvl="1">
              <a:spcBef>
                <a:spcPts val="300"/>
              </a:spcBef>
              <a:spcAft>
                <a:spcPts val="300"/>
              </a:spcAft>
            </a:pPr>
            <a:r>
              <a:rPr lang="en-US" altLang="ko-KR" sz="1400" dirty="0"/>
              <a:t>Rel-17: 1 alignment CR for R17 is endorsed</a:t>
            </a:r>
          </a:p>
          <a:p>
            <a:pPr lvl="1">
              <a:spcBef>
                <a:spcPts val="300"/>
              </a:spcBef>
              <a:spcAft>
                <a:spcPts val="300"/>
              </a:spcAft>
            </a:pPr>
            <a:r>
              <a:rPr lang="en-US" altLang="ko-KR" sz="1400" dirty="0"/>
              <a:t>Rel-18: 12 Cat-F CRs were endorsed</a:t>
            </a:r>
          </a:p>
          <a:p>
            <a:pPr lvl="1">
              <a:spcBef>
                <a:spcPts val="300"/>
              </a:spcBef>
              <a:spcAft>
                <a:spcPts val="300"/>
              </a:spcAft>
            </a:pPr>
            <a:endParaRPr lang="en-US" altLang="ko-KR" sz="1600" dirty="0">
              <a:highlight>
                <a:srgbClr val="FFFF00"/>
              </a:highlight>
            </a:endParaRPr>
          </a:p>
          <a:p>
            <a:pPr marL="358775" lvl="1" indent="-358775" eaLnBrk="1" fontAlgn="t" hangingPunct="1">
              <a:lnSpc>
                <a:spcPct val="120000"/>
              </a:lnSpc>
              <a:spcBef>
                <a:spcPts val="0"/>
              </a:spcBef>
              <a:spcAft>
                <a:spcPts val="0"/>
              </a:spcAft>
              <a:buBlip>
                <a:blip r:embed="rId2"/>
              </a:buBlip>
            </a:pPr>
            <a:r>
              <a:rPr lang="en-US" altLang="zh-CN" dirty="0">
                <a:ea typeface="맑은 고딕" panose="020B0503020000020004" pitchFamily="34" charset="-127"/>
              </a:rPr>
              <a:t>TEI (Next page)</a:t>
            </a:r>
            <a:endParaRPr lang="en-US" altLang="en-US" dirty="0">
              <a:ea typeface="맑은 고딕" panose="020B0503020000020004" pitchFamily="34" charset="-127"/>
            </a:endParaRPr>
          </a:p>
          <a:p>
            <a:pPr lvl="1">
              <a:lnSpc>
                <a:spcPct val="120000"/>
              </a:lnSpc>
              <a:spcBef>
                <a:spcPts val="0"/>
              </a:spcBef>
              <a:spcAft>
                <a:spcPts val="0"/>
              </a:spcAft>
            </a:pPr>
            <a:endParaRPr lang="en-US" altLang="en-US" sz="1600" dirty="0"/>
          </a:p>
          <a:p>
            <a:pPr lvl="1">
              <a:lnSpc>
                <a:spcPct val="120000"/>
              </a:lnSpc>
              <a:spcBef>
                <a:spcPts val="0"/>
              </a:spcBef>
              <a:spcAft>
                <a:spcPts val="0"/>
              </a:spcAft>
            </a:pPr>
            <a:endParaRPr lang="en-US" altLang="en-US" sz="1600" dirty="0"/>
          </a:p>
          <a:p>
            <a:pPr lvl="1">
              <a:lnSpc>
                <a:spcPct val="120000"/>
              </a:lnSpc>
              <a:spcBef>
                <a:spcPts val="0"/>
              </a:spcBef>
              <a:spcAft>
                <a:spcPts val="0"/>
              </a:spcAft>
            </a:pPr>
            <a:endParaRPr lang="en-US" altLang="en-US" sz="1600" dirty="0"/>
          </a:p>
          <a:p>
            <a:pPr>
              <a:lnSpc>
                <a:spcPct val="120000"/>
              </a:lnSpc>
              <a:spcBef>
                <a:spcPts val="0"/>
              </a:spcBef>
              <a:spcAft>
                <a:spcPts val="0"/>
              </a:spcAft>
            </a:pPr>
            <a:endParaRPr lang="en-US" altLang="en-US" sz="1800" dirty="0"/>
          </a:p>
        </p:txBody>
      </p:sp>
      <p:sp>
        <p:nvSpPr>
          <p:cNvPr id="3" name="제목 2"/>
          <p:cNvSpPr>
            <a:spLocks noGrp="1"/>
          </p:cNvSpPr>
          <p:nvPr>
            <p:ph type="title"/>
          </p:nvPr>
        </p:nvSpPr>
        <p:spPr/>
        <p:txBody>
          <a:bodyPr/>
          <a:lstStyle/>
          <a:p>
            <a:r>
              <a:rPr lang="en-US" dirty="0"/>
              <a:t>5G NR Summary</a:t>
            </a:r>
          </a:p>
        </p:txBody>
      </p:sp>
    </p:spTree>
    <p:extLst>
      <p:ext uri="{BB962C8B-B14F-4D97-AF65-F5344CB8AC3E}">
        <p14:creationId xmlns:p14="http://schemas.microsoft.com/office/powerpoint/2010/main" val="83032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89CA575-9477-80E0-9186-A9A132EB8E7D}"/>
              </a:ext>
            </a:extLst>
          </p:cNvPr>
          <p:cNvSpPr>
            <a:spLocks noGrp="1"/>
          </p:cNvSpPr>
          <p:nvPr>
            <p:ph type="title"/>
          </p:nvPr>
        </p:nvSpPr>
        <p:spPr/>
        <p:txBody>
          <a:bodyPr/>
          <a:lstStyle/>
          <a:p>
            <a:r>
              <a:rPr lang="en-US" altLang="zh-CN" dirty="0"/>
              <a:t>TEI</a:t>
            </a:r>
            <a:endParaRPr lang="zh-CN" altLang="en-US" dirty="0"/>
          </a:p>
        </p:txBody>
      </p:sp>
      <p:graphicFrame>
        <p:nvGraphicFramePr>
          <p:cNvPr id="5" name="Table 4">
            <a:extLst>
              <a:ext uri="{FF2B5EF4-FFF2-40B4-BE49-F238E27FC236}">
                <a16:creationId xmlns:a16="http://schemas.microsoft.com/office/drawing/2014/main" id="{C05A9882-0FED-B1FD-8461-D509697B4AB6}"/>
              </a:ext>
            </a:extLst>
          </p:cNvPr>
          <p:cNvGraphicFramePr>
            <a:graphicFrameLocks noGrp="1"/>
          </p:cNvGraphicFramePr>
          <p:nvPr>
            <p:extLst>
              <p:ext uri="{D42A27DB-BD31-4B8C-83A1-F6EECF244321}">
                <p14:modId xmlns:p14="http://schemas.microsoft.com/office/powerpoint/2010/main" val="1250832577"/>
              </p:ext>
            </p:extLst>
          </p:nvPr>
        </p:nvGraphicFramePr>
        <p:xfrm>
          <a:off x="647699" y="1516380"/>
          <a:ext cx="10818159" cy="2042160"/>
        </p:xfrm>
        <a:graphic>
          <a:graphicData uri="http://schemas.openxmlformats.org/drawingml/2006/table">
            <a:tbl>
              <a:tblPr/>
              <a:tblGrid>
                <a:gridCol w="745621">
                  <a:extLst>
                    <a:ext uri="{9D8B030D-6E8A-4147-A177-3AD203B41FA5}">
                      <a16:colId xmlns:a16="http://schemas.microsoft.com/office/drawing/2014/main" val="3083874741"/>
                    </a:ext>
                  </a:extLst>
                </a:gridCol>
                <a:gridCol w="2706205">
                  <a:extLst>
                    <a:ext uri="{9D8B030D-6E8A-4147-A177-3AD203B41FA5}">
                      <a16:colId xmlns:a16="http://schemas.microsoft.com/office/drawing/2014/main" val="2983876907"/>
                    </a:ext>
                  </a:extLst>
                </a:gridCol>
                <a:gridCol w="1038542">
                  <a:extLst>
                    <a:ext uri="{9D8B030D-6E8A-4147-A177-3AD203B41FA5}">
                      <a16:colId xmlns:a16="http://schemas.microsoft.com/office/drawing/2014/main" val="790788539"/>
                    </a:ext>
                  </a:extLst>
                </a:gridCol>
                <a:gridCol w="852138">
                  <a:extLst>
                    <a:ext uri="{9D8B030D-6E8A-4147-A177-3AD203B41FA5}">
                      <a16:colId xmlns:a16="http://schemas.microsoft.com/office/drawing/2014/main" val="4183115209"/>
                    </a:ext>
                  </a:extLst>
                </a:gridCol>
                <a:gridCol w="798878">
                  <a:extLst>
                    <a:ext uri="{9D8B030D-6E8A-4147-A177-3AD203B41FA5}">
                      <a16:colId xmlns:a16="http://schemas.microsoft.com/office/drawing/2014/main" val="188430332"/>
                    </a:ext>
                  </a:extLst>
                </a:gridCol>
                <a:gridCol w="827570">
                  <a:extLst>
                    <a:ext uri="{9D8B030D-6E8A-4147-A177-3AD203B41FA5}">
                      <a16:colId xmlns:a16="http://schemas.microsoft.com/office/drawing/2014/main" val="4046954492"/>
                    </a:ext>
                  </a:extLst>
                </a:gridCol>
                <a:gridCol w="945961">
                  <a:extLst>
                    <a:ext uri="{9D8B030D-6E8A-4147-A177-3AD203B41FA5}">
                      <a16:colId xmlns:a16="http://schemas.microsoft.com/office/drawing/2014/main" val="3734013790"/>
                    </a:ext>
                  </a:extLst>
                </a:gridCol>
                <a:gridCol w="720732">
                  <a:extLst>
                    <a:ext uri="{9D8B030D-6E8A-4147-A177-3AD203B41FA5}">
                      <a16:colId xmlns:a16="http://schemas.microsoft.com/office/drawing/2014/main" val="3741810769"/>
                    </a:ext>
                  </a:extLst>
                </a:gridCol>
                <a:gridCol w="1336359">
                  <a:extLst>
                    <a:ext uri="{9D8B030D-6E8A-4147-A177-3AD203B41FA5}">
                      <a16:colId xmlns:a16="http://schemas.microsoft.com/office/drawing/2014/main" val="1171651442"/>
                    </a:ext>
                  </a:extLst>
                </a:gridCol>
                <a:gridCol w="846153">
                  <a:extLst>
                    <a:ext uri="{9D8B030D-6E8A-4147-A177-3AD203B41FA5}">
                      <a16:colId xmlns:a16="http://schemas.microsoft.com/office/drawing/2014/main" val="2304089693"/>
                    </a:ext>
                  </a:extLst>
                </a:gridCol>
              </a:tblGrid>
              <a:tr h="3051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dirty="0" err="1">
                          <a:solidFill>
                            <a:srgbClr val="FFFFFF"/>
                          </a:solidFill>
                          <a:effectLst/>
                          <a:latin typeface="Arial" panose="020B0604020202020204" pitchFamily="34" charset="0"/>
                        </a:rPr>
                        <a:t>Tdoc</a:t>
                      </a:r>
                      <a:endParaRPr lang="en-US" sz="1000" b="1" i="0" u="none" strike="noStrike" dirty="0">
                        <a:solidFill>
                          <a:srgbClr val="FFFFFF"/>
                        </a:solidFill>
                        <a:effectLst/>
                        <a:latin typeface="Arial" panose="020B0604020202020204" pitchFamily="34" charset="0"/>
                      </a:endParaRP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a:solidFill>
                            <a:srgbClr val="FFFFFF"/>
                          </a:solidFill>
                          <a:effectLst/>
                          <a:latin typeface="Arial" panose="020B0604020202020204" pitchFamily="34" charset="0"/>
                        </a:rPr>
                        <a:t>Title</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a:solidFill>
                            <a:srgbClr val="FFFFFF"/>
                          </a:solidFill>
                          <a:effectLst/>
                          <a:latin typeface="Arial" panose="020B0604020202020204" pitchFamily="34" charset="0"/>
                        </a:rPr>
                        <a:t>Source</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a:solidFill>
                            <a:srgbClr val="FFFFFF"/>
                          </a:solidFill>
                          <a:effectLst/>
                          <a:latin typeface="Arial" panose="020B0604020202020204" pitchFamily="34" charset="0"/>
                        </a:rPr>
                        <a:t>Release</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a:solidFill>
                            <a:srgbClr val="FFFFFF"/>
                          </a:solidFill>
                          <a:effectLst/>
                          <a:latin typeface="Arial" panose="020B0604020202020204" pitchFamily="34" charset="0"/>
                        </a:rPr>
                        <a:t>Spec</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a:solidFill>
                            <a:srgbClr val="FFFFFF"/>
                          </a:solidFill>
                          <a:effectLst/>
                          <a:latin typeface="Arial" panose="020B0604020202020204" pitchFamily="34" charset="0"/>
                        </a:rPr>
                        <a:t>Related WIs</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a:solidFill>
                            <a:srgbClr val="FFFFFF"/>
                          </a:solidFill>
                          <a:effectLst/>
                          <a:latin typeface="Arial" panose="020B0604020202020204" pitchFamily="34" charset="0"/>
                        </a:rPr>
                        <a:t>CR</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dirty="0">
                          <a:solidFill>
                            <a:srgbClr val="FFFFFF"/>
                          </a:solidFill>
                          <a:effectLst/>
                          <a:latin typeface="Arial" panose="020B0604020202020204" pitchFamily="34" charset="0"/>
                        </a:rPr>
                        <a:t>CR category</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p>
                      <a:pPr algn="ctr" fontAlgn="t">
                        <a:buNone/>
                      </a:pPr>
                      <a:r>
                        <a:rPr lang="en-US" sz="1000" b="1" i="0" u="none" strike="noStrike" dirty="0">
                          <a:solidFill>
                            <a:srgbClr val="FFFFFF"/>
                          </a:solidFill>
                          <a:effectLst/>
                          <a:latin typeface="Arial" panose="020B0604020202020204" pitchFamily="34" charset="0"/>
                        </a:rPr>
                        <a:t>Impacted WG(s)</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1" i="0" u="none" strike="noStrike" dirty="0">
                          <a:solidFill>
                            <a:srgbClr val="FFFFFF"/>
                          </a:solidFill>
                          <a:effectLst/>
                          <a:latin typeface="Arial" panose="020B0604020202020204" pitchFamily="34" charset="0"/>
                        </a:rPr>
                        <a:t>TSG CR Pack</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5B91A"/>
                    </a:solidFill>
                  </a:tcPr>
                </a:tc>
                <a:extLst>
                  <a:ext uri="{0D108BD9-81ED-4DB2-BD59-A6C34878D82A}">
                    <a16:rowId xmlns:a16="http://schemas.microsoft.com/office/drawing/2014/main" val="1077414717"/>
                  </a:ext>
                </a:extLst>
              </a:tr>
              <a:tr h="32727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rPr>
                        <a:t>R1-2509691</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GB" altLang="zh-CN" sz="1000" b="0" i="0" u="none" strike="noStrike" kern="1200" dirty="0">
                          <a:solidFill>
                            <a:srgbClr val="000000"/>
                          </a:solidFill>
                          <a:effectLst/>
                          <a:latin typeface="Arial" panose="020B0604020202020204" pitchFamily="34" charset="0"/>
                          <a:ea typeface="+mn-ea"/>
                          <a:cs typeface="+mn-cs"/>
                        </a:rPr>
                        <a:t>Correction on combination of carrier-switching SRS and UL carrier aggregation [</a:t>
                      </a:r>
                      <a:r>
                        <a:rPr lang="en-GB" altLang="zh-CN" sz="1000" b="0" i="0" u="none" strike="noStrike" kern="1200" dirty="0" err="1">
                          <a:solidFill>
                            <a:srgbClr val="000000"/>
                          </a:solidFill>
                          <a:effectLst/>
                          <a:latin typeface="Arial" panose="020B0604020202020204" pitchFamily="34" charset="0"/>
                          <a:ea typeface="+mn-ea"/>
                          <a:cs typeface="+mn-cs"/>
                        </a:rPr>
                        <a:t>Simul_SRSCS</a:t>
                      </a:r>
                      <a:r>
                        <a:rPr lang="en-GB" altLang="zh-CN" sz="1000" b="0" i="0" u="none" strike="noStrike" kern="1200" dirty="0">
                          <a:solidFill>
                            <a:srgbClr val="000000"/>
                          </a:solidFill>
                          <a:effectLst/>
                          <a:latin typeface="Arial" panose="020B0604020202020204" pitchFamily="34" charset="0"/>
                          <a:ea typeface="+mn-ea"/>
                          <a:cs typeface="+mn-cs"/>
                        </a:rPr>
                        <a:t>]</a:t>
                      </a:r>
                      <a:endParaRPr lang="en-US" sz="1000" b="0" i="0" u="none" strike="noStrike" kern="1200" dirty="0">
                        <a:solidFill>
                          <a:srgbClr val="000000"/>
                        </a:solidFill>
                        <a:effectLst/>
                        <a:latin typeface="Arial" panose="020B0604020202020204" pitchFamily="34" charset="0"/>
                        <a:ea typeface="+mn-ea"/>
                        <a:cs typeface="+mn-cs"/>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GB" altLang="zh-CN" sz="1000" b="0" i="0" u="none" strike="noStrike" kern="1200" dirty="0">
                          <a:solidFill>
                            <a:srgbClr val="000000"/>
                          </a:solidFill>
                          <a:effectLst/>
                          <a:latin typeface="Arial" panose="020B0604020202020204" pitchFamily="34" charset="0"/>
                          <a:ea typeface="+mn-ea"/>
                          <a:cs typeface="+mn-cs"/>
                        </a:rPr>
                        <a:t>Nokia</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a:solidFill>
                            <a:srgbClr val="0000FF"/>
                          </a:solidFill>
                          <a:effectLst/>
                          <a:latin typeface="Arial" panose="020B0604020202020204" pitchFamily="34" charset="0"/>
                          <a:hlinkClick r:id="rId2"/>
                        </a:rPr>
                        <a:t>Rel-19</a:t>
                      </a:r>
                      <a:endParaRPr lang="en-US" sz="1000" b="1" i="0" u="sng" strike="noStrike">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rPr>
                        <a:t>38.214</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a:solidFill>
                            <a:srgbClr val="0000FF"/>
                          </a:solidFill>
                          <a:effectLst/>
                          <a:latin typeface="Arial" panose="020B0604020202020204" pitchFamily="34" charset="0"/>
                          <a:hlinkClick r:id="rId3"/>
                        </a:rPr>
                        <a:t>TEI19</a:t>
                      </a:r>
                      <a:endParaRPr lang="en-US" sz="1000" b="1" i="0" u="sng" strike="noStrike">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0" i="0" u="none" strike="noStrike" dirty="0">
                          <a:solidFill>
                            <a:srgbClr val="000000"/>
                          </a:solidFill>
                          <a:effectLst/>
                          <a:latin typeface="Arial" panose="020B0604020202020204" pitchFamily="34" charset="0"/>
                        </a:rPr>
                        <a:t>0728</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0" i="0" u="none" strike="noStrike" dirty="0">
                          <a:solidFill>
                            <a:srgbClr val="000000"/>
                          </a:solidFill>
                          <a:effectLst/>
                          <a:latin typeface="Arial" panose="020B0604020202020204" pitchFamily="34" charset="0"/>
                        </a:rPr>
                        <a:t>F</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US" sz="1000" b="0" i="0" u="none" strike="noStrike" dirty="0">
                          <a:solidFill>
                            <a:srgbClr val="000000"/>
                          </a:solidFill>
                          <a:effectLst/>
                          <a:latin typeface="Arial" panose="020B0604020202020204" pitchFamily="34" charset="0"/>
                        </a:rPr>
                        <a:t>No</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0" i="0" u="none" strike="noStrike" dirty="0">
                          <a:solidFill>
                            <a:srgbClr val="000000"/>
                          </a:solidFill>
                          <a:effectLst/>
                          <a:highlight>
                            <a:srgbClr val="FFFF00"/>
                          </a:highlight>
                          <a:latin typeface="Arial" panose="020B0604020202020204" pitchFamily="34" charset="0"/>
                        </a:rPr>
                        <a:t>RP-25XXXX</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672359"/>
                  </a:ext>
                </a:extLst>
              </a:tr>
              <a:tr h="3429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rPr>
                        <a:t>R2-2509690</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GB" altLang="zh-CN" sz="1000" b="0" i="0" u="none" strike="noStrike" kern="1200" dirty="0">
                          <a:solidFill>
                            <a:srgbClr val="000000"/>
                          </a:solidFill>
                          <a:effectLst/>
                          <a:latin typeface="Arial" panose="020B0604020202020204" pitchFamily="34" charset="0"/>
                          <a:ea typeface="+mn-ea"/>
                          <a:cs typeface="+mn-cs"/>
                        </a:rPr>
                        <a:t>Maintenance on UL Tx switching for TEI19 </a:t>
                      </a:r>
                      <a:r>
                        <a:rPr lang="en-US" altLang="zh-CN" sz="1000" b="0" i="0" u="none" strike="noStrike" kern="1200" dirty="0">
                          <a:solidFill>
                            <a:srgbClr val="000000"/>
                          </a:solidFill>
                          <a:effectLst/>
                          <a:latin typeface="Arial" panose="020B0604020202020204" pitchFamily="34" charset="0"/>
                          <a:ea typeface="+mn-ea"/>
                          <a:cs typeface="+mn-cs"/>
                        </a:rPr>
                        <a:t>[TxSwitch_R19]</a:t>
                      </a:r>
                      <a:r>
                        <a:rPr lang="en-GB" altLang="zh-CN" sz="1000" b="0" i="0" u="none" strike="noStrike" kern="1200" dirty="0">
                          <a:solidFill>
                            <a:srgbClr val="000000"/>
                          </a:solidFill>
                          <a:effectLst/>
                          <a:latin typeface="Arial" panose="020B0604020202020204" pitchFamily="34" charset="0"/>
                          <a:ea typeface="+mn-ea"/>
                          <a:cs typeface="+mn-cs"/>
                        </a:rPr>
                        <a:t>	</a:t>
                      </a:r>
                      <a:endParaRPr lang="en-US" sz="1000" b="0" i="0" u="none" strike="noStrike" kern="1200" dirty="0">
                        <a:solidFill>
                          <a:srgbClr val="000000"/>
                        </a:solidFill>
                        <a:effectLst/>
                        <a:latin typeface="Arial" panose="020B0604020202020204" pitchFamily="34" charset="0"/>
                        <a:ea typeface="+mn-ea"/>
                        <a:cs typeface="+mn-cs"/>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altLang="zh-CN" sz="1000" kern="1200" dirty="0">
                          <a:solidFill>
                            <a:schemeClr val="tx1"/>
                          </a:solidFill>
                          <a:effectLst/>
                          <a:latin typeface="Calibri"/>
                          <a:ea typeface="+mn-ea"/>
                          <a:cs typeface="+mn-cs"/>
                        </a:rPr>
                        <a:t>Nokia</a:t>
                      </a:r>
                      <a:endParaRPr lang="en-US" sz="1000" b="0" i="0" u="none" strike="noStrike" dirty="0">
                        <a:solidFill>
                          <a:srgbClr val="000000"/>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a:solidFill>
                            <a:srgbClr val="0000FF"/>
                          </a:solidFill>
                          <a:effectLst/>
                          <a:latin typeface="Arial" panose="020B0604020202020204" pitchFamily="34" charset="0"/>
                          <a:hlinkClick r:id="rId2"/>
                        </a:rPr>
                        <a:t>Rel-19</a:t>
                      </a:r>
                      <a:endParaRPr lang="en-US" sz="1000" b="1" i="0" u="sng" strike="noStrike">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rPr>
                        <a:t>38.214</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a:solidFill>
                            <a:srgbClr val="0000FF"/>
                          </a:solidFill>
                          <a:effectLst/>
                          <a:latin typeface="Arial" panose="020B0604020202020204" pitchFamily="34" charset="0"/>
                          <a:hlinkClick r:id="rId3"/>
                        </a:rPr>
                        <a:t>TEI19</a:t>
                      </a:r>
                      <a:endParaRPr lang="en-US" sz="1000" b="1" i="0" u="sng" strike="noStrike">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altLang="zh-CN" sz="1000" b="0" i="0" u="none" strike="noStrike" dirty="0">
                          <a:solidFill>
                            <a:srgbClr val="000000"/>
                          </a:solidFill>
                          <a:effectLst/>
                          <a:latin typeface="Arial" panose="020B0604020202020204" pitchFamily="34" charset="0"/>
                        </a:rPr>
                        <a:t>0727</a:t>
                      </a:r>
                      <a:endParaRPr lang="en-US" altLang="zh-CN" sz="1000" b="0" i="0" u="none" strike="noStrike" dirty="0">
                        <a:solidFill>
                          <a:srgbClr val="000000"/>
                        </a:solidFill>
                        <a:effectLst/>
                        <a:highlight>
                          <a:srgbClr val="FFFF00"/>
                        </a:highligh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altLang="zh-CN" sz="1000" b="0" i="0" u="none" strike="noStrike" dirty="0">
                          <a:solidFill>
                            <a:srgbClr val="000000"/>
                          </a:solidFill>
                          <a:effectLst/>
                          <a:latin typeface="Arial" panose="020B0604020202020204" pitchFamily="34" charset="0"/>
                        </a:rPr>
                        <a:t>F</a:t>
                      </a:r>
                      <a:endParaRPr lang="en-US" sz="1000" b="0" i="0" u="none" strike="noStrike" dirty="0">
                        <a:solidFill>
                          <a:srgbClr val="000000"/>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US" sz="1000" b="0" i="0" u="none" strike="noStrike" dirty="0">
                          <a:solidFill>
                            <a:srgbClr val="000000"/>
                          </a:solidFill>
                          <a:effectLst/>
                          <a:latin typeface="Arial" panose="020B0604020202020204" pitchFamily="34" charset="0"/>
                        </a:rPr>
                        <a:t>No</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altLang="zh-CN" sz="1000" b="0" i="0" u="none" strike="noStrike" dirty="0">
                          <a:solidFill>
                            <a:srgbClr val="000000"/>
                          </a:solidFill>
                          <a:effectLst/>
                          <a:highlight>
                            <a:srgbClr val="FFFF00"/>
                          </a:highlight>
                          <a:latin typeface="Arial" panose="020B0604020202020204" pitchFamily="34" charset="0"/>
                        </a:rPr>
                        <a:t>RP-25XXXX</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1044258"/>
                  </a:ext>
                </a:extLst>
              </a:tr>
              <a:tr h="2933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fontAlgn="t" latinLnBrk="0" hangingPunct="1">
                        <a:buNone/>
                      </a:pPr>
                      <a:r>
                        <a:rPr lang="en-GB" altLang="zh-CN" sz="1000" b="1" i="0" u="sng" strike="noStrike" kern="1200" dirty="0">
                          <a:solidFill>
                            <a:srgbClr val="0000FF"/>
                          </a:solidFill>
                          <a:effectLst/>
                          <a:latin typeface="Arial" panose="020B0604020202020204" pitchFamily="34" charset="0"/>
                          <a:ea typeface="+mn-ea"/>
                          <a:cs typeface="+mn-cs"/>
                        </a:rPr>
                        <a:t>R1-2509714 </a:t>
                      </a:r>
                      <a:endParaRPr lang="en-US" sz="1000" b="1" i="0" u="sng" strike="noStrike" kern="1200" dirty="0">
                        <a:solidFill>
                          <a:srgbClr val="0000FF"/>
                        </a:solidFill>
                        <a:effectLst/>
                        <a:latin typeface="Arial" panose="020B0604020202020204" pitchFamily="34" charset="0"/>
                        <a:ea typeface="+mn-ea"/>
                        <a:cs typeface="+mn-cs"/>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a:spcAft>
                          <a:spcPts val="600"/>
                        </a:spcAft>
                        <a:buNone/>
                      </a:pPr>
                      <a:r>
                        <a:rPr lang="en-GB" sz="1000" b="0" i="0" u="none" strike="noStrike" kern="1200" dirty="0">
                          <a:solidFill>
                            <a:srgbClr val="000000"/>
                          </a:solidFill>
                          <a:effectLst/>
                          <a:latin typeface="Arial" panose="020B0604020202020204" pitchFamily="34" charset="0"/>
                          <a:ea typeface="+mn-ea"/>
                          <a:cs typeface="+mn-cs"/>
                        </a:rPr>
                        <a:t>SR triggered SSSG switching </a:t>
                      </a:r>
                      <a:r>
                        <a:rPr lang="en-US" sz="1000" b="0" i="0" u="none" strike="noStrike" kern="1200" dirty="0">
                          <a:solidFill>
                            <a:srgbClr val="000000"/>
                          </a:solidFill>
                          <a:effectLst/>
                          <a:latin typeface="Arial" panose="020B0604020202020204" pitchFamily="34" charset="0"/>
                          <a:ea typeface="+mn-ea"/>
                          <a:cs typeface="+mn-cs"/>
                        </a:rPr>
                        <a:t>[</a:t>
                      </a:r>
                      <a:r>
                        <a:rPr lang="en-US" sz="1000" b="0" i="0" u="none" strike="noStrike" kern="1200" dirty="0" err="1">
                          <a:solidFill>
                            <a:srgbClr val="000000"/>
                          </a:solidFill>
                          <a:effectLst/>
                          <a:latin typeface="Arial" panose="020B0604020202020204" pitchFamily="34" charset="0"/>
                          <a:ea typeface="+mn-ea"/>
                          <a:cs typeface="+mn-cs"/>
                        </a:rPr>
                        <a:t>SRTrig_SSSGSwitch</a:t>
                      </a:r>
                      <a:r>
                        <a:rPr lang="en-US" sz="1000" b="0" i="0" u="none" strike="noStrike" kern="1200" dirty="0">
                          <a:solidFill>
                            <a:srgbClr val="000000"/>
                          </a:solidFill>
                          <a:effectLst/>
                          <a:latin typeface="Arial" panose="020B0604020202020204" pitchFamily="34" charset="0"/>
                          <a:ea typeface="+mn-ea"/>
                          <a:cs typeface="+mn-cs"/>
                        </a:rPr>
                        <a:t>]</a:t>
                      </a:r>
                      <a:endParaRPr lang="zh-CN" altLang="en-US" sz="1000" b="0" i="0" u="none" strike="noStrike" kern="1200" dirty="0">
                        <a:solidFill>
                          <a:srgbClr val="000000"/>
                        </a:solidFill>
                        <a:effectLst/>
                        <a:latin typeface="Arial" panose="020B0604020202020204" pitchFamily="34" charset="0"/>
                        <a:ea typeface="+mn-ea"/>
                        <a:cs typeface="+mn-cs"/>
                      </a:endParaRPr>
                    </a:p>
                  </a:txBody>
                  <a:tcPr marL="26670" marR="2667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GB" altLang="zh-CN" sz="1000" kern="1200" dirty="0">
                          <a:solidFill>
                            <a:schemeClr val="tx1"/>
                          </a:solidFill>
                          <a:effectLst/>
                          <a:latin typeface="Calibri"/>
                          <a:ea typeface="+mn-ea"/>
                          <a:cs typeface="+mn-cs"/>
                        </a:rPr>
                        <a:t>Samsung</a:t>
                      </a:r>
                      <a:endParaRPr lang="en-US" sz="1000" kern="1200" dirty="0">
                        <a:solidFill>
                          <a:schemeClr val="tx1"/>
                        </a:solidFill>
                        <a:effectLst/>
                        <a:latin typeface="Calibri"/>
                        <a:ea typeface="+mn-ea"/>
                        <a:cs typeface="+mn-cs"/>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hlinkClick r:id="rId2"/>
                        </a:rPr>
                        <a:t>Rel-19</a:t>
                      </a:r>
                      <a:endParaRPr lang="en-US" sz="1000" b="1" i="0" u="sng" strike="noStrike" dirty="0">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rPr>
                        <a:t>38.213</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hlinkClick r:id="rId3"/>
                        </a:rPr>
                        <a:t>TEI19</a:t>
                      </a:r>
                      <a:endParaRPr lang="en-US" sz="1000" b="1" i="0" u="sng" strike="noStrike" dirty="0">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0" i="0" u="none" strike="noStrike" dirty="0">
                          <a:solidFill>
                            <a:srgbClr val="000000"/>
                          </a:solidFill>
                          <a:effectLst/>
                          <a:latin typeface="Arial" panose="020B0604020202020204" pitchFamily="34" charset="0"/>
                        </a:rPr>
                        <a:t>0747</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buNone/>
                      </a:pPr>
                      <a:r>
                        <a:rPr lang="en-US" sz="1000" b="0" i="0" u="none" strike="noStrike" dirty="0">
                          <a:solidFill>
                            <a:srgbClr val="000000"/>
                          </a:solidFill>
                          <a:effectLst/>
                          <a:latin typeface="Arial" panose="020B0604020202020204" pitchFamily="34" charset="0"/>
                        </a:rPr>
                        <a:t>F</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US" altLang="zh-CN" sz="1000" b="0" i="0" u="none" strike="noStrike" dirty="0">
                          <a:solidFill>
                            <a:srgbClr val="000000"/>
                          </a:solidFill>
                          <a:effectLst/>
                          <a:latin typeface="Arial" panose="020B0604020202020204" pitchFamily="34" charset="0"/>
                        </a:rPr>
                        <a:t>No</a:t>
                      </a:r>
                      <a:endParaRPr lang="en-US" sz="1000" b="0" i="0" u="none" strike="noStrike" dirty="0">
                        <a:solidFill>
                          <a:srgbClr val="000000"/>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altLang="zh-CN" sz="1000" b="0" i="0" u="none" strike="noStrike" dirty="0">
                          <a:solidFill>
                            <a:srgbClr val="000000"/>
                          </a:solidFill>
                          <a:effectLst/>
                          <a:highlight>
                            <a:srgbClr val="FFFF00"/>
                          </a:highlight>
                          <a:latin typeface="Arial" panose="020B0604020202020204" pitchFamily="34" charset="0"/>
                        </a:rPr>
                        <a:t>RP-25XXXX</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398749"/>
                  </a:ext>
                </a:extLst>
              </a:tr>
              <a:tr h="232395">
                <a:tc>
                  <a:txBody>
                    <a:bodyPr/>
                    <a:lstStyle/>
                    <a:p>
                      <a:pPr marL="0" algn="l" defTabSz="914400" rtl="0" eaLnBrk="1" fontAlgn="t" latinLnBrk="0" hangingPunct="1">
                        <a:buNone/>
                      </a:pPr>
                      <a:r>
                        <a:rPr lang="en-GB" altLang="zh-CN" sz="1000" b="1" i="0" u="sng" strike="noStrike" kern="1200" dirty="0">
                          <a:solidFill>
                            <a:srgbClr val="0000FF"/>
                          </a:solidFill>
                          <a:effectLst/>
                          <a:latin typeface="Arial" panose="020B0604020202020204" pitchFamily="34" charset="0"/>
                          <a:ea typeface="+mn-ea"/>
                          <a:cs typeface="+mn-cs"/>
                        </a:rPr>
                        <a:t>R1-2509715</a:t>
                      </a:r>
                      <a:endParaRPr lang="en-US" sz="1000" b="1" i="0" u="sng" strike="noStrike" kern="1200" dirty="0">
                        <a:solidFill>
                          <a:srgbClr val="0000FF"/>
                        </a:solidFill>
                        <a:effectLst/>
                        <a:highlight>
                          <a:srgbClr val="FFFF00"/>
                        </a:highlight>
                        <a:latin typeface="Arial" panose="020B0604020202020204" pitchFamily="34" charset="0"/>
                        <a:ea typeface="+mn-ea"/>
                        <a:cs typeface="+mn-cs"/>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spcAft>
                          <a:spcPts val="600"/>
                        </a:spcAft>
                        <a:buNone/>
                      </a:pPr>
                      <a:r>
                        <a:rPr lang="en-US" altLang="zh-CN" sz="1000" b="0" i="0" u="none" strike="noStrike" kern="1200" dirty="0">
                          <a:solidFill>
                            <a:srgbClr val="000000"/>
                          </a:solidFill>
                          <a:effectLst/>
                          <a:latin typeface="Arial" panose="020B0604020202020204" pitchFamily="34" charset="0"/>
                          <a:ea typeface="+mn-ea"/>
                          <a:cs typeface="+mn-cs"/>
                        </a:rPr>
                        <a:t>Introduction of PDCCH repetitions for Type0-PDCCH CSS set </a:t>
                      </a:r>
                      <a:r>
                        <a:rPr lang="en-GB" altLang="zh-CN" sz="1000" b="0" i="0" u="none" strike="noStrike" kern="1200" dirty="0">
                          <a:solidFill>
                            <a:srgbClr val="000000"/>
                          </a:solidFill>
                          <a:effectLst/>
                          <a:latin typeface="Arial" panose="020B0604020202020204" pitchFamily="34" charset="0"/>
                          <a:ea typeface="+mn-ea"/>
                          <a:cs typeface="+mn-cs"/>
                        </a:rPr>
                        <a:t>in TNs</a:t>
                      </a:r>
                      <a:r>
                        <a:rPr lang="en-US" altLang="zh-CN" sz="1000" b="0" i="0" u="none" strike="noStrike" kern="1200" dirty="0">
                          <a:solidFill>
                            <a:srgbClr val="000000"/>
                          </a:solidFill>
                          <a:effectLst/>
                          <a:latin typeface="Arial" panose="020B0604020202020204" pitchFamily="34" charset="0"/>
                          <a:ea typeface="+mn-ea"/>
                          <a:cs typeface="+mn-cs"/>
                        </a:rPr>
                        <a:t> [</a:t>
                      </a:r>
                      <a:r>
                        <a:rPr lang="en-GB" altLang="zh-CN" sz="1000" b="0" i="0" u="none" strike="noStrike" kern="1200" dirty="0">
                          <a:solidFill>
                            <a:srgbClr val="000000"/>
                          </a:solidFill>
                          <a:effectLst/>
                          <a:latin typeface="Arial" panose="020B0604020202020204" pitchFamily="34" charset="0"/>
                          <a:ea typeface="+mn-ea"/>
                          <a:cs typeface="+mn-cs"/>
                        </a:rPr>
                        <a:t>Common_PDCCH_Rep_TN</a:t>
                      </a:r>
                      <a:r>
                        <a:rPr lang="en-US" altLang="zh-CN" sz="1000" b="0" i="0" u="none" strike="noStrike" kern="1200" dirty="0">
                          <a:solidFill>
                            <a:srgbClr val="000000"/>
                          </a:solidFill>
                          <a:effectLst/>
                          <a:latin typeface="Arial" panose="020B0604020202020204" pitchFamily="34" charset="0"/>
                          <a:ea typeface="+mn-ea"/>
                          <a:cs typeface="+mn-cs"/>
                        </a:rPr>
                        <a:t>]</a:t>
                      </a:r>
                      <a:endParaRPr lang="zh-CN" altLang="en-US" sz="1000" b="0" i="0" u="none" strike="noStrike" kern="1200" dirty="0">
                        <a:solidFill>
                          <a:srgbClr val="000000"/>
                        </a:solidFill>
                        <a:effectLst/>
                        <a:latin typeface="Arial" panose="020B0604020202020204" pitchFamily="34" charset="0"/>
                        <a:ea typeface="+mn-ea"/>
                        <a:cs typeface="+mn-cs"/>
                      </a:endParaRPr>
                    </a:p>
                  </a:txBody>
                  <a:tcPr marL="26670" marR="2667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buNone/>
                      </a:pPr>
                      <a:r>
                        <a:rPr lang="en-US" sz="1000" kern="1200" dirty="0">
                          <a:solidFill>
                            <a:schemeClr val="tx1"/>
                          </a:solidFill>
                          <a:effectLst/>
                          <a:latin typeface="Calibri"/>
                          <a:ea typeface="+mn-ea"/>
                          <a:cs typeface="+mn-cs"/>
                        </a:rPr>
                        <a:t>Samsung</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hlinkClick r:id="rId2"/>
                        </a:rPr>
                        <a:t>Rel-19</a:t>
                      </a:r>
                      <a:endParaRPr lang="en-US" sz="1000" b="1" i="0" u="sng" strike="noStrike" dirty="0">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rPr>
                        <a:t>38.213</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hlinkClick r:id="rId3"/>
                        </a:rPr>
                        <a:t>TEI19</a:t>
                      </a:r>
                      <a:endParaRPr lang="en-US" sz="1000" b="1" i="0" u="sng" strike="noStrike" dirty="0">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000" b="0" i="0" u="none" strike="noStrike" dirty="0">
                          <a:solidFill>
                            <a:srgbClr val="000000"/>
                          </a:solidFill>
                          <a:effectLst/>
                          <a:latin typeface="Arial" panose="020B0604020202020204" pitchFamily="34" charset="0"/>
                        </a:rPr>
                        <a:t>0748</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buNone/>
                      </a:pPr>
                      <a:r>
                        <a:rPr lang="en-US" sz="1000" b="0" i="0" u="none" strike="noStrike" dirty="0">
                          <a:solidFill>
                            <a:srgbClr val="000000"/>
                          </a:solidFill>
                          <a:effectLst/>
                          <a:latin typeface="Arial" panose="020B0604020202020204" pitchFamily="34" charset="0"/>
                        </a:rPr>
                        <a:t>B</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US" altLang="zh-CN" sz="1000" b="0" i="0" u="none" strike="noStrike" dirty="0">
                          <a:solidFill>
                            <a:srgbClr val="000000"/>
                          </a:solidFill>
                          <a:effectLst/>
                          <a:latin typeface="Arial" panose="020B0604020202020204" pitchFamily="34" charset="0"/>
                        </a:rPr>
                        <a:t>No</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highlight>
                            <a:srgbClr val="FFFF00"/>
                          </a:highlight>
                          <a:latin typeface="Arial" panose="020B0604020202020204" pitchFamily="34" charset="0"/>
                        </a:rPr>
                        <a:t>RP-25XXXX</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202587"/>
                  </a:ext>
                </a:extLst>
              </a:tr>
              <a:tr h="232394">
                <a:tc>
                  <a:txBody>
                    <a:bodyPr/>
                    <a:lstStyle/>
                    <a:p>
                      <a:pPr marL="0" algn="l" defTabSz="914400" rtl="0" eaLnBrk="1" fontAlgn="t" latinLnBrk="0" hangingPunct="1">
                        <a:buNone/>
                      </a:pPr>
                      <a:r>
                        <a:rPr lang="en-US" sz="1000" b="1" i="0" u="sng" strike="noStrike" kern="1200" dirty="0">
                          <a:solidFill>
                            <a:srgbClr val="0000FF"/>
                          </a:solidFill>
                          <a:effectLst/>
                          <a:latin typeface="Arial" panose="020B0604020202020204" pitchFamily="34" charset="0"/>
                          <a:ea typeface="+mn-ea"/>
                          <a:cs typeface="+mn-cs"/>
                        </a:rPr>
                        <a:t>R1-2509698</a:t>
                      </a:r>
                      <a:endParaRPr lang="en-US" sz="1000" b="1" i="0" u="sng" strike="noStrike" kern="1200" dirty="0">
                        <a:solidFill>
                          <a:srgbClr val="0000FF"/>
                        </a:solidFill>
                        <a:effectLst/>
                        <a:highlight>
                          <a:srgbClr val="FFFF00"/>
                        </a:highlight>
                        <a:latin typeface="Arial" panose="020B0604020202020204" pitchFamily="34" charset="0"/>
                        <a:ea typeface="+mn-ea"/>
                        <a:cs typeface="+mn-cs"/>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spcAft>
                          <a:spcPts val="600"/>
                        </a:spcAft>
                        <a:buNone/>
                      </a:pPr>
                      <a:r>
                        <a:rPr lang="en-GB" altLang="zh-CN" sz="1000" b="0" i="0" u="none" strike="noStrike" kern="1200" dirty="0">
                          <a:solidFill>
                            <a:srgbClr val="000000"/>
                          </a:solidFill>
                          <a:effectLst/>
                          <a:latin typeface="Arial" panose="020B0604020202020204" pitchFamily="34" charset="0"/>
                          <a:ea typeface="+mn-ea"/>
                          <a:cs typeface="+mn-cs"/>
                        </a:rPr>
                        <a:t>Introduction of Rel-19 early CSI acquisition for L3 handover to TS 38.212 [EarlyCSI_L3HO]</a:t>
                      </a:r>
                      <a:endParaRPr lang="zh-CN" altLang="en-US" sz="1000" b="0" i="0" u="none" strike="noStrike" kern="1200" dirty="0">
                        <a:solidFill>
                          <a:srgbClr val="000000"/>
                        </a:solidFill>
                        <a:effectLst/>
                        <a:latin typeface="Arial" panose="020B0604020202020204" pitchFamily="34" charset="0"/>
                        <a:ea typeface="+mn-ea"/>
                        <a:cs typeface="+mn-cs"/>
                      </a:endParaRPr>
                    </a:p>
                  </a:txBody>
                  <a:tcPr marL="26670" marR="2667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buNone/>
                      </a:pPr>
                      <a:r>
                        <a:rPr lang="en-US" sz="1000" kern="1200" dirty="0">
                          <a:solidFill>
                            <a:schemeClr val="tx1"/>
                          </a:solidFill>
                          <a:effectLst/>
                          <a:latin typeface="Calibri"/>
                          <a:ea typeface="+mn-ea"/>
                          <a:cs typeface="+mn-cs"/>
                        </a:rPr>
                        <a:t>Huawei</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hlinkClick r:id="rId2"/>
                        </a:rPr>
                        <a:t>Rel-19</a:t>
                      </a:r>
                      <a:endParaRPr lang="en-US" sz="1000" b="1" i="0" u="sng" strike="noStrike" dirty="0">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rPr>
                        <a:t>38.212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None/>
                      </a:pPr>
                      <a:r>
                        <a:rPr lang="en-US" sz="1000" b="1" i="0" u="sng" strike="noStrike" dirty="0">
                          <a:solidFill>
                            <a:srgbClr val="0000FF"/>
                          </a:solidFill>
                          <a:effectLst/>
                          <a:latin typeface="Arial" panose="020B0604020202020204" pitchFamily="34" charset="0"/>
                          <a:hlinkClick r:id="rId3"/>
                        </a:rPr>
                        <a:t>TEI19</a:t>
                      </a:r>
                      <a:endParaRPr lang="en-US" sz="1000" b="1" i="0" u="sng" strike="noStrike" dirty="0">
                        <a:solidFill>
                          <a:srgbClr val="0000FF"/>
                        </a:solidFill>
                        <a:effectLst/>
                        <a:latin typeface="Arial" panose="020B0604020202020204" pitchFamily="34" charset="0"/>
                      </a:endParaRP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Arial" panose="020B0604020202020204" pitchFamily="34" charset="0"/>
                          <a:ea typeface="+mn-ea"/>
                          <a:cs typeface="+mn-cs"/>
                        </a:rPr>
                        <a:t>0236</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rPr>
                        <a:t>B</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buNone/>
                      </a:pPr>
                      <a:r>
                        <a:rPr lang="en-US" altLang="zh-CN" sz="1000" b="0" i="0" u="none" strike="noStrike" dirty="0">
                          <a:solidFill>
                            <a:srgbClr val="000000"/>
                          </a:solidFill>
                          <a:effectLst/>
                          <a:latin typeface="Arial" panose="020B0604020202020204" pitchFamily="34" charset="0"/>
                        </a:rPr>
                        <a:t>RAN2</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highlight>
                            <a:srgbClr val="FFFF00"/>
                          </a:highlight>
                          <a:latin typeface="Arial" panose="020B0604020202020204" pitchFamily="34" charset="0"/>
                        </a:rPr>
                        <a:t>RP-25XXXX</a:t>
                      </a:r>
                    </a:p>
                  </a:txBody>
                  <a:tcPr marL="0" marR="0" marT="0" marB="0">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1672038"/>
                  </a:ext>
                </a:extLst>
              </a:tr>
            </a:tbl>
          </a:graphicData>
        </a:graphic>
      </p:graphicFrame>
    </p:spTree>
    <p:extLst>
      <p:ext uri="{BB962C8B-B14F-4D97-AF65-F5344CB8AC3E}">
        <p14:creationId xmlns:p14="http://schemas.microsoft.com/office/powerpoint/2010/main" val="1630530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64D30-D16D-E21A-9FCE-521900945680}"/>
            </a:ext>
          </a:extLst>
        </p:cNvPr>
        <p:cNvGrpSpPr/>
        <p:nvPr/>
      </p:nvGrpSpPr>
      <p:grpSpPr>
        <a:xfrm>
          <a:off x="0" y="0"/>
          <a:ext cx="0" cy="0"/>
          <a:chOff x="0" y="0"/>
          <a:chExt cx="0" cy="0"/>
        </a:xfrm>
      </p:grpSpPr>
      <p:sp>
        <p:nvSpPr>
          <p:cNvPr id="5" name="제목 1">
            <a:extLst>
              <a:ext uri="{FF2B5EF4-FFF2-40B4-BE49-F238E27FC236}">
                <a16:creationId xmlns:a16="http://schemas.microsoft.com/office/drawing/2014/main" id="{216AF1B4-E108-DDCF-613C-4DF636144AC5}"/>
              </a:ext>
            </a:extLst>
          </p:cNvPr>
          <p:cNvSpPr txBox="1">
            <a:spLocks/>
          </p:cNvSpPr>
          <p:nvPr/>
        </p:nvSpPr>
        <p:spPr>
          <a:xfrm>
            <a:off x="1794618" y="2708693"/>
            <a:ext cx="8602766" cy="724619"/>
          </a:xfrm>
          <a:prstGeom prst="rect">
            <a:avLst/>
          </a:prstGeom>
        </p:spPr>
        <p:txBody>
          <a:bodyPr/>
          <a:lst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Calibri" panose="020F0502020204030204" pitchFamily="34" charset="0"/>
              </a:defRPr>
            </a:lvl2pPr>
            <a:lvl3pPr algn="ctr" rtl="0" eaLnBrk="0" fontAlgn="base" hangingPunct="0">
              <a:spcBef>
                <a:spcPct val="0"/>
              </a:spcBef>
              <a:spcAft>
                <a:spcPct val="0"/>
              </a:spcAft>
              <a:defRPr sz="3200">
                <a:solidFill>
                  <a:srgbClr val="FF0000"/>
                </a:solidFill>
                <a:latin typeface="Calibri" panose="020F0502020204030204" pitchFamily="34" charset="0"/>
              </a:defRPr>
            </a:lvl3pPr>
            <a:lvl4pPr algn="ctr" rtl="0" eaLnBrk="0" fontAlgn="base" hangingPunct="0">
              <a:spcBef>
                <a:spcPct val="0"/>
              </a:spcBef>
              <a:spcAft>
                <a:spcPct val="0"/>
              </a:spcAft>
              <a:defRPr sz="3200">
                <a:solidFill>
                  <a:srgbClr val="FF0000"/>
                </a:solidFill>
                <a:latin typeface="Calibri" panose="020F0502020204030204" pitchFamily="34" charset="0"/>
              </a:defRPr>
            </a:lvl4pPr>
            <a:lvl5pPr algn="ctr" rtl="0" eaLnBrk="0" fontAlgn="base" hangingPunct="0">
              <a:spcBef>
                <a:spcPct val="0"/>
              </a:spcBef>
              <a:spcAft>
                <a:spcPct val="0"/>
              </a:spcAft>
              <a:defRPr sz="3200">
                <a:solidFill>
                  <a:srgbClr val="FF0000"/>
                </a:solidFill>
                <a:latin typeface="Calibri" panose="020F0502020204030204" pitchFamily="34" charset="0"/>
              </a:defRPr>
            </a:lvl5pPr>
            <a:lvl6pPr marL="457200" algn="ctr" rtl="0" eaLnBrk="0" fontAlgn="base" hangingPunct="0">
              <a:spcBef>
                <a:spcPct val="0"/>
              </a:spcBef>
              <a:spcAft>
                <a:spcPct val="0"/>
              </a:spcAft>
              <a:defRPr sz="3200">
                <a:solidFill>
                  <a:srgbClr val="FF0000"/>
                </a:solidFill>
                <a:latin typeface="Calibri" panose="020F0502020204030204" pitchFamily="34" charset="0"/>
              </a:defRPr>
            </a:lvl6pPr>
            <a:lvl7pPr marL="914400" algn="ctr" rtl="0" eaLnBrk="0" fontAlgn="base" hangingPunct="0">
              <a:spcBef>
                <a:spcPct val="0"/>
              </a:spcBef>
              <a:spcAft>
                <a:spcPct val="0"/>
              </a:spcAft>
              <a:defRPr sz="3200">
                <a:solidFill>
                  <a:srgbClr val="FF0000"/>
                </a:solidFill>
                <a:latin typeface="Calibri" panose="020F0502020204030204" pitchFamily="34" charset="0"/>
              </a:defRPr>
            </a:lvl7pPr>
            <a:lvl8pPr marL="1371600" algn="ctr" rtl="0" eaLnBrk="0" fontAlgn="base" hangingPunct="0">
              <a:spcBef>
                <a:spcPct val="0"/>
              </a:spcBef>
              <a:spcAft>
                <a:spcPct val="0"/>
              </a:spcAft>
              <a:defRPr sz="3200">
                <a:solidFill>
                  <a:srgbClr val="FF0000"/>
                </a:solidFill>
                <a:latin typeface="Calibri" panose="020F0502020204030204" pitchFamily="34" charset="0"/>
              </a:defRPr>
            </a:lvl8pPr>
            <a:lvl9pPr marL="1828800" algn="ctr" rtl="0" eaLnBrk="0" fontAlgn="base" hangingPunct="0">
              <a:spcBef>
                <a:spcPct val="0"/>
              </a:spcBef>
              <a:spcAft>
                <a:spcPct val="0"/>
              </a:spcAft>
              <a:defRPr sz="3200">
                <a:solidFill>
                  <a:srgbClr val="FF0000"/>
                </a:solidFill>
                <a:latin typeface="Calibri" panose="020F0502020204030204" pitchFamily="34" charset="0"/>
              </a:defRPr>
            </a:lvl9pPr>
          </a:lstStyle>
          <a:p>
            <a:r>
              <a:rPr lang="en-US" sz="4000" b="1" kern="0" dirty="0">
                <a:effectLst>
                  <a:outerShdw blurRad="38100" dist="38100" dir="2700000" algn="tl">
                    <a:srgbClr val="C0C0C0"/>
                  </a:outerShdw>
                </a:effectLst>
                <a:latin typeface="Arial"/>
              </a:rPr>
              <a:t>6GR</a:t>
            </a:r>
            <a:endParaRPr lang="en-US" kern="0" dirty="0"/>
          </a:p>
        </p:txBody>
      </p:sp>
    </p:spTree>
    <p:extLst>
      <p:ext uri="{BB962C8B-B14F-4D97-AF65-F5344CB8AC3E}">
        <p14:creationId xmlns:p14="http://schemas.microsoft.com/office/powerpoint/2010/main" val="411698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13679-2630-4A3C-A127-7A7F0FD4602C}"/>
            </a:ext>
          </a:extLst>
        </p:cNvPr>
        <p:cNvGrpSpPr/>
        <p:nvPr/>
      </p:nvGrpSpPr>
      <p:grpSpPr>
        <a:xfrm>
          <a:off x="0" y="0"/>
          <a:ext cx="0" cy="0"/>
          <a:chOff x="0" y="0"/>
          <a:chExt cx="0" cy="0"/>
        </a:xfrm>
      </p:grpSpPr>
      <p:sp>
        <p:nvSpPr>
          <p:cNvPr id="2" name="내용 개체 틀 1">
            <a:extLst>
              <a:ext uri="{FF2B5EF4-FFF2-40B4-BE49-F238E27FC236}">
                <a16:creationId xmlns:a16="http://schemas.microsoft.com/office/drawing/2014/main" id="{36E1EB7B-6D73-F8B9-7F3D-DF7730EFFA73}"/>
              </a:ext>
            </a:extLst>
          </p:cNvPr>
          <p:cNvSpPr>
            <a:spLocks noGrp="1"/>
          </p:cNvSpPr>
          <p:nvPr>
            <p:ph idx="1"/>
          </p:nvPr>
        </p:nvSpPr>
        <p:spPr/>
        <p:txBody>
          <a:bodyPr/>
          <a:lstStyle/>
          <a:p>
            <a:pPr eaLnBrk="1" fontAlgn="t" hangingPunct="1">
              <a:lnSpc>
                <a:spcPct val="120000"/>
              </a:lnSpc>
              <a:spcBef>
                <a:spcPts val="0"/>
              </a:spcBef>
              <a:spcAft>
                <a:spcPts val="0"/>
              </a:spcAft>
            </a:pPr>
            <a:r>
              <a:rPr lang="en-US" altLang="en-US" sz="1800" dirty="0">
                <a:ea typeface="맑은 고딕" panose="020B0503020000020004" pitchFamily="34" charset="-127"/>
              </a:rPr>
              <a:t>Rel-20 6GR</a:t>
            </a:r>
          </a:p>
          <a:p>
            <a:pPr lvl="1">
              <a:lnSpc>
                <a:spcPct val="120000"/>
              </a:lnSpc>
              <a:spcBef>
                <a:spcPts val="300"/>
              </a:spcBef>
              <a:spcAft>
                <a:spcPts val="300"/>
              </a:spcAft>
            </a:pPr>
            <a:r>
              <a:rPr lang="en-US" sz="1600" dirty="0"/>
              <a:t>Waveform and Channel coding are in good shape where core part are almost confirmed while further studying necessary enhancement of Polar code and  LDPC code beyond 5G NR range.</a:t>
            </a:r>
          </a:p>
          <a:p>
            <a:pPr lvl="1">
              <a:spcBef>
                <a:spcPts val="300"/>
              </a:spcBef>
              <a:spcAft>
                <a:spcPts val="300"/>
              </a:spcAft>
            </a:pPr>
            <a:r>
              <a:rPr lang="en-US" altLang="ko-KR" sz="1600" dirty="0"/>
              <a:t>Comprehensive discussion on </a:t>
            </a:r>
            <a:r>
              <a:rPr lang="en-US" altLang="zh-CN" sz="1600" dirty="0"/>
              <a:t>general </a:t>
            </a:r>
            <a:r>
              <a:rPr lang="en-US" altLang="ko-KR" sz="1600" dirty="0"/>
              <a:t>evaluation assumptions, traffic models, network and UE power consumption model</a:t>
            </a:r>
          </a:p>
          <a:p>
            <a:pPr lvl="1">
              <a:spcBef>
                <a:spcPts val="300"/>
              </a:spcBef>
              <a:spcAft>
                <a:spcPts val="300"/>
              </a:spcAft>
            </a:pPr>
            <a:r>
              <a:rPr lang="en-US" altLang="ko-KR" sz="1600" dirty="0"/>
              <a:t>Categorize the AI/ML use cases and identify where to discuss each use case when suitable and possible </a:t>
            </a:r>
            <a:endParaRPr lang="en-US" altLang="en-US" sz="1600" dirty="0"/>
          </a:p>
          <a:p>
            <a:pPr lvl="1">
              <a:lnSpc>
                <a:spcPct val="120000"/>
              </a:lnSpc>
              <a:spcBef>
                <a:spcPts val="0"/>
              </a:spcBef>
              <a:spcAft>
                <a:spcPts val="0"/>
              </a:spcAft>
            </a:pPr>
            <a:endParaRPr lang="en-US" altLang="en-US" sz="1600" dirty="0"/>
          </a:p>
          <a:p>
            <a:pPr>
              <a:lnSpc>
                <a:spcPct val="120000"/>
              </a:lnSpc>
              <a:spcBef>
                <a:spcPts val="0"/>
              </a:spcBef>
              <a:spcAft>
                <a:spcPts val="0"/>
              </a:spcAft>
            </a:pPr>
            <a:endParaRPr lang="en-US" altLang="en-US" sz="1800" dirty="0"/>
          </a:p>
        </p:txBody>
      </p:sp>
      <p:sp>
        <p:nvSpPr>
          <p:cNvPr id="3" name="제목 2">
            <a:extLst>
              <a:ext uri="{FF2B5EF4-FFF2-40B4-BE49-F238E27FC236}">
                <a16:creationId xmlns:a16="http://schemas.microsoft.com/office/drawing/2014/main" id="{5A1B2C5C-07E0-8EEC-AC09-94E0DEEF8EAD}"/>
              </a:ext>
            </a:extLst>
          </p:cNvPr>
          <p:cNvSpPr>
            <a:spLocks noGrp="1"/>
          </p:cNvSpPr>
          <p:nvPr>
            <p:ph type="title"/>
          </p:nvPr>
        </p:nvSpPr>
        <p:spPr/>
        <p:txBody>
          <a:bodyPr/>
          <a:lstStyle/>
          <a:p>
            <a:r>
              <a:rPr lang="en-US" dirty="0"/>
              <a:t>6GR Summary</a:t>
            </a:r>
          </a:p>
        </p:txBody>
      </p:sp>
    </p:spTree>
    <p:extLst>
      <p:ext uri="{BB962C8B-B14F-4D97-AF65-F5344CB8AC3E}">
        <p14:creationId xmlns:p14="http://schemas.microsoft.com/office/powerpoint/2010/main" val="3543535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GB" altLang="ja-JP" dirty="0"/>
              <a:t>Rel-</a:t>
            </a:r>
            <a:r>
              <a:rPr lang="en-US" altLang="en-GB" dirty="0"/>
              <a:t>20</a:t>
            </a:r>
            <a:r>
              <a:rPr lang="en-GB" altLang="ja-JP" dirty="0"/>
              <a:t> NR</a:t>
            </a:r>
            <a:r>
              <a:rPr lang="en-US" altLang="en-GB" dirty="0"/>
              <a:t>/6GR</a:t>
            </a:r>
            <a:r>
              <a:rPr lang="en-GB" altLang="ja-JP" dirty="0"/>
              <a:t> Study/Work Item List</a:t>
            </a:r>
            <a:endParaRPr lang="en-US" dirty="0"/>
          </a:p>
        </p:txBody>
      </p:sp>
      <p:graphicFrame>
        <p:nvGraphicFramePr>
          <p:cNvPr id="4" name="Table 1"/>
          <p:cNvGraphicFramePr>
            <a:graphicFrameLocks noGrp="1"/>
          </p:cNvGraphicFramePr>
          <p:nvPr>
            <p:extLst>
              <p:ext uri="{D42A27DB-BD31-4B8C-83A1-F6EECF244321}">
                <p14:modId xmlns:p14="http://schemas.microsoft.com/office/powerpoint/2010/main" val="2748222494"/>
              </p:ext>
            </p:extLst>
          </p:nvPr>
        </p:nvGraphicFramePr>
        <p:xfrm>
          <a:off x="1113663" y="1470112"/>
          <a:ext cx="9960696" cy="3225828"/>
        </p:xfrm>
        <a:graphic>
          <a:graphicData uri="http://schemas.openxmlformats.org/drawingml/2006/table">
            <a:tbl>
              <a:tblPr/>
              <a:tblGrid>
                <a:gridCol w="5735955">
                  <a:extLst>
                    <a:ext uri="{9D8B030D-6E8A-4147-A177-3AD203B41FA5}">
                      <a16:colId xmlns:a16="http://schemas.microsoft.com/office/drawing/2014/main" val="20000"/>
                    </a:ext>
                  </a:extLst>
                </a:gridCol>
                <a:gridCol w="1053465">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1332230">
                  <a:extLst>
                    <a:ext uri="{9D8B030D-6E8A-4147-A177-3AD203B41FA5}">
                      <a16:colId xmlns:a16="http://schemas.microsoft.com/office/drawing/2014/main" val="20003"/>
                    </a:ext>
                  </a:extLst>
                </a:gridCol>
                <a:gridCol w="1127846">
                  <a:extLst>
                    <a:ext uri="{9D8B030D-6E8A-4147-A177-3AD203B41FA5}">
                      <a16:colId xmlns:a16="http://schemas.microsoft.com/office/drawing/2014/main" val="20004"/>
                    </a:ext>
                  </a:extLst>
                </a:gridCol>
              </a:tblGrid>
              <a:tr h="216650">
                <a:tc>
                  <a:txBody>
                    <a:bodyPr/>
                    <a:lstStyle>
                      <a:lvl1pPr marL="0" algn="l" defTabSz="914400" rtl="0" eaLnBrk="1" latinLnBrk="0" hangingPunct="1">
                        <a:spcBef>
                          <a:spcPct val="20000"/>
                        </a:spcBef>
                        <a:defRPr sz="2400" kern="1200">
                          <a:solidFill>
                            <a:schemeClr val="tx1"/>
                          </a:solidFill>
                          <a:latin typeface="Calibri" panose="020F0502020204030204" pitchFamily="34" charset="0"/>
                          <a:ea typeface="MS PGothic" panose="020B0600070205080204" pitchFamily="50" charset="-128"/>
                        </a:defRPr>
                      </a:lvl1pPr>
                      <a:lvl2pPr marL="742950" indent="-285750" algn="l" defTabSz="914400" rtl="0" eaLnBrk="1" latinLnBrk="0" hangingPunct="1">
                        <a:spcBef>
                          <a:spcPct val="20000"/>
                        </a:spcBef>
                        <a:buClr>
                          <a:srgbClr val="C00000"/>
                        </a:buClr>
                        <a:buFont typeface="Arial" panose="020B0604020202020204" pitchFamily="34" charset="0"/>
                        <a:defRPr sz="2000" kern="1200">
                          <a:solidFill>
                            <a:schemeClr val="tx1"/>
                          </a:solidFill>
                          <a:latin typeface="Calibri" panose="020F0502020204030204" pitchFamily="34" charset="0"/>
                          <a:ea typeface="MS PGothic" panose="020B0600070205080204" pitchFamily="50" charset="-128"/>
                        </a:defRPr>
                      </a:lvl2pPr>
                      <a:lvl3pPr marL="11430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50" charset="-128"/>
                        </a:defRPr>
                      </a:lvl3pPr>
                      <a:lvl4pPr marL="1600200" indent="-228600" algn="l" defTabSz="914400" rtl="0" eaLnBrk="1" latinLnBrk="0" hangingPunct="1">
                        <a:spcBef>
                          <a:spcPct val="200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50" charset="-128"/>
                        </a:defRPr>
                      </a:lvl4pPr>
                      <a:lvl5pPr marL="2057400" indent="-228600" algn="l" defTabSz="914400" rtl="0" eaLnBrk="1" latinLnBrk="0" hangingPunct="1">
                        <a:spcBef>
                          <a:spcPct val="20000"/>
                        </a:spcBef>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5pPr>
                      <a:lvl6pPr marL="25146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6pPr>
                      <a:lvl7pPr marL="29718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7pPr>
                      <a:lvl8pPr marL="34290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8pPr>
                      <a:lvl9pPr marL="38862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9pPr>
                    </a:lstStyle>
                    <a:p>
                      <a:pPr marL="0" marR="0" lvl="0" indent="0" algn="ctr" defTabSz="914400" rtl="0" eaLnBrk="0" fontAlgn="ctr" latinLnBrk="0" hangingPunct="0">
                        <a:lnSpc>
                          <a:spcPct val="100000"/>
                        </a:lnSpc>
                        <a:spcBef>
                          <a:spcPct val="0"/>
                        </a:spcBef>
                        <a:spcAft>
                          <a:spcPct val="0"/>
                        </a:spcAft>
                        <a:buClrTx/>
                        <a:buSzTx/>
                        <a:buFontTx/>
                        <a:buNone/>
                      </a:pPr>
                      <a:r>
                        <a:rPr kumimoji="0" lang="en-GB" altLang="ja-JP" sz="1400" b="1"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Title</a:t>
                      </a:r>
                      <a:endParaRPr kumimoji="0" lang="en-GB" altLang="ja-JP" sz="14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endParaRPr>
                    </a:p>
                  </a:txBody>
                  <a:tcPr marL="91446" marR="91446" marT="45602" marB="456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algn="ctr" defTabSz="914400" rtl="0" eaLnBrk="0" fontAlgn="ctr" latinLnBrk="0" hangingPunct="0">
                        <a:lnSpc>
                          <a:spcPct val="100000"/>
                        </a:lnSpc>
                        <a:buClrTx/>
                        <a:buSzTx/>
                        <a:buFontTx/>
                        <a:buNone/>
                      </a:pPr>
                      <a:r>
                        <a:rPr kumimoji="0" lang="en-GB" altLang="ja-JP" sz="1400" b="1"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RAT</a:t>
                      </a:r>
                    </a:p>
                  </a:txBody>
                  <a:tcPr marL="91446" marR="91446" marT="45602" marB="456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spcBef>
                          <a:spcPct val="20000"/>
                        </a:spcBef>
                        <a:defRPr sz="2400" kern="1200">
                          <a:solidFill>
                            <a:schemeClr val="tx1"/>
                          </a:solidFill>
                          <a:latin typeface="Calibri" panose="020F0502020204030204" pitchFamily="34" charset="0"/>
                          <a:ea typeface="MS PGothic" panose="020B0600070205080204" pitchFamily="50" charset="-128"/>
                        </a:defRPr>
                      </a:lvl1pPr>
                      <a:lvl2pPr marL="742950" indent="-285750" algn="l" defTabSz="914400" rtl="0" eaLnBrk="1" latinLnBrk="0" hangingPunct="1">
                        <a:spcBef>
                          <a:spcPct val="20000"/>
                        </a:spcBef>
                        <a:buClr>
                          <a:srgbClr val="C00000"/>
                        </a:buClr>
                        <a:buFont typeface="Arial" panose="020B0604020202020204" pitchFamily="34" charset="0"/>
                        <a:defRPr sz="2000" kern="1200">
                          <a:solidFill>
                            <a:schemeClr val="tx1"/>
                          </a:solidFill>
                          <a:latin typeface="Calibri" panose="020F0502020204030204" pitchFamily="34" charset="0"/>
                          <a:ea typeface="MS PGothic" panose="020B0600070205080204" pitchFamily="50" charset="-128"/>
                        </a:defRPr>
                      </a:lvl2pPr>
                      <a:lvl3pPr marL="11430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50" charset="-128"/>
                        </a:defRPr>
                      </a:lvl3pPr>
                      <a:lvl4pPr marL="1600200" indent="-228600" algn="l" defTabSz="914400" rtl="0" eaLnBrk="1" latinLnBrk="0" hangingPunct="1">
                        <a:spcBef>
                          <a:spcPct val="200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50" charset="-128"/>
                        </a:defRPr>
                      </a:lvl4pPr>
                      <a:lvl5pPr marL="2057400" indent="-228600" algn="l" defTabSz="914400" rtl="0" eaLnBrk="1" latinLnBrk="0" hangingPunct="1">
                        <a:spcBef>
                          <a:spcPct val="20000"/>
                        </a:spcBef>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5pPr>
                      <a:lvl6pPr marL="25146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6pPr>
                      <a:lvl7pPr marL="29718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7pPr>
                      <a:lvl8pPr marL="34290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8pPr>
                      <a:lvl9pPr marL="38862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9pPr>
                    </a:lstStyle>
                    <a:p>
                      <a:pPr marL="0" marR="0" lvl="0" indent="0" algn="ctr" defTabSz="914400" rtl="0" eaLnBrk="0" fontAlgn="ctr" latinLnBrk="0" hangingPunct="0">
                        <a:lnSpc>
                          <a:spcPct val="100000"/>
                        </a:lnSpc>
                        <a:spcBef>
                          <a:spcPct val="0"/>
                        </a:spcBef>
                        <a:spcAft>
                          <a:spcPct val="0"/>
                        </a:spcAft>
                        <a:buClrTx/>
                        <a:buSzTx/>
                        <a:buFontTx/>
                        <a:buNone/>
                      </a:pPr>
                      <a:r>
                        <a:rPr kumimoji="0" lang="ja-JP" altLang="en-GB" sz="1400" b="1"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 </a:t>
                      </a:r>
                      <a:endParaRPr kumimoji="0" lang="ja-JP" altLang="en-GB" sz="14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endParaRPr>
                    </a:p>
                  </a:txBody>
                  <a:tcPr marL="91446" marR="91446" marT="45602" marB="456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pPr>
                      <a:r>
                        <a:rPr kumimoji="0" lang="en-US" altLang="ja-JP" sz="1400" b="1"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RAN1 work completed?</a:t>
                      </a:r>
                      <a:endParaRPr kumimoji="0" lang="ja-JP" altLang="en-GB" sz="1400" b="1"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endParaRPr>
                    </a:p>
                  </a:txBody>
                  <a:tcPr marL="91446" marR="91446" marT="45602" marB="456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spcBef>
                          <a:spcPct val="20000"/>
                        </a:spcBef>
                        <a:defRPr sz="2400" kern="1200">
                          <a:solidFill>
                            <a:schemeClr val="tx1"/>
                          </a:solidFill>
                          <a:latin typeface="Calibri" panose="020F0502020204030204" pitchFamily="34" charset="0"/>
                          <a:ea typeface="MS PGothic" panose="020B0600070205080204" pitchFamily="50" charset="-128"/>
                        </a:defRPr>
                      </a:lvl1pPr>
                      <a:lvl2pPr marL="742950" indent="-285750" algn="l" defTabSz="914400" rtl="0" eaLnBrk="1" latinLnBrk="0" hangingPunct="1">
                        <a:spcBef>
                          <a:spcPct val="20000"/>
                        </a:spcBef>
                        <a:buClr>
                          <a:srgbClr val="C00000"/>
                        </a:buClr>
                        <a:buFont typeface="Arial" panose="020B0604020202020204" pitchFamily="34" charset="0"/>
                        <a:defRPr sz="2000" kern="1200">
                          <a:solidFill>
                            <a:schemeClr val="tx1"/>
                          </a:solidFill>
                          <a:latin typeface="Calibri" panose="020F0502020204030204" pitchFamily="34" charset="0"/>
                          <a:ea typeface="MS PGothic" panose="020B0600070205080204" pitchFamily="50" charset="-128"/>
                        </a:defRPr>
                      </a:lvl2pPr>
                      <a:lvl3pPr marL="11430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50" charset="-128"/>
                        </a:defRPr>
                      </a:lvl3pPr>
                      <a:lvl4pPr marL="1600200" indent="-228600" algn="l" defTabSz="914400" rtl="0" eaLnBrk="1" latinLnBrk="0" hangingPunct="1">
                        <a:spcBef>
                          <a:spcPct val="200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50" charset="-128"/>
                        </a:defRPr>
                      </a:lvl4pPr>
                      <a:lvl5pPr marL="2057400" indent="-228600" algn="l" defTabSz="914400" rtl="0" eaLnBrk="1" latinLnBrk="0" hangingPunct="1">
                        <a:spcBef>
                          <a:spcPct val="20000"/>
                        </a:spcBef>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5pPr>
                      <a:lvl6pPr marL="25146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6pPr>
                      <a:lvl7pPr marL="29718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7pPr>
                      <a:lvl8pPr marL="34290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8pPr>
                      <a:lvl9pPr marL="38862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9pPr>
                    </a:lstStyle>
                    <a:p>
                      <a:pPr marL="0" marR="0" lvl="0" indent="0" algn="ctr" defTabSz="914400" rtl="0" eaLnBrk="0" fontAlgn="ctr" latinLnBrk="0" hangingPunct="0">
                        <a:lnSpc>
                          <a:spcPct val="100000"/>
                        </a:lnSpc>
                        <a:spcBef>
                          <a:spcPct val="0"/>
                        </a:spcBef>
                        <a:spcAft>
                          <a:spcPct val="0"/>
                        </a:spcAft>
                        <a:buClrTx/>
                        <a:buSzTx/>
                        <a:buFontTx/>
                        <a:buNone/>
                      </a:pPr>
                      <a:r>
                        <a:rPr kumimoji="0" lang="en-GB" altLang="ja-JP" sz="1400" b="1"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SR</a:t>
                      </a:r>
                      <a:endParaRPr kumimoji="0" lang="en-GB" altLang="ja-JP" sz="14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endParaRPr>
                    </a:p>
                  </a:txBody>
                  <a:tcPr marL="91446" marR="91446" marT="45602" marB="456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0"/>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Study on 6G Radio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6GR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SI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RP-252475</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000">
                <a:tc>
                  <a:txBody>
                    <a:body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Study on Integrated Sensing And Communication (ISAC) for 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SI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en-GB"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RP-252200</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8000">
                <a:tc>
                  <a:txBody>
                    <a:body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Study on GNSS resilient NR-NTN operation</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en-US"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SI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en-GB"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RP-251934</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Study on enhancements for solutions for Ambient IoT (Internet of Things) in NR outdoor for active devices</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en-US"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pPr>
                      <a:r>
                        <a:rPr kumimoji="0" lang="en-US" altLang="en-GB"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S</a:t>
                      </a: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en-GB"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RP-252344</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Solutions for Ambient IoT (Internet of Things) in NR Phase 2</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en-US"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WI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GB" altLang="ja-JP"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RP-252361</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38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 MIMO Phase 6</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en-US"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GB"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50" charset="-128"/>
                          <a:cs typeface="Arial" panose="020B0604020202020204" pitchFamily="34" charset="0"/>
                        </a:rPr>
                        <a:t>WI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en-GB"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RP-252509</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Coverage enhancements for NR Phase 3</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en-US"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GB"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50" charset="-128"/>
                          <a:cs typeface="Arial" panose="020B0604020202020204" pitchFamily="34" charset="0"/>
                        </a:rPr>
                        <a:t>WI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en-GB"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RP-252571</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8000">
                <a:tc>
                  <a:txBody>
                    <a:bodyPr/>
                    <a:lstStyle/>
                    <a:p>
                      <a:pPr marL="0" marR="0" lvl="0" indent="0" algn="l" defTabSz="914400" rtl="0" eaLnBrk="1" fontAlgn="t" latinLnBrk="0" hangingPunct="1">
                        <a:lnSpc>
                          <a:spcPct val="100000"/>
                        </a:lnSpc>
                        <a:spcBef>
                          <a:spcPts val="0"/>
                        </a:spcBef>
                        <a:spcAft>
                          <a:spcPts val="0"/>
                        </a:spcAft>
                        <a:buClrTx/>
                        <a:buSzTx/>
                        <a:buFontTx/>
                        <a:buNone/>
                        <a:defRPr/>
                      </a:pPr>
                      <a:r>
                        <a:rPr lang="en-US" altLang="zh-CN"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Artificial Intelligence (AI)/Machine Learning (ML) for NR air interface enhancements</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altLang="en-US" sz="1200" b="0" i="0" u="none" strike="noStrike" dirty="0">
                          <a:solidFill>
                            <a:schemeClr val="tx1"/>
                          </a:solidFill>
                          <a:effectLst/>
                          <a:latin typeface="Arial" panose="020B0604020202020204" pitchFamily="34" charset="0"/>
                          <a:ea typeface="Malgun Gothic" panose="020B0503020000020004" pitchFamily="34" charset="-127"/>
                          <a:cs typeface="Arial" panose="020B0604020202020204" pitchFamily="34" charset="0"/>
                        </a:rPr>
                        <a:t>NR</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cs typeface="Arial" panose="020B0604020202020204" pitchFamily="34" charset="0"/>
                        </a:rPr>
                        <a:t>WI</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ja-JP" sz="12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ea typeface="MS PGothic" panose="020B0600070205080204" pitchFamily="50" charset="-128"/>
                          <a:cs typeface="Arial" panose="020B0604020202020204" pitchFamily="34" charset="0"/>
                        </a:rPr>
                        <a:t>NO</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defRPr/>
                      </a:pPr>
                      <a:r>
                        <a:rPr kumimoji="0" lang="en-US" altLang="en-GB" sz="12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50" charset="-128"/>
                          <a:cs typeface="Arial" panose="020B0604020202020204" pitchFamily="34" charset="0"/>
                        </a:rPr>
                        <a:t>RP-252447</a:t>
                      </a:r>
                    </a:p>
                  </a:txBody>
                  <a:tcPr marL="91446" marR="91446" marT="45641" marB="456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6" name="Group 778"/>
          <p:cNvGraphicFramePr>
            <a:graphicFrameLocks noGrp="1"/>
          </p:cNvGraphicFramePr>
          <p:nvPr/>
        </p:nvGraphicFramePr>
        <p:xfrm>
          <a:off x="9574992" y="200755"/>
          <a:ext cx="2487613" cy="549276"/>
        </p:xfrm>
        <a:graphic>
          <a:graphicData uri="http://schemas.openxmlformats.org/drawingml/2006/table">
            <a:tbl>
              <a:tblPr/>
              <a:tblGrid>
                <a:gridCol w="787400">
                  <a:extLst>
                    <a:ext uri="{9D8B030D-6E8A-4147-A177-3AD203B41FA5}">
                      <a16:colId xmlns:a16="http://schemas.microsoft.com/office/drawing/2014/main" val="20000"/>
                    </a:ext>
                  </a:extLst>
                </a:gridCol>
                <a:gridCol w="1700213">
                  <a:extLst>
                    <a:ext uri="{9D8B030D-6E8A-4147-A177-3AD203B41FA5}">
                      <a16:colId xmlns:a16="http://schemas.microsoft.com/office/drawing/2014/main" val="20001"/>
                    </a:ext>
                  </a:extLst>
                </a:gridCol>
              </a:tblGrid>
              <a:tr h="274638">
                <a:tc>
                  <a:txBody>
                    <a:bodyPr/>
                    <a:lstStyle>
                      <a:lvl1pPr marL="0" algn="l" defTabSz="914400" rtl="0" eaLnBrk="1" latinLnBrk="0" hangingPunct="1">
                        <a:spcBef>
                          <a:spcPct val="20000"/>
                        </a:spcBef>
                        <a:defRPr sz="2400" kern="1200">
                          <a:solidFill>
                            <a:schemeClr val="tx1"/>
                          </a:solidFill>
                          <a:latin typeface="Calibri" panose="020F0502020204030204" pitchFamily="34" charset="0"/>
                          <a:ea typeface="MS PGothic" panose="020B0600070205080204" pitchFamily="50" charset="-128"/>
                        </a:defRPr>
                      </a:lvl1pPr>
                      <a:lvl2pPr marL="742950" indent="-285750" algn="l" defTabSz="914400" rtl="0" eaLnBrk="1" latinLnBrk="0" hangingPunct="1">
                        <a:spcBef>
                          <a:spcPct val="20000"/>
                        </a:spcBef>
                        <a:buClr>
                          <a:srgbClr val="C00000"/>
                        </a:buClr>
                        <a:buFont typeface="Arial" panose="020B0604020202020204" pitchFamily="34" charset="0"/>
                        <a:defRPr sz="2000" kern="1200">
                          <a:solidFill>
                            <a:schemeClr val="tx1"/>
                          </a:solidFill>
                          <a:latin typeface="Calibri" panose="020F0502020204030204" pitchFamily="34" charset="0"/>
                          <a:ea typeface="MS PGothic" panose="020B0600070205080204" pitchFamily="50" charset="-128"/>
                        </a:defRPr>
                      </a:lvl2pPr>
                      <a:lvl3pPr marL="11430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50" charset="-128"/>
                        </a:defRPr>
                      </a:lvl3pPr>
                      <a:lvl4pPr marL="1600200" indent="-228600" algn="l" defTabSz="914400" rtl="0" eaLnBrk="1" latinLnBrk="0" hangingPunct="1">
                        <a:spcBef>
                          <a:spcPct val="200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50" charset="-128"/>
                        </a:defRPr>
                      </a:lvl4pPr>
                      <a:lvl5pPr marL="2057400" indent="-228600" algn="l" defTabSz="914400" rtl="0" eaLnBrk="1" latinLnBrk="0" hangingPunct="1">
                        <a:spcBef>
                          <a:spcPct val="20000"/>
                        </a:spcBef>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5pPr>
                      <a:lvl6pPr marL="25146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6pPr>
                      <a:lvl7pPr marL="29718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7pPr>
                      <a:lvl8pPr marL="34290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8pPr>
                      <a:lvl9pPr marL="38862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9pPr>
                    </a:lstStyle>
                    <a:p>
                      <a:pPr marL="0" marR="0" lvl="0" indent="0" algn="ctr" defTabSz="914400" rtl="0" eaLnBrk="0" fontAlgn="b" latinLnBrk="0" hangingPunct="0">
                        <a:lnSpc>
                          <a:spcPct val="100000"/>
                        </a:lnSpc>
                        <a:spcBef>
                          <a:spcPct val="0"/>
                        </a:spcBef>
                        <a:spcAft>
                          <a:spcPct val="0"/>
                        </a:spcAft>
                        <a:buClrTx/>
                        <a:buSzTx/>
                        <a:buFontTx/>
                        <a:buNone/>
                      </a:pPr>
                      <a:endParaRPr kumimoji="0" lang="ja-JP"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endParaRPr>
                    </a:p>
                  </a:txBody>
                  <a:tcPr marT="45773" marB="4577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400" rtl="0" eaLnBrk="1" latinLnBrk="0" hangingPunct="1">
                        <a:spcBef>
                          <a:spcPct val="20000"/>
                        </a:spcBef>
                        <a:defRPr sz="2400" kern="1200">
                          <a:solidFill>
                            <a:schemeClr val="tx1"/>
                          </a:solidFill>
                          <a:latin typeface="Calibri" panose="020F0502020204030204" pitchFamily="34" charset="0"/>
                          <a:ea typeface="MS PGothic" panose="020B0600070205080204" pitchFamily="50" charset="-128"/>
                        </a:defRPr>
                      </a:lvl1pPr>
                      <a:lvl2pPr marL="742950" indent="-285750" algn="l" defTabSz="914400" rtl="0" eaLnBrk="1" latinLnBrk="0" hangingPunct="1">
                        <a:spcBef>
                          <a:spcPct val="20000"/>
                        </a:spcBef>
                        <a:buClr>
                          <a:srgbClr val="C00000"/>
                        </a:buClr>
                        <a:buFont typeface="Arial" panose="020B0604020202020204" pitchFamily="34" charset="0"/>
                        <a:defRPr sz="2000" kern="1200">
                          <a:solidFill>
                            <a:schemeClr val="tx1"/>
                          </a:solidFill>
                          <a:latin typeface="Calibri" panose="020F0502020204030204" pitchFamily="34" charset="0"/>
                          <a:ea typeface="MS PGothic" panose="020B0600070205080204" pitchFamily="50" charset="-128"/>
                        </a:defRPr>
                      </a:lvl2pPr>
                      <a:lvl3pPr marL="11430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50" charset="-128"/>
                        </a:defRPr>
                      </a:lvl3pPr>
                      <a:lvl4pPr marL="1600200" indent="-228600" algn="l" defTabSz="914400" rtl="0" eaLnBrk="1" latinLnBrk="0" hangingPunct="1">
                        <a:spcBef>
                          <a:spcPct val="200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50" charset="-128"/>
                        </a:defRPr>
                      </a:lvl4pPr>
                      <a:lvl5pPr marL="2057400" indent="-228600" algn="l" defTabSz="914400" rtl="0" eaLnBrk="1" latinLnBrk="0" hangingPunct="1">
                        <a:spcBef>
                          <a:spcPct val="20000"/>
                        </a:spcBef>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5pPr>
                      <a:lvl6pPr marL="25146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6pPr>
                      <a:lvl7pPr marL="29718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7pPr>
                      <a:lvl8pPr marL="34290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8pPr>
                      <a:lvl9pPr marL="38862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9pPr>
                    </a:lstStyle>
                    <a:p>
                      <a:pPr marL="0" marR="0" lvl="0" indent="0" algn="l"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rPr>
                        <a:t>Disputed</a:t>
                      </a:r>
                    </a:p>
                  </a:txBody>
                  <a:tcPr marT="45773" marB="45773"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r h="274638">
                <a:tc>
                  <a:txBody>
                    <a:bodyPr/>
                    <a:lstStyle>
                      <a:lvl1pPr marL="0" algn="l" defTabSz="914400" rtl="0" eaLnBrk="1" latinLnBrk="0" hangingPunct="1">
                        <a:spcBef>
                          <a:spcPct val="20000"/>
                        </a:spcBef>
                        <a:defRPr sz="2400" kern="1200">
                          <a:solidFill>
                            <a:schemeClr val="tx1"/>
                          </a:solidFill>
                          <a:latin typeface="Calibri" panose="020F0502020204030204" pitchFamily="34" charset="0"/>
                          <a:ea typeface="MS PGothic" panose="020B0600070205080204" pitchFamily="50" charset="-128"/>
                        </a:defRPr>
                      </a:lvl1pPr>
                      <a:lvl2pPr marL="742950" indent="-285750" algn="l" defTabSz="914400" rtl="0" eaLnBrk="1" latinLnBrk="0" hangingPunct="1">
                        <a:spcBef>
                          <a:spcPct val="20000"/>
                        </a:spcBef>
                        <a:buClr>
                          <a:srgbClr val="C00000"/>
                        </a:buClr>
                        <a:buFont typeface="Arial" panose="020B0604020202020204" pitchFamily="34" charset="0"/>
                        <a:defRPr sz="2000" kern="1200">
                          <a:solidFill>
                            <a:schemeClr val="tx1"/>
                          </a:solidFill>
                          <a:latin typeface="Calibri" panose="020F0502020204030204" pitchFamily="34" charset="0"/>
                          <a:ea typeface="MS PGothic" panose="020B0600070205080204" pitchFamily="50" charset="-128"/>
                        </a:defRPr>
                      </a:lvl2pPr>
                      <a:lvl3pPr marL="11430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50" charset="-128"/>
                        </a:defRPr>
                      </a:lvl3pPr>
                      <a:lvl4pPr marL="1600200" indent="-228600" algn="l" defTabSz="914400" rtl="0" eaLnBrk="1" latinLnBrk="0" hangingPunct="1">
                        <a:spcBef>
                          <a:spcPct val="200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50" charset="-128"/>
                        </a:defRPr>
                      </a:lvl4pPr>
                      <a:lvl5pPr marL="2057400" indent="-228600" algn="l" defTabSz="914400" rtl="0" eaLnBrk="1" latinLnBrk="0" hangingPunct="1">
                        <a:spcBef>
                          <a:spcPct val="20000"/>
                        </a:spcBef>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5pPr>
                      <a:lvl6pPr marL="25146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6pPr>
                      <a:lvl7pPr marL="29718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7pPr>
                      <a:lvl8pPr marL="34290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8pPr>
                      <a:lvl9pPr marL="38862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9pPr>
                    </a:lstStyle>
                    <a:p>
                      <a:pPr marL="0" marR="0" lvl="0" indent="0" algn="ctr"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rgbClr val="FF3300"/>
                          </a:solidFill>
                          <a:effectLst/>
                          <a:latin typeface="Arial" panose="020B0604020202020204" pitchFamily="34" charset="0"/>
                          <a:ea typeface="MS PGothic" panose="020B0600070205080204" pitchFamily="50" charset="-128"/>
                        </a:rPr>
                        <a:t>red</a:t>
                      </a:r>
                    </a:p>
                  </a:txBody>
                  <a:tcPr marT="45773" marB="4577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400" kern="1200">
                          <a:solidFill>
                            <a:schemeClr val="tx1"/>
                          </a:solidFill>
                          <a:latin typeface="Calibri" panose="020F0502020204030204" pitchFamily="34" charset="0"/>
                          <a:ea typeface="MS PGothic" panose="020B0600070205080204" pitchFamily="50" charset="-128"/>
                        </a:defRPr>
                      </a:lvl1pPr>
                      <a:lvl2pPr marL="742950" indent="-285750" algn="l" defTabSz="914400" rtl="0" eaLnBrk="1" latinLnBrk="0" hangingPunct="1">
                        <a:spcBef>
                          <a:spcPct val="20000"/>
                        </a:spcBef>
                        <a:buClr>
                          <a:srgbClr val="C00000"/>
                        </a:buClr>
                        <a:buFont typeface="Arial" panose="020B0604020202020204" pitchFamily="34" charset="0"/>
                        <a:defRPr sz="2000" kern="1200">
                          <a:solidFill>
                            <a:schemeClr val="tx1"/>
                          </a:solidFill>
                          <a:latin typeface="Calibri" panose="020F0502020204030204" pitchFamily="34" charset="0"/>
                          <a:ea typeface="MS PGothic" panose="020B0600070205080204" pitchFamily="50" charset="-128"/>
                        </a:defRPr>
                      </a:lvl2pPr>
                      <a:lvl3pPr marL="1143000" indent="-228600" algn="l" defTabSz="9144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50" charset="-128"/>
                        </a:defRPr>
                      </a:lvl3pPr>
                      <a:lvl4pPr marL="1600200" indent="-228600" algn="l" defTabSz="914400" rtl="0" eaLnBrk="1" latinLnBrk="0" hangingPunct="1">
                        <a:spcBef>
                          <a:spcPct val="200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50" charset="-128"/>
                        </a:defRPr>
                      </a:lvl4pPr>
                      <a:lvl5pPr marL="2057400" indent="-228600" algn="l" defTabSz="914400" rtl="0" eaLnBrk="1" latinLnBrk="0" hangingPunct="1">
                        <a:spcBef>
                          <a:spcPct val="20000"/>
                        </a:spcBef>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5pPr>
                      <a:lvl6pPr marL="25146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6pPr>
                      <a:lvl7pPr marL="29718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7pPr>
                      <a:lvl8pPr marL="34290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8pPr>
                      <a:lvl9pPr marL="3886200" indent="-228600" algn="l" defTabSz="914400" rtl="0" eaLnBrk="0" fontAlgn="base" latinLnBrk="0" hangingPunct="0">
                        <a:spcBef>
                          <a:spcPct val="20000"/>
                        </a:spcBef>
                        <a:spcAft>
                          <a:spcPct val="0"/>
                        </a:spcAft>
                        <a:buFont typeface="Arial" panose="020B0604020202020204" pitchFamily="34" charset="0"/>
                        <a:defRPr sz="1400" kern="1200">
                          <a:solidFill>
                            <a:schemeClr val="tx1"/>
                          </a:solidFill>
                          <a:latin typeface="Calibri" panose="020F0502020204030204" pitchFamily="34" charset="0"/>
                          <a:ea typeface="MS PGothic" panose="020B0600070205080204" pitchFamily="50" charset="-128"/>
                        </a:defRPr>
                      </a:lvl9pPr>
                    </a:lstStyle>
                    <a:p>
                      <a:pPr marL="0" marR="0" lvl="0" indent="0" algn="l" defTabSz="914400" rtl="0" eaLnBrk="0" fontAlgn="b" latinLnBrk="0" hangingPunct="0">
                        <a:lnSpc>
                          <a:spcPct val="100000"/>
                        </a:lnSpc>
                        <a:spcBef>
                          <a:spcPct val="0"/>
                        </a:spcBef>
                        <a:spcAft>
                          <a:spcPct val="0"/>
                        </a:spcAft>
                        <a:buClrTx/>
                        <a:buSzTx/>
                        <a:buFontTx/>
                        <a:buNone/>
                      </a:pPr>
                      <a:r>
                        <a:rPr kumimoji="0" lang="en-GB" altLang="ja-JP" sz="1200" b="0" i="0" u="none" strike="noStrike" cap="none" normalizeH="0" baseline="0" dirty="0">
                          <a:ln>
                            <a:noFill/>
                          </a:ln>
                          <a:solidFill>
                            <a:schemeClr val="tx1"/>
                          </a:solidFill>
                          <a:effectLst/>
                          <a:latin typeface="Arial" panose="020B0604020202020204" pitchFamily="34" charset="0"/>
                          <a:ea typeface="MS PGothic" panose="020B0600070205080204" pitchFamily="50" charset="-128"/>
                        </a:rPr>
                        <a:t>Proposal for change</a:t>
                      </a:r>
                    </a:p>
                  </a:txBody>
                  <a:tcPr marT="45773" marB="45773"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38FC-8384-D603-61A8-373DF66F9824}"/>
            </a:ext>
          </a:extLst>
        </p:cNvPr>
        <p:cNvGrpSpPr/>
        <p:nvPr/>
      </p:nvGrpSpPr>
      <p:grpSpPr>
        <a:xfrm>
          <a:off x="0" y="0"/>
          <a:ext cx="0" cy="0"/>
          <a:chOff x="0" y="0"/>
          <a:chExt cx="0" cy="0"/>
        </a:xfrm>
      </p:grpSpPr>
      <p:sp>
        <p:nvSpPr>
          <p:cNvPr id="2" name="내용 개체 틀 1">
            <a:extLst>
              <a:ext uri="{FF2B5EF4-FFF2-40B4-BE49-F238E27FC236}">
                <a16:creationId xmlns:a16="http://schemas.microsoft.com/office/drawing/2014/main" id="{E3C0671A-E5D9-AA9F-3438-82AFA5AC0EC6}"/>
              </a:ext>
            </a:extLst>
          </p:cNvPr>
          <p:cNvSpPr>
            <a:spLocks noGrp="1"/>
          </p:cNvSpPr>
          <p:nvPr>
            <p:ph idx="1"/>
          </p:nvPr>
        </p:nvSpPr>
        <p:spPr>
          <a:xfrm>
            <a:off x="446759" y="967402"/>
            <a:ext cx="11314633" cy="5281301"/>
          </a:xfrm>
        </p:spPr>
        <p:txBody>
          <a:bodyPr/>
          <a:lstStyle/>
          <a:p>
            <a:pPr marL="358775" lvl="1" indent="-358775" eaLnBrk="1" fontAlgn="t" hangingPunct="1">
              <a:lnSpc>
                <a:spcPct val="120000"/>
              </a:lnSpc>
              <a:spcBef>
                <a:spcPts val="0"/>
              </a:spcBef>
              <a:spcAft>
                <a:spcPts val="0"/>
              </a:spcAft>
              <a:buBlip>
                <a:blip r:embed="rId2"/>
              </a:buBlip>
            </a:pPr>
            <a:r>
              <a:rPr lang="en-US" altLang="ko-KR" sz="1600" dirty="0">
                <a:ea typeface="맑은 고딕" panose="020B0503020000020004" pitchFamily="34" charset="-127"/>
              </a:rPr>
              <a:t>Problematic adoption of multiple models</a:t>
            </a:r>
          </a:p>
          <a:p>
            <a:pPr marL="712788" lvl="2" indent="-358775" eaLnBrk="1" fontAlgn="t" hangingPunct="1">
              <a:lnSpc>
                <a:spcPct val="120000"/>
              </a:lnSpc>
              <a:spcBef>
                <a:spcPts val="0"/>
              </a:spcBef>
              <a:spcAft>
                <a:spcPts val="0"/>
              </a:spcAft>
              <a:buBlip>
                <a:blip r:embed="rId2"/>
              </a:buBlip>
            </a:pPr>
            <a:r>
              <a:rPr lang="en-US" altLang="ko-KR" sz="1400" dirty="0">
                <a:ea typeface="맑은 고딕" panose="020B0503020000020004" pitchFamily="34" charset="-127"/>
              </a:rPr>
              <a:t>Adopting Multiple models in some cases may introduce divergent observations, divergent solutions, sometimes, which may violate the spirit of avoiding multiple solutions, in the worst case, it can be foreseen that some of the divergence has no way to harmonize. </a:t>
            </a:r>
          </a:p>
        </p:txBody>
      </p:sp>
      <p:sp>
        <p:nvSpPr>
          <p:cNvPr id="3" name="제목 2">
            <a:extLst>
              <a:ext uri="{FF2B5EF4-FFF2-40B4-BE49-F238E27FC236}">
                <a16:creationId xmlns:a16="http://schemas.microsoft.com/office/drawing/2014/main" id="{DF477CD4-4591-50F6-9955-5A608ADA25C4}"/>
              </a:ext>
            </a:extLst>
          </p:cNvPr>
          <p:cNvSpPr>
            <a:spLocks noGrp="1"/>
          </p:cNvSpPr>
          <p:nvPr>
            <p:ph type="title"/>
          </p:nvPr>
        </p:nvSpPr>
        <p:spPr/>
        <p:txBody>
          <a:bodyPr/>
          <a:lstStyle/>
          <a:p>
            <a:r>
              <a:rPr lang="en-US" dirty="0"/>
              <a:t>Attention</a:t>
            </a:r>
          </a:p>
        </p:txBody>
      </p:sp>
    </p:spTree>
    <p:extLst>
      <p:ext uri="{BB962C8B-B14F-4D97-AF65-F5344CB8AC3E}">
        <p14:creationId xmlns:p14="http://schemas.microsoft.com/office/powerpoint/2010/main" val="336687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pPr>
              <a:spcBef>
                <a:spcPts val="600"/>
              </a:spcBef>
              <a:spcAft>
                <a:spcPts val="300"/>
              </a:spcAft>
            </a:pPr>
            <a:r>
              <a:rPr lang="en-US" dirty="0"/>
              <a:t>RAN1 will have one meeting in 2026.Q1</a:t>
            </a:r>
          </a:p>
          <a:p>
            <a:pPr lvl="1">
              <a:spcBef>
                <a:spcPts val="600"/>
              </a:spcBef>
              <a:spcAft>
                <a:spcPts val="300"/>
              </a:spcAft>
            </a:pPr>
            <a:r>
              <a:rPr lang="en-US" dirty="0"/>
              <a:t>RAN1#124 (</a:t>
            </a:r>
            <a:r>
              <a:rPr lang="en-US" altLang="zh-CN" dirty="0"/>
              <a:t>Feb</a:t>
            </a:r>
            <a:r>
              <a:rPr lang="en-US" dirty="0"/>
              <a:t>. 9</a:t>
            </a:r>
            <a:r>
              <a:rPr lang="en-US" baseline="30000" dirty="0"/>
              <a:t>th</a:t>
            </a:r>
            <a:r>
              <a:rPr lang="zh-CN" altLang="en-US" dirty="0"/>
              <a:t> </a:t>
            </a:r>
            <a:r>
              <a:rPr lang="en-US" dirty="0"/>
              <a:t>~ 13</a:t>
            </a:r>
            <a:r>
              <a:rPr lang="en-US" baseline="30000" dirty="0"/>
              <a:t>th</a:t>
            </a:r>
            <a:r>
              <a:rPr lang="en-US" dirty="0"/>
              <a:t>, </a:t>
            </a:r>
            <a:r>
              <a:rPr lang="de-DE" altLang="zh-CN" dirty="0"/>
              <a:t>Gothenburg, SE</a:t>
            </a:r>
            <a:r>
              <a:rPr lang="en-US" dirty="0"/>
              <a:t>)</a:t>
            </a:r>
          </a:p>
          <a:p>
            <a:pPr marL="0" indent="0">
              <a:spcBef>
                <a:spcPts val="600"/>
              </a:spcBef>
              <a:spcAft>
                <a:spcPts val="300"/>
              </a:spcAft>
              <a:buNone/>
            </a:pPr>
            <a:endParaRPr lang="en-US" dirty="0"/>
          </a:p>
          <a:p>
            <a:pPr>
              <a:spcBef>
                <a:spcPts val="600"/>
              </a:spcBef>
              <a:spcAft>
                <a:spcPts val="300"/>
              </a:spcAft>
            </a:pPr>
            <a:endParaRPr lang="en-US" dirty="0"/>
          </a:p>
        </p:txBody>
      </p:sp>
      <p:sp>
        <p:nvSpPr>
          <p:cNvPr id="3" name="제목 2"/>
          <p:cNvSpPr>
            <a:spLocks noGrp="1"/>
          </p:cNvSpPr>
          <p:nvPr>
            <p:ph type="title"/>
          </p:nvPr>
        </p:nvSpPr>
        <p:spPr/>
        <p:txBody>
          <a:bodyPr/>
          <a:lstStyle/>
          <a:p>
            <a:r>
              <a:rPr lang="en-US" dirty="0"/>
              <a:t>Future Meetings</a:t>
            </a:r>
          </a:p>
        </p:txBody>
      </p:sp>
    </p:spTree>
    <p:extLst>
      <p:ext uri="{BB962C8B-B14F-4D97-AF65-F5344CB8AC3E}">
        <p14:creationId xmlns:p14="http://schemas.microsoft.com/office/powerpoint/2010/main" val="1648812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pPr>
              <a:spcBef>
                <a:spcPts val="300"/>
              </a:spcBef>
              <a:spcAft>
                <a:spcPts val="300"/>
              </a:spcAft>
            </a:pPr>
            <a:r>
              <a:rPr lang="en-US" altLang="en-US" sz="1800" dirty="0">
                <a:ea typeface="ＭＳ Ｐゴシック" panose="020B0600070205080204" pitchFamily="34" charset="-128"/>
              </a:rPr>
              <a:t>RAN1#122b and RAN1#123 focused on </a:t>
            </a:r>
          </a:p>
          <a:p>
            <a:pPr lvl="1">
              <a:spcBef>
                <a:spcPts val="300"/>
              </a:spcBef>
              <a:spcAft>
                <a:spcPts val="300"/>
              </a:spcAft>
            </a:pPr>
            <a:r>
              <a:rPr lang="en-US" altLang="en-US" sz="1600" dirty="0">
                <a:ea typeface="ＭＳ Ｐゴシック" panose="020B0600070205080204" pitchFamily="34" charset="-128"/>
              </a:rPr>
              <a:t>Discussion R20 6GR and R20 5G-A study/work items</a:t>
            </a:r>
          </a:p>
          <a:p>
            <a:pPr lvl="1">
              <a:spcBef>
                <a:spcPts val="300"/>
              </a:spcBef>
              <a:spcAft>
                <a:spcPts val="300"/>
              </a:spcAft>
            </a:pPr>
            <a:r>
              <a:rPr lang="en-US" altLang="en-US" sz="1600" dirty="0">
                <a:ea typeface="ＭＳ Ｐゴシック" panose="020B0600070205080204" pitchFamily="34" charset="-128"/>
              </a:rPr>
              <a:t>Maintenance on critical issues of R19&amp;Pre-R19 study/work items </a:t>
            </a:r>
          </a:p>
          <a:p>
            <a:pPr lvl="1">
              <a:spcBef>
                <a:spcPts val="300"/>
              </a:spcBef>
              <a:spcAft>
                <a:spcPts val="300"/>
              </a:spcAft>
            </a:pPr>
            <a:r>
              <a:rPr lang="en-US" altLang="en-US" sz="1600" dirty="0">
                <a:ea typeface="ＭＳ Ｐゴシック" panose="020B0600070205080204" pitchFamily="34" charset="-128"/>
              </a:rPr>
              <a:t>Responses to incoming LSs</a:t>
            </a:r>
          </a:p>
          <a:p>
            <a:pPr lvl="1">
              <a:spcBef>
                <a:spcPts val="300"/>
              </a:spcBef>
              <a:spcAft>
                <a:spcPts val="300"/>
              </a:spcAft>
            </a:pPr>
            <a:endParaRPr lang="sv-SE" altLang="ja-JP" sz="1600" dirty="0">
              <a:ea typeface="ＭＳ Ｐゴシック" panose="020B0600070205080204" pitchFamily="34" charset="-128"/>
            </a:endParaRPr>
          </a:p>
          <a:p>
            <a:pPr>
              <a:spcBef>
                <a:spcPts val="300"/>
              </a:spcBef>
              <a:spcAft>
                <a:spcPts val="300"/>
              </a:spcAft>
            </a:pPr>
            <a:r>
              <a:rPr lang="sv-SE" altLang="ja-JP" sz="1800" b="1" dirty="0">
                <a:solidFill>
                  <a:schemeClr val="hlink"/>
                </a:solidFill>
              </a:rPr>
              <a:t>Highly appreciate: </a:t>
            </a:r>
          </a:p>
          <a:p>
            <a:pPr lvl="1">
              <a:spcBef>
                <a:spcPts val="300"/>
              </a:spcBef>
              <a:spcAft>
                <a:spcPts val="300"/>
              </a:spcAft>
            </a:pPr>
            <a:r>
              <a:rPr lang="en-US" altLang="zh-CN" sz="1600" dirty="0"/>
              <a:t>Carolyn Taylor </a:t>
            </a:r>
            <a:r>
              <a:rPr lang="sv-SE" altLang="ja-JP" sz="1600" dirty="0"/>
              <a:t>for h</a:t>
            </a:r>
            <a:r>
              <a:rPr lang="en-US" altLang="zh-CN" sz="1600" dirty="0"/>
              <a:t>er</a:t>
            </a:r>
            <a:r>
              <a:rPr lang="sv-SE" altLang="ja-JP" sz="1600" dirty="0"/>
              <a:t> efficient and excellent support in RAN1 management, and special support as a native speaker</a:t>
            </a:r>
          </a:p>
          <a:p>
            <a:pPr lvl="1">
              <a:spcBef>
                <a:spcPts val="300"/>
              </a:spcBef>
              <a:spcAft>
                <a:spcPts val="300"/>
              </a:spcAft>
            </a:pPr>
            <a:r>
              <a:rPr lang="sv-SE" altLang="ja-JP" sz="1600" dirty="0"/>
              <a:t>Vice-chairs Sorour Falahati and David </a:t>
            </a:r>
            <a:r>
              <a:rPr lang="en-US" altLang="ja-JP" sz="1600" dirty="0"/>
              <a:t>M</a:t>
            </a:r>
            <a:r>
              <a:rPr lang="en-US" altLang="en-US" sz="1600" dirty="0"/>
              <a:t>azzarese </a:t>
            </a:r>
            <a:r>
              <a:rPr lang="sv-SE" altLang="ja-JP" sz="1600" dirty="0"/>
              <a:t>sharing the meeting management in RAN1#122b</a:t>
            </a:r>
          </a:p>
          <a:p>
            <a:pPr lvl="1">
              <a:spcBef>
                <a:spcPts val="300"/>
              </a:spcBef>
              <a:spcAft>
                <a:spcPts val="300"/>
              </a:spcAft>
            </a:pPr>
            <a:r>
              <a:rPr lang="sv-SE" altLang="ja-JP" sz="1600" dirty="0"/>
              <a:t>Vice-chairs Sorour Falahati and Hiroki Harada sharing the meeting management in RAN1#123</a:t>
            </a:r>
          </a:p>
          <a:p>
            <a:pPr lvl="1">
              <a:spcBef>
                <a:spcPts val="300"/>
              </a:spcBef>
              <a:spcAft>
                <a:spcPts val="300"/>
              </a:spcAft>
            </a:pPr>
            <a:r>
              <a:rPr lang="sv-SE" altLang="ja-JP" sz="1600" dirty="0"/>
              <a:t>, Editors Brian Classon (TS36.212), Vijay Nangia (TS36.213), Satoshi Nagata (TS38.201), Alexandros Manolakos (TS38.202), Sorour Falahati (</a:t>
            </a:r>
            <a:r>
              <a:rPr lang="en-US" altLang="zh-CN" sz="1600" dirty="0"/>
              <a:t>TS 37.213</a:t>
            </a:r>
            <a:r>
              <a:rPr lang="sv-SE" altLang="ja-JP" sz="1600" dirty="0"/>
              <a:t>), Stefan Parkvall (TS36.211, TS38.211), Yan Cheng (TS38.212), Aris Papasakellariou (TS38.213), Mihai Enescu (TS38.214), Daewon Lee (TS38.215)</a:t>
            </a:r>
            <a:r>
              <a:rPr lang="en-US" altLang="zh-CN" sz="1600" dirty="0"/>
              <a:t>, Matthew Web</a:t>
            </a:r>
            <a:r>
              <a:rPr lang="zh-CN" altLang="en-US" sz="1600" dirty="0"/>
              <a:t>（</a:t>
            </a:r>
            <a:r>
              <a:rPr lang="en-US" altLang="zh-CN" sz="1600" dirty="0"/>
              <a:t>TS38.291</a:t>
            </a:r>
            <a:r>
              <a:rPr lang="zh-CN" altLang="en-US" sz="1600" dirty="0"/>
              <a:t>）</a:t>
            </a:r>
            <a:endParaRPr lang="sv-SE" altLang="ja-JP" sz="1600" dirty="0"/>
          </a:p>
          <a:p>
            <a:pPr lvl="1">
              <a:spcBef>
                <a:spcPts val="300"/>
              </a:spcBef>
              <a:spcAft>
                <a:spcPts val="300"/>
              </a:spcAft>
            </a:pPr>
            <a:r>
              <a:rPr lang="en-US" altLang="ja-JP" sz="1600" dirty="0"/>
              <a:t>Ralf Bendlin and Naoya </a:t>
            </a:r>
            <a:r>
              <a:rPr lang="en-US" altLang="zh-CN" sz="1600" dirty="0" err="1"/>
              <a:t>Shibaike</a:t>
            </a:r>
            <a:r>
              <a:rPr lang="en-US" altLang="zh-CN" sz="1600" dirty="0"/>
              <a:t> </a:t>
            </a:r>
            <a:r>
              <a:rPr lang="en-US" altLang="ja-JP" sz="1600" dirty="0"/>
              <a:t>for leading UE features discussions</a:t>
            </a:r>
          </a:p>
          <a:p>
            <a:pPr lvl="1">
              <a:spcBef>
                <a:spcPts val="300"/>
              </a:spcBef>
              <a:spcAft>
                <a:spcPts val="300"/>
              </a:spcAft>
            </a:pPr>
            <a:r>
              <a:rPr lang="en-US" altLang="ja-JP" sz="1600" dirty="0"/>
              <a:t>All feature leads/moderators for leading discussions in each respective feature</a:t>
            </a:r>
          </a:p>
          <a:p>
            <a:pPr lvl="1">
              <a:spcBef>
                <a:spcPts val="300"/>
              </a:spcBef>
              <a:spcAft>
                <a:spcPts val="300"/>
              </a:spcAft>
            </a:pPr>
            <a:r>
              <a:rPr lang="sv-SE" altLang="ja-JP" sz="1600" dirty="0"/>
              <a:t>All delegates for active and enthusiastic discussion, and being constructive in driving consensus</a:t>
            </a:r>
          </a:p>
          <a:p>
            <a:pPr lvl="1">
              <a:spcBef>
                <a:spcPts val="300"/>
              </a:spcBef>
              <a:spcAft>
                <a:spcPts val="300"/>
              </a:spcAft>
            </a:pPr>
            <a:r>
              <a:rPr lang="sv-SE" sz="1600" dirty="0"/>
              <a:t>Special thanks to ETSI and ATIS</a:t>
            </a:r>
            <a:r>
              <a:rPr lang="sv-SE" sz="1600" i="1" dirty="0"/>
              <a:t> </a:t>
            </a:r>
            <a:r>
              <a:rPr lang="sv-SE" sz="1600" dirty="0"/>
              <a:t>for hosting the RAN1 meetings in Prague and Dallas, respectively</a:t>
            </a:r>
            <a:endParaRPr lang="en-US" sz="2400" dirty="0"/>
          </a:p>
        </p:txBody>
      </p:sp>
      <p:sp>
        <p:nvSpPr>
          <p:cNvPr id="3" name="제목 2"/>
          <p:cNvSpPr>
            <a:spLocks noGrp="1"/>
          </p:cNvSpPr>
          <p:nvPr>
            <p:ph type="title"/>
          </p:nvPr>
        </p:nvSpPr>
        <p:spPr/>
        <p:txBody>
          <a:bodyPr/>
          <a:lstStyle/>
          <a:p>
            <a:r>
              <a:rPr lang="sv-SE" altLang="ja-JP" dirty="0"/>
              <a:t>Concluding Remarks</a:t>
            </a:r>
            <a:endParaRPr lang="en-US" dirty="0"/>
          </a:p>
        </p:txBody>
      </p:sp>
    </p:spTree>
    <p:extLst>
      <p:ext uri="{BB962C8B-B14F-4D97-AF65-F5344CB8AC3E}">
        <p14:creationId xmlns:p14="http://schemas.microsoft.com/office/powerpoint/2010/main" val="366265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612509" y="3818720"/>
            <a:ext cx="10966981" cy="2376339"/>
          </a:xfrm>
        </p:spPr>
        <p:txBody>
          <a:bodyPr/>
          <a:lstStyle/>
          <a:p>
            <a:pPr>
              <a:lnSpc>
                <a:spcPct val="120000"/>
              </a:lnSpc>
              <a:spcBef>
                <a:spcPts val="600"/>
              </a:spcBef>
              <a:spcAft>
                <a:spcPts val="600"/>
              </a:spcAft>
            </a:pPr>
            <a:r>
              <a:rPr lang="en-US" altLang="en-US" sz="1800" b="1" dirty="0"/>
              <a:t>Rel-20 study/work items</a:t>
            </a:r>
            <a:r>
              <a:rPr lang="en-US" altLang="en-US" sz="1800" dirty="0"/>
              <a:t>: Overall, Rel-20 5</a:t>
            </a:r>
            <a:r>
              <a:rPr lang="en-US" altLang="zh-CN" sz="1800" dirty="0"/>
              <a:t>G-A</a:t>
            </a:r>
            <a:r>
              <a:rPr lang="en-US" altLang="en-US" sz="1800" dirty="0"/>
              <a:t> discussions are progressing adequately,</a:t>
            </a:r>
            <a:r>
              <a:rPr lang="zh-CN" altLang="en-US" sz="1800" dirty="0"/>
              <a:t> </a:t>
            </a:r>
            <a:r>
              <a:rPr lang="en-US" altLang="zh-CN" sz="1800" dirty="0"/>
              <a:t>6GR has made reasonable progress in waveform, channel coding, evaluation assumption, as well as identification of AI/ML use cases.</a:t>
            </a:r>
            <a:endParaRPr lang="en-US" altLang="en-US" sz="1800" dirty="0"/>
          </a:p>
          <a:p>
            <a:pPr>
              <a:lnSpc>
                <a:spcPct val="120000"/>
              </a:lnSpc>
              <a:spcBef>
                <a:spcPts val="600"/>
              </a:spcBef>
              <a:spcAft>
                <a:spcPts val="600"/>
              </a:spcAft>
            </a:pPr>
            <a:r>
              <a:rPr lang="en-US" altLang="en-US" sz="1800" b="1" dirty="0"/>
              <a:t>Rel-19 work items</a:t>
            </a:r>
            <a:r>
              <a:rPr lang="en-US" altLang="en-US" sz="1800" dirty="0"/>
              <a:t>: RAN1 specifications were stabilizing well</a:t>
            </a:r>
            <a:r>
              <a:rPr lang="zh-CN" altLang="en-US" sz="1800" dirty="0"/>
              <a:t>，</a:t>
            </a:r>
            <a:r>
              <a:rPr lang="en-US" altLang="zh-CN" sz="1800" dirty="0"/>
              <a:t>UE features were almost done, TU for Rel-19 maintenance was reduced.</a:t>
            </a:r>
            <a:endParaRPr lang="en-US" altLang="en-US" sz="1800" dirty="0"/>
          </a:p>
          <a:p>
            <a:pPr>
              <a:lnSpc>
                <a:spcPct val="120000"/>
              </a:lnSpc>
              <a:spcBef>
                <a:spcPts val="600"/>
              </a:spcBef>
              <a:spcAft>
                <a:spcPts val="600"/>
              </a:spcAft>
            </a:pPr>
            <a:r>
              <a:rPr lang="en-US" altLang="en-US" sz="1800" b="1" dirty="0"/>
              <a:t>Pre-Rel-19</a:t>
            </a:r>
            <a:r>
              <a:rPr lang="en-US" altLang="en-US" sz="1800" dirty="0"/>
              <a:t>: RAN1 endorsed a few CRs.</a:t>
            </a:r>
          </a:p>
          <a:p>
            <a:pPr lvl="1">
              <a:spcBef>
                <a:spcPts val="300"/>
              </a:spcBef>
              <a:spcAft>
                <a:spcPts val="600"/>
              </a:spcAft>
            </a:pPr>
            <a:endParaRPr lang="en-US" dirty="0">
              <a:highlight>
                <a:srgbClr val="FFFF00"/>
              </a:highlight>
            </a:endParaRPr>
          </a:p>
          <a:p>
            <a:pPr>
              <a:spcBef>
                <a:spcPts val="300"/>
              </a:spcBef>
              <a:spcAft>
                <a:spcPts val="600"/>
              </a:spcAft>
            </a:pPr>
            <a:endParaRPr lang="en-US" altLang="en-US" dirty="0"/>
          </a:p>
        </p:txBody>
      </p:sp>
      <p:sp>
        <p:nvSpPr>
          <p:cNvPr id="3" name="제목 2"/>
          <p:cNvSpPr>
            <a:spLocks noGrp="1"/>
          </p:cNvSpPr>
          <p:nvPr>
            <p:ph type="title"/>
          </p:nvPr>
        </p:nvSpPr>
        <p:spPr/>
        <p:txBody>
          <a:bodyPr/>
          <a:lstStyle/>
          <a:p>
            <a:r>
              <a:rPr lang="en-US" dirty="0"/>
              <a:t>Executive Summary</a:t>
            </a:r>
          </a:p>
        </p:txBody>
      </p:sp>
      <p:graphicFrame>
        <p:nvGraphicFramePr>
          <p:cNvPr id="4" name="Table 4"/>
          <p:cNvGraphicFramePr>
            <a:graphicFrameLocks noGrp="1"/>
          </p:cNvGraphicFramePr>
          <p:nvPr>
            <p:extLst>
              <p:ext uri="{D42A27DB-BD31-4B8C-83A1-F6EECF244321}">
                <p14:modId xmlns:p14="http://schemas.microsoft.com/office/powerpoint/2010/main" val="1545890427"/>
              </p:ext>
            </p:extLst>
          </p:nvPr>
        </p:nvGraphicFramePr>
        <p:xfrm>
          <a:off x="822000" y="1498994"/>
          <a:ext cx="10548000" cy="1921578"/>
        </p:xfrm>
        <a:graphic>
          <a:graphicData uri="http://schemas.openxmlformats.org/drawingml/2006/table">
            <a:tbl>
              <a:tblPr/>
              <a:tblGrid>
                <a:gridCol w="1944000">
                  <a:extLst>
                    <a:ext uri="{9D8B030D-6E8A-4147-A177-3AD203B41FA5}">
                      <a16:colId xmlns:a16="http://schemas.microsoft.com/office/drawing/2014/main" val="20000"/>
                    </a:ext>
                  </a:extLst>
                </a:gridCol>
                <a:gridCol w="2916000">
                  <a:extLst>
                    <a:ext uri="{9D8B030D-6E8A-4147-A177-3AD203B41FA5}">
                      <a16:colId xmlns:a16="http://schemas.microsoft.com/office/drawing/2014/main" val="20001"/>
                    </a:ext>
                  </a:extLst>
                </a:gridCol>
                <a:gridCol w="2304000">
                  <a:extLst>
                    <a:ext uri="{9D8B030D-6E8A-4147-A177-3AD203B41FA5}">
                      <a16:colId xmlns:a16="http://schemas.microsoft.com/office/drawing/2014/main" val="1028757335"/>
                    </a:ext>
                  </a:extLst>
                </a:gridCol>
                <a:gridCol w="3384000">
                  <a:extLst>
                    <a:ext uri="{9D8B030D-6E8A-4147-A177-3AD203B41FA5}">
                      <a16:colId xmlns:a16="http://schemas.microsoft.com/office/drawing/2014/main" val="1049069711"/>
                    </a:ext>
                  </a:extLst>
                </a:gridCol>
              </a:tblGrid>
              <a:tr h="7145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Calibri" pitchFamily="34" charset="0"/>
                          <a:ea typeface="ＭＳ Ｐゴシック" pitchFamily="50" charset="-128"/>
                        </a:rPr>
                        <a:t>RAN1#122</a:t>
                      </a:r>
                      <a:r>
                        <a:rPr kumimoji="0" lang="en-US" altLang="zh-CN" sz="2400" b="1" i="0" u="none" strike="noStrike" cap="none" normalizeH="0" baseline="0" dirty="0">
                          <a:ln>
                            <a:noFill/>
                          </a:ln>
                          <a:solidFill>
                            <a:schemeClr val="tx1"/>
                          </a:solidFill>
                          <a:effectLst/>
                          <a:latin typeface="Calibri" pitchFamily="34" charset="0"/>
                          <a:ea typeface="ＭＳ Ｐゴシック" pitchFamily="50" charset="-128"/>
                        </a:rPr>
                        <a:t>bis</a:t>
                      </a:r>
                      <a:endParaRPr kumimoji="0" lang="en-US" altLang="ja-JP" sz="2400" b="1" i="0" u="none" strike="noStrike" cap="none" normalizeH="0" baseline="0" dirty="0">
                        <a:ln>
                          <a:noFill/>
                        </a:ln>
                        <a:solidFill>
                          <a:schemeClr val="tx1"/>
                        </a:solidFill>
                        <a:effectLst/>
                        <a:latin typeface="Calibri" pitchFamily="34" charset="0"/>
                        <a:ea typeface="ＭＳ Ｐゴシック" pitchFamily="50" charset="-128"/>
                      </a:endParaRP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Oct.</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 13</a:t>
                      </a:r>
                      <a:r>
                        <a:rPr kumimoji="0" lang="en-US" altLang="ja-JP" sz="2000" b="1" i="0" u="none" strike="noStrike" cap="none" normalizeH="0" baseline="30000" dirty="0">
                          <a:ln>
                            <a:noFill/>
                          </a:ln>
                          <a:solidFill>
                            <a:schemeClr val="tx1"/>
                          </a:solidFill>
                          <a:effectLst/>
                          <a:latin typeface="Calibri" pitchFamily="34" charset="0"/>
                          <a:ea typeface="ＭＳ Ｐゴシック" pitchFamily="50" charset="-128"/>
                        </a:rPr>
                        <a:t>th</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 – 17</a:t>
                      </a:r>
                      <a:r>
                        <a:rPr kumimoji="0" lang="en-US" altLang="ja-JP" sz="2000" b="1" i="0" u="none" strike="noStrike" cap="none" normalizeH="0" baseline="30000" dirty="0">
                          <a:ln>
                            <a:noFill/>
                          </a:ln>
                          <a:solidFill>
                            <a:schemeClr val="tx1"/>
                          </a:solidFill>
                          <a:effectLst/>
                          <a:latin typeface="Calibri" pitchFamily="34" charset="0"/>
                          <a:ea typeface="ＭＳ Ｐゴシック" pitchFamily="50" charset="-128"/>
                        </a:rPr>
                        <a:t>th</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 2025</a:t>
                      </a: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Prague</a:t>
                      </a:r>
                      <a:r>
                        <a:rPr kumimoji="0" lang="zh-CN" altLang="en-US" sz="2000" b="1" i="0" u="none" strike="noStrike" cap="none" normalizeH="0" baseline="0" dirty="0">
                          <a:ln>
                            <a:noFill/>
                          </a:ln>
                          <a:solidFill>
                            <a:schemeClr val="tx1"/>
                          </a:solidFill>
                          <a:effectLst/>
                          <a:latin typeface="Calibri" pitchFamily="34" charset="0"/>
                          <a:ea typeface="ＭＳ Ｐゴシック" pitchFamily="50" charset="-128"/>
                        </a:rPr>
                        <a:t>，</a:t>
                      </a: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Czech</a:t>
                      </a:r>
                      <a:endPar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endParaRP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Release 20 , </a:t>
                      </a: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R19&amp;Pre-R19 </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LTE/NR maintenance</a:t>
                      </a: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3478214405"/>
                  </a:ext>
                </a:extLst>
              </a:tr>
              <a:tr h="3572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Calibri" pitchFamily="34" charset="0"/>
                          <a:ea typeface="ＭＳ Ｐゴシック" pitchFamily="50" charset="-128"/>
                        </a:rPr>
                        <a:t>RAN1#123</a:t>
                      </a: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Nov.</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 17</a:t>
                      </a:r>
                      <a:r>
                        <a:rPr kumimoji="0" lang="en-US" altLang="ja-JP" sz="2000" b="1" i="0" u="none" strike="noStrike" cap="none" normalizeH="0" baseline="30000" dirty="0">
                          <a:ln>
                            <a:noFill/>
                          </a:ln>
                          <a:solidFill>
                            <a:schemeClr val="tx1"/>
                          </a:solidFill>
                          <a:effectLst/>
                          <a:latin typeface="Calibri" pitchFamily="34" charset="0"/>
                          <a:ea typeface="ＭＳ Ｐゴシック" pitchFamily="50" charset="-128"/>
                        </a:rPr>
                        <a:t>th</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 – 21</a:t>
                      </a:r>
                      <a:r>
                        <a:rPr kumimoji="0" lang="en-US" altLang="zh-CN" sz="2000" b="1" i="0" u="none" strike="noStrike" cap="none" normalizeH="0" baseline="30000" dirty="0">
                          <a:ln>
                            <a:noFill/>
                          </a:ln>
                          <a:solidFill>
                            <a:schemeClr val="tx1"/>
                          </a:solidFill>
                          <a:effectLst/>
                          <a:latin typeface="Calibri" pitchFamily="34" charset="0"/>
                          <a:ea typeface="ＭＳ Ｐゴシック" pitchFamily="50" charset="-128"/>
                        </a:rPr>
                        <a:t>st</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 2025</a:t>
                      </a: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Dallas</a:t>
                      </a:r>
                      <a:r>
                        <a:rPr kumimoji="0" lang="zh-CN" altLang="en-US" sz="2000" b="1" i="0" u="none" strike="noStrike" cap="none" normalizeH="0" baseline="0" dirty="0">
                          <a:ln>
                            <a:noFill/>
                          </a:ln>
                          <a:solidFill>
                            <a:schemeClr val="tx1"/>
                          </a:solidFill>
                          <a:effectLst/>
                          <a:latin typeface="Calibri" pitchFamily="34" charset="0"/>
                          <a:ea typeface="ＭＳ Ｐゴシック" pitchFamily="50" charset="-128"/>
                        </a:rPr>
                        <a:t>，</a:t>
                      </a: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USA</a:t>
                      </a:r>
                      <a:endPar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endParaRP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Release 20 , </a:t>
                      </a:r>
                      <a:r>
                        <a:rPr kumimoji="0" lang="en-US" altLang="zh-CN" sz="2000" b="1" i="0" u="none" strike="noStrike" cap="none" normalizeH="0" baseline="0" dirty="0">
                          <a:ln>
                            <a:noFill/>
                          </a:ln>
                          <a:solidFill>
                            <a:schemeClr val="tx1"/>
                          </a:solidFill>
                          <a:effectLst/>
                          <a:latin typeface="Calibri" pitchFamily="34" charset="0"/>
                          <a:ea typeface="ＭＳ Ｐゴシック" pitchFamily="50" charset="-128"/>
                        </a:rPr>
                        <a:t>R19&amp;Pre-R19 </a:t>
                      </a:r>
                      <a:r>
                        <a:rPr kumimoji="0" lang="en-US" altLang="ja-JP" sz="2000" b="1" i="0" u="none" strike="noStrike" cap="none" normalizeH="0" baseline="0" dirty="0">
                          <a:ln>
                            <a:noFill/>
                          </a:ln>
                          <a:solidFill>
                            <a:schemeClr val="tx1"/>
                          </a:solidFill>
                          <a:effectLst/>
                          <a:latin typeface="Calibri" pitchFamily="34" charset="0"/>
                          <a:ea typeface="ＭＳ Ｐゴシック" pitchFamily="50" charset="-128"/>
                        </a:rPr>
                        <a:t>LTE/NR maintenance</a:t>
                      </a: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357292">
                <a:tc>
                  <a:txBody>
                    <a:bodyPr/>
                    <a:lstStyle>
                      <a:lvl1pPr marL="0" algn="l" defTabSz="914400" rtl="0" eaLnBrk="1" latinLnBrk="0" hangingPunct="1">
                        <a:spcBef>
                          <a:spcPct val="20000"/>
                        </a:spcBef>
                        <a:defRPr sz="2400" kern="1200">
                          <a:solidFill>
                            <a:schemeClr val="tx1"/>
                          </a:solidFill>
                          <a:latin typeface="Calibri" pitchFamily="34" charset="0"/>
                          <a:ea typeface="ＭＳ Ｐゴシック" pitchFamily="50" charset="-128"/>
                        </a:defRPr>
                      </a:lvl1pPr>
                      <a:lvl2pPr marL="742950" indent="-285750" algn="l" defTabSz="914400" rtl="0" eaLnBrk="1" latinLnBrk="0" hangingPunct="1">
                        <a:spcBef>
                          <a:spcPct val="20000"/>
                        </a:spcBef>
                        <a:buClr>
                          <a:srgbClr val="C00000"/>
                        </a:buClr>
                        <a:buFont typeface="Arial" pitchFamily="34" charset="0"/>
                        <a:defRPr sz="2000" kern="1200">
                          <a:solidFill>
                            <a:schemeClr val="tx1"/>
                          </a:solidFill>
                          <a:latin typeface="Calibri" pitchFamily="34" charset="0"/>
                          <a:ea typeface="ＭＳ Ｐゴシック" pitchFamily="50" charset="-128"/>
                        </a:defRPr>
                      </a:lvl2pPr>
                      <a:lvl3pPr marL="1143000" indent="-228600" algn="l" defTabSz="914400" rtl="0" eaLnBrk="1" latinLnBrk="0" hangingPunct="1">
                        <a:spcBef>
                          <a:spcPct val="20000"/>
                        </a:spcBef>
                        <a:buFont typeface="Arial" pitchFamily="34" charset="0"/>
                        <a:defRPr sz="1800" kern="1200">
                          <a:solidFill>
                            <a:schemeClr val="tx1"/>
                          </a:solidFill>
                          <a:latin typeface="Calibri" pitchFamily="34" charset="0"/>
                          <a:ea typeface="ＭＳ Ｐゴシック" pitchFamily="50" charset="-128"/>
                        </a:defRPr>
                      </a:lvl3pPr>
                      <a:lvl4pPr marL="1600200" indent="-228600" algn="l" defTabSz="914400" rtl="0" eaLnBrk="1" latinLnBrk="0" hangingPunct="1">
                        <a:spcBef>
                          <a:spcPct val="20000"/>
                        </a:spcBef>
                        <a:buFont typeface="Arial" pitchFamily="34" charset="0"/>
                        <a:defRPr sz="1600" kern="1200">
                          <a:solidFill>
                            <a:schemeClr val="tx1"/>
                          </a:solidFill>
                          <a:latin typeface="Calibri" pitchFamily="34" charset="0"/>
                          <a:ea typeface="ＭＳ Ｐゴシック" pitchFamily="50" charset="-128"/>
                        </a:defRPr>
                      </a:lvl4pPr>
                      <a:lvl5pPr marL="2057400" indent="-228600" algn="l" defTabSz="914400" rtl="0" eaLnBrk="1" latinLnBrk="0" hangingPunct="1">
                        <a:spcBef>
                          <a:spcPct val="20000"/>
                        </a:spcBef>
                        <a:buFont typeface="Arial" pitchFamily="34" charset="0"/>
                        <a:defRPr sz="1400" kern="1200">
                          <a:solidFill>
                            <a:schemeClr val="tx1"/>
                          </a:solidFill>
                          <a:latin typeface="Calibri" pitchFamily="34" charset="0"/>
                          <a:ea typeface="ＭＳ Ｐゴシック" pitchFamily="50" charset="-128"/>
                        </a:defRPr>
                      </a:lvl5pPr>
                      <a:lvl6pPr marL="25146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6pPr>
                      <a:lvl7pPr marL="29718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7pPr>
                      <a:lvl8pPr marL="34290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8pPr>
                      <a:lvl9pPr marL="38862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hlink"/>
                          </a:solidFill>
                          <a:effectLst/>
                          <a:latin typeface="Calibri" pitchFamily="34" charset="0"/>
                          <a:ea typeface="ＭＳ Ｐゴシック" pitchFamily="50" charset="-128"/>
                        </a:rPr>
                        <a:t>RAN#110</a:t>
                      </a: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spcBef>
                          <a:spcPct val="20000"/>
                        </a:spcBef>
                        <a:defRPr sz="2400" kern="1200">
                          <a:solidFill>
                            <a:schemeClr val="tx1"/>
                          </a:solidFill>
                          <a:latin typeface="Calibri" pitchFamily="34" charset="0"/>
                          <a:ea typeface="ＭＳ Ｐゴシック" pitchFamily="50" charset="-128"/>
                        </a:defRPr>
                      </a:lvl1pPr>
                      <a:lvl2pPr marL="742950" indent="-285750" algn="l" defTabSz="914400" rtl="0" eaLnBrk="1" latinLnBrk="0" hangingPunct="1">
                        <a:spcBef>
                          <a:spcPct val="20000"/>
                        </a:spcBef>
                        <a:buClr>
                          <a:srgbClr val="C00000"/>
                        </a:buClr>
                        <a:buFont typeface="Arial" pitchFamily="34" charset="0"/>
                        <a:defRPr sz="2000" kern="1200">
                          <a:solidFill>
                            <a:schemeClr val="tx1"/>
                          </a:solidFill>
                          <a:latin typeface="Calibri" pitchFamily="34" charset="0"/>
                          <a:ea typeface="ＭＳ Ｐゴシック" pitchFamily="50" charset="-128"/>
                        </a:defRPr>
                      </a:lvl2pPr>
                      <a:lvl3pPr marL="1143000" indent="-228600" algn="l" defTabSz="914400" rtl="0" eaLnBrk="1" latinLnBrk="0" hangingPunct="1">
                        <a:spcBef>
                          <a:spcPct val="20000"/>
                        </a:spcBef>
                        <a:buFont typeface="Arial" pitchFamily="34" charset="0"/>
                        <a:defRPr sz="1800" kern="1200">
                          <a:solidFill>
                            <a:schemeClr val="tx1"/>
                          </a:solidFill>
                          <a:latin typeface="Calibri" pitchFamily="34" charset="0"/>
                          <a:ea typeface="ＭＳ Ｐゴシック" pitchFamily="50" charset="-128"/>
                        </a:defRPr>
                      </a:lvl3pPr>
                      <a:lvl4pPr marL="1600200" indent="-228600" algn="l" defTabSz="914400" rtl="0" eaLnBrk="1" latinLnBrk="0" hangingPunct="1">
                        <a:spcBef>
                          <a:spcPct val="20000"/>
                        </a:spcBef>
                        <a:buFont typeface="Arial" pitchFamily="34" charset="0"/>
                        <a:defRPr sz="1600" kern="1200">
                          <a:solidFill>
                            <a:schemeClr val="tx1"/>
                          </a:solidFill>
                          <a:latin typeface="Calibri" pitchFamily="34" charset="0"/>
                          <a:ea typeface="ＭＳ Ｐゴシック" pitchFamily="50" charset="-128"/>
                        </a:defRPr>
                      </a:lvl4pPr>
                      <a:lvl5pPr marL="2057400" indent="-228600" algn="l" defTabSz="914400" rtl="0" eaLnBrk="1" latinLnBrk="0" hangingPunct="1">
                        <a:spcBef>
                          <a:spcPct val="20000"/>
                        </a:spcBef>
                        <a:buFont typeface="Arial" pitchFamily="34" charset="0"/>
                        <a:defRPr sz="1400" kern="1200">
                          <a:solidFill>
                            <a:schemeClr val="tx1"/>
                          </a:solidFill>
                          <a:latin typeface="Calibri" pitchFamily="34" charset="0"/>
                          <a:ea typeface="ＭＳ Ｐゴシック" pitchFamily="50" charset="-128"/>
                        </a:defRPr>
                      </a:lvl5pPr>
                      <a:lvl6pPr marL="25146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6pPr>
                      <a:lvl7pPr marL="29718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7pPr>
                      <a:lvl8pPr marL="34290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8pPr>
                      <a:lvl9pPr marL="3886200" indent="-228600" algn="l" defTabSz="914400" rtl="0" eaLnBrk="0" fontAlgn="base" latinLnBrk="0" hangingPunct="0">
                        <a:spcBef>
                          <a:spcPct val="20000"/>
                        </a:spcBef>
                        <a:spcAft>
                          <a:spcPct val="0"/>
                        </a:spcAft>
                        <a:buFont typeface="Arial" pitchFamily="34" charset="0"/>
                        <a:defRPr sz="1400" kern="1200">
                          <a:solidFill>
                            <a:schemeClr val="tx1"/>
                          </a:solidFill>
                          <a:latin typeface="Calibri" pitchFamily="34" charset="0"/>
                          <a:ea typeface="ＭＳ Ｐゴシック" pitchFamily="50"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hlink"/>
                          </a:solidFill>
                          <a:effectLst/>
                          <a:latin typeface="Calibri" pitchFamily="34" charset="0"/>
                          <a:ea typeface="ＭＳ Ｐゴシック" pitchFamily="50" charset="-128"/>
                        </a:rPr>
                        <a:t>Dec.</a:t>
                      </a:r>
                      <a:r>
                        <a:rPr kumimoji="0" lang="en-US" altLang="ja-JP" sz="2000" b="1" i="0" u="none" strike="noStrike" cap="none" normalizeH="0" baseline="0" dirty="0">
                          <a:ln>
                            <a:noFill/>
                          </a:ln>
                          <a:solidFill>
                            <a:schemeClr val="hlink"/>
                          </a:solidFill>
                          <a:effectLst/>
                          <a:latin typeface="Calibri" pitchFamily="34" charset="0"/>
                          <a:ea typeface="ＭＳ Ｐゴシック" pitchFamily="50" charset="-128"/>
                        </a:rPr>
                        <a:t> 8</a:t>
                      </a:r>
                      <a:r>
                        <a:rPr kumimoji="0" lang="en-US" altLang="ja-JP" sz="2000" b="1" i="0" u="none" strike="noStrike" cap="none" normalizeH="0" baseline="30000" dirty="0">
                          <a:ln>
                            <a:noFill/>
                          </a:ln>
                          <a:solidFill>
                            <a:schemeClr val="hlink"/>
                          </a:solidFill>
                          <a:effectLst/>
                          <a:latin typeface="Calibri" pitchFamily="34" charset="0"/>
                          <a:ea typeface="ＭＳ Ｐゴシック" pitchFamily="50" charset="-128"/>
                        </a:rPr>
                        <a:t>th</a:t>
                      </a:r>
                      <a:r>
                        <a:rPr kumimoji="0" lang="en-US" altLang="ja-JP" sz="2000" b="1" i="0" u="none" strike="noStrike" cap="none" normalizeH="0" baseline="0" dirty="0">
                          <a:ln>
                            <a:noFill/>
                          </a:ln>
                          <a:solidFill>
                            <a:schemeClr val="hlink"/>
                          </a:solidFill>
                          <a:effectLst/>
                          <a:latin typeface="Calibri" pitchFamily="34" charset="0"/>
                          <a:ea typeface="ＭＳ Ｐゴシック" pitchFamily="50" charset="-128"/>
                        </a:rPr>
                        <a:t> – 11</a:t>
                      </a:r>
                      <a:r>
                        <a:rPr kumimoji="0" lang="en-US" altLang="ja-JP" sz="2000" b="1" i="0" u="none" strike="noStrike" cap="none" normalizeH="0" baseline="30000" dirty="0">
                          <a:ln>
                            <a:noFill/>
                          </a:ln>
                          <a:solidFill>
                            <a:schemeClr val="hlink"/>
                          </a:solidFill>
                          <a:effectLst/>
                          <a:latin typeface="Calibri" pitchFamily="34" charset="0"/>
                          <a:ea typeface="ＭＳ Ｐゴシック" pitchFamily="50" charset="-128"/>
                        </a:rPr>
                        <a:t>th</a:t>
                      </a:r>
                      <a:r>
                        <a:rPr kumimoji="0" lang="en-US" altLang="ja-JP" sz="2000" b="1" i="0" u="none" strike="noStrike" cap="none" normalizeH="0" baseline="0" dirty="0">
                          <a:ln>
                            <a:noFill/>
                          </a:ln>
                          <a:solidFill>
                            <a:schemeClr val="hlink"/>
                          </a:solidFill>
                          <a:effectLst/>
                          <a:latin typeface="Calibri" pitchFamily="34" charset="0"/>
                          <a:ea typeface="ＭＳ Ｐゴシック" pitchFamily="50" charset="-128"/>
                        </a:rPr>
                        <a:t>, 2025</a:t>
                      </a: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hlink"/>
                          </a:solidFill>
                          <a:effectLst/>
                          <a:latin typeface="Calibri" pitchFamily="34" charset="0"/>
                          <a:ea typeface="ＭＳ Ｐゴシック" pitchFamily="50" charset="-128"/>
                        </a:rPr>
                        <a:t>Baltimore</a:t>
                      </a:r>
                      <a:r>
                        <a:rPr kumimoji="0" lang="en-US" altLang="ja-JP" sz="2000" b="1" i="0" u="none" strike="noStrike" cap="none" normalizeH="0" baseline="0" dirty="0">
                          <a:ln>
                            <a:noFill/>
                          </a:ln>
                          <a:solidFill>
                            <a:schemeClr val="hlink"/>
                          </a:solidFill>
                          <a:effectLst/>
                          <a:latin typeface="Calibri" pitchFamily="34" charset="0"/>
                          <a:ea typeface="ＭＳ Ｐゴシック" pitchFamily="50" charset="-128"/>
                        </a:rPr>
                        <a:t>, </a:t>
                      </a:r>
                      <a:r>
                        <a:rPr kumimoji="0" lang="en-US" altLang="zh-CN" sz="2000" b="1" i="0" u="none" strike="noStrike" cap="none" normalizeH="0" baseline="0" dirty="0">
                          <a:ln>
                            <a:noFill/>
                          </a:ln>
                          <a:solidFill>
                            <a:schemeClr val="hlink"/>
                          </a:solidFill>
                          <a:effectLst/>
                          <a:latin typeface="Calibri" pitchFamily="34" charset="0"/>
                          <a:ea typeface="ＭＳ Ｐゴシック" pitchFamily="50" charset="-128"/>
                        </a:rPr>
                        <a:t>USA</a:t>
                      </a:r>
                      <a:endParaRPr kumimoji="0" lang="en-US" altLang="ja-JP" sz="2000" b="1" i="0" u="none" strike="noStrike" cap="none" normalizeH="0" baseline="0" dirty="0">
                        <a:ln>
                          <a:noFill/>
                        </a:ln>
                        <a:solidFill>
                          <a:schemeClr val="hlink"/>
                        </a:solidFill>
                        <a:effectLst/>
                        <a:latin typeface="Calibri" pitchFamily="34" charset="0"/>
                        <a:ea typeface="ＭＳ Ｐゴシック" pitchFamily="50" charset="-128"/>
                      </a:endParaRP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ja-JP" sz="2000" b="1" i="0" u="none" strike="noStrike" cap="none" normalizeH="0" baseline="0" dirty="0">
                        <a:ln>
                          <a:noFill/>
                        </a:ln>
                        <a:solidFill>
                          <a:schemeClr val="hlink"/>
                        </a:solidFill>
                        <a:effectLst/>
                        <a:latin typeface="Calibri" pitchFamily="34" charset="0"/>
                        <a:ea typeface="ＭＳ Ｐゴシック" pitchFamily="50" charset="-128"/>
                      </a:endParaRPr>
                    </a:p>
                  </a:txBody>
                  <a:tcPr marL="112013" marR="112013" marT="56103" marB="5610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718429958"/>
                  </a:ext>
                </a:extLst>
              </a:tr>
            </a:tbl>
          </a:graphicData>
        </a:graphic>
      </p:graphicFrame>
    </p:spTree>
    <p:extLst>
      <p:ext uri="{BB962C8B-B14F-4D97-AF65-F5344CB8AC3E}">
        <p14:creationId xmlns:p14="http://schemas.microsoft.com/office/powerpoint/2010/main" val="307349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4A5999B0-5221-4E38-9A66-EDF4C3C3160E}"/>
              </a:ext>
            </a:extLst>
          </p:cNvPr>
          <p:cNvSpPr>
            <a:spLocks noGrp="1"/>
          </p:cNvSpPr>
          <p:nvPr>
            <p:ph idx="1"/>
          </p:nvPr>
        </p:nvSpPr>
        <p:spPr>
          <a:xfrm>
            <a:off x="3194428" y="4539442"/>
            <a:ext cx="2698578" cy="1305147"/>
          </a:xfrm>
        </p:spPr>
        <p:txBody>
          <a:bodyPr/>
          <a:lstStyle/>
          <a:p>
            <a:pPr>
              <a:lnSpc>
                <a:spcPct val="120000"/>
              </a:lnSpc>
              <a:spcBef>
                <a:spcPts val="600"/>
              </a:spcBef>
            </a:pPr>
            <a:r>
              <a:rPr lang="en-US" sz="1800" b="1" dirty="0"/>
              <a:t>RAN1 Chair, Dr. Xiaodong XU </a:t>
            </a:r>
            <a:r>
              <a:rPr lang="en-US" sz="1800" dirty="0"/>
              <a:t>from CMCC (CCSA)</a:t>
            </a:r>
          </a:p>
        </p:txBody>
      </p:sp>
      <p:sp>
        <p:nvSpPr>
          <p:cNvPr id="3" name="제목 2">
            <a:extLst>
              <a:ext uri="{FF2B5EF4-FFF2-40B4-BE49-F238E27FC236}">
                <a16:creationId xmlns:a16="http://schemas.microsoft.com/office/drawing/2014/main" id="{7FE391D0-7906-4B1F-9346-CFE8A63B2E81}"/>
              </a:ext>
            </a:extLst>
          </p:cNvPr>
          <p:cNvSpPr>
            <a:spLocks noGrp="1"/>
          </p:cNvSpPr>
          <p:nvPr>
            <p:ph type="title"/>
          </p:nvPr>
        </p:nvSpPr>
        <p:spPr/>
        <p:txBody>
          <a:bodyPr/>
          <a:lstStyle/>
          <a:p>
            <a:r>
              <a:rPr lang="en-US" dirty="0"/>
              <a:t>Transition of RAN1 leadership and</a:t>
            </a:r>
            <a:r>
              <a:rPr lang="zh-CN" altLang="en-US" dirty="0"/>
              <a:t> </a:t>
            </a:r>
            <a:r>
              <a:rPr lang="en-US" altLang="zh-CN" dirty="0"/>
              <a:t>technical officer</a:t>
            </a:r>
            <a:endParaRPr lang="en-US" dirty="0"/>
          </a:p>
        </p:txBody>
      </p:sp>
      <p:sp>
        <p:nvSpPr>
          <p:cNvPr id="6" name="내용 개체 틀 1">
            <a:extLst>
              <a:ext uri="{FF2B5EF4-FFF2-40B4-BE49-F238E27FC236}">
                <a16:creationId xmlns:a16="http://schemas.microsoft.com/office/drawing/2014/main" id="{1582721E-7909-463D-B242-AB6BD9231C9D}"/>
              </a:ext>
            </a:extLst>
          </p:cNvPr>
          <p:cNvSpPr txBox="1">
            <a:spLocks/>
          </p:cNvSpPr>
          <p:nvPr/>
        </p:nvSpPr>
        <p:spPr bwMode="auto">
          <a:xfrm>
            <a:off x="6027420" y="4522124"/>
            <a:ext cx="2807530" cy="156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58775" indent="-358775" algn="l" rtl="0" eaLnBrk="0" fontAlgn="base" hangingPunct="0">
              <a:spcBef>
                <a:spcPct val="20000"/>
              </a:spcBef>
              <a:spcAft>
                <a:spcPct val="0"/>
              </a:spcAft>
              <a:buBlip>
                <a:blip r:embed="rId2"/>
              </a:buBlip>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628650" indent="-184150" algn="l" rtl="0" eaLnBrk="0" fontAlgn="base" hangingPunct="0">
              <a:spcBef>
                <a:spcPct val="20000"/>
              </a:spcBef>
              <a:spcAft>
                <a:spcPct val="0"/>
              </a:spcAft>
              <a:buClr>
                <a:srgbClr val="C00000"/>
              </a:buClr>
              <a:buFont typeface="Arial" panose="020B0604020202020204" pitchFamily="34" charset="0"/>
              <a:buChar char="•"/>
              <a:defRPr sz="18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982663"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255713"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1520825"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9pPr>
          </a:lstStyle>
          <a:p>
            <a:pPr>
              <a:lnSpc>
                <a:spcPct val="120000"/>
              </a:lnSpc>
              <a:spcBef>
                <a:spcPts val="600"/>
              </a:spcBef>
            </a:pPr>
            <a:r>
              <a:rPr lang="en-US" b="1" kern="0" dirty="0"/>
              <a:t>RAN1 VC, Dr. Sorour FALAHATI </a:t>
            </a:r>
            <a:r>
              <a:rPr lang="en-US" kern="0" dirty="0"/>
              <a:t>from Ericsson (ETSI)</a:t>
            </a:r>
          </a:p>
        </p:txBody>
      </p:sp>
      <p:sp>
        <p:nvSpPr>
          <p:cNvPr id="4" name="내용 개체 틀 1">
            <a:extLst>
              <a:ext uri="{FF2B5EF4-FFF2-40B4-BE49-F238E27FC236}">
                <a16:creationId xmlns:a16="http://schemas.microsoft.com/office/drawing/2014/main" id="{CE1ABF6A-52F8-425D-8FB2-BBE014571588}"/>
              </a:ext>
            </a:extLst>
          </p:cNvPr>
          <p:cNvSpPr txBox="1">
            <a:spLocks/>
          </p:cNvSpPr>
          <p:nvPr/>
        </p:nvSpPr>
        <p:spPr bwMode="auto">
          <a:xfrm>
            <a:off x="8888290" y="4517968"/>
            <a:ext cx="2580780" cy="156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58775" indent="-358775" algn="l" rtl="0" eaLnBrk="0" fontAlgn="base" hangingPunct="0">
              <a:spcBef>
                <a:spcPct val="20000"/>
              </a:spcBef>
              <a:spcAft>
                <a:spcPct val="0"/>
              </a:spcAft>
              <a:buBlip>
                <a:blip r:embed="rId2"/>
              </a:buBlip>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628650" indent="-184150" algn="l" rtl="0" eaLnBrk="0" fontAlgn="base" hangingPunct="0">
              <a:spcBef>
                <a:spcPct val="20000"/>
              </a:spcBef>
              <a:spcAft>
                <a:spcPct val="0"/>
              </a:spcAft>
              <a:buClr>
                <a:srgbClr val="C00000"/>
              </a:buClr>
              <a:buFont typeface="Arial" panose="020B0604020202020204" pitchFamily="34" charset="0"/>
              <a:buChar char="•"/>
              <a:defRPr sz="18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982663"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255713"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1520825"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9pPr>
          </a:lstStyle>
          <a:p>
            <a:pPr>
              <a:lnSpc>
                <a:spcPct val="120000"/>
              </a:lnSpc>
              <a:spcBef>
                <a:spcPts val="600"/>
              </a:spcBef>
            </a:pPr>
            <a:r>
              <a:rPr lang="en-US" b="1" kern="0" dirty="0"/>
              <a:t>RAN1 VC, Dr. Hiroki Harada </a:t>
            </a:r>
            <a:r>
              <a:rPr lang="en-US" kern="0" dirty="0"/>
              <a:t>from NTT DOCOM (ARIB)</a:t>
            </a:r>
          </a:p>
        </p:txBody>
      </p:sp>
      <p:pic>
        <p:nvPicPr>
          <p:cNvPr id="5" name="图片 4">
            <a:extLst>
              <a:ext uri="{FF2B5EF4-FFF2-40B4-BE49-F238E27FC236}">
                <a16:creationId xmlns:a16="http://schemas.microsoft.com/office/drawing/2014/main" id="{4BCA4113-4A7D-BB3D-97E7-3A34C98DD45A}"/>
              </a:ext>
            </a:extLst>
          </p:cNvPr>
          <p:cNvPicPr>
            <a:picLocks noChangeAspect="1"/>
          </p:cNvPicPr>
          <p:nvPr/>
        </p:nvPicPr>
        <p:blipFill>
          <a:blip r:embed="rId3"/>
          <a:stretch>
            <a:fillRect/>
          </a:stretch>
        </p:blipFill>
        <p:spPr>
          <a:xfrm>
            <a:off x="6275680" y="1226820"/>
            <a:ext cx="5428640" cy="3053610"/>
          </a:xfrm>
          <a:prstGeom prst="rect">
            <a:avLst/>
          </a:prstGeom>
        </p:spPr>
      </p:pic>
      <p:pic>
        <p:nvPicPr>
          <p:cNvPr id="7" name="图片 6">
            <a:extLst>
              <a:ext uri="{FF2B5EF4-FFF2-40B4-BE49-F238E27FC236}">
                <a16:creationId xmlns:a16="http://schemas.microsoft.com/office/drawing/2014/main" id="{C02CD6A9-CA8C-B012-3621-DE7ED46E00B7}"/>
              </a:ext>
            </a:extLst>
          </p:cNvPr>
          <p:cNvPicPr>
            <a:picLocks noChangeAspect="1"/>
          </p:cNvPicPr>
          <p:nvPr/>
        </p:nvPicPr>
        <p:blipFill>
          <a:blip r:embed="rId4"/>
          <a:stretch>
            <a:fillRect/>
          </a:stretch>
        </p:blipFill>
        <p:spPr>
          <a:xfrm>
            <a:off x="467147" y="1224742"/>
            <a:ext cx="5432334" cy="3055688"/>
          </a:xfrm>
          <a:prstGeom prst="rect">
            <a:avLst/>
          </a:prstGeom>
        </p:spPr>
      </p:pic>
      <p:sp>
        <p:nvSpPr>
          <p:cNvPr id="8" name="내용 개체 틀 1">
            <a:extLst>
              <a:ext uri="{FF2B5EF4-FFF2-40B4-BE49-F238E27FC236}">
                <a16:creationId xmlns:a16="http://schemas.microsoft.com/office/drawing/2014/main" id="{22E713D6-7623-6377-F450-9FC1850E14F6}"/>
              </a:ext>
            </a:extLst>
          </p:cNvPr>
          <p:cNvSpPr txBox="1">
            <a:spLocks/>
          </p:cNvSpPr>
          <p:nvPr/>
        </p:nvSpPr>
        <p:spPr bwMode="auto">
          <a:xfrm>
            <a:off x="319070" y="4524202"/>
            <a:ext cx="2698578" cy="130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58775" indent="-358775" algn="l" rtl="0" eaLnBrk="0" fontAlgn="base" hangingPunct="0">
              <a:spcBef>
                <a:spcPct val="20000"/>
              </a:spcBef>
              <a:spcAft>
                <a:spcPct val="0"/>
              </a:spcAft>
              <a:buBlip>
                <a:blip r:embed="rId2"/>
              </a:buBlip>
              <a:defRPr sz="20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628650" indent="-184150" algn="l" rtl="0" eaLnBrk="0" fontAlgn="base" hangingPunct="0">
              <a:spcBef>
                <a:spcPct val="20000"/>
              </a:spcBef>
              <a:spcAft>
                <a:spcPct val="0"/>
              </a:spcAft>
              <a:buClr>
                <a:srgbClr val="C00000"/>
              </a:buClr>
              <a:buFont typeface="Arial" panose="020B0604020202020204" pitchFamily="34" charset="0"/>
              <a:buChar char="•"/>
              <a:defRPr sz="18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982663"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255713"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1520825" indent="-179388" algn="l" rtl="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9pPr>
          </a:lstStyle>
          <a:p>
            <a:pPr>
              <a:lnSpc>
                <a:spcPct val="120000"/>
              </a:lnSpc>
              <a:spcBef>
                <a:spcPts val="600"/>
              </a:spcBef>
            </a:pPr>
            <a:r>
              <a:rPr lang="en-US" altLang="zh-CN" b="1" kern="0" dirty="0"/>
              <a:t>Technical officer,</a:t>
            </a:r>
            <a:r>
              <a:rPr lang="zh-CN" altLang="en-US" b="1" kern="0" dirty="0"/>
              <a:t> </a:t>
            </a:r>
            <a:r>
              <a:rPr lang="en-US" altLang="zh-CN" b="1" kern="0" dirty="0"/>
              <a:t>M</a:t>
            </a:r>
            <a:r>
              <a:rPr lang="en-US" b="1" kern="0" dirty="0"/>
              <a:t>r</a:t>
            </a:r>
            <a:r>
              <a:rPr lang="en-US" altLang="zh-CN" b="1" kern="0" dirty="0"/>
              <a:t>s</a:t>
            </a:r>
            <a:r>
              <a:rPr lang="en-US" b="1" kern="0" dirty="0"/>
              <a:t>. </a:t>
            </a:r>
            <a:r>
              <a:rPr lang="en-US" altLang="zh-CN" b="1" kern="0" dirty="0"/>
              <a:t>Carolyn Taylor </a:t>
            </a:r>
            <a:r>
              <a:rPr lang="en-US" altLang="zh-CN" sz="1800" dirty="0"/>
              <a:t>from MCC</a:t>
            </a:r>
            <a:endParaRPr lang="en-US" sz="1800" dirty="0"/>
          </a:p>
        </p:txBody>
      </p:sp>
    </p:spTree>
    <p:extLst>
      <p:ext uri="{BB962C8B-B14F-4D97-AF65-F5344CB8AC3E}">
        <p14:creationId xmlns:p14="http://schemas.microsoft.com/office/powerpoint/2010/main" val="97637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p:cNvSpPr>
            <a:spLocks noGrp="1"/>
          </p:cNvSpPr>
          <p:nvPr>
            <p:ph idx="1"/>
          </p:nvPr>
        </p:nvSpPr>
        <p:spPr>
          <a:xfrm>
            <a:off x="444380" y="1291236"/>
            <a:ext cx="11314633" cy="688576"/>
          </a:xfrm>
        </p:spPr>
        <p:txBody>
          <a:bodyPr/>
          <a:lstStyle/>
          <a:p>
            <a:pPr>
              <a:spcBef>
                <a:spcPts val="600"/>
              </a:spcBef>
            </a:pPr>
            <a:r>
              <a:rPr lang="en-US" sz="1800" dirty="0"/>
              <a:t>RAN1 continues to have large number of attendees. </a:t>
            </a:r>
            <a:r>
              <a:rPr lang="en-US" sz="1800" dirty="0">
                <a:sym typeface="+mn-ea"/>
              </a:rPr>
              <a:t>(RAN1#122b: 718, RAN1#123: 655)</a:t>
            </a:r>
            <a:br>
              <a:rPr lang="en-US" sz="1800" dirty="0"/>
            </a:br>
            <a:endParaRPr lang="en-US" sz="1800" dirty="0">
              <a:highlight>
                <a:srgbClr val="FFFF00"/>
              </a:highlight>
              <a:sym typeface="+mn-ea"/>
            </a:endParaRPr>
          </a:p>
        </p:txBody>
      </p:sp>
      <p:sp>
        <p:nvSpPr>
          <p:cNvPr id="3" name="제목 2"/>
          <p:cNvSpPr>
            <a:spLocks noGrp="1"/>
          </p:cNvSpPr>
          <p:nvPr>
            <p:ph type="title"/>
          </p:nvPr>
        </p:nvSpPr>
        <p:spPr/>
        <p:txBody>
          <a:bodyPr/>
          <a:lstStyle/>
          <a:p>
            <a:r>
              <a:rPr lang="en-US" dirty="0"/>
              <a:t>Delegates in RAN1</a:t>
            </a:r>
          </a:p>
        </p:txBody>
      </p:sp>
      <p:graphicFrame>
        <p:nvGraphicFramePr>
          <p:cNvPr id="2" name="图表 1"/>
          <p:cNvGraphicFramePr/>
          <p:nvPr/>
        </p:nvGraphicFramePr>
        <p:xfrm>
          <a:off x="2057400" y="2381250"/>
          <a:ext cx="8122920" cy="3477260"/>
        </p:xfrm>
        <a:graphic>
          <a:graphicData uri="http://schemas.openxmlformats.org/drawingml/2006/chart">
            <c:chart xmlns:c="http://schemas.openxmlformats.org/drawingml/2006/chart" xmlns:r="http://schemas.openxmlformats.org/officeDocument/2006/relationships" r:id="rId2"/>
          </a:graphicData>
        </a:graphic>
      </p:graphicFrame>
      <p:sp>
        <p:nvSpPr>
          <p:cNvPr id="7" name="文本框 6"/>
          <p:cNvSpPr txBox="1"/>
          <p:nvPr/>
        </p:nvSpPr>
        <p:spPr>
          <a:xfrm>
            <a:off x="922655" y="3198495"/>
            <a:ext cx="1184275" cy="460375"/>
          </a:xfrm>
          <a:prstGeom prst="rect">
            <a:avLst/>
          </a:prstGeom>
          <a:noFill/>
        </p:spPr>
        <p:txBody>
          <a:bodyPr wrap="square" rtlCol="0" anchor="t">
            <a:spAutoFit/>
          </a:bodyPr>
          <a:lstStyle/>
          <a:p>
            <a:pPr algn="ctr"/>
            <a:r>
              <a:rPr lang="en-US" altLang="zh-CN" sz="1200" b="1">
                <a:solidFill>
                  <a:schemeClr val="tx1">
                    <a:lumMod val="75000"/>
                    <a:lumOff val="25000"/>
                  </a:schemeClr>
                </a:solidFill>
                <a:latin typeface="Arial" panose="020B0604020202020204" pitchFamily="34" charset="0"/>
              </a:rPr>
              <a:t>Attended</a:t>
            </a:r>
          </a:p>
          <a:p>
            <a:pPr algn="ctr"/>
            <a:r>
              <a:rPr lang="en-US" altLang="zh-CN" sz="1200" b="1">
                <a:solidFill>
                  <a:schemeClr val="tx1">
                    <a:lumMod val="75000"/>
                    <a:lumOff val="25000"/>
                  </a:schemeClr>
                </a:solidFill>
                <a:latin typeface="Arial" panose="020B0604020202020204" pitchFamily="34" charset="0"/>
              </a:rPr>
              <a:t>participants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dirty="0" err="1"/>
              <a:t>Tdocs</a:t>
            </a:r>
            <a:r>
              <a:rPr lang="en-US" dirty="0"/>
              <a:t> submitted to RAN1</a:t>
            </a:r>
          </a:p>
        </p:txBody>
      </p:sp>
      <p:sp>
        <p:nvSpPr>
          <p:cNvPr id="12" name="내용 개체 틀 4"/>
          <p:cNvSpPr>
            <a:spLocks noGrp="1"/>
          </p:cNvSpPr>
          <p:nvPr>
            <p:ph idx="1"/>
          </p:nvPr>
        </p:nvSpPr>
        <p:spPr>
          <a:xfrm>
            <a:off x="444380" y="1291236"/>
            <a:ext cx="11314633" cy="688576"/>
          </a:xfrm>
        </p:spPr>
        <p:txBody>
          <a:bodyPr/>
          <a:lstStyle/>
          <a:p>
            <a:r>
              <a:rPr lang="en-US" sz="1800" dirty="0"/>
              <a:t>RAN1 continues to have large number of </a:t>
            </a:r>
            <a:r>
              <a:rPr lang="en-US" sz="1800" dirty="0" err="1"/>
              <a:t>tdocs</a:t>
            </a:r>
            <a:r>
              <a:rPr lang="en-US" sz="1800" dirty="0"/>
              <a:t>. (RAN1#122b: 1563, </a:t>
            </a:r>
            <a:r>
              <a:rPr lang="en-US" sz="1800" dirty="0">
                <a:sym typeface="+mn-ea"/>
              </a:rPr>
              <a:t>RAN1#123:1332)</a:t>
            </a:r>
          </a:p>
        </p:txBody>
      </p:sp>
      <p:graphicFrame>
        <p:nvGraphicFramePr>
          <p:cNvPr id="2" name="图表 1"/>
          <p:cNvGraphicFramePr/>
          <p:nvPr/>
        </p:nvGraphicFramePr>
        <p:xfrm>
          <a:off x="2057400" y="2381250"/>
          <a:ext cx="8122920" cy="3477260"/>
        </p:xfrm>
        <a:graphic>
          <a:graphicData uri="http://schemas.openxmlformats.org/drawingml/2006/chart">
            <c:chart xmlns:c="http://schemas.openxmlformats.org/drawingml/2006/chart" xmlns:r="http://schemas.openxmlformats.org/officeDocument/2006/relationships" r:id="rId2"/>
          </a:graphicData>
        </a:graphic>
      </p:graphicFrame>
      <p:sp>
        <p:nvSpPr>
          <p:cNvPr id="7" name="文本框 6"/>
          <p:cNvSpPr txBox="1"/>
          <p:nvPr/>
        </p:nvSpPr>
        <p:spPr>
          <a:xfrm>
            <a:off x="1406525" y="3198495"/>
            <a:ext cx="699770" cy="275590"/>
          </a:xfrm>
          <a:prstGeom prst="rect">
            <a:avLst/>
          </a:prstGeom>
          <a:noFill/>
        </p:spPr>
        <p:txBody>
          <a:bodyPr wrap="square" rtlCol="0" anchor="t">
            <a:spAutoFit/>
          </a:bodyPr>
          <a:lstStyle/>
          <a:p>
            <a:pPr algn="ctr"/>
            <a:r>
              <a:rPr lang="en-US" altLang="zh-CN" sz="1200" b="1">
                <a:solidFill>
                  <a:schemeClr val="tx1">
                    <a:lumMod val="75000"/>
                    <a:lumOff val="25000"/>
                  </a:schemeClr>
                </a:solidFill>
                <a:latin typeface="Arial" panose="020B0604020202020204" pitchFamily="34" charset="0"/>
              </a:rPr>
              <a:t>tdocs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444380" y="1041765"/>
            <a:ext cx="11314633" cy="1461533"/>
          </a:xfrm>
        </p:spPr>
        <p:txBody>
          <a:bodyPr/>
          <a:lstStyle/>
          <a:p>
            <a:pPr>
              <a:lnSpc>
                <a:spcPct val="120000"/>
              </a:lnSpc>
              <a:spcBef>
                <a:spcPts val="300"/>
              </a:spcBef>
              <a:spcAft>
                <a:spcPts val="300"/>
              </a:spcAft>
            </a:pPr>
            <a:r>
              <a:rPr lang="en-US" sz="1800" dirty="0"/>
              <a:t>Up to 3 parallel sessions were used for online discussions in RAN1#122b and </a:t>
            </a:r>
            <a:r>
              <a:rPr lang="en-US" altLang="zh-CN" sz="1800" dirty="0"/>
              <a:t>RAN1#123</a:t>
            </a:r>
            <a:endParaRPr lang="en-US" sz="1800" dirty="0"/>
          </a:p>
          <a:p>
            <a:pPr>
              <a:lnSpc>
                <a:spcPct val="120000"/>
              </a:lnSpc>
              <a:spcBef>
                <a:spcPts val="300"/>
              </a:spcBef>
              <a:spcAft>
                <a:spcPts val="300"/>
              </a:spcAft>
            </a:pPr>
            <a:r>
              <a:rPr lang="en-US" altLang="ko-KR" sz="1800" dirty="0"/>
              <a:t>Up to 2 parallel sessions were used for organized offline discussions in </a:t>
            </a:r>
            <a:r>
              <a:rPr lang="en-US" altLang="zh-CN" sz="1800" dirty="0"/>
              <a:t>RAN1#122b and RAN1#123</a:t>
            </a:r>
          </a:p>
          <a:p>
            <a:pPr>
              <a:lnSpc>
                <a:spcPct val="120000"/>
              </a:lnSpc>
              <a:spcBef>
                <a:spcPts val="300"/>
              </a:spcBef>
              <a:spcAft>
                <a:spcPts val="300"/>
              </a:spcAft>
            </a:pPr>
            <a:r>
              <a:rPr lang="en-US" sz="1800" dirty="0"/>
              <a:t>Online/offline time allocation were done in consideration of the TU allocation in RAN while considering the level of completion for each study/work item</a:t>
            </a:r>
          </a:p>
          <a:p>
            <a:pPr>
              <a:lnSpc>
                <a:spcPct val="120000"/>
              </a:lnSpc>
              <a:spcBef>
                <a:spcPts val="300"/>
              </a:spcBef>
              <a:spcAft>
                <a:spcPts val="300"/>
              </a:spcAft>
            </a:pPr>
            <a:endParaRPr lang="en-US" sz="18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a:p>
            <a:pPr lvl="1">
              <a:lnSpc>
                <a:spcPct val="120000"/>
              </a:lnSpc>
              <a:spcBef>
                <a:spcPts val="300"/>
              </a:spcBef>
              <a:spcAft>
                <a:spcPts val="300"/>
              </a:spcAft>
            </a:pPr>
            <a:endParaRPr lang="en-US" sz="1600" dirty="0"/>
          </a:p>
        </p:txBody>
      </p:sp>
      <p:sp>
        <p:nvSpPr>
          <p:cNvPr id="3" name="제목 2"/>
          <p:cNvSpPr>
            <a:spLocks noGrp="1"/>
          </p:cNvSpPr>
          <p:nvPr>
            <p:ph type="title"/>
          </p:nvPr>
        </p:nvSpPr>
        <p:spPr/>
        <p:txBody>
          <a:bodyPr/>
          <a:lstStyle/>
          <a:p>
            <a:r>
              <a:rPr lang="en-US" dirty="0"/>
              <a:t>Online/Offline sessions</a:t>
            </a:r>
          </a:p>
        </p:txBody>
      </p:sp>
      <p:graphicFrame>
        <p:nvGraphicFramePr>
          <p:cNvPr id="4" name="表格 3">
            <a:extLst>
              <a:ext uri="{FF2B5EF4-FFF2-40B4-BE49-F238E27FC236}">
                <a16:creationId xmlns:a16="http://schemas.microsoft.com/office/drawing/2014/main" id="{0E5BD98B-EB20-E7CC-EE74-98A2816A4D01}"/>
              </a:ext>
            </a:extLst>
          </p:cNvPr>
          <p:cNvGraphicFramePr>
            <a:graphicFrameLocks noGrp="1"/>
          </p:cNvGraphicFramePr>
          <p:nvPr>
            <p:extLst>
              <p:ext uri="{D42A27DB-BD31-4B8C-83A1-F6EECF244321}">
                <p14:modId xmlns:p14="http://schemas.microsoft.com/office/powerpoint/2010/main" val="3094290878"/>
              </p:ext>
            </p:extLst>
          </p:nvPr>
        </p:nvGraphicFramePr>
        <p:xfrm>
          <a:off x="600735" y="2579627"/>
          <a:ext cx="10990529" cy="3814725"/>
        </p:xfrm>
        <a:graphic>
          <a:graphicData uri="http://schemas.openxmlformats.org/drawingml/2006/table">
            <a:tbl>
              <a:tblPr firstRow="1" bandRow="1">
                <a:tableStyleId>{5C22544A-7EE6-4342-B048-85BDC9FD1C3A}</a:tableStyleId>
              </a:tblPr>
              <a:tblGrid>
                <a:gridCol w="1687104">
                  <a:extLst>
                    <a:ext uri="{9D8B030D-6E8A-4147-A177-3AD203B41FA5}">
                      <a16:colId xmlns:a16="http://schemas.microsoft.com/office/drawing/2014/main" val="3142292606"/>
                    </a:ext>
                  </a:extLst>
                </a:gridCol>
                <a:gridCol w="949092">
                  <a:extLst>
                    <a:ext uri="{9D8B030D-6E8A-4147-A177-3AD203B41FA5}">
                      <a16:colId xmlns:a16="http://schemas.microsoft.com/office/drawing/2014/main" val="1624012332"/>
                    </a:ext>
                  </a:extLst>
                </a:gridCol>
                <a:gridCol w="953310">
                  <a:extLst>
                    <a:ext uri="{9D8B030D-6E8A-4147-A177-3AD203B41FA5}">
                      <a16:colId xmlns:a16="http://schemas.microsoft.com/office/drawing/2014/main" val="2628182443"/>
                    </a:ext>
                  </a:extLst>
                </a:gridCol>
                <a:gridCol w="894945">
                  <a:extLst>
                    <a:ext uri="{9D8B030D-6E8A-4147-A177-3AD203B41FA5}">
                      <a16:colId xmlns:a16="http://schemas.microsoft.com/office/drawing/2014/main" val="1501466581"/>
                    </a:ext>
                  </a:extLst>
                </a:gridCol>
                <a:gridCol w="1021404">
                  <a:extLst>
                    <a:ext uri="{9D8B030D-6E8A-4147-A177-3AD203B41FA5}">
                      <a16:colId xmlns:a16="http://schemas.microsoft.com/office/drawing/2014/main" val="1513537698"/>
                    </a:ext>
                  </a:extLst>
                </a:gridCol>
                <a:gridCol w="992222">
                  <a:extLst>
                    <a:ext uri="{9D8B030D-6E8A-4147-A177-3AD203B41FA5}">
                      <a16:colId xmlns:a16="http://schemas.microsoft.com/office/drawing/2014/main" val="3977025948"/>
                    </a:ext>
                  </a:extLst>
                </a:gridCol>
                <a:gridCol w="953310">
                  <a:extLst>
                    <a:ext uri="{9D8B030D-6E8A-4147-A177-3AD203B41FA5}">
                      <a16:colId xmlns:a16="http://schemas.microsoft.com/office/drawing/2014/main" val="1114625287"/>
                    </a:ext>
                  </a:extLst>
                </a:gridCol>
                <a:gridCol w="1011677">
                  <a:extLst>
                    <a:ext uri="{9D8B030D-6E8A-4147-A177-3AD203B41FA5}">
                      <a16:colId xmlns:a16="http://schemas.microsoft.com/office/drawing/2014/main" val="2673785133"/>
                    </a:ext>
                  </a:extLst>
                </a:gridCol>
                <a:gridCol w="2527465">
                  <a:extLst>
                    <a:ext uri="{9D8B030D-6E8A-4147-A177-3AD203B41FA5}">
                      <a16:colId xmlns:a16="http://schemas.microsoft.com/office/drawing/2014/main" val="2097431913"/>
                    </a:ext>
                  </a:extLst>
                </a:gridCol>
              </a:tblGrid>
              <a:tr h="788413">
                <a:tc>
                  <a:txBody>
                    <a:bodyPr/>
                    <a:lstStyle/>
                    <a:p>
                      <a:pPr algn="ctr">
                        <a:buNone/>
                      </a:pPr>
                      <a:r>
                        <a:rPr lang="en-US" sz="1200" kern="100" dirty="0">
                          <a:effectLst/>
                        </a:rPr>
                        <a:t>Rel-20 WI/SIs</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6G SI</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buNone/>
                      </a:pPr>
                      <a:r>
                        <a:rPr lang="en-US" sz="1200" kern="100" dirty="0">
                          <a:effectLst/>
                        </a:rPr>
                        <a:t>5G-A</a:t>
                      </a:r>
                      <a:endParaRPr lang="zh-CN" sz="1800" kern="100" dirty="0">
                        <a:effectLst/>
                      </a:endParaRPr>
                    </a:p>
                    <a:p>
                      <a:pPr algn="ctr">
                        <a:buNone/>
                      </a:pPr>
                      <a:r>
                        <a:rPr lang="en-US" sz="1200" kern="100" dirty="0">
                          <a:effectLst/>
                        </a:rPr>
                        <a:t>AI/ML</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5G-A</a:t>
                      </a:r>
                      <a:endParaRPr lang="zh-CN" sz="1800" kern="100" dirty="0">
                        <a:effectLst/>
                      </a:endParaRPr>
                    </a:p>
                    <a:p>
                      <a:pPr algn="ctr">
                        <a:buNone/>
                      </a:pPr>
                      <a:r>
                        <a:rPr lang="en-US" sz="1200" kern="100" dirty="0">
                          <a:effectLst/>
                        </a:rPr>
                        <a:t>MIMO</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5G-A</a:t>
                      </a:r>
                      <a:endParaRPr lang="zh-CN" sz="1800" kern="100" dirty="0">
                        <a:effectLst/>
                      </a:endParaRPr>
                    </a:p>
                    <a:p>
                      <a:pPr algn="ctr">
                        <a:buNone/>
                      </a:pPr>
                      <a:r>
                        <a:rPr lang="en-US" sz="1200" kern="100" dirty="0">
                          <a:effectLst/>
                        </a:rPr>
                        <a:t>NTN GNSS Resilient</a:t>
                      </a:r>
                      <a:endParaRPr lang="zh-CN" sz="1800" kern="100" dirty="0">
                        <a:effectLst/>
                      </a:endParaRPr>
                    </a:p>
                    <a:p>
                      <a:pPr algn="ctr">
                        <a:buNone/>
                      </a:pPr>
                      <a:r>
                        <a:rPr lang="zh-CN" sz="1200" kern="100" dirty="0">
                          <a:effectLst/>
                        </a:rPr>
                        <a:t>（</a:t>
                      </a:r>
                      <a:r>
                        <a:rPr lang="en-US" sz="1200" kern="100" dirty="0">
                          <a:effectLst/>
                        </a:rPr>
                        <a:t>SI</a:t>
                      </a:r>
                      <a:r>
                        <a:rPr lang="zh-CN" sz="1200" kern="100" dirty="0">
                          <a:effectLst/>
                        </a:rPr>
                        <a:t>）</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5G-A</a:t>
                      </a:r>
                      <a:endParaRPr lang="zh-CN" sz="1800" kern="100" dirty="0">
                        <a:effectLst/>
                      </a:endParaRPr>
                    </a:p>
                    <a:p>
                      <a:pPr algn="ctr">
                        <a:buNone/>
                      </a:pPr>
                      <a:r>
                        <a:rPr lang="en-US" sz="1200" kern="100" dirty="0">
                          <a:effectLst/>
                        </a:rPr>
                        <a:t>A-IoT</a:t>
                      </a:r>
                      <a:endParaRPr lang="zh-CN" sz="1800" kern="100" dirty="0">
                        <a:effectLst/>
                      </a:endParaRPr>
                    </a:p>
                    <a:p>
                      <a:pPr algn="ctr">
                        <a:buNone/>
                      </a:pPr>
                      <a:r>
                        <a:rPr lang="zh-CN" sz="1200" kern="100" dirty="0">
                          <a:effectLst/>
                        </a:rPr>
                        <a:t>（</a:t>
                      </a:r>
                      <a:r>
                        <a:rPr lang="en-US" sz="1200" kern="100" dirty="0">
                          <a:effectLst/>
                        </a:rPr>
                        <a:t>SI</a:t>
                      </a:r>
                      <a:r>
                        <a:rPr lang="zh-CN" sz="1200" kern="100" dirty="0">
                          <a:effectLst/>
                        </a:rPr>
                        <a:t>）</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5G-A</a:t>
                      </a:r>
                      <a:endParaRPr lang="zh-CN" sz="1800" kern="100" dirty="0">
                        <a:effectLst/>
                      </a:endParaRPr>
                    </a:p>
                    <a:p>
                      <a:pPr algn="ctr">
                        <a:buNone/>
                      </a:pPr>
                      <a:r>
                        <a:rPr lang="en-US" sz="1200" kern="100" dirty="0">
                          <a:effectLst/>
                        </a:rPr>
                        <a:t>ISAC</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marL="0" algn="ctr" defTabSz="914400" rtl="0" eaLnBrk="1" latinLnBrk="0" hangingPunct="1">
                        <a:buNone/>
                      </a:pPr>
                      <a:r>
                        <a:rPr lang="en-US" sz="1200" b="1" kern="100" dirty="0">
                          <a:solidFill>
                            <a:schemeClr val="lt1"/>
                          </a:solidFill>
                          <a:effectLst/>
                          <a:latin typeface="+mn-lt"/>
                          <a:ea typeface="+mn-ea"/>
                          <a:cs typeface="+mn-cs"/>
                        </a:rPr>
                        <a:t>5</a:t>
                      </a:r>
                      <a:r>
                        <a:rPr lang="en-US" altLang="zh-CN" sz="1200" b="1" kern="100" dirty="0">
                          <a:solidFill>
                            <a:schemeClr val="lt1"/>
                          </a:solidFill>
                          <a:effectLst/>
                          <a:latin typeface="+mn-lt"/>
                          <a:ea typeface="+mn-ea"/>
                          <a:cs typeface="+mn-cs"/>
                        </a:rPr>
                        <a:t>G-A coverage</a:t>
                      </a:r>
                      <a:endParaRPr lang="zh-CN" altLang="en-US" sz="1200" b="1" kern="100" dirty="0">
                        <a:solidFill>
                          <a:schemeClr val="lt1"/>
                        </a:solidFill>
                        <a:effectLst/>
                        <a:latin typeface="+mn-lt"/>
                        <a:ea typeface="+mn-ea"/>
                        <a:cs typeface="+mn-cs"/>
                      </a:endParaRPr>
                    </a:p>
                  </a:txBody>
                  <a:tcPr marL="0" marR="0" marT="0" marB="0" anchor="ctr"/>
                </a:tc>
                <a:tc>
                  <a:txBody>
                    <a:bodyPr/>
                    <a:lstStyle/>
                    <a:p>
                      <a:pPr algn="ctr">
                        <a:buNone/>
                      </a:pPr>
                      <a:r>
                        <a:rPr lang="en-US" sz="1200" kern="100" dirty="0">
                          <a:effectLst/>
                        </a:rPr>
                        <a:t>Maintenance (incl. R19 UE features)</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extLst>
                  <a:ext uri="{0D108BD9-81ED-4DB2-BD59-A6C34878D82A}">
                    <a16:rowId xmlns:a16="http://schemas.microsoft.com/office/drawing/2014/main" val="586994967"/>
                  </a:ext>
                </a:extLst>
              </a:tr>
              <a:tr h="598807">
                <a:tc>
                  <a:txBody>
                    <a:bodyPr/>
                    <a:lstStyle/>
                    <a:p>
                      <a:pPr algn="just">
                        <a:buNone/>
                      </a:pPr>
                      <a:r>
                        <a:rPr lang="en-US" sz="1200" kern="100" dirty="0">
                          <a:effectLst/>
                        </a:rPr>
                        <a:t>RAN assigned TUs (RAN1#122b)</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buNone/>
                      </a:pPr>
                      <a:r>
                        <a:rPr lang="en-US" sz="1200" kern="100" dirty="0">
                          <a:effectLst/>
                        </a:rPr>
                        <a:t>2</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3.5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0.5</a:t>
                      </a:r>
                      <a:endParaRPr lang="zh-CN" altLang="en-US" sz="1200" kern="100" dirty="0">
                        <a:solidFill>
                          <a:schemeClr val="dk1"/>
                        </a:solidFill>
                        <a:effectLst/>
                        <a:latin typeface="+mn-lt"/>
                        <a:ea typeface="+mn-ea"/>
                        <a:cs typeface="+mn-cs"/>
                      </a:endParaRPr>
                    </a:p>
                  </a:txBody>
                  <a:tcPr marL="0" marR="0" marT="0" marB="0" anchor="ctr"/>
                </a:tc>
                <a:tc>
                  <a:txBody>
                    <a:bodyPr/>
                    <a:lstStyle/>
                    <a:p>
                      <a:pPr algn="ctr">
                        <a:buNone/>
                      </a:pPr>
                      <a:r>
                        <a:rPr lang="en-US" sz="1200" kern="100" dirty="0">
                          <a:effectLst/>
                        </a:rPr>
                        <a:t>12</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extLst>
                  <a:ext uri="{0D108BD9-81ED-4DB2-BD59-A6C34878D82A}">
                    <a16:rowId xmlns:a16="http://schemas.microsoft.com/office/drawing/2014/main" val="3924076924"/>
                  </a:ext>
                </a:extLst>
              </a:tr>
              <a:tr h="532408">
                <a:tc>
                  <a:txBody>
                    <a:bodyPr/>
                    <a:lstStyle/>
                    <a:p>
                      <a:pPr algn="just">
                        <a:buNone/>
                      </a:pPr>
                      <a:r>
                        <a:rPr lang="en-US" sz="1200" b="1" kern="100" dirty="0">
                          <a:solidFill>
                            <a:srgbClr val="FF0000"/>
                          </a:solidFill>
                          <a:effectLst/>
                        </a:rPr>
                        <a:t>Online</a:t>
                      </a:r>
                      <a:r>
                        <a:rPr lang="en-US" sz="1200" kern="100" dirty="0">
                          <a:effectLst/>
                        </a:rPr>
                        <a:t> time in RAN1#122</a:t>
                      </a:r>
                      <a:r>
                        <a:rPr lang="en-US" altLang="zh-CN" sz="1200" kern="100" dirty="0">
                          <a:effectLst/>
                        </a:rPr>
                        <a:t>b</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1860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385</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240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240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840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a:solidFill>
                            <a:schemeClr val="dk1"/>
                          </a:solidFill>
                          <a:effectLst/>
                          <a:latin typeface="+mn-lt"/>
                          <a:ea typeface="+mn-ea"/>
                          <a:cs typeface="+mn-cs"/>
                        </a:rPr>
                        <a:t>240</a:t>
                      </a:r>
                      <a:endParaRPr lang="zh-CN" altLang="en-US" sz="1200" kern="10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180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1610 (660)</a:t>
                      </a:r>
                      <a:endParaRPr lang="zh-CN" altLang="en-US" sz="1200" kern="100" dirty="0">
                        <a:solidFill>
                          <a:schemeClr val="dk1"/>
                        </a:solidFill>
                        <a:effectLst/>
                        <a:latin typeface="+mn-lt"/>
                        <a:ea typeface="+mn-ea"/>
                        <a:cs typeface="+mn-cs"/>
                      </a:endParaRPr>
                    </a:p>
                  </a:txBody>
                  <a:tcPr marL="97790" marR="97790" marT="48895" marB="48895" anchor="ctr"/>
                </a:tc>
                <a:extLst>
                  <a:ext uri="{0D108BD9-81ED-4DB2-BD59-A6C34878D82A}">
                    <a16:rowId xmlns:a16="http://schemas.microsoft.com/office/drawing/2014/main" val="91417027"/>
                  </a:ext>
                </a:extLst>
              </a:tr>
              <a:tr h="266204">
                <a:tc>
                  <a:txBody>
                    <a:bodyPr/>
                    <a:lstStyle/>
                    <a:p>
                      <a:pPr algn="just">
                        <a:buNone/>
                      </a:pPr>
                      <a:r>
                        <a:rPr lang="en-US" sz="1200" b="1" kern="100" dirty="0">
                          <a:solidFill>
                            <a:srgbClr val="FF0000"/>
                          </a:solidFill>
                          <a:effectLst/>
                        </a:rPr>
                        <a:t>Offline</a:t>
                      </a:r>
                      <a:r>
                        <a:rPr lang="en-US" sz="1200" kern="100" dirty="0">
                          <a:effectLst/>
                        </a:rPr>
                        <a:t> time in RAN1#122</a:t>
                      </a:r>
                      <a:r>
                        <a:rPr lang="en-US" altLang="zh-CN" sz="1200" kern="100" dirty="0">
                          <a:effectLst/>
                        </a:rPr>
                        <a:t>b</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1440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240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210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160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500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160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90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380</a:t>
                      </a:r>
                      <a:endParaRPr lang="zh-CN" altLang="en-US" sz="1200" kern="100" dirty="0">
                        <a:solidFill>
                          <a:schemeClr val="dk1"/>
                        </a:solidFill>
                        <a:effectLst/>
                        <a:latin typeface="+mn-lt"/>
                        <a:ea typeface="+mn-ea"/>
                        <a:cs typeface="+mn-cs"/>
                      </a:endParaRPr>
                    </a:p>
                  </a:txBody>
                  <a:tcPr marL="97790" marR="97790" marT="48895" marB="48895" anchor="ctr"/>
                </a:tc>
                <a:extLst>
                  <a:ext uri="{0D108BD9-81ED-4DB2-BD59-A6C34878D82A}">
                    <a16:rowId xmlns:a16="http://schemas.microsoft.com/office/drawing/2014/main" val="4104354513"/>
                  </a:ext>
                </a:extLst>
              </a:tr>
              <a:tr h="231775">
                <a:tc>
                  <a:txBody>
                    <a:bodyPr/>
                    <a:lstStyle/>
                    <a:p>
                      <a:pPr algn="just">
                        <a:buNone/>
                      </a:pPr>
                      <a:r>
                        <a:rPr lang="en-US" sz="1200" kern="100" dirty="0">
                          <a:effectLst/>
                        </a:rPr>
                        <a:t>RAN assigned TUs (RAN1#123)</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10</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buNone/>
                      </a:pPr>
                      <a:r>
                        <a:rPr lang="en-US" sz="1200" kern="100" dirty="0">
                          <a:effectLst/>
                        </a:rPr>
                        <a:t>2</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3.5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algn="ctr">
                        <a:buNone/>
                      </a:pPr>
                      <a:r>
                        <a:rPr lang="en-US" sz="1200" kern="100" dirty="0">
                          <a:effectLst/>
                        </a:rPr>
                        <a:t>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0.5</a:t>
                      </a:r>
                      <a:endParaRPr lang="zh-CN" altLang="en-US" sz="1200" kern="100" dirty="0">
                        <a:solidFill>
                          <a:schemeClr val="dk1"/>
                        </a:solidFill>
                        <a:effectLst/>
                        <a:latin typeface="+mn-lt"/>
                        <a:ea typeface="+mn-ea"/>
                        <a:cs typeface="+mn-cs"/>
                      </a:endParaRPr>
                    </a:p>
                  </a:txBody>
                  <a:tcPr marL="0" marR="0" marT="0" marB="0" anchor="ctr"/>
                </a:tc>
                <a:tc>
                  <a:txBody>
                    <a:bodyPr/>
                    <a:lstStyle/>
                    <a:p>
                      <a:pPr algn="ctr">
                        <a:buNone/>
                      </a:pPr>
                      <a:r>
                        <a:rPr lang="en-US" sz="1200" kern="100" dirty="0">
                          <a:effectLst/>
                        </a:rPr>
                        <a:t>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extLst>
                  <a:ext uri="{0D108BD9-81ED-4DB2-BD59-A6C34878D82A}">
                    <a16:rowId xmlns:a16="http://schemas.microsoft.com/office/drawing/2014/main" val="1656501423"/>
                  </a:ext>
                </a:extLst>
              </a:tr>
              <a:tr h="231775">
                <a:tc>
                  <a:txBody>
                    <a:bodyPr/>
                    <a:lstStyle/>
                    <a:p>
                      <a:pPr algn="just">
                        <a:buNone/>
                      </a:pPr>
                      <a:r>
                        <a:rPr lang="en-US" sz="1200" b="1" kern="100" dirty="0">
                          <a:solidFill>
                            <a:srgbClr val="FF0000"/>
                          </a:solidFill>
                          <a:effectLst/>
                        </a:rPr>
                        <a:t>Online</a:t>
                      </a:r>
                      <a:r>
                        <a:rPr lang="en-US" sz="1200" kern="100" dirty="0">
                          <a:effectLst/>
                        </a:rPr>
                        <a:t> time in RAN1#123</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1920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440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290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410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970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290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240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sz="1200" kern="100" dirty="0">
                          <a:solidFill>
                            <a:schemeClr val="dk1"/>
                          </a:solidFill>
                          <a:effectLst/>
                          <a:latin typeface="+mn-lt"/>
                          <a:ea typeface="+mn-ea"/>
                          <a:cs typeface="+mn-cs"/>
                        </a:rPr>
                        <a:t>1200 (240)</a:t>
                      </a:r>
                      <a:endParaRPr lang="zh-CN" altLang="en-US" sz="1200" kern="100" dirty="0">
                        <a:solidFill>
                          <a:schemeClr val="dk1"/>
                        </a:solidFill>
                        <a:effectLst/>
                        <a:latin typeface="+mn-lt"/>
                        <a:ea typeface="+mn-ea"/>
                        <a:cs typeface="+mn-cs"/>
                      </a:endParaRPr>
                    </a:p>
                  </a:txBody>
                  <a:tcPr marL="97790" marR="97790" marT="48895" marB="48895" anchor="ctr"/>
                </a:tc>
                <a:extLst>
                  <a:ext uri="{0D108BD9-81ED-4DB2-BD59-A6C34878D82A}">
                    <a16:rowId xmlns:a16="http://schemas.microsoft.com/office/drawing/2014/main" val="1992273586"/>
                  </a:ext>
                </a:extLst>
              </a:tr>
              <a:tr h="186055">
                <a:tc>
                  <a:txBody>
                    <a:bodyPr/>
                    <a:lstStyle/>
                    <a:p>
                      <a:pPr algn="just">
                        <a:buNone/>
                      </a:pPr>
                      <a:r>
                        <a:rPr lang="en-US" sz="1200" b="1" kern="100" dirty="0">
                          <a:solidFill>
                            <a:srgbClr val="FF0000"/>
                          </a:solidFill>
                          <a:effectLst/>
                        </a:rPr>
                        <a:t>Offline</a:t>
                      </a:r>
                      <a:r>
                        <a:rPr lang="en-US" sz="1200" kern="100" dirty="0">
                          <a:effectLst/>
                        </a:rPr>
                        <a:t> time in RAN1#123</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7790" marR="97790" marT="48895" marB="48895"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2170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260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190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200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480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160</a:t>
                      </a:r>
                      <a:endParaRPr lang="zh-CN" altLang="en-US" sz="1200" kern="100" dirty="0">
                        <a:solidFill>
                          <a:schemeClr val="dk1"/>
                        </a:solidFill>
                        <a:effectLst/>
                        <a:latin typeface="+mn-lt"/>
                        <a:ea typeface="+mn-ea"/>
                        <a:cs typeface="+mn-cs"/>
                      </a:endParaRPr>
                    </a:p>
                  </a:txBody>
                  <a:tcPr marL="97790" marR="97790" marT="48895" marB="48895"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140</a:t>
                      </a:r>
                      <a:endParaRPr lang="zh-CN" altLang="en-US" sz="1200" kern="1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buNone/>
                      </a:pPr>
                      <a:r>
                        <a:rPr lang="en-US" altLang="zh-CN" sz="1200" kern="100" dirty="0">
                          <a:solidFill>
                            <a:schemeClr val="dk1"/>
                          </a:solidFill>
                          <a:effectLst/>
                          <a:latin typeface="+mn-lt"/>
                          <a:ea typeface="+mn-ea"/>
                          <a:cs typeface="+mn-cs"/>
                        </a:rPr>
                        <a:t>110 </a:t>
                      </a:r>
                      <a:endParaRPr lang="zh-CN" altLang="en-US" sz="1200" kern="100" dirty="0">
                        <a:solidFill>
                          <a:schemeClr val="dk1"/>
                        </a:solidFill>
                        <a:effectLst/>
                        <a:latin typeface="+mn-lt"/>
                        <a:ea typeface="+mn-ea"/>
                        <a:cs typeface="+mn-cs"/>
                      </a:endParaRPr>
                    </a:p>
                  </a:txBody>
                  <a:tcPr marL="97790" marR="97790" marT="48895" marB="48895" anchor="ctr"/>
                </a:tc>
                <a:extLst>
                  <a:ext uri="{0D108BD9-81ED-4DB2-BD59-A6C34878D82A}">
                    <a16:rowId xmlns:a16="http://schemas.microsoft.com/office/drawing/2014/main" val="497201574"/>
                  </a:ext>
                </a:extLst>
              </a:tr>
            </a:tbl>
          </a:graphicData>
        </a:graphic>
      </p:graphicFrame>
    </p:spTree>
    <p:extLst>
      <p:ext uri="{BB962C8B-B14F-4D97-AF65-F5344CB8AC3E}">
        <p14:creationId xmlns:p14="http://schemas.microsoft.com/office/powerpoint/2010/main" val="91152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262156" y="1025282"/>
            <a:ext cx="11681460" cy="5281301"/>
          </a:xfrm>
        </p:spPr>
        <p:txBody>
          <a:bodyPr/>
          <a:lstStyle/>
          <a:p>
            <a:pPr>
              <a:spcBef>
                <a:spcPts val="600"/>
              </a:spcBef>
              <a:spcAft>
                <a:spcPts val="600"/>
              </a:spcAft>
            </a:pPr>
            <a:r>
              <a:rPr lang="en-US" dirty="0"/>
              <a:t>Additional effort was spent by RAN1 on post meeting email discussions for the following purposes</a:t>
            </a:r>
          </a:p>
          <a:p>
            <a:pPr lvl="1">
              <a:spcBef>
                <a:spcPts val="300"/>
              </a:spcBef>
              <a:spcAft>
                <a:spcPts val="300"/>
              </a:spcAft>
            </a:pPr>
            <a:r>
              <a:rPr lang="en-US" dirty="0"/>
              <a:t>Review and endorsement of RAN1 CRs for submission to RAN</a:t>
            </a:r>
          </a:p>
          <a:p>
            <a:pPr lvl="1">
              <a:spcBef>
                <a:spcPts val="300"/>
              </a:spcBef>
              <a:spcAft>
                <a:spcPts val="300"/>
              </a:spcAft>
            </a:pPr>
            <a:r>
              <a:rPr lang="en-US" dirty="0"/>
              <a:t>Review and endorsement of Rel-19 RRC parameters and corresponding outgoing LSs</a:t>
            </a:r>
          </a:p>
          <a:p>
            <a:pPr lvl="1">
              <a:spcBef>
                <a:spcPts val="300"/>
              </a:spcBef>
              <a:spcAft>
                <a:spcPts val="300"/>
              </a:spcAft>
            </a:pPr>
            <a:r>
              <a:rPr lang="en-US" altLang="zh-CN" dirty="0"/>
              <a:t>Review and endorsement of Rel-19 updated UE feature list and corresponding outgoing LSs</a:t>
            </a:r>
          </a:p>
          <a:p>
            <a:pPr marL="444500" lvl="1" indent="0">
              <a:spcBef>
                <a:spcPts val="300"/>
              </a:spcBef>
              <a:spcAft>
                <a:spcPts val="300"/>
              </a:spcAft>
              <a:buNone/>
            </a:pPr>
            <a:endParaRPr lang="en-US" altLang="zh-CN" dirty="0"/>
          </a:p>
          <a:p>
            <a:pPr lvl="1">
              <a:spcBef>
                <a:spcPts val="300"/>
              </a:spcBef>
              <a:spcAft>
                <a:spcPts val="300"/>
              </a:spcAft>
            </a:pPr>
            <a:r>
              <a:rPr lang="en-US" altLang="zh-CN" dirty="0"/>
              <a:t>Email discussion on coverage evaluation results of link budget analysis, link-level simulation for R20 A-IoT study </a:t>
            </a:r>
            <a:r>
              <a:rPr lang="zh-CN" altLang="en-US" dirty="0"/>
              <a:t>（</a:t>
            </a:r>
            <a:r>
              <a:rPr lang="en-US" altLang="zh-CN" dirty="0"/>
              <a:t>RAN1#122b</a:t>
            </a:r>
            <a:r>
              <a:rPr lang="zh-CN" altLang="en-US" dirty="0"/>
              <a:t>）</a:t>
            </a:r>
            <a:endParaRPr lang="en-US" altLang="zh-CN" dirty="0"/>
          </a:p>
          <a:p>
            <a:pPr lvl="1">
              <a:spcBef>
                <a:spcPts val="300"/>
              </a:spcBef>
              <a:spcAft>
                <a:spcPts val="300"/>
              </a:spcAft>
            </a:pPr>
            <a:r>
              <a:rPr lang="en-US" altLang="zh-CN" dirty="0"/>
              <a:t>Email discussion for endorsement of TR 38.769 update for R20 A-IoT study </a:t>
            </a:r>
            <a:r>
              <a:rPr lang="zh-CN" altLang="en-US" dirty="0"/>
              <a:t>（</a:t>
            </a:r>
            <a:r>
              <a:rPr lang="en-US" altLang="zh-CN" dirty="0"/>
              <a:t>RAN1#123</a:t>
            </a:r>
            <a:r>
              <a:rPr lang="zh-CN" altLang="en-US" dirty="0"/>
              <a:t>）</a:t>
            </a:r>
            <a:endParaRPr lang="en-US" altLang="zh-CN" dirty="0"/>
          </a:p>
          <a:p>
            <a:pPr lvl="1">
              <a:spcBef>
                <a:spcPts val="300"/>
              </a:spcBef>
              <a:spcAft>
                <a:spcPts val="300"/>
              </a:spcAft>
            </a:pPr>
            <a:r>
              <a:rPr lang="en-US" altLang="zh-CN" dirty="0"/>
              <a:t>Email discussion on coverage evaluation results of link budget analysis, link-level simulation for R20 A-IoT study </a:t>
            </a:r>
            <a:r>
              <a:rPr lang="zh-CN" altLang="en-US" dirty="0"/>
              <a:t>（</a:t>
            </a:r>
            <a:r>
              <a:rPr lang="en-US" altLang="zh-CN" dirty="0"/>
              <a:t>RAN1#123</a:t>
            </a:r>
            <a:r>
              <a:rPr lang="zh-CN" altLang="en-US" dirty="0"/>
              <a:t>）</a:t>
            </a:r>
            <a:endParaRPr lang="en-US" altLang="zh-CN" dirty="0"/>
          </a:p>
          <a:p>
            <a:pPr lvl="1">
              <a:spcBef>
                <a:spcPts val="300"/>
              </a:spcBef>
              <a:spcAft>
                <a:spcPts val="300"/>
              </a:spcAft>
            </a:pPr>
            <a:r>
              <a:rPr lang="en-US" altLang="zh-CN" dirty="0"/>
              <a:t>Email discussion for endorsement of TR 38.765 for R20 ISAC study</a:t>
            </a:r>
            <a:r>
              <a:rPr lang="zh-CN" altLang="en-US" dirty="0"/>
              <a:t>（</a:t>
            </a:r>
            <a:r>
              <a:rPr lang="en-US" altLang="zh-CN" dirty="0"/>
              <a:t>RAN1#123</a:t>
            </a:r>
            <a:r>
              <a:rPr lang="zh-CN" altLang="en-US" dirty="0"/>
              <a:t>）</a:t>
            </a:r>
            <a:endParaRPr lang="en-US" altLang="zh-CN" dirty="0"/>
          </a:p>
          <a:p>
            <a:pPr lvl="1">
              <a:spcBef>
                <a:spcPts val="300"/>
              </a:spcBef>
              <a:spcAft>
                <a:spcPts val="300"/>
              </a:spcAft>
            </a:pPr>
            <a:r>
              <a:rPr lang="en-US" altLang="zh-CN" dirty="0"/>
              <a:t>Email discussion on sensing evaluation results for R20 ISAC study</a:t>
            </a:r>
            <a:r>
              <a:rPr lang="zh-CN" altLang="en-US" dirty="0"/>
              <a:t>（</a:t>
            </a:r>
            <a:r>
              <a:rPr lang="en-US" altLang="zh-CN" dirty="0"/>
              <a:t>RAN1#123</a:t>
            </a:r>
            <a:r>
              <a:rPr lang="zh-CN" altLang="en-US" dirty="0"/>
              <a:t>）</a:t>
            </a:r>
            <a:endParaRPr lang="en-US" altLang="zh-CN" dirty="0"/>
          </a:p>
          <a:p>
            <a:pPr lvl="1">
              <a:spcBef>
                <a:spcPts val="300"/>
              </a:spcBef>
              <a:spcAft>
                <a:spcPts val="300"/>
              </a:spcAft>
            </a:pPr>
            <a:r>
              <a:rPr lang="en-US" altLang="zh-CN" dirty="0"/>
              <a:t>Email discussion for Rel-20 NR-NTN</a:t>
            </a:r>
            <a:r>
              <a:rPr lang="zh-CN" altLang="en-US" dirty="0"/>
              <a:t>（</a:t>
            </a:r>
            <a:r>
              <a:rPr lang="en-US" altLang="zh-CN" dirty="0"/>
              <a:t>RAN1#123</a:t>
            </a:r>
            <a:r>
              <a:rPr lang="zh-CN" altLang="en-US" dirty="0"/>
              <a:t>）</a:t>
            </a:r>
            <a:endParaRPr lang="en-US" altLang="zh-CN" dirty="0"/>
          </a:p>
          <a:p>
            <a:pPr lvl="1">
              <a:spcBef>
                <a:spcPts val="300"/>
              </a:spcBef>
              <a:spcAft>
                <a:spcPts val="300"/>
              </a:spcAft>
            </a:pPr>
            <a:r>
              <a:rPr lang="en-US" altLang="zh-CN" dirty="0"/>
              <a:t>Email discussion for collecting inputs on the values from companies for link budget template</a:t>
            </a:r>
            <a:r>
              <a:rPr lang="zh-CN" altLang="en-US" dirty="0"/>
              <a:t>（</a:t>
            </a:r>
            <a:r>
              <a:rPr lang="en-US" altLang="zh-CN" dirty="0"/>
              <a:t>RAN1#123</a:t>
            </a:r>
            <a:r>
              <a:rPr lang="zh-CN" altLang="en-US" dirty="0"/>
              <a:t>）</a:t>
            </a:r>
            <a:endParaRPr lang="en-US" altLang="zh-CN" dirty="0"/>
          </a:p>
        </p:txBody>
      </p:sp>
      <p:sp>
        <p:nvSpPr>
          <p:cNvPr id="3" name="제목 2"/>
          <p:cNvSpPr>
            <a:spLocks noGrp="1"/>
          </p:cNvSpPr>
          <p:nvPr>
            <p:ph type="title"/>
          </p:nvPr>
        </p:nvSpPr>
        <p:spPr/>
        <p:txBody>
          <a:bodyPr/>
          <a:lstStyle/>
          <a:p>
            <a:r>
              <a:rPr lang="en-US" dirty="0"/>
              <a:t>Other Information on RAN1 for 2025.Q4</a:t>
            </a:r>
          </a:p>
        </p:txBody>
      </p:sp>
    </p:spTree>
    <p:extLst>
      <p:ext uri="{BB962C8B-B14F-4D97-AF65-F5344CB8AC3E}">
        <p14:creationId xmlns:p14="http://schemas.microsoft.com/office/powerpoint/2010/main" val="172961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1794618" y="2708693"/>
            <a:ext cx="8602766" cy="724619"/>
          </a:xfrm>
          <a:prstGeom prst="rect">
            <a:avLst/>
          </a:prstGeom>
        </p:spPr>
        <p:txBody>
          <a:bodyPr/>
          <a:lst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Calibri" panose="020F0502020204030204" pitchFamily="34" charset="0"/>
              </a:defRPr>
            </a:lvl2pPr>
            <a:lvl3pPr algn="ctr" rtl="0" eaLnBrk="0" fontAlgn="base" hangingPunct="0">
              <a:spcBef>
                <a:spcPct val="0"/>
              </a:spcBef>
              <a:spcAft>
                <a:spcPct val="0"/>
              </a:spcAft>
              <a:defRPr sz="3200">
                <a:solidFill>
                  <a:srgbClr val="FF0000"/>
                </a:solidFill>
                <a:latin typeface="Calibri" panose="020F0502020204030204" pitchFamily="34" charset="0"/>
              </a:defRPr>
            </a:lvl3pPr>
            <a:lvl4pPr algn="ctr" rtl="0" eaLnBrk="0" fontAlgn="base" hangingPunct="0">
              <a:spcBef>
                <a:spcPct val="0"/>
              </a:spcBef>
              <a:spcAft>
                <a:spcPct val="0"/>
              </a:spcAft>
              <a:defRPr sz="3200">
                <a:solidFill>
                  <a:srgbClr val="FF0000"/>
                </a:solidFill>
                <a:latin typeface="Calibri" panose="020F0502020204030204" pitchFamily="34" charset="0"/>
              </a:defRPr>
            </a:lvl4pPr>
            <a:lvl5pPr algn="ctr" rtl="0" eaLnBrk="0" fontAlgn="base" hangingPunct="0">
              <a:spcBef>
                <a:spcPct val="0"/>
              </a:spcBef>
              <a:spcAft>
                <a:spcPct val="0"/>
              </a:spcAft>
              <a:defRPr sz="3200">
                <a:solidFill>
                  <a:srgbClr val="FF0000"/>
                </a:solidFill>
                <a:latin typeface="Calibri" panose="020F0502020204030204" pitchFamily="34" charset="0"/>
              </a:defRPr>
            </a:lvl5pPr>
            <a:lvl6pPr marL="457200" algn="ctr" rtl="0" eaLnBrk="0" fontAlgn="base" hangingPunct="0">
              <a:spcBef>
                <a:spcPct val="0"/>
              </a:spcBef>
              <a:spcAft>
                <a:spcPct val="0"/>
              </a:spcAft>
              <a:defRPr sz="3200">
                <a:solidFill>
                  <a:srgbClr val="FF0000"/>
                </a:solidFill>
                <a:latin typeface="Calibri" panose="020F0502020204030204" pitchFamily="34" charset="0"/>
              </a:defRPr>
            </a:lvl6pPr>
            <a:lvl7pPr marL="914400" algn="ctr" rtl="0" eaLnBrk="0" fontAlgn="base" hangingPunct="0">
              <a:spcBef>
                <a:spcPct val="0"/>
              </a:spcBef>
              <a:spcAft>
                <a:spcPct val="0"/>
              </a:spcAft>
              <a:defRPr sz="3200">
                <a:solidFill>
                  <a:srgbClr val="FF0000"/>
                </a:solidFill>
                <a:latin typeface="Calibri" panose="020F0502020204030204" pitchFamily="34" charset="0"/>
              </a:defRPr>
            </a:lvl7pPr>
            <a:lvl8pPr marL="1371600" algn="ctr" rtl="0" eaLnBrk="0" fontAlgn="base" hangingPunct="0">
              <a:spcBef>
                <a:spcPct val="0"/>
              </a:spcBef>
              <a:spcAft>
                <a:spcPct val="0"/>
              </a:spcAft>
              <a:defRPr sz="3200">
                <a:solidFill>
                  <a:srgbClr val="FF0000"/>
                </a:solidFill>
                <a:latin typeface="Calibri" panose="020F0502020204030204" pitchFamily="34" charset="0"/>
              </a:defRPr>
            </a:lvl8pPr>
            <a:lvl9pPr marL="1828800" algn="ctr" rtl="0" eaLnBrk="0" fontAlgn="base" hangingPunct="0">
              <a:spcBef>
                <a:spcPct val="0"/>
              </a:spcBef>
              <a:spcAft>
                <a:spcPct val="0"/>
              </a:spcAft>
              <a:defRPr sz="3200">
                <a:solidFill>
                  <a:srgbClr val="FF0000"/>
                </a:solidFill>
                <a:latin typeface="Calibri" panose="020F0502020204030204" pitchFamily="34" charset="0"/>
              </a:defRPr>
            </a:lvl9pPr>
          </a:lstStyle>
          <a:p>
            <a:r>
              <a:rPr lang="en-US" sz="4000" b="1" kern="0" dirty="0">
                <a:effectLst>
                  <a:outerShdw blurRad="38100" dist="38100" dir="2700000" algn="tl">
                    <a:srgbClr val="C0C0C0"/>
                  </a:outerShdw>
                </a:effectLst>
                <a:latin typeface="Arial"/>
              </a:rPr>
              <a:t>E-UTRA</a:t>
            </a:r>
            <a:endParaRPr lang="en-US" kern="0" dirty="0"/>
          </a:p>
        </p:txBody>
      </p:sp>
    </p:spTree>
    <p:extLst>
      <p:ext uri="{BB962C8B-B14F-4D97-AF65-F5344CB8AC3E}">
        <p14:creationId xmlns:p14="http://schemas.microsoft.com/office/powerpoint/2010/main" val="4946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438683" y="1093862"/>
            <a:ext cx="11314633" cy="5281301"/>
          </a:xfrm>
        </p:spPr>
        <p:txBody>
          <a:bodyPr/>
          <a:lstStyle/>
          <a:p>
            <a:pPr eaLnBrk="1" fontAlgn="t" hangingPunct="1">
              <a:lnSpc>
                <a:spcPct val="120000"/>
              </a:lnSpc>
              <a:spcBef>
                <a:spcPts val="0"/>
              </a:spcBef>
              <a:spcAft>
                <a:spcPts val="0"/>
              </a:spcAft>
            </a:pPr>
            <a:r>
              <a:rPr lang="en-US" altLang="en-US" dirty="0">
                <a:ea typeface="맑은 고딕" panose="020B0503020000020004" pitchFamily="34" charset="-127"/>
              </a:rPr>
              <a:t>Rel-19 LTE</a:t>
            </a:r>
          </a:p>
          <a:p>
            <a:pPr lvl="1">
              <a:lnSpc>
                <a:spcPct val="120000"/>
              </a:lnSpc>
              <a:spcBef>
                <a:spcPts val="300"/>
              </a:spcBef>
              <a:spcAft>
                <a:spcPts val="300"/>
              </a:spcAft>
            </a:pPr>
            <a:r>
              <a:rPr lang="en-US" altLang="en-US" dirty="0"/>
              <a:t>RAN1 specifications of all three Rel-19 LTE work items (</a:t>
            </a:r>
            <a:r>
              <a:rPr lang="en-US" altLang="ko-KR" dirty="0"/>
              <a:t>NTN for IoT Phase 3, </a:t>
            </a:r>
            <a:r>
              <a:rPr lang="en-US" altLang="en-US" dirty="0"/>
              <a:t>IoT-NTN TDD mode, and </a:t>
            </a:r>
            <a:r>
              <a:rPr lang="en-US" dirty="0"/>
              <a:t>LTE-based 5G Broadcast) </a:t>
            </a:r>
            <a:r>
              <a:rPr lang="en-US" altLang="en-US" dirty="0"/>
              <a:t>have been quite stable</a:t>
            </a:r>
            <a:endParaRPr lang="en-US" dirty="0"/>
          </a:p>
          <a:p>
            <a:pPr lvl="1">
              <a:lnSpc>
                <a:spcPct val="120000"/>
              </a:lnSpc>
              <a:spcBef>
                <a:spcPts val="300"/>
              </a:spcBef>
              <a:spcAft>
                <a:spcPts val="300"/>
              </a:spcAft>
            </a:pPr>
            <a:r>
              <a:rPr lang="en-US" altLang="ko-KR" dirty="0"/>
              <a:t>Rel-19 UE feature list was updated and forwarded to RAN2</a:t>
            </a:r>
          </a:p>
          <a:p>
            <a:pPr lvl="1">
              <a:lnSpc>
                <a:spcPct val="120000"/>
              </a:lnSpc>
              <a:spcBef>
                <a:spcPts val="300"/>
              </a:spcBef>
              <a:spcAft>
                <a:spcPts val="300"/>
              </a:spcAft>
            </a:pPr>
            <a:r>
              <a:rPr lang="en-US" altLang="ko-KR" sz="1800" dirty="0"/>
              <a:t>RAN1 CRs on Rel-19 LTE have been submitted to RAN for approval</a:t>
            </a:r>
          </a:p>
          <a:p>
            <a:pPr marL="444500" lvl="1" indent="0">
              <a:lnSpc>
                <a:spcPct val="120000"/>
              </a:lnSpc>
              <a:spcBef>
                <a:spcPts val="300"/>
              </a:spcBef>
              <a:spcAft>
                <a:spcPts val="300"/>
              </a:spcAft>
              <a:buNone/>
            </a:pPr>
            <a:endParaRPr lang="en-US" altLang="ko-KR" dirty="0"/>
          </a:p>
          <a:p>
            <a:pPr>
              <a:lnSpc>
                <a:spcPct val="120000"/>
              </a:lnSpc>
              <a:spcBef>
                <a:spcPts val="300"/>
              </a:spcBef>
              <a:spcAft>
                <a:spcPts val="600"/>
              </a:spcAft>
            </a:pPr>
            <a:r>
              <a:rPr lang="en-US" altLang="zh-CN" sz="1800" dirty="0"/>
              <a:t>Pre-Rel-19 </a:t>
            </a:r>
            <a:r>
              <a:rPr lang="en-US" altLang="en-US" sz="1800" dirty="0"/>
              <a:t>LTE specifications</a:t>
            </a:r>
          </a:p>
          <a:p>
            <a:pPr lvl="1">
              <a:lnSpc>
                <a:spcPct val="120000"/>
              </a:lnSpc>
              <a:spcBef>
                <a:spcPts val="300"/>
              </a:spcBef>
              <a:spcAft>
                <a:spcPts val="600"/>
              </a:spcAft>
            </a:pPr>
            <a:r>
              <a:rPr lang="en-US" altLang="en-US" dirty="0"/>
              <a:t>Only 1 CR for alignment was endorsed.</a:t>
            </a:r>
          </a:p>
          <a:p>
            <a:pPr marL="444500" lvl="1" indent="0">
              <a:lnSpc>
                <a:spcPct val="120000"/>
              </a:lnSpc>
              <a:spcBef>
                <a:spcPts val="300"/>
              </a:spcBef>
              <a:spcAft>
                <a:spcPts val="300"/>
              </a:spcAft>
              <a:buNone/>
            </a:pPr>
            <a:endParaRPr lang="en-US" altLang="ko-KR" dirty="0"/>
          </a:p>
          <a:p>
            <a:pPr marL="712788" lvl="2" indent="-358775" eaLnBrk="1" fontAlgn="t" hangingPunct="1">
              <a:lnSpc>
                <a:spcPct val="120000"/>
              </a:lnSpc>
              <a:spcBef>
                <a:spcPts val="0"/>
              </a:spcBef>
              <a:spcAft>
                <a:spcPts val="0"/>
              </a:spcAft>
              <a:buBlip>
                <a:blip r:embed="rId2"/>
              </a:buBlip>
            </a:pPr>
            <a:endParaRPr lang="en-US" altLang="en-US" sz="1800" dirty="0">
              <a:ea typeface="맑은 고딕" panose="020B0503020000020004" pitchFamily="34" charset="-127"/>
            </a:endParaRPr>
          </a:p>
          <a:p>
            <a:pPr eaLnBrk="1" fontAlgn="t" hangingPunct="1">
              <a:lnSpc>
                <a:spcPct val="120000"/>
              </a:lnSpc>
              <a:spcBef>
                <a:spcPts val="0"/>
              </a:spcBef>
              <a:spcAft>
                <a:spcPts val="0"/>
              </a:spcAft>
            </a:pPr>
            <a:endParaRPr lang="en-US" altLang="en-US" dirty="0">
              <a:ea typeface="맑은 고딕" panose="020B0503020000020004" pitchFamily="34" charset="-127"/>
            </a:endParaRPr>
          </a:p>
          <a:p>
            <a:pPr marL="358775" lvl="1" indent="-358775" eaLnBrk="1" fontAlgn="t" hangingPunct="1">
              <a:lnSpc>
                <a:spcPct val="120000"/>
              </a:lnSpc>
              <a:spcBef>
                <a:spcPts val="0"/>
              </a:spcBef>
              <a:spcAft>
                <a:spcPts val="0"/>
              </a:spcAft>
              <a:buBlip>
                <a:blip r:embed="rId2"/>
              </a:buBlip>
            </a:pPr>
            <a:endParaRPr lang="en-US" altLang="en-US" sz="2000" dirty="0">
              <a:ea typeface="맑은 고딕" panose="020B0503020000020004" pitchFamily="34" charset="-127"/>
            </a:endParaRPr>
          </a:p>
          <a:p>
            <a:pPr lvl="1">
              <a:lnSpc>
                <a:spcPct val="120000"/>
              </a:lnSpc>
              <a:spcBef>
                <a:spcPts val="0"/>
              </a:spcBef>
              <a:spcAft>
                <a:spcPts val="0"/>
              </a:spcAft>
            </a:pPr>
            <a:endParaRPr lang="en-US" altLang="en-US" dirty="0"/>
          </a:p>
          <a:p>
            <a:pPr lvl="1">
              <a:lnSpc>
                <a:spcPct val="120000"/>
              </a:lnSpc>
              <a:spcBef>
                <a:spcPts val="0"/>
              </a:spcBef>
              <a:spcAft>
                <a:spcPts val="0"/>
              </a:spcAft>
            </a:pPr>
            <a:endParaRPr lang="en-US" altLang="en-US" dirty="0"/>
          </a:p>
          <a:p>
            <a:pPr lvl="1">
              <a:lnSpc>
                <a:spcPct val="120000"/>
              </a:lnSpc>
              <a:spcBef>
                <a:spcPts val="0"/>
              </a:spcBef>
              <a:spcAft>
                <a:spcPts val="0"/>
              </a:spcAft>
            </a:pPr>
            <a:endParaRPr lang="en-US" altLang="en-US" dirty="0"/>
          </a:p>
          <a:p>
            <a:pPr>
              <a:lnSpc>
                <a:spcPct val="120000"/>
              </a:lnSpc>
              <a:spcBef>
                <a:spcPts val="0"/>
              </a:spcBef>
              <a:spcAft>
                <a:spcPts val="0"/>
              </a:spcAft>
            </a:pPr>
            <a:endParaRPr lang="en-US" altLang="en-US" dirty="0"/>
          </a:p>
        </p:txBody>
      </p:sp>
      <p:sp>
        <p:nvSpPr>
          <p:cNvPr id="3" name="제목 2"/>
          <p:cNvSpPr>
            <a:spLocks noGrp="1"/>
          </p:cNvSpPr>
          <p:nvPr>
            <p:ph type="title"/>
          </p:nvPr>
        </p:nvSpPr>
        <p:spPr/>
        <p:txBody>
          <a:bodyPr/>
          <a:lstStyle/>
          <a:p>
            <a:r>
              <a:rPr lang="en-US" dirty="0"/>
              <a:t>LTE Summary</a:t>
            </a:r>
          </a:p>
        </p:txBody>
      </p:sp>
    </p:spTree>
    <p:extLst>
      <p:ext uri="{BB962C8B-B14F-4D97-AF65-F5344CB8AC3E}">
        <p14:creationId xmlns:p14="http://schemas.microsoft.com/office/powerpoint/2010/main" val="453437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gpp">
  <a:themeElements>
    <a:clrScheme name="3gpp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342900" marR="0" indent="-342900" algn="l" defTabSz="914400" rtl="0" eaLnBrk="0" fontAlgn="base" latinLnBrk="0" hangingPunct="0">
          <a:lnSpc>
            <a:spcPct val="100000"/>
          </a:lnSpc>
          <a:spcBef>
            <a:spcPct val="20000"/>
          </a:spcBef>
          <a:spcAft>
            <a:spcPts val="600"/>
          </a:spcAft>
          <a:buClrTx/>
          <a:buSzTx/>
          <a:buFontTx/>
          <a:buBlip>
            <a:blip xmlns:r="http://schemas.openxmlformats.org/officeDocument/2006/relationships" r:embed="rId1"/>
          </a:buBlip>
          <a:defRPr kumimoji="0" sz="2400" b="0" i="0" u="none" strike="noStrike" cap="none" normalizeH="0" baseline="0"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lstStyle>
        <a:defPPr marL="342900" marR="0" indent="-342900" algn="l" defTabSz="914400" rtl="0" eaLnBrk="0" fontAlgn="base" latinLnBrk="0" hangingPunct="0">
          <a:lnSpc>
            <a:spcPct val="100000"/>
          </a:lnSpc>
          <a:spcBef>
            <a:spcPct val="20000"/>
          </a:spcBef>
          <a:spcAft>
            <a:spcPts val="600"/>
          </a:spcAft>
          <a:buClrTx/>
          <a:buSzTx/>
          <a:buFontTx/>
          <a:buBlip>
            <a:blip xmlns:r="http://schemas.openxmlformats.org/officeDocument/2006/relationships" r:embed="rId1"/>
          </a:buBlip>
          <a:defRPr kumimoji="0" lang="en-GB" sz="2400" b="0" i="0" u="none" strike="noStrike" cap="none" normalizeH="0" baseline="0" smtClean="0">
            <a:ln>
              <a:noFill/>
            </a:ln>
            <a:solidFill>
              <a:schemeClr val="tx1"/>
            </a:solidFill>
            <a:effectLst/>
            <a:latin typeface="Calibri" panose="020F0502020204030204" pitchFamily="34" charset="0"/>
          </a:defRPr>
        </a:defPPr>
      </a:lstStyle>
    </a:lnDef>
  </a:objectDefaults>
  <a:extraClrSchemeLst>
    <a:extraClrScheme>
      <a:clrScheme name="3gpp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43967</TotalTime>
  <Words>1334</Words>
  <Application>Microsoft Office PowerPoint</Application>
  <PresentationFormat>宽屏</PresentationFormat>
  <Paragraphs>299</Paragraphs>
  <Slides>18</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等线</vt:lpstr>
      <vt:lpstr>맑은 고딕</vt:lpstr>
      <vt:lpstr>微软雅黑</vt:lpstr>
      <vt:lpstr>ＭＳ Ｐゴシック</vt:lpstr>
      <vt:lpstr>Arial</vt:lpstr>
      <vt:lpstr>Arial Black</vt:lpstr>
      <vt:lpstr>Calibri</vt:lpstr>
      <vt:lpstr>Times New Roman</vt:lpstr>
      <vt:lpstr>3gpp</vt:lpstr>
      <vt:lpstr>Status Report RAN WG1</vt:lpstr>
      <vt:lpstr>Executive Summary</vt:lpstr>
      <vt:lpstr>Transition of RAN1 leadership and technical officer</vt:lpstr>
      <vt:lpstr>Delegates in RAN1</vt:lpstr>
      <vt:lpstr>Tdocs submitted to RAN1</vt:lpstr>
      <vt:lpstr>Online/Offline sessions</vt:lpstr>
      <vt:lpstr>Other Information on RAN1 for 2025.Q4</vt:lpstr>
      <vt:lpstr>PowerPoint 演示文稿</vt:lpstr>
      <vt:lpstr>LTE Summary</vt:lpstr>
      <vt:lpstr>PowerPoint 演示文稿</vt:lpstr>
      <vt:lpstr>5G NR Summary</vt:lpstr>
      <vt:lpstr>TEI</vt:lpstr>
      <vt:lpstr>PowerPoint 演示文稿</vt:lpstr>
      <vt:lpstr>6GR Summary</vt:lpstr>
      <vt:lpstr>Rel-20 NR/6GR Study/Work Item List</vt:lpstr>
      <vt:lpstr>Attention</vt:lpstr>
      <vt:lpstr>Future Meetings</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RAN4#94 E-meeting Arrangements and Guidelines</dc:title>
  <dc:creator>Administrator</dc:creator>
  <cp:keywords>CTPClassification=CTP_NT</cp:keywords>
  <cp:lastModifiedBy>Xiaodong XU</cp:lastModifiedBy>
  <cp:revision>1332</cp:revision>
  <cp:lastPrinted>2016-09-15T08:31:00Z</cp:lastPrinted>
  <dcterms:created xsi:type="dcterms:W3CDTF">2009-11-27T05:15:00Z</dcterms:created>
  <dcterms:modified xsi:type="dcterms:W3CDTF">2025-12-01T06:34:21Z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y fmtid="{D5CDD505-2E9C-101B-9397-08002B2CF9AE}" pid="3" name="_readonly">
    <vt:lpwstr/>
  </property>
  <property fmtid="{D5CDD505-2E9C-101B-9397-08002B2CF9AE}" pid="4" name="_change">
    <vt:lpwstr/>
  </property>
  <property fmtid="{D5CDD505-2E9C-101B-9397-08002B2CF9AE}" pid="5" name="_full-control">
    <vt:lpwstr/>
  </property>
  <property fmtid="{D5CDD505-2E9C-101B-9397-08002B2CF9AE}" pid="6" name="sflag">
    <vt:lpwstr>1552620126</vt:lpwstr>
  </property>
  <property fmtid="{D5CDD505-2E9C-101B-9397-08002B2CF9AE}" pid="7" name="TitusGUID">
    <vt:lpwstr>6f9c0495-a83c-462b-8664-67016d5bf2d5</vt:lpwstr>
  </property>
  <property fmtid="{D5CDD505-2E9C-101B-9397-08002B2CF9AE}" pid="8" name="CTP_TimeStamp">
    <vt:lpwstr>2020-06-04 10:01:06Z</vt:lpwstr>
  </property>
  <property fmtid="{D5CDD505-2E9C-101B-9397-08002B2CF9AE}" pid="9" name="CTP_BU">
    <vt:lpwstr>NA</vt:lpwstr>
  </property>
  <property fmtid="{D5CDD505-2E9C-101B-9397-08002B2CF9AE}" pid="10" name="CTP_IDSID">
    <vt:lpwstr>NA</vt:lpwstr>
  </property>
  <property fmtid="{D5CDD505-2E9C-101B-9397-08002B2CF9AE}" pid="11" name="CTP_WWID">
    <vt:lpwstr>NA</vt:lpwstr>
  </property>
  <property fmtid="{D5CDD505-2E9C-101B-9397-08002B2CF9AE}" pid="12" name="CTPClassification">
    <vt:lpwstr>CTP_NT</vt:lpwstr>
  </property>
  <property fmtid="{D5CDD505-2E9C-101B-9397-08002B2CF9AE}" pid="13" name="ContentTypeId">
    <vt:lpwstr>0x010100F2552158F8185D44A8848B98AEA319AF</vt:lpwstr>
  </property>
  <property fmtid="{D5CDD505-2E9C-101B-9397-08002B2CF9AE}" pid="14" name="_2015_ms_pID_725343">
    <vt:lpwstr>(3)8vjm5pb92szl4MjhMZ19cpGb7ba57+DOuTFdn5OE7OFJdRXxXQMWjBuOqAkOL3crVlVUX3a5
uwrPXfhS/DxD1s86GHXpLJMFnvGPyBV0GovZ52OYRgKtr2SmpswVIOIgAHy8JFAF8bPfGY2e
7XczGK1jbi/fS8uksVx8iIF0Z5EBWGY/VuCS8/dUCgiZlGr9MUE2Wq8GKCgbgWtx+9tBhrAn
+9o3Eeyht6piiCWv6n</vt:lpwstr>
  </property>
  <property fmtid="{D5CDD505-2E9C-101B-9397-08002B2CF9AE}" pid="15" name="_2015_ms_pID_7253431">
    <vt:lpwstr>EL0SQq7dp2u4s4153mDHz4y1sof7SvnWCmLbmj4/Ca3DmEhMuqhJvM
syBdBT2djbYKQhCaYqgI/1Fe1xFWGTnIisMqaIeVLJUr6xKxRnqFuxfNwNcmTV/S+xcZpekb
+qfUHzu9z6of2rmoHwuGRCn0UY2XZCyY2TAIrZ3vYW7qb8YpIpCsSqIiSfDCEhUfoILHvUYc
k0mqRfTqGgdzvvqXWfPufsSgUbCHt4AXuYnl</vt:lpwstr>
  </property>
  <property fmtid="{D5CDD505-2E9C-101B-9397-08002B2CF9AE}" pid="16" name="_2015_ms_pID_7253432">
    <vt:lpwstr>AA==</vt:lpwstr>
  </property>
  <property fmtid="{D5CDD505-2E9C-101B-9397-08002B2CF9AE}" pid="17" name="KSOProductBuildVer">
    <vt:lpwstr>2052-11.8.2.9022</vt:lpwstr>
  </property>
  <property fmtid="{D5CDD505-2E9C-101B-9397-08002B2CF9AE}" pid="18" name="FLCMData">
    <vt:lpwstr>AA542DDA7E2043D47FDD90501C8D1EB63F6E7E2844342A740511E6171BE96A39D90D396A3100D749415E18EA4E2041879A0E329D3E257E0E83D8EAB6F7A516FE</vt:lpwstr>
  </property>
</Properties>
</file>