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1037" r:id="rId4"/>
    <p:sldId id="989" r:id="rId5"/>
    <p:sldId id="1036" r:id="rId6"/>
    <p:sldId id="1012" r:id="rId7"/>
    <p:sldId id="1002" r:id="rId8"/>
    <p:sldId id="1006" r:id="rId9"/>
    <p:sldId id="993" r:id="rId10"/>
    <p:sldId id="996" r:id="rId11"/>
    <p:sldId id="998" r:id="rId12"/>
    <p:sldId id="1030" r:id="rId13"/>
    <p:sldId id="1031" r:id="rId14"/>
    <p:sldId id="1035" r:id="rId15"/>
    <p:sldId id="1018" r:id="rId16"/>
    <p:sldId id="1003" r:id="rId17"/>
    <p:sldId id="1039" r:id="rId18"/>
    <p:sldId id="1040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09" d="100"/>
          <a:sy n="109" d="100"/>
        </p:scale>
        <p:origin x="690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3042101930990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Attended participants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02-45E3-96A2-50657542FE63}"/>
              </c:ext>
            </c:extLst>
          </c:dPt>
          <c:cat>
            <c:strRef>
              <c:f>Sheet1!$A$2:$A$8</c:f>
              <c:strCache>
                <c:ptCount val="7"/>
                <c:pt idx="0">
                  <c:v>#118</c:v>
                </c:pt>
                <c:pt idx="1">
                  <c:v>#118b</c:v>
                </c:pt>
                <c:pt idx="2">
                  <c:v>#119</c:v>
                </c:pt>
                <c:pt idx="3">
                  <c:v>#120</c:v>
                </c:pt>
                <c:pt idx="4">
                  <c:v>#120b</c:v>
                </c:pt>
                <c:pt idx="5">
                  <c:v>#121</c:v>
                </c:pt>
                <c:pt idx="6">
                  <c:v>#122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618</c:v>
                </c:pt>
                <c:pt idx="1">
                  <c:v>653</c:v>
                </c:pt>
                <c:pt idx="2">
                  <c:v>631</c:v>
                </c:pt>
                <c:pt idx="3">
                  <c:v>666</c:v>
                </c:pt>
                <c:pt idx="4">
                  <c:v>649</c:v>
                </c:pt>
                <c:pt idx="5">
                  <c:v>654</c:v>
                </c:pt>
                <c:pt idx="6">
                  <c:v>629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02-45E3-96A2-50657542F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a7c87e3-eb83-4a0a-b1df-ce5f22a56b38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7341664157381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Attended participants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C4-478C-8D7A-314B4F01B097}"/>
              </c:ext>
            </c:extLst>
          </c:dPt>
          <c:cat>
            <c:strRef>
              <c:f>Sheet1!$A$2:$A$8</c:f>
              <c:strCache>
                <c:ptCount val="7"/>
                <c:pt idx="0">
                  <c:v>#118</c:v>
                </c:pt>
                <c:pt idx="1">
                  <c:v>#118b</c:v>
                </c:pt>
                <c:pt idx="2">
                  <c:v>#119</c:v>
                </c:pt>
                <c:pt idx="3">
                  <c:v>#120</c:v>
                </c:pt>
                <c:pt idx="4">
                  <c:v>#120b</c:v>
                </c:pt>
                <c:pt idx="5">
                  <c:v>#121</c:v>
                </c:pt>
                <c:pt idx="6">
                  <c:v>#122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1800</c:v>
                </c:pt>
                <c:pt idx="1">
                  <c:v>1751</c:v>
                </c:pt>
                <c:pt idx="2">
                  <c:v>1600</c:v>
                </c:pt>
                <c:pt idx="3">
                  <c:v>1674</c:v>
                </c:pt>
                <c:pt idx="4">
                  <c:v>1509</c:v>
                </c:pt>
                <c:pt idx="5">
                  <c:v>1759</c:v>
                </c:pt>
                <c:pt idx="6">
                  <c:v>1529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C4-478C-8D7A-314B4F01B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dc9886d-b991-4e9b-8090-033510eaad92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1/Docs/R1-2504834.zip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ran/WG1_RL1/TSGR1_121/Docs/R1-2504835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956703"/>
            <a:ext cx="8534400" cy="168352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solidFill>
                  <a:srgbClr val="0000FF"/>
                </a:solidFill>
              </a:rPr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solidFill>
                  <a:srgbClr val="0000FF"/>
                </a:solidFill>
              </a:rPr>
              <a:t>Xiaodong Xu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2779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RP-25</a:t>
            </a:r>
            <a:r>
              <a:rPr lang="en-US" altLang="zh-CN" sz="2000" b="1" i="1" dirty="0"/>
              <a:t>xxxx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1093862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dirty="0">
                <a:ea typeface="맑은 고딕" panose="020B0503020000020004" pitchFamily="34" charset="-127"/>
              </a:rPr>
              <a:t>Rel-19 LTE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dirty="0"/>
              <a:t>RAN1 specifications of all three Rel-19 LTE work items (</a:t>
            </a:r>
            <a:r>
              <a:rPr lang="en-US" altLang="ko-KR" dirty="0"/>
              <a:t>NTN for IoT Phase 3, </a:t>
            </a:r>
            <a:r>
              <a:rPr lang="en-US" altLang="en-US" dirty="0"/>
              <a:t>IoT-NTN TDD mode, and </a:t>
            </a:r>
            <a:r>
              <a:rPr lang="en-US" dirty="0"/>
              <a:t>LTE-based 5G Broadcast) </a:t>
            </a:r>
            <a:r>
              <a:rPr lang="en-US" altLang="en-US" dirty="0"/>
              <a:t>have been gradually stable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/>
              <a:t>Rel-19 UE feature list was updated and forwarded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RAN1 CRs on Rel-19 LTE have been submitted to RAN for approval</a:t>
            </a:r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No update to </a:t>
            </a:r>
            <a:r>
              <a:rPr lang="en-US" altLang="zh-CN" sz="1800" dirty="0"/>
              <a:t>Pre-Rel-19 </a:t>
            </a:r>
            <a:r>
              <a:rPr lang="en-US" altLang="en-US" sz="1800" dirty="0"/>
              <a:t>LTE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Suspension of contribution submission to RAN1#122 on maintenance for pre-Rel-19 LTE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/>
              <a:t>TEI</a:t>
            </a:r>
            <a:endParaRPr lang="en-US" altLang="ko-KR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dirty="0">
                <a:ea typeface="ＭＳ Ｐゴシック" panose="020B0600070205080204" pitchFamily="34" charset="-128"/>
              </a:rPr>
              <a:t>1 Cat-B TEI19 CRs were endorsed,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SE" altLang="zh-CN" sz="1800" dirty="0">
                <a:ea typeface="ＭＳ Ｐゴシック" panose="020B0600070205080204" pitchFamily="34" charset="-128"/>
              </a:rPr>
              <a:t>TEI19 </a:t>
            </a:r>
            <a:r>
              <a:rPr lang="en-US" altLang="zh-CN" sz="1800" dirty="0">
                <a:ea typeface="ＭＳ Ｐゴシック" panose="020B0600070205080204" pitchFamily="34" charset="-128"/>
              </a:rPr>
              <a:t>for introduction of </a:t>
            </a:r>
            <a:r>
              <a:rPr lang="en-SE" altLang="zh-CN" sz="1800" dirty="0">
                <a:ea typeface="ＭＳ Ｐゴシック" panose="020B0600070205080204" pitchFamily="34" charset="-128"/>
              </a:rPr>
              <a:t>5GB_CAS Muting</a:t>
            </a:r>
            <a:r>
              <a:rPr lang="en-US" altLang="zh-CN" sz="1800" dirty="0">
                <a:ea typeface="ＭＳ Ｐゴシック" panose="020B0600070205080204" pitchFamily="34" charset="-128"/>
              </a:rPr>
              <a:t> </a:t>
            </a:r>
            <a:r>
              <a:rPr lang="en-SE" altLang="zh-CN" sz="1800" dirty="0">
                <a:ea typeface="ＭＳ Ｐゴシック" panose="020B0600070205080204" pitchFamily="34" charset="-128"/>
              </a:rPr>
              <a:t>[5GB_CASMuting] 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dirty="0"/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 marL="712788" lvl="2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1800" dirty="0">
              <a:ea typeface="맑은 고딕" panose="020B0503020000020004" pitchFamily="34" charset="-127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>
              <a:ea typeface="맑은 고딕" panose="020B0503020000020004" pitchFamily="34" charset="-127"/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2000" dirty="0">
              <a:ea typeface="맑은 고딕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dirty="0"/>
              <a:t>LTE Summary</a:t>
            </a:r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986857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>
                <a:ea typeface="맑은 고딕" panose="020B0503020000020004" pitchFamily="34" charset="-127"/>
              </a:rPr>
              <a:t>Rel-19 NR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400" dirty="0"/>
              <a:t>RAN1 specifications of 5</a:t>
            </a:r>
            <a:r>
              <a:rPr lang="en-US" altLang="zh-CN" sz="1400" dirty="0"/>
              <a:t>G NR</a:t>
            </a:r>
            <a:r>
              <a:rPr lang="en-US" altLang="en-US" sz="1400" dirty="0"/>
              <a:t> work/study have been gradually stable</a:t>
            </a:r>
            <a:endParaRPr lang="en-US" sz="14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Rel-19 UE feature list was updated and liaised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RAN1 CRs on Rel-19 NR have been submitted to RAN for approval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/>
              <a:t>No update to </a:t>
            </a:r>
            <a:r>
              <a:rPr lang="en-US" altLang="zh-CN" sz="1600" dirty="0"/>
              <a:t>Pre-Rel-19 </a:t>
            </a:r>
            <a:r>
              <a:rPr lang="en-US" altLang="en-US" sz="1600" dirty="0"/>
              <a:t>5G NR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Suspension of contribution submission to RAN1#122 on maintenance for pre-Rel-19 5G NR specifications</a:t>
            </a:r>
            <a:endParaRPr lang="en-US" altLang="en-US" sz="1600" dirty="0"/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>
                <a:ea typeface="맑은 고딕" panose="020B0503020000020004" pitchFamily="34" charset="-127"/>
              </a:rPr>
              <a:t>TEI</a:t>
            </a:r>
            <a:endParaRPr lang="en-US" altLang="ko-KR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dirty="0"/>
              <a:t>8 Cat-B TEI19 CRs were endorsed,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ko-KR" dirty="0"/>
              <a:t>CR for TS 38.214 as complementary part of </a:t>
            </a:r>
            <a:r>
              <a:rPr lang="en-US" altLang="zh-CN" dirty="0"/>
              <a:t>RAN4 TEI19 [TxSwitch_R19]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SR triggered SSSG switching [</a:t>
            </a:r>
            <a:r>
              <a:rPr lang="en-US" altLang="zh-CN" dirty="0" err="1"/>
              <a:t>SRTrig_SSSGSwitch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32 HARQ process numbers in Rel-19 [TN32HARQ]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Counting of CSI-RS resource referred by N CSI reporting settings [</a:t>
            </a:r>
            <a:r>
              <a:rPr lang="en-GB" altLang="zh-CN" dirty="0" err="1"/>
              <a:t>SimCSI_Count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Combination of carrier-switching SRS and UL carrier aggregation </a:t>
            </a:r>
            <a:r>
              <a:rPr lang="en-SE" altLang="zh-CN" dirty="0"/>
              <a:t> [</a:t>
            </a:r>
            <a:r>
              <a:rPr lang="en-US" altLang="zh-CN" dirty="0" err="1"/>
              <a:t>Simul_SRSCS</a:t>
            </a:r>
            <a:r>
              <a:rPr lang="en-SE" altLang="zh-CN" dirty="0"/>
              <a:t>] </a:t>
            </a:r>
            <a:endParaRPr lang="en-US" altLang="zh-CN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</a:t>
            </a:r>
            <a:r>
              <a:rPr lang="en-US" altLang="zh-CN" dirty="0"/>
              <a:t> for introduction of Extension of SRS frequency hopping for positioning to non-</a:t>
            </a:r>
            <a:r>
              <a:rPr lang="en-US" altLang="zh-CN" dirty="0" err="1"/>
              <a:t>RedCap</a:t>
            </a:r>
            <a:r>
              <a:rPr lang="en-US" altLang="zh-CN" dirty="0"/>
              <a:t> UEs [</a:t>
            </a:r>
            <a:r>
              <a:rPr lang="en-US" altLang="zh-CN" dirty="0" err="1"/>
              <a:t>Pos_SRSHop</a:t>
            </a:r>
            <a:r>
              <a:rPr lang="en-US" altLang="zh-CN" dirty="0"/>
              <a:t>]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Carrier-Switching SRS with UL Tx Switching [</a:t>
            </a:r>
            <a:r>
              <a:rPr lang="en-GB" altLang="zh-CN" dirty="0"/>
              <a:t>SRSCS_UL</a:t>
            </a:r>
            <a:r>
              <a:rPr lang="en-US" altLang="zh-CN" dirty="0" err="1"/>
              <a:t>TxSwitch</a:t>
            </a:r>
            <a:r>
              <a:rPr lang="en-US" altLang="zh-CN" dirty="0"/>
              <a:t>]</a:t>
            </a:r>
            <a:endParaRPr lang="en-US" altLang="ko-KR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GB" altLang="zh-CN" dirty="0"/>
              <a:t>TEI </a:t>
            </a:r>
            <a:r>
              <a:rPr lang="en-US" altLang="zh-CN" dirty="0"/>
              <a:t>for introduction of Simultaneous NZP-CSI-RS resource counting with NES [</a:t>
            </a:r>
            <a:r>
              <a:rPr lang="en-US" altLang="zh-CN" dirty="0" err="1"/>
              <a:t>SimCSI_CountNES</a:t>
            </a:r>
            <a:r>
              <a:rPr lang="en-US" altLang="zh-CN" dirty="0"/>
              <a:t>]</a:t>
            </a:r>
            <a:endParaRPr lang="en-US" altLang="ko-KR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ko-KR" sz="1600" dirty="0">
              <a:highlight>
                <a:srgbClr val="FFFF00"/>
              </a:highlight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dirty="0">
              <a:ea typeface="맑은 고딕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dirty="0"/>
              <a:t>NR Summary</a:t>
            </a:r>
          </a:p>
        </p:txBody>
      </p:sp>
    </p:spTree>
    <p:extLst>
      <p:ext uri="{BB962C8B-B14F-4D97-AF65-F5344CB8AC3E}">
        <p14:creationId xmlns:p14="http://schemas.microsoft.com/office/powerpoint/2010/main" val="830322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Rel-</a:t>
            </a:r>
            <a:r>
              <a:rPr lang="en-US" altLang="en-GB" dirty="0"/>
              <a:t>20</a:t>
            </a:r>
            <a:r>
              <a:rPr lang="en-GB" altLang="ja-JP" dirty="0"/>
              <a:t> NR</a:t>
            </a:r>
            <a:r>
              <a:rPr lang="en-US" altLang="en-GB" dirty="0"/>
              <a:t>/6GR</a:t>
            </a:r>
            <a:r>
              <a:rPr lang="en-GB" altLang="ja-JP" dirty="0"/>
              <a:t> Study/Work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604792"/>
              </p:ext>
            </p:extLst>
          </p:nvPr>
        </p:nvGraphicFramePr>
        <p:xfrm>
          <a:off x="1113663" y="1470112"/>
          <a:ext cx="9960696" cy="3225828"/>
        </p:xfrm>
        <a:graphic>
          <a:graphicData uri="http://schemas.openxmlformats.org/drawingml/2006/table">
            <a:tbl>
              <a:tblPr/>
              <a:tblGrid>
                <a:gridCol w="5735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0" fontAlgn="ctr" latinLnBrk="0" hangingPunct="0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6G Radio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6GR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RP-252475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Integrated Sensing And Communication (ISAC) for 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RP-252200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GNSS resilient NR-NTN operation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RP-251934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enhancements for solutions for Ambient IoT (Internet of Things) in NR outdoor for active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RP-252344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Solutions for Ambient IoT (Internet of Things) in NR Phase 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RP-252361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8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 MIMO Phase 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RP-252509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enhancements for NR Phase 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RP-252571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Artificial Intelligence (AI)/Machine Learning (ML) for NR air interface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RP-252447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/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38FC-8384-D603-61A8-373DF66F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E3C0671A-E5D9-AA9F-3438-82AFA5AC0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3" y="888760"/>
            <a:ext cx="11953874" cy="5483465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ea typeface="맑은 고딕" panose="020B0503020000020004" pitchFamily="34" charset="-127"/>
              </a:rPr>
              <a:t>The use of “support/be supported” in study phase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>
                <a:ea typeface="맑은 고딕" panose="020B0503020000020004" pitchFamily="34" charset="-127"/>
              </a:rPr>
              <a:t>Usually, in study phase, for a feature, we define it, evaluate it, assess its gain/benefit, and finally decide whether to recommend it, however, </a:t>
            </a:r>
            <a:r>
              <a:rPr lang="en-US" altLang="zh-CN" sz="1400" dirty="0">
                <a:ea typeface="맑은 고딕" panose="020B0503020000020004" pitchFamily="34" charset="-127"/>
              </a:rPr>
              <a:t>while it</a:t>
            </a:r>
            <a:r>
              <a:rPr lang="en-US" altLang="en-US" sz="1400" dirty="0">
                <a:ea typeface="맑은 고딕" panose="020B0503020000020004" pitchFamily="34" charset="-127"/>
              </a:rPr>
              <a:t> is easy to avoid using “support/be supported” in add-on study ite</a:t>
            </a:r>
            <a:r>
              <a:rPr lang="en-US" altLang="zh-CN" sz="1400" dirty="0">
                <a:ea typeface="맑은 고딕" panose="020B0503020000020004" pitchFamily="34" charset="-127"/>
              </a:rPr>
              <a:t>m,</a:t>
            </a:r>
            <a:r>
              <a:rPr lang="zh-CN" altLang="en-US" sz="1400" dirty="0">
                <a:ea typeface="맑은 고딕" panose="020B0503020000020004" pitchFamily="34" charset="-127"/>
              </a:rPr>
              <a:t> </a:t>
            </a:r>
            <a:r>
              <a:rPr lang="en-US" altLang="en-US" sz="1400" dirty="0">
                <a:ea typeface="맑은 고딕" panose="020B0503020000020004" pitchFamily="34" charset="-127"/>
              </a:rPr>
              <a:t>it is difficult to avoid to use it in some agreements in the overall study of a new generation, e.g., we have ever used it in </a:t>
            </a:r>
            <a:r>
              <a:rPr lang="en-US" altLang="zh-CN" sz="1400" dirty="0">
                <a:ea typeface="맑은 고딕" panose="020B0503020000020004" pitchFamily="34" charset="-127"/>
              </a:rPr>
              <a:t>RAN1#86b for waveform, and we used it again in RAN1#122 for waveform,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</a:t>
            </a:r>
            <a:r>
              <a:rPr lang="en-US" altLang="zh-CN" sz="1200" dirty="0">
                <a:ea typeface="맑은 고딕" panose="020B0503020000020004" pitchFamily="34" charset="-127"/>
              </a:rPr>
              <a:t> (RAN1#86b)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NR support DFT-S-OFDM based waveform complementary to CP-OFDM waveform, at least for </a:t>
            </a:r>
            <a:r>
              <a:rPr lang="en-US" altLang="zh-CN" sz="1200" dirty="0" err="1">
                <a:ea typeface="맑은 고딕" panose="020B0503020000020004" pitchFamily="34" charset="-127"/>
              </a:rPr>
              <a:t>eMBB</a:t>
            </a:r>
            <a:r>
              <a:rPr lang="en-US" altLang="zh-CN" sz="1200" dirty="0">
                <a:ea typeface="맑은 고딕" panose="020B0503020000020004" pitchFamily="34" charset="-127"/>
              </a:rPr>
              <a:t> uplink for up to 40GHz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 </a:t>
            </a:r>
            <a:r>
              <a:rPr lang="en-US" altLang="zh-CN" sz="1200" dirty="0">
                <a:ea typeface="맑은 고딕" panose="020B0503020000020004" pitchFamily="34" charset="-127"/>
              </a:rPr>
              <a:t>(RAN1#112)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CP-OFDM and DFT-s-OFDM waveforms as defined in 5G NR are supported as the basis for 6GR for uplink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4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Enhancements/modifications on CP-OFDM/DFT-s-OFDM will be studied as potential additions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4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ea typeface="맑은 고딕" panose="020B0503020000020004" pitchFamily="34" charset="-127"/>
              </a:rPr>
              <a:t>Other OFDM based waveforms are not precluded.</a:t>
            </a:r>
            <a:endParaRPr lang="zh-CN" altLang="zh-CN" sz="1200" dirty="0">
              <a:ea typeface="맑은 고딕" panose="020B0503020000020004" pitchFamily="34" charset="-127"/>
            </a:endParaRP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To be clarified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ea typeface="맑은 고딕" panose="020B0503020000020004" pitchFamily="34" charset="-127"/>
              </a:rPr>
              <a:t>Whether the feature stated with “support/be supported” in an agreement in study phase will be recommended by default for day 1, or day 2?</a:t>
            </a: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Device types in 6GR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Some companies insisted that it should be discussed/decided in </a:t>
            </a:r>
            <a:r>
              <a:rPr lang="en-US" altLang="zh-CN" sz="1400" dirty="0">
                <a:ea typeface="맑은 고딕" panose="020B0503020000020004" pitchFamily="34" charset="-127"/>
              </a:rPr>
              <a:t>RANP, finally, it was agreed as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00FF00"/>
                </a:highlight>
                <a:ea typeface="맑은 고딕" panose="020B0503020000020004" pitchFamily="34" charset="-127"/>
              </a:rPr>
              <a:t>Agreement </a:t>
            </a:r>
            <a:r>
              <a:rPr lang="en-US" altLang="zh-CN" sz="1200" dirty="0">
                <a:ea typeface="맑은 고딕" panose="020B0503020000020004" pitchFamily="34" charset="-127"/>
              </a:rPr>
              <a:t>(RAN1#122)</a:t>
            </a:r>
          </a:p>
          <a:p>
            <a:pPr lvl="3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Study the device types from physical layer perspective to be supported by 6GR, subject to further discussion and confirmation in RAN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맑은 고딕" panose="020B0503020000020004" pitchFamily="34" charset="-127"/>
              </a:rPr>
              <a:t>To be clarified,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ea typeface="맑은 고딕" panose="020B0503020000020004" pitchFamily="34" charset="-127"/>
              </a:rPr>
              <a:t>The timeline for RAN’s decision on the device definition.</a:t>
            </a: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The use “software upgrade, easy migration, leverage…” in RAN1 agreements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맑은 고딕" panose="020B0503020000020004" pitchFamily="34" charset="-127"/>
              </a:rPr>
              <a:t>No unified criteria, no unified interpretation, only to incur controversy in </a:t>
            </a:r>
            <a:r>
              <a:rPr lang="en-US" altLang="zh-CN" sz="1400" dirty="0">
                <a:ea typeface="맑은 고딕" panose="020B0503020000020004" pitchFamily="34" charset="-127"/>
              </a:rPr>
              <a:t>RAN1 daily discussion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>
                <a:ea typeface="맑은 고딕" panose="020B0503020000020004" pitchFamily="34" charset="-127"/>
              </a:rPr>
              <a:t>To be clarified,</a:t>
            </a:r>
          </a:p>
          <a:p>
            <a:pPr lvl="2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ea typeface="맑은 고딕" panose="020B0503020000020004" pitchFamily="34" charset="-127"/>
              </a:rPr>
              <a:t>While these are used in discussion, It is encouraged to use detailed metrics that can reflect the dimension in RAN1 proposals instead of using these terms.</a:t>
            </a:r>
            <a:endParaRPr lang="en-US" altLang="en-US" sz="18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DF477CD4-4591-50F6-9955-5A608ADA2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Attention</a:t>
            </a:r>
          </a:p>
        </p:txBody>
      </p:sp>
    </p:spTree>
    <p:extLst>
      <p:ext uri="{BB962C8B-B14F-4D97-AF65-F5344CB8AC3E}">
        <p14:creationId xmlns:p14="http://schemas.microsoft.com/office/powerpoint/2010/main" val="336687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 will have two meetings in 2025.Q4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RAN1#122bis (Oct. 13 ~ 17, Prague, CZ)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dirty="0"/>
              <a:t>RAN1#123(Nov. 17 ~ 21, Dallas, US)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Meetings</a:t>
            </a:r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>
                <a:ea typeface="ＭＳ Ｐゴシック" panose="020B0600070205080204" pitchFamily="34" charset="-128"/>
              </a:rPr>
              <a:t>RAN1#122 focused on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Initiating the discussion on R20 6GR and R20 5G-A study/work items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Maintenance on critical issues of R19 study/work items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Responses 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 in the past two decades, and that he changed his retirement plan to help the new </a:t>
            </a:r>
            <a:r>
              <a:rPr lang="en-US" altLang="zh-CN" sz="1600" dirty="0"/>
              <a:t>RAN1</a:t>
            </a:r>
            <a:r>
              <a:rPr lang="sv-SE" altLang="ja-JP" sz="1600" dirty="0"/>
              <a:t> leadership mount the horse </a:t>
            </a:r>
            <a:r>
              <a:rPr lang="en-US" altLang="zh-CN" sz="1600" dirty="0"/>
              <a:t>for the</a:t>
            </a:r>
            <a:r>
              <a:rPr lang="zh-CN" altLang="en-US" sz="1600" dirty="0"/>
              <a:t> </a:t>
            </a:r>
            <a:r>
              <a:rPr lang="en-US" altLang="zh-CN" sz="1600" dirty="0"/>
              <a:t>new</a:t>
            </a:r>
            <a:r>
              <a:rPr lang="zh-CN" altLang="en-US" sz="1600" dirty="0"/>
              <a:t> </a:t>
            </a:r>
            <a:r>
              <a:rPr lang="en-US" altLang="zh-CN" sz="1600" dirty="0"/>
              <a:t>journey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Vice-chairs David </a:t>
            </a:r>
            <a:r>
              <a:rPr lang="en-US" altLang="ja-JP" sz="1600" dirty="0"/>
              <a:t>M</a:t>
            </a:r>
            <a:r>
              <a:rPr lang="en-US" altLang="en-US" sz="1600" dirty="0"/>
              <a:t>azzarese and </a:t>
            </a:r>
            <a:r>
              <a:rPr lang="sv-SE" altLang="ja-JP" sz="1600" dirty="0"/>
              <a:t>Sorour Falahati sharing the 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Sorour Falahati (</a:t>
            </a:r>
            <a:r>
              <a:rPr lang="en-US" altLang="zh-CN" sz="1600" dirty="0"/>
              <a:t>TS 37.213</a:t>
            </a:r>
            <a:r>
              <a:rPr lang="sv-SE" altLang="ja-JP" sz="1600" dirty="0"/>
              <a:t>), Stefan Parkvall (TS36.211, TS38.211), Yan Cheng (TS38.212), Aris Papasakellariou (TS38.213), Mihai Enescu (TS38.214), Daewon Lee (TS38.215)</a:t>
            </a:r>
            <a:r>
              <a:rPr lang="en-US" altLang="zh-CN" sz="1600" dirty="0"/>
              <a:t>, Matthew Web</a:t>
            </a:r>
            <a:r>
              <a:rPr lang="zh-CN" altLang="en-US" sz="1600" dirty="0"/>
              <a:t>（</a:t>
            </a:r>
            <a:r>
              <a:rPr lang="en-US" altLang="zh-CN" sz="1600" dirty="0"/>
              <a:t>TS38.291</a:t>
            </a:r>
            <a:r>
              <a:rPr lang="zh-CN" altLang="en-US" sz="1600" dirty="0"/>
              <a:t>）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Ralf Bendlin and Naoya for leading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All 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constructive in driving consensus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sz="1600" dirty="0"/>
              <a:t>Special thanks to </a:t>
            </a:r>
            <a:r>
              <a:rPr lang="sv-SE" sz="1600" i="1" dirty="0"/>
              <a:t>TSDSI </a:t>
            </a:r>
            <a:r>
              <a:rPr lang="sv-SE" sz="1600" dirty="0"/>
              <a:t>for hosting the RAN1 meetings in Bangaluru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1C8F609-D804-71EA-C24E-CC97FF042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62" y="0"/>
            <a:ext cx="11394675" cy="879235"/>
          </a:xfrm>
        </p:spPr>
        <p:txBody>
          <a:bodyPr/>
          <a:lstStyle/>
          <a:p>
            <a:pPr algn="ctr"/>
            <a:r>
              <a:rPr lang="en-US" altLang="zh-CN" sz="2800" dirty="0"/>
              <a:t>Dear Patrick</a:t>
            </a:r>
            <a:r>
              <a:rPr lang="zh-CN" altLang="en-US" sz="2800" dirty="0"/>
              <a:t>，</a:t>
            </a:r>
            <a:br>
              <a:rPr lang="en-US" altLang="zh-CN" sz="2800" dirty="0"/>
            </a:br>
            <a:r>
              <a:rPr lang="en-US" altLang="zh-CN" sz="2800" dirty="0"/>
              <a:t>thanks for what you’ve done for us and the entire industry!</a:t>
            </a:r>
            <a:endParaRPr lang="zh-CN" altLang="en-US" sz="2800" dirty="0"/>
          </a:p>
        </p:txBody>
      </p:sp>
      <p:pic>
        <p:nvPicPr>
          <p:cNvPr id="5" name="图片 4" descr="图形用户界面, 文本, 聊天或短信">
            <a:extLst>
              <a:ext uri="{FF2B5EF4-FFF2-40B4-BE49-F238E27FC236}">
                <a16:creationId xmlns:a16="http://schemas.microsoft.com/office/drawing/2014/main" id="{9EEC306B-8B58-DF30-B6CD-4EC50B425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5" t="6769" r="2598" b="37301"/>
          <a:stretch>
            <a:fillRect/>
          </a:stretch>
        </p:blipFill>
        <p:spPr>
          <a:xfrm>
            <a:off x="3781446" y="992386"/>
            <a:ext cx="4951142" cy="217430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A47EA82-BDCF-0FF4-F848-595345A9C0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t="8785" r="10881" b="18419"/>
          <a:stretch>
            <a:fillRect/>
          </a:stretch>
        </p:blipFill>
        <p:spPr>
          <a:xfrm>
            <a:off x="92475" y="967208"/>
            <a:ext cx="3589983" cy="21950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7FDD28D-3592-67A1-D9AD-7445D6477E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3" t="-1115" r="26691" b="25774"/>
          <a:stretch>
            <a:fillRect/>
          </a:stretch>
        </p:blipFill>
        <p:spPr>
          <a:xfrm>
            <a:off x="8783191" y="967207"/>
            <a:ext cx="3323138" cy="219948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3B88DC7-8C1F-C31A-AB7D-884BF7B7F67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0"/>
          <a:stretch>
            <a:fillRect/>
          </a:stretch>
        </p:blipFill>
        <p:spPr>
          <a:xfrm>
            <a:off x="44871" y="3429000"/>
            <a:ext cx="4273768" cy="27483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3B780D9-C28C-BFDB-FA95-C8B7E1CAA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3428999"/>
            <a:ext cx="4273768" cy="2748331"/>
          </a:xfrm>
          <a:prstGeom prst="rect">
            <a:avLst/>
          </a:prstGeom>
        </p:spPr>
      </p:pic>
      <p:pic>
        <p:nvPicPr>
          <p:cNvPr id="10" name="Picture 9" descr="Two men standing in front of a sign&#10;&#10;AI-generated content may be incorrect.">
            <a:extLst>
              <a:ext uri="{FF2B5EF4-FFF2-40B4-BE49-F238E27FC236}">
                <a16:creationId xmlns:a16="http://schemas.microsoft.com/office/drawing/2014/main" id="{5B21811B-25A1-1F9F-9B4F-62968EDC99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933" y="3428998"/>
            <a:ext cx="3162375" cy="274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1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A4ABD1-556B-321D-97A0-BCE311BD7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274638"/>
            <a:ext cx="9662808" cy="1143000"/>
          </a:xfrm>
        </p:spPr>
        <p:txBody>
          <a:bodyPr/>
          <a:lstStyle/>
          <a:p>
            <a:r>
              <a:rPr lang="en-US" b="1" dirty="0"/>
              <a:t>Thanks for everything Patrick! </a:t>
            </a:r>
            <a:br>
              <a:rPr lang="en-US" b="1" dirty="0"/>
            </a:br>
            <a:r>
              <a:rPr lang="en-US" b="1" dirty="0"/>
              <a:t>You are the Pillar of RAN1!</a:t>
            </a:r>
            <a:endParaRPr lang="en-SE" b="1" dirty="0"/>
          </a:p>
        </p:txBody>
      </p:sp>
      <p:pic>
        <p:nvPicPr>
          <p:cNvPr id="6" name="Picture 5" descr="A cake with chocolate chips and a white rectangular frame&#10;&#10;AI-generated content may be incorrect.">
            <a:extLst>
              <a:ext uri="{FF2B5EF4-FFF2-40B4-BE49-F238E27FC236}">
                <a16:creationId xmlns:a16="http://schemas.microsoft.com/office/drawing/2014/main" id="{87CDB940-0E72-7779-E763-F721D37E2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90" y="1321470"/>
            <a:ext cx="11151140" cy="4946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F68BDE-4461-0E95-580A-2B6CA41AC974}"/>
              </a:ext>
            </a:extLst>
          </p:cNvPr>
          <p:cNvSpPr txBox="1"/>
          <p:nvPr/>
        </p:nvSpPr>
        <p:spPr>
          <a:xfrm>
            <a:off x="515566" y="1517510"/>
            <a:ext cx="3219855" cy="4585871"/>
          </a:xfrm>
          <a:prstGeom prst="rect">
            <a:avLst/>
          </a:prstGeom>
          <a:solidFill>
            <a:srgbClr val="EEECE1">
              <a:alpha val="86000"/>
            </a:srgbClr>
          </a:solidFill>
        </p:spPr>
        <p:txBody>
          <a:bodyPr wrap="square" rtlCol="0">
            <a:spAutoFit/>
          </a:bodyPr>
          <a:lstStyle/>
          <a:p>
            <a:pPr marL="0" lvl="3"/>
            <a:r>
              <a:rPr lang="en-US" sz="3200" b="1" dirty="0">
                <a:solidFill>
                  <a:srgbClr val="FF9900"/>
                </a:solidFill>
              </a:rPr>
              <a:t>RAN1 documented appreciations:</a:t>
            </a:r>
            <a:endParaRPr lang="en-US" sz="3200" b="1" dirty="0">
              <a:solidFill>
                <a:srgbClr val="FF9900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3"/>
            <a:endParaRPr lang="en-US" u="sng" dirty="0">
              <a:solidFill>
                <a:srgbClr val="0000FF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3"/>
            <a:r>
              <a:rPr lang="en-SE" u="sng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R1-2404834</a:t>
            </a:r>
            <a:r>
              <a:rPr lang="en-SE" dirty="0"/>
              <a:t>     </a:t>
            </a:r>
            <a:endParaRPr lang="en-US" dirty="0"/>
          </a:p>
          <a:p>
            <a:pPr marL="0" lvl="3"/>
            <a:r>
              <a:rPr lang="en-SE" dirty="0">
                <a:solidFill>
                  <a:srgbClr val="FF0000"/>
                </a:solidFill>
              </a:rPr>
              <a:t>RAN1 leadership’s tribute to Patrick Merias</a:t>
            </a:r>
            <a:endParaRPr lang="en-US" dirty="0">
              <a:solidFill>
                <a:srgbClr val="FF0000"/>
              </a:solidFill>
            </a:endParaRPr>
          </a:p>
          <a:p>
            <a:pPr marL="0" lvl="3"/>
            <a:endParaRPr lang="en-US" sz="2800" dirty="0"/>
          </a:p>
          <a:p>
            <a:pPr marL="0" lvl="3"/>
            <a:r>
              <a:rPr lang="en-SE" u="sng" dirty="0">
                <a:hlinkClick r:id="rId4"/>
              </a:rPr>
              <a:t>R1-2504835</a:t>
            </a:r>
            <a:r>
              <a:rPr lang="en-SE" dirty="0"/>
              <a:t>      </a:t>
            </a:r>
            <a:endParaRPr lang="en-US" dirty="0"/>
          </a:p>
          <a:p>
            <a:pPr marL="0" lvl="3"/>
            <a:r>
              <a:rPr lang="en-SE" dirty="0">
                <a:solidFill>
                  <a:srgbClr val="FF0000"/>
                </a:solidFill>
              </a:rPr>
              <a:t>Thank You Patrick e-book</a:t>
            </a:r>
            <a:endParaRPr lang="en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93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12509" y="3818721"/>
            <a:ext cx="10966981" cy="198869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Rel-20 study/work items</a:t>
            </a:r>
            <a:r>
              <a:rPr lang="en-US" altLang="en-US" sz="1800" dirty="0"/>
              <a:t>: RAN1 has kicked off Rel-20 5G-A and R20 6</a:t>
            </a:r>
            <a:r>
              <a:rPr lang="en-US" altLang="zh-CN" sz="1800" dirty="0"/>
              <a:t>GR </a:t>
            </a:r>
            <a:r>
              <a:rPr lang="en-US" altLang="en-US" sz="1800" dirty="0"/>
              <a:t>discussions. Overall, Rel-20 5</a:t>
            </a:r>
            <a:r>
              <a:rPr lang="en-US" altLang="zh-CN" sz="1800" dirty="0"/>
              <a:t>G-A</a:t>
            </a:r>
            <a:r>
              <a:rPr lang="en-US" altLang="en-US" sz="1800" dirty="0"/>
              <a:t> discussions are progressing adequately,</a:t>
            </a:r>
            <a:r>
              <a:rPr lang="zh-CN" altLang="en-US" sz="1800" dirty="0"/>
              <a:t> </a:t>
            </a:r>
            <a:r>
              <a:rPr lang="en-US" altLang="zh-CN" sz="1800" dirty="0"/>
              <a:t>6GR has got off to a good start with some progress on  shaping the future discussions.</a:t>
            </a:r>
            <a:endParaRPr lang="en-US" altLang="en-US" sz="18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Rel-19 work items</a:t>
            </a:r>
            <a:r>
              <a:rPr lang="en-US" altLang="en-US" sz="1800" dirty="0"/>
              <a:t>: RAN1 specifications are stabilizing well.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Pre-Rel-18</a:t>
            </a:r>
            <a:r>
              <a:rPr lang="en-US" altLang="en-US" sz="1800" dirty="0"/>
              <a:t>: Update to RAN1 specifications was suspended.</a:t>
            </a:r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dirty="0">
              <a:highlight>
                <a:srgbClr val="FFFF00"/>
              </a:highlight>
            </a:endParaRPr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940857"/>
              </p:ext>
            </p:extLst>
          </p:nvPr>
        </p:nvGraphicFramePr>
        <p:xfrm>
          <a:off x="822000" y="1498994"/>
          <a:ext cx="10548000" cy="1436390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7145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RAN1#122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Aug.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25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29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2025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Bengaluru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，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India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Release 20 , 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R19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214405"/>
                  </a:ext>
                </a:extLst>
              </a:tr>
              <a:tr h="71458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RAN#109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Sept.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15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2025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Beijing, China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形用户界面, 网站&#10;&#10;AI 生成的内容可能不正确。">
            <a:extLst>
              <a:ext uri="{FF2B5EF4-FFF2-40B4-BE49-F238E27FC236}">
                <a16:creationId xmlns:a16="http://schemas.microsoft.com/office/drawing/2014/main" id="{7C7382D0-9004-24A0-96FA-A13EE8236D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29"/>
          <a:stretch>
            <a:fillRect/>
          </a:stretch>
        </p:blipFill>
        <p:spPr>
          <a:xfrm>
            <a:off x="8053622" y="3937426"/>
            <a:ext cx="4119328" cy="2439809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7FE391D0-7906-4B1F-9346-CFE8A63B2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altLang="zh-CN" dirty="0"/>
              <a:t>G Begins Here, The Future Unfolds </a:t>
            </a:r>
            <a:endParaRPr 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D01A4C-4583-3FF0-4160-B798AA3CC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" t="39609" r="2864" b="14675"/>
          <a:stretch>
            <a:fillRect/>
          </a:stretch>
        </p:blipFill>
        <p:spPr>
          <a:xfrm>
            <a:off x="576307" y="933366"/>
            <a:ext cx="11053158" cy="2959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2EAE99-1C08-03EC-702C-EAFCF53BF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6" r="3561"/>
          <a:stretch>
            <a:fillRect/>
          </a:stretch>
        </p:blipFill>
        <p:spPr>
          <a:xfrm>
            <a:off x="42282" y="3937427"/>
            <a:ext cx="4022109" cy="2439809"/>
          </a:xfrm>
          <a:prstGeom prst="rect">
            <a:avLst/>
          </a:prstGeom>
        </p:spPr>
      </p:pic>
      <p:pic>
        <p:nvPicPr>
          <p:cNvPr id="16" name="图片 15" descr="会议室里的人们">
            <a:extLst>
              <a:ext uri="{FF2B5EF4-FFF2-40B4-BE49-F238E27FC236}">
                <a16:creationId xmlns:a16="http://schemas.microsoft.com/office/drawing/2014/main" id="{CFE7705A-AF01-124C-9103-8825125CB2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04" y="3937427"/>
            <a:ext cx="4379995" cy="243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/>
              <a:t>RAN1 continues to have large number of attendees. </a:t>
            </a:r>
            <a:r>
              <a:rPr lang="en-US" sz="1800" dirty="0">
                <a:sym typeface="+mn-ea"/>
              </a:rPr>
              <a:t>(RAN1#120bis: 649, RAN1#121: 654, RAN1#122: 629)</a:t>
            </a:r>
            <a:br>
              <a:rPr lang="en-US" sz="1800" dirty="0"/>
            </a:br>
            <a:endParaRPr lang="en-US" sz="1800" dirty="0">
              <a:highlight>
                <a:srgbClr val="FFFF00"/>
              </a:highlight>
              <a:sym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Delegates in RAN1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22655" y="3198495"/>
            <a:ext cx="11842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Attended</a:t>
            </a:r>
          </a:p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participants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/>
              <a:t>RAN1 continues to have large number of </a:t>
            </a:r>
            <a:r>
              <a:rPr lang="en-US" sz="1800" dirty="0" err="1"/>
              <a:t>tdocs.</a:t>
            </a:r>
            <a:r>
              <a:rPr lang="en-US" sz="1800" dirty="0"/>
              <a:t> (RAN1#120bis: 1509, RAN1#121: 1759, </a:t>
            </a:r>
            <a:r>
              <a:rPr lang="en-US" sz="1800" dirty="0">
                <a:sym typeface="+mn-ea"/>
              </a:rPr>
              <a:t>RAN1#122:1529)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06525" y="3198495"/>
            <a:ext cx="69977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tdocs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178925"/>
            <a:ext cx="11314633" cy="1461533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Up to 3 parallel sessions were used for online discussions in RAN1#122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Up to 2 parallel sessions were used for organized offline discussions in </a:t>
            </a:r>
            <a:r>
              <a:rPr lang="en-US" sz="1800" dirty="0"/>
              <a:t>RAN1#122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Online/offline time allocation were done in consideration of the TU allocation in RAN and also considering the level of completion for each study/work item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Online/Offline sessions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E5BD98B-EB20-E7CC-EE74-98A2816A4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305641"/>
              </p:ext>
            </p:extLst>
          </p:nvPr>
        </p:nvGraphicFramePr>
        <p:xfrm>
          <a:off x="600735" y="3044447"/>
          <a:ext cx="10990529" cy="2634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104">
                  <a:extLst>
                    <a:ext uri="{9D8B030D-6E8A-4147-A177-3AD203B41FA5}">
                      <a16:colId xmlns:a16="http://schemas.microsoft.com/office/drawing/2014/main" val="3142292606"/>
                    </a:ext>
                  </a:extLst>
                </a:gridCol>
                <a:gridCol w="949092">
                  <a:extLst>
                    <a:ext uri="{9D8B030D-6E8A-4147-A177-3AD203B41FA5}">
                      <a16:colId xmlns:a16="http://schemas.microsoft.com/office/drawing/2014/main" val="1624012332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2628182443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val="1501466581"/>
                    </a:ext>
                  </a:extLst>
                </a:gridCol>
                <a:gridCol w="1021404">
                  <a:extLst>
                    <a:ext uri="{9D8B030D-6E8A-4147-A177-3AD203B41FA5}">
                      <a16:colId xmlns:a16="http://schemas.microsoft.com/office/drawing/2014/main" val="1513537698"/>
                    </a:ext>
                  </a:extLst>
                </a:gridCol>
                <a:gridCol w="992222">
                  <a:extLst>
                    <a:ext uri="{9D8B030D-6E8A-4147-A177-3AD203B41FA5}">
                      <a16:colId xmlns:a16="http://schemas.microsoft.com/office/drawing/2014/main" val="3977025948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1114625287"/>
                    </a:ext>
                  </a:extLst>
                </a:gridCol>
                <a:gridCol w="1011677">
                  <a:extLst>
                    <a:ext uri="{9D8B030D-6E8A-4147-A177-3AD203B41FA5}">
                      <a16:colId xmlns:a16="http://schemas.microsoft.com/office/drawing/2014/main" val="2673785133"/>
                    </a:ext>
                  </a:extLst>
                </a:gridCol>
                <a:gridCol w="2527465">
                  <a:extLst>
                    <a:ext uri="{9D8B030D-6E8A-4147-A177-3AD203B41FA5}">
                      <a16:colId xmlns:a16="http://schemas.microsoft.com/office/drawing/2014/main" val="2097431913"/>
                    </a:ext>
                  </a:extLst>
                </a:gridCol>
              </a:tblGrid>
              <a:tr h="971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Rel-20 WI/SIs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6G SI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AI/ML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MIMO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NTN GNSS Resilient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SI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A-IoT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sz="1200" kern="100" dirty="0">
                          <a:effectLst/>
                        </a:rPr>
                        <a:t>（</a:t>
                      </a:r>
                      <a:r>
                        <a:rPr lang="en-US" sz="1200" kern="100" dirty="0">
                          <a:effectLst/>
                        </a:rPr>
                        <a:t>SI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5G-A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ISAC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R20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IoT-NTN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ULBC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Maintenance (incl. R19 UE features)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586994967"/>
                  </a:ext>
                </a:extLst>
              </a:tr>
              <a:tr h="598807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kern="100" dirty="0">
                          <a:effectLst/>
                        </a:rPr>
                        <a:t>RAN assigned TUs (per meeting)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8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3.5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3924076924"/>
                  </a:ext>
                </a:extLst>
              </a:tr>
              <a:tr h="53240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Online</a:t>
                      </a:r>
                      <a:r>
                        <a:rPr lang="en-US" sz="1200" kern="100" dirty="0">
                          <a:effectLst/>
                        </a:rPr>
                        <a:t> time in RAN1#122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1590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450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810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240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2140 (840)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91417027"/>
                  </a:ext>
                </a:extLst>
              </a:tr>
              <a:tr h="53240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</a:rPr>
                        <a:t>Offline</a:t>
                      </a:r>
                      <a:r>
                        <a:rPr lang="en-US" sz="1200" kern="100" dirty="0">
                          <a:effectLst/>
                        </a:rPr>
                        <a:t> time in RAN1#122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890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380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210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660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effectLst/>
                        </a:rPr>
                        <a:t>200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 dirty="0">
                          <a:effectLst/>
                        </a:rPr>
                        <a:t>840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4104354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Additional effort was spent by RAN1 on post meeting email discussions for the following purposes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Review and endorsement of RAN1 CRs for submission to RAN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Review and endorsement of Rel-19 RRC parameters and corresponding outgoing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Review and endorsement of Rel-19 updated UE feature list and corresponding outgoing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Email discussions for endorsing TPs</a:t>
            </a:r>
            <a:r>
              <a:rPr lang="en-US" altLang="zh-CN" dirty="0"/>
              <a:t> from RAN2 and RAN4 to be included into CR for</a:t>
            </a:r>
            <a:r>
              <a:rPr lang="en-US" dirty="0"/>
              <a:t> Rel-19 AI/ML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Email discussions for collecting evaluation assumptions for Rel-20 6GR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2025.Q3</a:t>
            </a:r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>
                <a:ea typeface="맑은 고딕" panose="020B0503020000020004" pitchFamily="34" charset="-127"/>
              </a:rPr>
              <a:t>Overall, progress for Rel-20 was reasonable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Currently, RAN1 is working on 5 work items and 3 study items (8.5 TUs in total)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Triggered by SA4 LS, discussion on ULBC for </a:t>
            </a:r>
            <a:r>
              <a:rPr lang="en-US" altLang="zh-CN" sz="1600" dirty="0">
                <a:ea typeface="맑은 고딕" panose="020B0503020000020004" pitchFamily="34" charset="-127"/>
              </a:rPr>
              <a:t>R20 IoT-NTN</a:t>
            </a:r>
            <a:r>
              <a:rPr lang="en-US" altLang="ko-KR" sz="1600" dirty="0">
                <a:ea typeface="맑은 고딕" panose="020B0503020000020004" pitchFamily="34" charset="-127"/>
              </a:rPr>
              <a:t> to facilitate SA4 investigation.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dirty="0">
                <a:ea typeface="맑은 고딕" panose="020B0503020000020004" pitchFamily="34" charset="-127"/>
              </a:rPr>
              <a:t>RAN1 has kicked off the study on R20 6GR, which has improved the understanding of 6GR based on comprehensive Q&amp;A.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/>
              <a:t>Focusing on gradually concretizing how to realize the concept adopted in SID</a:t>
            </a:r>
            <a:r>
              <a:rPr lang="en-US" altLang="ko-KR" sz="1400" dirty="0"/>
              <a:t>, e.g., single </a:t>
            </a:r>
            <a:r>
              <a:rPr lang="en-US" altLang="zh-CN" sz="1400" dirty="0"/>
              <a:t>RAT for different devices, harmonized design, 6G requirements</a:t>
            </a:r>
            <a:r>
              <a:rPr lang="zh-CN" altLang="en-US" sz="1400" dirty="0"/>
              <a:t>，</a:t>
            </a:r>
            <a:r>
              <a:rPr lang="en-US" altLang="zh-CN" sz="1400" dirty="0"/>
              <a:t>etc.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Focusing on how to proceed with evaluation, what to evaluate, how to categorize the proposals, and what to compare between proposals </a:t>
            </a:r>
            <a:endParaRPr lang="en-US" altLang="ko-KR" sz="1200" dirty="0"/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Summary</a:t>
            </a:r>
            <a:r>
              <a:rPr lang="zh-CN" altLang="en-US" dirty="0"/>
              <a:t>：</a:t>
            </a:r>
            <a:r>
              <a:rPr lang="en-US" altLang="en-US" dirty="0"/>
              <a:t>Rel-20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Pre-/Rel-19 </a:t>
            </a:r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39470</TotalTime>
  <Words>1550</Words>
  <Application>Microsoft Office PowerPoint</Application>
  <PresentationFormat>宽屏</PresentationFormat>
  <Paragraphs>239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맑은 고딕</vt:lpstr>
      <vt:lpstr>ＭＳ Ｐゴシック</vt:lpstr>
      <vt:lpstr>等线</vt:lpstr>
      <vt:lpstr>微软雅黑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6G Begins Here, The Future Unfolds </vt:lpstr>
      <vt:lpstr>Delegates in RAN1</vt:lpstr>
      <vt:lpstr>Tdocs submitted to RAN1</vt:lpstr>
      <vt:lpstr>Online/Offline sessions</vt:lpstr>
      <vt:lpstr>Other Information on RAN1 for 2025.Q3</vt:lpstr>
      <vt:lpstr>Summary：Rel-20</vt:lpstr>
      <vt:lpstr>PowerPoint 演示文稿</vt:lpstr>
      <vt:lpstr>Pre-/Rel-19 LTE Summary</vt:lpstr>
      <vt:lpstr>PowerPoint 演示文稿</vt:lpstr>
      <vt:lpstr>Pre-/Rel-19 NR Summary</vt:lpstr>
      <vt:lpstr>Rel-20 NR/6GR Study/Work Item List</vt:lpstr>
      <vt:lpstr>Attention</vt:lpstr>
      <vt:lpstr>Future Meetings</vt:lpstr>
      <vt:lpstr>Concluding Remarks</vt:lpstr>
      <vt:lpstr>Dear Patrick， thanks for what you’ve done for us and the entire industry!</vt:lpstr>
      <vt:lpstr>Thanks for everything Patrick!  You are the Pillar of RAN1!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cmcc</cp:lastModifiedBy>
  <cp:revision>1308</cp:revision>
  <cp:lastPrinted>2016-09-15T08:31:00Z</cp:lastPrinted>
  <dcterms:created xsi:type="dcterms:W3CDTF">2009-11-27T05:15:00Z</dcterms:created>
  <dcterms:modified xsi:type="dcterms:W3CDTF">2025-09-10T11:05:40Z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  <property fmtid="{D5CDD505-2E9C-101B-9397-08002B2CF9AE}" pid="18" name="FLCMData">
    <vt:lpwstr>AA542DDA7E2043D47FDD90501C8D1EB63F6E7E2844342A740511E6171BE96A39D90D396A3100D749415E18EA4E2041879A0E329D3E257E0E83D8EAB6F7A516FE</vt:lpwstr>
  </property>
</Properties>
</file>