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5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981" r:id="rId2"/>
    <p:sldId id="982" r:id="rId3"/>
    <p:sldId id="1056" r:id="rId4"/>
    <p:sldId id="1049" r:id="rId5"/>
    <p:sldId id="1027" r:id="rId6"/>
    <p:sldId id="1034" r:id="rId7"/>
    <p:sldId id="1036" r:id="rId8"/>
    <p:sldId id="1053" r:id="rId9"/>
    <p:sldId id="1044" r:id="rId10"/>
    <p:sldId id="1045" r:id="rId11"/>
    <p:sldId id="1047" r:id="rId12"/>
    <p:sldId id="1050" r:id="rId13"/>
    <p:sldId id="1055" r:id="rId14"/>
    <p:sldId id="1048" r:id="rId15"/>
    <p:sldId id="1054" r:id="rId16"/>
    <p:sldId id="364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72" d="100"/>
          <a:sy n="72" d="100"/>
        </p:scale>
        <p:origin x="84" y="35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444500" indent="-444500">
              <a:defRPr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14375" indent="-177800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079500" indent="-182563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Spec_Modernisation@list.etsi.or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RAN#108 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R1-2505101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800F2-73FA-37D8-8F95-C79862D91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90F3995-99EC-A069-084A-5E8959BF1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>
                <a:solidFill>
                  <a:srgbClr val="FF0000"/>
                </a:solidFill>
              </a:rPr>
              <a:t>RAN2-led</a:t>
            </a:r>
            <a:r>
              <a:rPr lang="en-GB" altLang="zh-CN" dirty="0"/>
              <a:t> WID RP-251867 was approved for Non-Terrestrial Networks (NTN) for Internet of Things (IoT)</a:t>
            </a:r>
            <a:r>
              <a:rPr lang="en-US" altLang="zh-CN" dirty="0"/>
              <a:t> Phase 4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9009551-53DA-1701-C97C-53E86ED00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New Rel-20 WI/SI for NR with RAN1 impact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1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B7259-01FB-3D21-1327-867336C9D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AAE6670-2B4E-6B35-4D5B-A79CD42F9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0" y="888760"/>
            <a:ext cx="11314633" cy="5486403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RAN4 R20 package RP-251879 was endorsed for potential WI/SI, in which following proposals will involve RAN1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NTN HD-FDD VSAT for Ka/Ku bands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RAN4 will start with HD-FDD mobile VSAT with small antennas (</a:t>
            </a:r>
            <a:r>
              <a:rPr lang="en-US" altLang="zh-CN" sz="1400" dirty="0" err="1">
                <a:effectLst/>
                <a:latin typeface="+mn-lt"/>
                <a:ea typeface="Times New Roman" panose="02020603050405020304" pitchFamily="18" charset="0"/>
              </a:rPr>
              <a:t>e.g</a:t>
            </a: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 20x20cm). 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Once the mobile VSAT with small antennas work is done, 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NTN HD-FDD for fixed VSAT and the mobile VSAT with large/normal antenna will be discussed, including how the agreements for the mobile VSAT with small antenna can be leveraged as applicable 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RAN1/2 impact is expected and will be further discussed in RAN#109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Leverage </a:t>
            </a:r>
            <a:r>
              <a:rPr lang="en-US" altLang="zh-CN" sz="1400" dirty="0" err="1">
                <a:effectLst/>
                <a:latin typeface="+mn-lt"/>
                <a:ea typeface="Times New Roman" panose="02020603050405020304" pitchFamily="18" charset="0"/>
              </a:rPr>
              <a:t>RedCap</a:t>
            </a: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 over NTN HD-FDD solution to NTN as applicable. 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NTN DL CA 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Intra-SAN CA limited to DL intra-band contiguous and non-contiguous</a:t>
            </a:r>
            <a:r>
              <a:rPr lang="en-US" altLang="zh-CN" sz="14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with 2CC 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Example bands will be further decided within L/S-band and Ku/Ka-band as example bands 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Depending on the available band combinations, interested companies can propose to extend this work to intra-band with more than 2CC in the check-point in June 2026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RAN1/2 impact is expected and will be further discussed in RAN#109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sz="1400" dirty="0">
                <a:latin typeface="+mn-lt"/>
              </a:rPr>
              <a:t>Extension of LBCA (the exact scope and WID draft will be discussed and decided in RAN#109):</a:t>
            </a:r>
            <a:endParaRPr lang="zh-CN" altLang="zh-CN" sz="1400" dirty="0">
              <a:latin typeface="+mn-lt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latin typeface="+mn-lt"/>
              </a:rPr>
              <a:t>Further discussion on the possible scoping in RAN#109 based on the following two objectives  </a:t>
            </a:r>
            <a:endParaRPr lang="zh-CN" altLang="zh-CN" sz="1400" dirty="0">
              <a:latin typeface="+mn-lt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latin typeface="+mn-lt"/>
              </a:rPr>
              <a:t>Study and if feasible, specify non-RRC based switching solution, e.g. dynamic switching, by taking the RAN1 impacts into consideration</a:t>
            </a:r>
            <a:endParaRPr lang="zh-CN" altLang="zh-CN" sz="1400" dirty="0">
              <a:latin typeface="+mn-lt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CA" altLang="zh-CN" sz="1400" dirty="0">
                <a:latin typeface="+mn-lt"/>
              </a:rPr>
              <a:t>Dual DL solution</a:t>
            </a:r>
            <a:endParaRPr lang="zh-CN" altLang="zh-CN" sz="1400" dirty="0">
              <a:latin typeface="+mn-lt"/>
            </a:endParaRPr>
          </a:p>
          <a:p>
            <a:pPr marL="1600200" lvl="3" indent="-228600">
              <a:buFont typeface="Symbol" panose="05050102010706020507" pitchFamily="18" charset="2"/>
              <a:buChar char=""/>
            </a:pPr>
            <a:r>
              <a:rPr lang="en-US" altLang="zh-CN" sz="1400" dirty="0">
                <a:latin typeface="+mn-lt"/>
              </a:rPr>
              <a:t>RAN1/2 impact is expected and will be further discussed in RAN#109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6583ED3-C9B4-A841-EC3E-EA4609056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Potential New Rel-20 WI/SI for NR with RAN1 impact - 1/2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894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DFD03-EF48-E536-13CE-70D283B4A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A6B8A12-D7E0-E50C-CD52-53F9C04C1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RAN4 R20 package RP-251879 was endorsed for potential WI/SI, in which following items may or may not involve RAN1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sz="2400" dirty="0">
                <a:latin typeface="+mn-lt"/>
              </a:rPr>
              <a:t>The following two proposals will be discussed at RAN#109, where it will be decided whether or not to include either of the proposals</a:t>
            </a:r>
            <a:endParaRPr lang="zh-CN" altLang="zh-CN" sz="2400" dirty="0">
              <a:latin typeface="+mn-lt"/>
            </a:endParaRPr>
          </a:p>
          <a:p>
            <a:pPr marL="1108075" lvl="2" indent="-28575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Fragmented DL: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319213" lvl="3" indent="-228600">
              <a:spcAft>
                <a:spcPts val="300"/>
              </a:spcAft>
              <a:buFont typeface="Wingdings" panose="05000000000000000000" pitchFamily="2" charset="2"/>
              <a:buChar char=""/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Int</a:t>
            </a: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roducing RF/RRM requirements related to new UE behavior for reducing the number of UE Rx RF chains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319213" lvl="3" indent="-228600">
              <a:spcAft>
                <a:spcPts val="300"/>
              </a:spcAft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RAN1/2 scope is TBC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108075" lvl="2" indent="-28575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Intra-band non-collocated EN-DC/NR-CA deployment 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319213" lvl="3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Type 3 UE requirements assuming MRTD&lt;CP and power imbalance &lt; [xx] dB for handheld</a:t>
            </a:r>
            <a:endParaRPr lang="zh-CN" altLang="zh-CN" sz="18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319213" lvl="3" indent="-228600">
              <a:buFont typeface="Wingdings" panose="05000000000000000000" pitchFamily="2" charset="2"/>
              <a:buChar char=""/>
            </a:pPr>
            <a:r>
              <a:rPr lang="en-US" altLang="zh-CN" sz="1400" dirty="0">
                <a:effectLst/>
                <a:latin typeface="+mn-lt"/>
                <a:ea typeface="Times New Roman" panose="02020603050405020304" pitchFamily="18" charset="0"/>
              </a:rPr>
              <a:t>RAN1/2 scope is TBC</a:t>
            </a:r>
            <a:endParaRPr lang="en-US" altLang="zh-CN" sz="1100" dirty="0">
              <a:latin typeface="+mn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78AB2E0-1313-DA56-ABDE-804A43CAE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Potential New Rel-20 WI/SI for NR with RAN1 impact - 2/2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362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05F9D80-471B-8C93-24CA-C28A4ABD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RAN-level 6G study</a:t>
            </a:r>
            <a:endParaRPr lang="zh-CN" alt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9D8FFCE-FFC8-E25E-2DA9-FB6D7813DF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75969" y="871980"/>
            <a:ext cx="11326026" cy="445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defTabSz="914400" latinLnBrk="0">
              <a:lnSpc>
                <a:spcPct val="100000"/>
              </a:lnSpc>
              <a:buClrTx/>
              <a:buSzTx/>
              <a:tabLst/>
            </a:pPr>
            <a:r>
              <a:rPr lang="en-US" altLang="zh-CN" dirty="0"/>
              <a:t>The RAN-level study covering 6G scenarios/use cases and requirements progressed with agreements on IMT-2030 TPRs and KPIs, as well as deployment scenarios with TPs were approved for TR 38.914:</a:t>
            </a:r>
          </a:p>
          <a:p>
            <a:pPr lvl="1">
              <a:buClrTx/>
            </a:pPr>
            <a:r>
              <a:rPr lang="en-US" altLang="zh-CN" dirty="0"/>
              <a:t>RP-251872       Text proposal for TR 38.914 on deployment scenarios</a:t>
            </a:r>
          </a:p>
          <a:p>
            <a:pPr lvl="1">
              <a:buClrTx/>
            </a:pPr>
            <a:r>
              <a:rPr lang="en-US" altLang="zh-CN" dirty="0"/>
              <a:t>RP-251880       Text proposal for TR 38.914 on KPIs</a:t>
            </a:r>
          </a:p>
          <a:p>
            <a:pPr marL="0" marR="0" lvl="0" indent="0" defTabSz="914400" latinLnBrk="0">
              <a:lnSpc>
                <a:spcPct val="100000"/>
              </a:lnSpc>
              <a:buClrTx/>
              <a:buSzTx/>
              <a:buNone/>
              <a:tabLst/>
            </a:pPr>
            <a:endParaRPr lang="en-US" altLang="zh-CN" dirty="0"/>
          </a:p>
          <a:p>
            <a:r>
              <a:rPr lang="en-US" altLang="zh-CN" dirty="0"/>
              <a:t>Skeleton TR 38.914 v0.0.2 for Study on 6G Scenarios and requirements was agreed in RP-251819.</a:t>
            </a:r>
          </a:p>
          <a:p>
            <a:endParaRPr lang="en-US" altLang="zh-CN" dirty="0"/>
          </a:p>
          <a:p>
            <a:pPr marR="0" lvl="0" defTabSz="914400" latinLnBrk="0">
              <a:lnSpc>
                <a:spcPct val="100000"/>
              </a:lnSpc>
              <a:buClrTx/>
              <a:buSzTx/>
              <a:tabLst/>
            </a:pPr>
            <a:r>
              <a:rPr lang="en-US" altLang="zh-CN" dirty="0"/>
              <a:t>The revised SID on 6G Scenarios and requirements was approved in RP-251395 with more supporting companies. </a:t>
            </a:r>
          </a:p>
        </p:txBody>
      </p:sp>
    </p:spTree>
    <p:extLst>
      <p:ext uri="{BB962C8B-B14F-4D97-AF65-F5344CB8AC3E}">
        <p14:creationId xmlns:p14="http://schemas.microsoft.com/office/powerpoint/2010/main" val="1146850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A7EA726-C266-960E-8084-0F2A526B4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390" y="1093862"/>
            <a:ext cx="11787612" cy="5281301"/>
          </a:xfrm>
        </p:spPr>
        <p:txBody>
          <a:bodyPr/>
          <a:lstStyle/>
          <a:p>
            <a:r>
              <a:rPr lang="en-GB" altLang="zh-CN" dirty="0"/>
              <a:t>SID RP-251881 was approved for Study on 6G Radio.</a:t>
            </a:r>
          </a:p>
          <a:p>
            <a:pPr lvl="1"/>
            <a:r>
              <a:rPr lang="en-GB" altLang="zh-CN" dirty="0"/>
              <a:t>RAN1 related interim milestone</a:t>
            </a:r>
          </a:p>
          <a:p>
            <a:pPr lvl="2" indent="-358775"/>
            <a:r>
              <a:rPr lang="en-GB" altLang="zh-CN" sz="2000" dirty="0"/>
              <a:t>Interim results shall be delivered as per the milestones below, in coordination with the RAN Plenary 6G Study [RP-250810].</a:t>
            </a:r>
            <a:endParaRPr lang="zh-CN" altLang="zh-CN" sz="2000" dirty="0"/>
          </a:p>
          <a:p>
            <a:pPr marL="1431925" lvl="3" indent="-355600"/>
            <a:r>
              <a:rPr lang="en-GB" altLang="zh-CN" sz="1800" dirty="0">
                <a:latin typeface="+mn-lt"/>
              </a:rPr>
              <a:t>TSG#112 (June/2026): </a:t>
            </a:r>
            <a:endParaRPr lang="zh-CN" altLang="zh-CN" sz="1800" dirty="0">
              <a:latin typeface="+mn-lt"/>
            </a:endParaRPr>
          </a:p>
          <a:p>
            <a:pPr marL="1431925" lvl="3" indent="-355600"/>
            <a:r>
              <a:rPr lang="en-GB" altLang="zh-CN" sz="1800" dirty="0">
                <a:latin typeface="+mn-lt"/>
              </a:rPr>
              <a:t>RAN1 to provide interim assessment on the following areas:</a:t>
            </a:r>
            <a:endParaRPr lang="zh-CN" altLang="zh-CN" sz="1800" dirty="0">
              <a:latin typeface="+mn-lt"/>
            </a:endParaRPr>
          </a:p>
          <a:p>
            <a:pPr marL="1700213" lvl="5" indent="-268288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Waveform, modulation, channel coding: scope of enhancements beyond NR baseline ((2) a, c)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marL="1700213" lvl="5" indent="-268288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Channel bandwidth (min and max), frame structure, numerology ((2) b, d)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marL="1700213" lvl="5" indent="-268288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Basic sync signal structure and associated periodicity(</a:t>
            </a:r>
            <a:r>
              <a:rPr lang="en-GB" altLang="zh-CN" sz="1800" dirty="0" err="1">
                <a:effectLst/>
                <a:ea typeface="等线" panose="02010600030101010101" pitchFamily="2" charset="-122"/>
              </a:rPr>
              <a:t>ies</a:t>
            </a:r>
            <a:r>
              <a:rPr lang="en-GB" altLang="zh-CN" sz="1800" dirty="0">
                <a:effectLst/>
                <a:ea typeface="等线" panose="02010600030101010101" pitchFamily="2" charset="-122"/>
              </a:rPr>
              <a:t>) ((2) h) 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lvl="2" indent="-358775"/>
            <a:r>
              <a:rPr lang="en-GB" altLang="zh-CN" sz="2000" dirty="0"/>
              <a:t>For objectives where RAN4 may be impacted, RAN1 shall coordinate with RAN4 early to enable the above assessment by June 2026.</a:t>
            </a:r>
            <a:endParaRPr lang="zh-CN" altLang="zh-CN" sz="2000" dirty="0"/>
          </a:p>
          <a:p>
            <a:pPr lvl="2" indent="-358775"/>
            <a:r>
              <a:rPr lang="en-GB" altLang="zh-CN" sz="2000" dirty="0"/>
              <a:t>RAN plenary to make a decision on additional 6G-6G aggregation beyond 6G CA: 6G-6G DC. RAN plenary will task relevant RAN WGs for any specific technical analysis, as needed.</a:t>
            </a:r>
            <a:endParaRPr lang="zh-CN" altLang="zh-CN" sz="2000" dirty="0"/>
          </a:p>
          <a:p>
            <a:pPr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+mn-lt"/>
                <a:ea typeface="MS Mincho" panose="02020609040205080304" pitchFamily="49" charset="-128"/>
              </a:rPr>
              <a:t>NOTE: It is planned to decide on Release-21 timeline in June/2026.</a:t>
            </a:r>
            <a:endParaRPr lang="zh-CN" altLang="zh-CN" sz="1800" dirty="0">
              <a:effectLst/>
              <a:latin typeface="+mn-lt"/>
              <a:ea typeface="MS Mincho" panose="02020609040205080304" pitchFamily="49" charset="-128"/>
            </a:endParaRP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1E6B6F4-7529-7C03-F057-A5570079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R20 </a:t>
            </a:r>
            <a:r>
              <a:rPr lang="en-GB" altLang="zh-CN" dirty="0"/>
              <a:t>Study on 6G Radio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8412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332AA20-E876-9F46-A317-4E0F7241E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Study on Modernization of Specification Format and Procedures for 6G</a:t>
            </a:r>
            <a:endParaRPr lang="en-US" altLang="zh-CN" sz="1800" dirty="0">
              <a:latin typeface="+mn-lt"/>
            </a:endParaRPr>
          </a:p>
          <a:p>
            <a:pPr lvl="1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RP-251810 was endorsed by RAN for the study on Modernization of Specification Format and Procedures for 6G. The formal SID was approved by TSG SA in SP-250802. Way of Working for Study on Modernization of Specification Format and Procedures for 6G was endorsed by TSG SA in SP-250889. A dedicated email reflector to be established (</a:t>
            </a:r>
            <a:r>
              <a:rPr kumimoji="0" lang="en-US" altLang="zh-CN" b="0" i="0" u="sng" strike="noStrike" cap="none" normalizeH="0" baseline="0" dirty="0">
                <a:ln>
                  <a:noFill/>
                </a:ln>
                <a:solidFill>
                  <a:srgbClr val="0563C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3GPP_Spec_Modernisation@list.etsi.org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), open to delegates from all WGs/TSGs across 3GPP. There will be formal conference calls to progress study between TSG meetings</a:t>
            </a:r>
            <a:endParaRPr lang="zh-CN" altLang="en-US" dirty="0">
              <a:latin typeface="+mn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09DDD82-91C1-CC3E-8B92-319606767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6G Specification Format Modernization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873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B9EB11-9E99-4C14-815A-2DB776805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TU Allocation</a:t>
            </a:r>
          </a:p>
        </p:txBody>
      </p:sp>
      <p:graphicFrame>
        <p:nvGraphicFramePr>
          <p:cNvPr id="13" name="내용 개체 틀 12">
            <a:extLst>
              <a:ext uri="{FF2B5EF4-FFF2-40B4-BE49-F238E27FC236}">
                <a16:creationId xmlns:a16="http://schemas.microsoft.com/office/drawing/2014/main" id="{14E9D999-03F0-4D98-AE6C-A54DAA0432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4167654"/>
              </p:ext>
            </p:extLst>
          </p:nvPr>
        </p:nvGraphicFramePr>
        <p:xfrm>
          <a:off x="1039001" y="1523400"/>
          <a:ext cx="10086590" cy="3792538"/>
        </p:xfrm>
        <a:graphic>
          <a:graphicData uri="http://schemas.openxmlformats.org/drawingml/2006/table">
            <a:tbl>
              <a:tblPr/>
              <a:tblGrid>
                <a:gridCol w="2808000">
                  <a:extLst>
                    <a:ext uri="{9D8B030D-6E8A-4147-A177-3AD203B41FA5}">
                      <a16:colId xmlns:a16="http://schemas.microsoft.com/office/drawing/2014/main" val="3589043766"/>
                    </a:ext>
                  </a:extLst>
                </a:gridCol>
                <a:gridCol w="729965">
                  <a:extLst>
                    <a:ext uri="{9D8B030D-6E8A-4147-A177-3AD203B41FA5}">
                      <a16:colId xmlns:a16="http://schemas.microsoft.com/office/drawing/2014/main" val="308553882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4214811062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892428566"/>
                    </a:ext>
                  </a:extLst>
                </a:gridCol>
                <a:gridCol w="729965">
                  <a:extLst>
                    <a:ext uri="{9D8B030D-6E8A-4147-A177-3AD203B41FA5}">
                      <a16:colId xmlns:a16="http://schemas.microsoft.com/office/drawing/2014/main" val="429191482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1025844058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1921949819"/>
                    </a:ext>
                  </a:extLst>
                </a:gridCol>
                <a:gridCol w="729965">
                  <a:extLst>
                    <a:ext uri="{9D8B030D-6E8A-4147-A177-3AD203B41FA5}">
                      <a16:colId xmlns:a16="http://schemas.microsoft.com/office/drawing/2014/main" val="1347091573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4114615311"/>
                    </a:ext>
                  </a:extLst>
                </a:gridCol>
                <a:gridCol w="726455">
                  <a:extLst>
                    <a:ext uri="{9D8B030D-6E8A-4147-A177-3AD203B41FA5}">
                      <a16:colId xmlns:a16="http://schemas.microsoft.com/office/drawing/2014/main" val="799275674"/>
                    </a:ext>
                  </a:extLst>
                </a:gridCol>
                <a:gridCol w="729965">
                  <a:extLst>
                    <a:ext uri="{9D8B030D-6E8A-4147-A177-3AD203B41FA5}">
                      <a16:colId xmlns:a16="http://schemas.microsoft.com/office/drawing/2014/main" val="1898700770"/>
                    </a:ext>
                  </a:extLst>
                </a:gridCol>
              </a:tblGrid>
              <a:tr h="21139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 RAN1 WI/SI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2025.Q3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2025.Q4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2027.Q1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771733"/>
                  </a:ext>
                </a:extLst>
              </a:tr>
              <a:tr h="211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937417"/>
                  </a:ext>
                </a:extLst>
              </a:tr>
              <a:tr h="211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R1#122b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R1#124b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R1#126b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R1#128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554289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Nominal TUs for maintenance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014345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Additional TUs for maintenance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758871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Misc. impact from other WGs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419004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Reserved 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380559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 TEI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38200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AI/ML Air Interface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953245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A-IoT (Study Item)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257700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A-IoT (Work Item)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955778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NR-MIMO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788602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Coverage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801655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ISAC (Study Item)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212591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NR-NTN GNSS resilient (SI, </a:t>
                      </a:r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WI – TBD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011106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IoT-NTN (RAN2-led)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994461"/>
                  </a:ext>
                </a:extLst>
              </a:tr>
              <a:tr h="2113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6G study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079027"/>
                  </a:ext>
                </a:extLst>
              </a:tr>
              <a:tr h="1988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RAN1 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7800155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7FE7975-8843-438B-BD38-556664AC0567}"/>
              </a:ext>
            </a:extLst>
          </p:cNvPr>
          <p:cNvSpPr txBox="1"/>
          <p:nvPr/>
        </p:nvSpPr>
        <p:spPr>
          <a:xfrm>
            <a:off x="1076325" y="5550973"/>
            <a:ext cx="10039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+mn-lt"/>
              </a:rPr>
              <a:t>NR-NTN GNSS resilient: TUs for 2026.Q3 and 2026.Q4 are pre-allocated for a </a:t>
            </a:r>
            <a:r>
              <a:rPr lang="en-US" sz="1600" b="1" i="0" u="sng" strike="noStrike" dirty="0">
                <a:solidFill>
                  <a:srgbClr val="000000"/>
                </a:solidFill>
                <a:effectLst/>
                <a:latin typeface="+mn-lt"/>
              </a:rPr>
              <a:t>possible</a:t>
            </a:r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+mn-lt"/>
              </a:rPr>
              <a:t> WI depending on the outcome of study item and decision in RAN#112</a:t>
            </a:r>
          </a:p>
        </p:txBody>
      </p:sp>
    </p:spTree>
    <p:extLst>
      <p:ext uri="{BB962C8B-B14F-4D97-AF65-F5344CB8AC3E}">
        <p14:creationId xmlns:p14="http://schemas.microsoft.com/office/powerpoint/2010/main" val="2847729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CRs submitted to RAN#108 were approved</a:t>
            </a:r>
          </a:p>
          <a:p>
            <a:r>
              <a:rPr lang="en-GB" altLang="zh-CN" dirty="0"/>
              <a:t>TS 38.291 v1.0.0 on Ambient IoT Physical layer is approved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 / TRs / TSs</a:t>
            </a:r>
          </a:p>
        </p:txBody>
      </p:sp>
    </p:spTree>
    <p:extLst>
      <p:ext uri="{BB962C8B-B14F-4D97-AF65-F5344CB8AC3E}">
        <p14:creationId xmlns:p14="http://schemas.microsoft.com/office/powerpoint/2010/main" val="357784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D6767A-AD57-3995-D7EB-E6337F82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RP-250848	LS on power and energy consumption budget for security features in </a:t>
            </a:r>
            <a:r>
              <a:rPr lang="en-GB" altLang="zh-CN" dirty="0" err="1"/>
              <a:t>AioT</a:t>
            </a:r>
            <a:r>
              <a:rPr lang="en-GB" altLang="zh-CN" dirty="0"/>
              <a:t> 	SA3</a:t>
            </a:r>
          </a:p>
          <a:p>
            <a:pPr lvl="1"/>
            <a:r>
              <a:rPr lang="zh-CN" altLang="zh-CN" dirty="0">
                <a:solidFill>
                  <a:srgbClr val="000000"/>
                </a:solidFill>
              </a:rPr>
              <a:t>This LS is sent to RAN and RAN1. However, RAN responded to SA3 and took the following decision for RAN1</a:t>
            </a:r>
            <a:endParaRPr lang="en-US" altLang="zh-CN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          </a:t>
            </a:r>
            <a:r>
              <a:rPr lang="zh-CN" altLang="zh-CN" sz="2000" b="1" dirty="0">
                <a:solidFill>
                  <a:srgbClr val="FF0000"/>
                </a:solidFill>
              </a:rPr>
              <a:t>To RAN1: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000" b="1" dirty="0"/>
              <a:t>          ACTION: </a:t>
            </a:r>
            <a:r>
              <a:rPr lang="en-US" altLang="zh-CN" sz="2000" dirty="0"/>
              <a:t>RAN guides RAN1 that no additional reply LS to SA3 is needed.</a:t>
            </a:r>
            <a:endParaRPr lang="zh-CN" altLang="zh-CN" sz="3600" dirty="0"/>
          </a:p>
          <a:p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	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D9D551B-8676-93C7-06B0-D6DBF6DCB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RAN1 involved LS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133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7A84181-E883-27B8-345C-827202B05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It was reminded by Hans (NEC) during the meeting that the rule for TEIs should be carefully followed. Please check</a:t>
            </a:r>
          </a:p>
          <a:p>
            <a:pPr lvl="1"/>
            <a:r>
              <a:rPr lang="en-US" altLang="zh-CN" dirty="0"/>
              <a:t>RP-240858 Handling of TEI CRs, ETIS MCC, NEC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86603CE-AB53-5975-C76F-4D3A364F7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Rule for TEI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5164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0A32E51-5F83-4D98-8FB1-65EF78620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proposal in </a:t>
            </a:r>
            <a:r>
              <a:rPr lang="en-GB" altLang="zh-CN" dirty="0"/>
              <a:t>RP-251823 (Revision of RP-251658) </a:t>
            </a:r>
            <a:r>
              <a:rPr lang="en-US" altLang="zh-CN" dirty="0"/>
              <a:t>was endorsed for </a:t>
            </a:r>
            <a:r>
              <a:rPr lang="en-GB" altLang="zh-CN" dirty="0"/>
              <a:t>AI/ML PU sharing</a:t>
            </a:r>
            <a:endParaRPr lang="en-US" dirty="0"/>
          </a:p>
          <a:p>
            <a:pPr lvl="1">
              <a:buFontTx/>
              <a:buChar char="-"/>
            </a:pPr>
            <a:r>
              <a:rPr lang="en-US" altLang="zh-CN" dirty="0"/>
              <a:t>A UE can report support for N (up to 2) AI/ML PU pools for AI/ML features </a:t>
            </a:r>
          </a:p>
          <a:p>
            <a:pPr lvl="2">
              <a:buFontTx/>
              <a:buChar char="-"/>
            </a:pPr>
            <a:r>
              <a:rPr lang="en-US" altLang="zh-CN" dirty="0"/>
              <a:t>For each of the N AI/ML PU pools, UE reports the maximum number of simultaneous AI/ML PUs, respectively.   </a:t>
            </a:r>
          </a:p>
          <a:p>
            <a:pPr lvl="2">
              <a:buFontTx/>
              <a:buChar char="-"/>
            </a:pPr>
            <a:r>
              <a:rPr lang="en-US" altLang="zh-CN" dirty="0"/>
              <a:t>If N = 2, for each AI/ML feature, UE reports which AI/ML PU pool it belongs to. </a:t>
            </a:r>
          </a:p>
          <a:p>
            <a:pPr marL="896937" lvl="2" indent="0">
              <a:buNone/>
            </a:pPr>
            <a:endParaRPr lang="en-US" altLang="zh-CN" dirty="0"/>
          </a:p>
          <a:p>
            <a:r>
              <a:rPr lang="en-US" altLang="zh-CN" dirty="0"/>
              <a:t>RP-251186 (</a:t>
            </a:r>
            <a:r>
              <a:rPr lang="en-GB" altLang="zh-CN" dirty="0"/>
              <a:t>Revision of RP-250792) </a:t>
            </a:r>
            <a:r>
              <a:rPr lang="en-US" dirty="0"/>
              <a:t>was approved for fixing the list of impacted TS/TR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3CDA91DE-D99C-4791-BA6C-DDAF79809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AI/ML Air Interface</a:t>
            </a:r>
          </a:p>
        </p:txBody>
      </p:sp>
    </p:spTree>
    <p:extLst>
      <p:ext uri="{BB962C8B-B14F-4D97-AF65-F5344CB8AC3E}">
        <p14:creationId xmlns:p14="http://schemas.microsoft.com/office/powerpoint/2010/main" val="370600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59C95-BC24-89FA-329A-18CCB88F0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FFBE9B1E-1805-E462-A7D0-FE33FF99B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proposal in </a:t>
            </a:r>
            <a:r>
              <a:rPr lang="en-GB" altLang="zh-CN" dirty="0"/>
              <a:t>RP-251241 was endorsed for collecting calibration results after the completion of this item</a:t>
            </a:r>
            <a:endParaRPr lang="en-US" dirty="0"/>
          </a:p>
          <a:p>
            <a:pPr lvl="1"/>
            <a:r>
              <a:rPr lang="en-US" altLang="zh-CN" dirty="0"/>
              <a:t>Proposal #1: Request to RAN1 Chair to create an agenda in RAN1 #122 for submission of channel model calibration results for 7-24 GHz channel modeling enhancement SI.</a:t>
            </a:r>
            <a:endParaRPr lang="zh-CN" altLang="zh-CN" dirty="0"/>
          </a:p>
          <a:p>
            <a:pPr lvl="2"/>
            <a:r>
              <a:rPr lang="en-US" altLang="zh-CN" dirty="0"/>
              <a:t>Note: There is no need for any TU assignment for the 7-24 GHz channel modeling enhancement SI, and only the agenda to allow submission of calibration results is necessary.</a:t>
            </a:r>
            <a:endParaRPr lang="zh-CN" altLang="zh-CN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62CCC2A5-D5B5-58B7-1932-6F3706976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7-24GHz channel model</a:t>
            </a:r>
          </a:p>
        </p:txBody>
      </p:sp>
    </p:spTree>
    <p:extLst>
      <p:ext uri="{BB962C8B-B14F-4D97-AF65-F5344CB8AC3E}">
        <p14:creationId xmlns:p14="http://schemas.microsoft.com/office/powerpoint/2010/main" val="3762896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DC97C-4F69-560D-DCE1-6C059FFB6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74B86B6-DC79-75B9-7CB3-B84511413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Proposal in R1-251857 (revision of R1-251651) was endorsed for applying common PDCCH repetition for TN for FR1 only </a:t>
            </a:r>
          </a:p>
          <a:p>
            <a:endParaRPr lang="en-US" altLang="zh-CN" dirty="0"/>
          </a:p>
          <a:p>
            <a:r>
              <a:rPr lang="en-US" altLang="zh-CN" dirty="0"/>
              <a:t>Note: This proposal is taken as an exception. According to RANP clarification, solutions achieved in items targeting to NTN can’t be adopted by TN by default in WGs. TEI/WI should be proposed for applying such solutions to TN additionally.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8E246DC-CC9E-CD82-2324-FEF30C70E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258" y="124500"/>
            <a:ext cx="11312254" cy="716674"/>
          </a:xfrm>
        </p:spPr>
        <p:txBody>
          <a:bodyPr/>
          <a:lstStyle/>
          <a:p>
            <a:r>
              <a:rPr lang="en-US" altLang="zh-CN" dirty="0"/>
              <a:t>Rel-19 </a:t>
            </a:r>
            <a:r>
              <a:rPr lang="nn-NO" altLang="zh-CN" dirty="0"/>
              <a:t>NTN for NR Phase 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6474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12A31-3799-1143-3ECA-28732A1C9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6D57256-C641-1A44-5D8B-4C08D45BE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RP-251874       Revised WID: Evolution of NR duplex operation: Sub-band full duplex (SBFD)</a:t>
            </a:r>
          </a:p>
          <a:p>
            <a:pPr lvl="1"/>
            <a:r>
              <a:rPr lang="en-GB" altLang="zh-CN" b="0" i="0" dirty="0">
                <a:solidFill>
                  <a:srgbClr val="000000"/>
                </a:solidFill>
                <a:effectLst/>
                <a:latin typeface="+mn-lt"/>
              </a:rPr>
              <a:t>Added a RAN3-led </a:t>
            </a:r>
            <a:r>
              <a:rPr lang="en-GB" altLang="zh-CN" dirty="0">
                <a:solidFill>
                  <a:srgbClr val="000000"/>
                </a:solidFill>
                <a:latin typeface="+mn-lt"/>
              </a:rPr>
              <a:t>objective to </a:t>
            </a:r>
            <a:r>
              <a:rPr lang="en-US" altLang="zh-CN" dirty="0">
                <a:solidFill>
                  <a:srgbClr val="000000"/>
                </a:solidFill>
                <a:latin typeface="+mn-lt"/>
              </a:rPr>
              <a:t>specify exchange between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</a:rPr>
              <a:t>gNBs</a:t>
            </a:r>
            <a:r>
              <a:rPr lang="en-US" altLang="zh-CN" dirty="0">
                <a:solidFill>
                  <a:srgbClr val="000000"/>
                </a:solidFill>
                <a:latin typeface="+mn-lt"/>
              </a:rPr>
              <a:t> over </a:t>
            </a:r>
            <a:r>
              <a:rPr lang="en-US" altLang="zh-CN" dirty="0" err="1">
                <a:solidFill>
                  <a:srgbClr val="000000"/>
                </a:solidFill>
                <a:latin typeface="+mn-lt"/>
              </a:rPr>
              <a:t>Xn</a:t>
            </a:r>
            <a:r>
              <a:rPr lang="en-US" altLang="zh-CN" dirty="0">
                <a:solidFill>
                  <a:srgbClr val="000000"/>
                </a:solidFill>
                <a:latin typeface="+mn-lt"/>
              </a:rPr>
              <a:t>/F1 of configuration for </a:t>
            </a:r>
            <a:r>
              <a:rPr lang="en-GB" altLang="zh-CN" dirty="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+mn-lt"/>
              </a:rPr>
              <a:t>One or more SRS resource</a:t>
            </a:r>
            <a:r>
              <a:rPr lang="en-GB" altLang="zh-CN" dirty="0">
                <a:solidFill>
                  <a:srgbClr val="000000"/>
                </a:solidFill>
                <a:latin typeface="+mn-lt"/>
              </a:rPr>
              <a:t>” for “Inter-</a:t>
            </a:r>
            <a:r>
              <a:rPr lang="en-GB" altLang="zh-CN" dirty="0" err="1">
                <a:solidFill>
                  <a:srgbClr val="000000"/>
                </a:solidFill>
                <a:latin typeface="+mn-lt"/>
              </a:rPr>
              <a:t>gNB</a:t>
            </a:r>
            <a:r>
              <a:rPr lang="en-GB" altLang="zh-CN" dirty="0">
                <a:solidFill>
                  <a:srgbClr val="000000"/>
                </a:solidFill>
                <a:latin typeface="+mn-lt"/>
              </a:rPr>
              <a:t> UE-UE CLI signalling”, with additional claim </a:t>
            </a:r>
            <a:r>
              <a:rPr lang="en-GB" altLang="zh-CN" b="0" i="0" dirty="0">
                <a:solidFill>
                  <a:srgbClr val="000000"/>
                </a:solidFill>
                <a:effectLst/>
                <a:latin typeface="+mn-lt"/>
              </a:rPr>
              <a:t>that completion level of this newly added objective will not impact the completion of the whole </a:t>
            </a:r>
            <a:r>
              <a:rPr lang="en-GB" altLang="zh-CN" dirty="0">
                <a:solidFill>
                  <a:srgbClr val="000000"/>
                </a:solidFill>
                <a:latin typeface="+mn-lt"/>
              </a:rPr>
              <a:t>WID.</a:t>
            </a:r>
          </a:p>
          <a:p>
            <a:pPr marL="536575" lvl="1" indent="0">
              <a:buNone/>
            </a:pPr>
            <a:endParaRPr lang="en-GB" altLang="zh-CN" dirty="0"/>
          </a:p>
          <a:p>
            <a:pPr marR="0" lvl="0" defTabSz="914400" latinLnBrk="0">
              <a:lnSpc>
                <a:spcPct val="100000"/>
              </a:lnSpc>
              <a:buClrTx/>
              <a:buSzTx/>
              <a:tabLst/>
            </a:pPr>
            <a:r>
              <a:rPr lang="en-GB" altLang="zh-CN" dirty="0"/>
              <a:t>RP-251200       Revised WID: Low-power wake-up signal and receiver for NR (LP-WUS/WUR)</a:t>
            </a:r>
          </a:p>
          <a:p>
            <a:pPr lvl="1">
              <a:buClrTx/>
            </a:pPr>
            <a:r>
              <a:rPr lang="en-US" altLang="zh-CN" dirty="0"/>
              <a:t>Fixed the list of impacted existing TS/TR and the TR number</a:t>
            </a:r>
          </a:p>
          <a:p>
            <a:pPr lvl="1">
              <a:buClrTx/>
            </a:pPr>
            <a:endParaRPr lang="en-GB" altLang="zh-CN" dirty="0"/>
          </a:p>
          <a:p>
            <a:pPr marR="0" lvl="0" defTabSz="914400" latinLnBrk="0">
              <a:lnSpc>
                <a:spcPct val="100000"/>
              </a:lnSpc>
              <a:buClrTx/>
              <a:buSzTx/>
              <a:tabLst/>
            </a:pPr>
            <a:r>
              <a:rPr lang="en-GB" altLang="zh-CN" dirty="0"/>
              <a:t>RP-251678       Revised WID on enhancements of network energy savings for NR</a:t>
            </a:r>
          </a:p>
          <a:p>
            <a:pPr lvl="1">
              <a:buClrTx/>
            </a:pPr>
            <a:r>
              <a:rPr lang="en-GB" altLang="zh-CN" dirty="0"/>
              <a:t>Fixed the list of impacted </a:t>
            </a:r>
            <a:r>
              <a:rPr lang="en-US" altLang="zh-CN" dirty="0"/>
              <a:t>existing TS/TR 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C94D197-95DC-9959-6A72-376CF22C1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258" y="124500"/>
            <a:ext cx="11312254" cy="716674"/>
          </a:xfrm>
        </p:spPr>
        <p:txBody>
          <a:bodyPr/>
          <a:lstStyle/>
          <a:p>
            <a:r>
              <a:rPr lang="en-US" altLang="zh-CN" dirty="0"/>
              <a:t>Other R19 WID Updates with NO RAN1 Impact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586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93C8A0-7DBF-267D-2F39-B5A3F5D01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390" y="1093863"/>
            <a:ext cx="11733291" cy="4655088"/>
          </a:xfrm>
        </p:spPr>
        <p:txBody>
          <a:bodyPr/>
          <a:lstStyle/>
          <a:p>
            <a:r>
              <a:rPr lang="en-US" altLang="zh-CN"/>
              <a:t>WID RP-251870 </a:t>
            </a:r>
            <a:r>
              <a:rPr lang="en-US" altLang="zh-CN" dirty="0"/>
              <a:t>was approved for R20 AI/ML</a:t>
            </a:r>
          </a:p>
          <a:p>
            <a:r>
              <a:rPr lang="en-US" altLang="zh-CN" dirty="0"/>
              <a:t>WID RP-251856 was approved for R20 MIMO Phase 6</a:t>
            </a:r>
            <a:endParaRPr lang="zh-CN" altLang="en-US" dirty="0"/>
          </a:p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SID RP-251884</a:t>
            </a:r>
            <a:r>
              <a:rPr lang="en-US" altLang="zh-CN" dirty="0"/>
              <a:t> was approved for </a:t>
            </a:r>
            <a:r>
              <a:rPr lang="en-GB" altLang="zh-CN" dirty="0"/>
              <a:t>Ambient IoT (Internet of Things) in NR outdoor for active devices</a:t>
            </a:r>
          </a:p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WID RP-251885 was </a:t>
            </a:r>
            <a:r>
              <a:rPr lang="en-US" altLang="zh-CN" dirty="0"/>
              <a:t>approved</a:t>
            </a:r>
            <a:r>
              <a:rPr lang="en-GB" altLang="zh-CN" dirty="0"/>
              <a:t> for Ambient IoT (Internet of Things) in NR Phase 2</a:t>
            </a:r>
          </a:p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SID RP-251861	 was </a:t>
            </a:r>
            <a:r>
              <a:rPr lang="en-US" altLang="zh-CN" dirty="0"/>
              <a:t>approved</a:t>
            </a:r>
            <a:r>
              <a:rPr lang="en-GB" altLang="zh-CN" dirty="0"/>
              <a:t> for Integrated Sensing And Communication (ISAC) for NR</a:t>
            </a:r>
          </a:p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WID R</a:t>
            </a:r>
            <a:r>
              <a:rPr lang="en-US" altLang="zh-CN" dirty="0"/>
              <a:t>P</a:t>
            </a:r>
            <a:r>
              <a:rPr lang="en-GB" altLang="zh-CN" dirty="0"/>
              <a:t>-251862 was </a:t>
            </a:r>
            <a:r>
              <a:rPr lang="en-US" altLang="zh-CN" dirty="0"/>
              <a:t>approved</a:t>
            </a:r>
            <a:r>
              <a:rPr lang="en-GB" altLang="zh-CN" dirty="0"/>
              <a:t> for Coverage enhancement Phase 3</a:t>
            </a:r>
          </a:p>
          <a:p>
            <a:pPr>
              <a:lnSpc>
                <a:spcPct val="115000"/>
              </a:lnSpc>
              <a:tabLst>
                <a:tab pos="57150" algn="l"/>
                <a:tab pos="1186180" algn="l"/>
                <a:tab pos="6761480" algn="r"/>
              </a:tabLst>
            </a:pPr>
            <a:r>
              <a:rPr lang="en-GB" altLang="zh-CN" dirty="0"/>
              <a:t>SID RP-251863	 was </a:t>
            </a:r>
            <a:r>
              <a:rPr lang="en-US" altLang="zh-CN" dirty="0"/>
              <a:t>approved</a:t>
            </a:r>
            <a:r>
              <a:rPr lang="en-GB" altLang="zh-CN" dirty="0"/>
              <a:t> for GNSS resilient NR-NTN operation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2D32EE8-79E8-86EF-7254-F47BB7E42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New Rel-20 RAN1-led WI/SI for NR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74877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45248</TotalTime>
  <Words>1785</Words>
  <Application>Microsoft Office PowerPoint</Application>
  <PresentationFormat>Widescreen</PresentationFormat>
  <Paragraphs>292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等线</vt:lpstr>
      <vt:lpstr>微软雅黑</vt:lpstr>
      <vt:lpstr>Arial</vt:lpstr>
      <vt:lpstr>Arial Black</vt:lpstr>
      <vt:lpstr>Calibri</vt:lpstr>
      <vt:lpstr>Courier New</vt:lpstr>
      <vt:lpstr>Symbol</vt:lpstr>
      <vt:lpstr>Times New Roman</vt:lpstr>
      <vt:lpstr>Wingdings</vt:lpstr>
      <vt:lpstr>3gpp</vt:lpstr>
      <vt:lpstr>Highlights from RAN#108 </vt:lpstr>
      <vt:lpstr>LTE and NR CRs / TRs / TSs</vt:lpstr>
      <vt:lpstr>RAN1 involved LS </vt:lpstr>
      <vt:lpstr>Rule for TEI</vt:lpstr>
      <vt:lpstr>Rel-19 AI/ML Air Interface</vt:lpstr>
      <vt:lpstr>Rel-19 7-24GHz channel model</vt:lpstr>
      <vt:lpstr>Rel-19 NTN for NR Phase 3</vt:lpstr>
      <vt:lpstr>Other R19 WID Updates with NO RAN1 Impact</vt:lpstr>
      <vt:lpstr>New Rel-20 RAN1-led WI/SI for NR</vt:lpstr>
      <vt:lpstr>New Rel-20 WI/SI for NR with RAN1 impact</vt:lpstr>
      <vt:lpstr>Potential New Rel-20 WI/SI for NR with RAN1 impact - 1/2</vt:lpstr>
      <vt:lpstr>Potential New Rel-20 WI/SI for NR with RAN1 impact - 2/2</vt:lpstr>
      <vt:lpstr>RAN-level 6G study</vt:lpstr>
      <vt:lpstr>R20 Study on 6G Radio</vt:lpstr>
      <vt:lpstr>6G Specification Format Modernization</vt:lpstr>
      <vt:lpstr>RAN1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CR0376</cp:lastModifiedBy>
  <cp:revision>1297</cp:revision>
  <cp:lastPrinted>2016-09-15T08:31:00Z</cp:lastPrinted>
  <dcterms:created xsi:type="dcterms:W3CDTF">2009-11-27T05:15:00Z</dcterms:created>
  <dcterms:modified xsi:type="dcterms:W3CDTF">2025-08-14T14:09:24Z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