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981" r:id="rId2"/>
    <p:sldId id="988" r:id="rId3"/>
    <p:sldId id="989" r:id="rId4"/>
    <p:sldId id="1005" r:id="rId5"/>
    <p:sldId id="1012" r:id="rId6"/>
    <p:sldId id="1015" r:id="rId7"/>
    <p:sldId id="1017" r:id="rId8"/>
    <p:sldId id="1002" r:id="rId9"/>
    <p:sldId id="993" r:id="rId10"/>
    <p:sldId id="995" r:id="rId11"/>
    <p:sldId id="996" r:id="rId12"/>
    <p:sldId id="998" r:id="rId13"/>
    <p:sldId id="999" r:id="rId14"/>
    <p:sldId id="1001" r:id="rId15"/>
    <p:sldId id="1006" r:id="rId16"/>
    <p:sldId id="1007" r:id="rId17"/>
    <p:sldId id="1016" r:id="rId18"/>
    <p:sldId id="1019" r:id="rId19"/>
    <p:sldId id="1018" r:id="rId20"/>
    <p:sldId id="1003" r:id="rId21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732F"/>
    <a:srgbClr val="0000F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25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438365752226178"/>
          <c:y val="7.4483893700323975E-2"/>
          <c:w val="0.8222221263437961"/>
          <c:h val="0.7176335826461425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4C8-4934-940F-76D3C3CB663B}"/>
              </c:ext>
            </c:extLst>
          </c:dPt>
          <c:cat>
            <c:strRef>
              <c:f>Sheet1!$A$2:$A$12</c:f>
              <c:strCache>
                <c:ptCount val="11"/>
                <c:pt idx="0">
                  <c:v>#96</c:v>
                </c:pt>
                <c:pt idx="1">
                  <c:v>#96-bis</c:v>
                </c:pt>
                <c:pt idx="2">
                  <c:v>#97</c:v>
                </c:pt>
                <c:pt idx="3">
                  <c:v>#98</c:v>
                </c:pt>
                <c:pt idx="4">
                  <c:v>#98-bis</c:v>
                </c:pt>
                <c:pt idx="5">
                  <c:v>#99</c:v>
                </c:pt>
                <c:pt idx="6">
                  <c:v>  </c:v>
                </c:pt>
                <c:pt idx="7">
                  <c:v>#110</c:v>
                </c:pt>
                <c:pt idx="8">
                  <c:v>#110-bis</c:v>
                </c:pt>
                <c:pt idx="9">
                  <c:v>#111</c:v>
                </c:pt>
                <c:pt idx="10">
                  <c:v>#112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503</c:v>
                </c:pt>
                <c:pt idx="1">
                  <c:v>470</c:v>
                </c:pt>
                <c:pt idx="2">
                  <c:v>451</c:v>
                </c:pt>
                <c:pt idx="3">
                  <c:v>450</c:v>
                </c:pt>
                <c:pt idx="4">
                  <c:v>462</c:v>
                </c:pt>
                <c:pt idx="5">
                  <c:v>432</c:v>
                </c:pt>
                <c:pt idx="6">
                  <c:v>0</c:v>
                </c:pt>
                <c:pt idx="7">
                  <c:v>381</c:v>
                </c:pt>
                <c:pt idx="8">
                  <c:v>656</c:v>
                </c:pt>
                <c:pt idx="9">
                  <c:v>659</c:v>
                </c:pt>
                <c:pt idx="10">
                  <c:v>569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4C8-4934-940F-76D3C3CB66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8381951"/>
        <c:axId val="83651855"/>
      </c:barChart>
      <c:catAx>
        <c:axId val="211838195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altLang="ko-KR" b="1"/>
                  <a:t>RAN1 meeting</a:t>
                </a:r>
                <a:endParaRPr lang="ko-KR" altLang="en-US" b="1"/>
              </a:p>
            </c:rich>
          </c:tx>
          <c:layout>
            <c:manualLayout>
              <c:xMode val="edge"/>
              <c:yMode val="edge"/>
              <c:x val="0.4993698390440921"/>
              <c:y val="0.89849039903242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3651855"/>
        <c:crosses val="autoZero"/>
        <c:auto val="1"/>
        <c:lblAlgn val="ctr"/>
        <c:lblOffset val="100"/>
        <c:noMultiLvlLbl val="0"/>
      </c:catAx>
      <c:valAx>
        <c:axId val="836518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b="1"/>
                  <a:t>Attended </a:t>
                </a:r>
              </a:p>
              <a:p>
                <a:pPr>
                  <a:defRPr b="1"/>
                </a:pPr>
                <a:r>
                  <a:rPr lang="en-US" b="1"/>
                  <a:t>participants</a:t>
                </a:r>
                <a:endParaRPr lang="ko-KR" b="1"/>
              </a:p>
            </c:rich>
          </c:tx>
          <c:layout>
            <c:manualLayout>
              <c:xMode val="edge"/>
              <c:yMode val="edge"/>
              <c:x val="0"/>
              <c:y val="0.238480869255469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18381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438365752226178"/>
          <c:y val="7.4483893700323975E-2"/>
          <c:w val="0.8222221263437961"/>
          <c:h val="0.71763358264614252"/>
        </c:manualLayout>
      </c:layout>
      <c:barChart>
        <c:barDir val="col"/>
        <c:grouping val="clustered"/>
        <c:varyColors val="0"/>
        <c:ser>
          <c:idx val="1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F2A-4C6D-9C24-DF97DD69E0A6}"/>
              </c:ext>
            </c:extLst>
          </c:dPt>
          <c:cat>
            <c:strRef>
              <c:f>Sheet1!$D$10:$D$20</c:f>
              <c:strCache>
                <c:ptCount val="11"/>
                <c:pt idx="0">
                  <c:v>#105-e</c:v>
                </c:pt>
                <c:pt idx="1">
                  <c:v>#106-e</c:v>
                </c:pt>
                <c:pt idx="2">
                  <c:v>#106b-e</c:v>
                </c:pt>
                <c:pt idx="3">
                  <c:v>#107-e</c:v>
                </c:pt>
                <c:pt idx="4">
                  <c:v>#107b-e</c:v>
                </c:pt>
                <c:pt idx="5">
                  <c:v>#108-e</c:v>
                </c:pt>
                <c:pt idx="6">
                  <c:v>#109-e</c:v>
                </c:pt>
                <c:pt idx="7">
                  <c:v>#110</c:v>
                </c:pt>
                <c:pt idx="8">
                  <c:v>#110-bis</c:v>
                </c:pt>
                <c:pt idx="9">
                  <c:v>#111</c:v>
                </c:pt>
                <c:pt idx="10">
                  <c:v>#112</c:v>
                </c:pt>
              </c:strCache>
            </c:strRef>
          </c:cat>
          <c:val>
            <c:numRef>
              <c:f>Sheet1!$E$10:$E$20</c:f>
              <c:numCache>
                <c:formatCode>General</c:formatCode>
                <c:ptCount val="11"/>
                <c:pt idx="0">
                  <c:v>2231</c:v>
                </c:pt>
                <c:pt idx="1">
                  <c:v>2289</c:v>
                </c:pt>
                <c:pt idx="2">
                  <c:v>2013</c:v>
                </c:pt>
                <c:pt idx="3">
                  <c:v>2241</c:v>
                </c:pt>
                <c:pt idx="4">
                  <c:v>835</c:v>
                </c:pt>
                <c:pt idx="5">
                  <c:v>2159</c:v>
                </c:pt>
                <c:pt idx="6">
                  <c:v>2685</c:v>
                </c:pt>
                <c:pt idx="7">
                  <c:v>2609</c:v>
                </c:pt>
                <c:pt idx="8">
                  <c:v>2480</c:v>
                </c:pt>
                <c:pt idx="9">
                  <c:v>2220</c:v>
                </c:pt>
                <c:pt idx="10">
                  <c:v>2248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F2A-4C6D-9C24-DF97DD69E0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8381951"/>
        <c:axId val="83651855"/>
      </c:barChart>
      <c:catAx>
        <c:axId val="211838195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altLang="ko-KR" b="1"/>
                  <a:t>RAN1 meeting</a:t>
                </a:r>
                <a:endParaRPr lang="ko-KR" altLang="en-US" b="1"/>
              </a:p>
            </c:rich>
          </c:tx>
          <c:layout>
            <c:manualLayout>
              <c:xMode val="edge"/>
              <c:yMode val="edge"/>
              <c:x val="0.4993698390440921"/>
              <c:y val="0.89849039903242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3651855"/>
        <c:crosses val="autoZero"/>
        <c:auto val="1"/>
        <c:lblAlgn val="ctr"/>
        <c:lblOffset val="100"/>
        <c:noMultiLvlLbl val="0"/>
      </c:catAx>
      <c:valAx>
        <c:axId val="836518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b="1"/>
                  <a:t>tdocs</a:t>
                </a:r>
                <a:endParaRPr lang="ko-KR" b="1"/>
              </a:p>
            </c:rich>
          </c:tx>
          <c:layout>
            <c:manualLayout>
              <c:xMode val="edge"/>
              <c:yMode val="edge"/>
              <c:x val="3.287671232876712E-2"/>
              <c:y val="0.2417448435631085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18381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Younsun Kim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67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RP-230003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LTE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096910"/>
              </p:ext>
            </p:extLst>
          </p:nvPr>
        </p:nvGraphicFramePr>
        <p:xfrm>
          <a:off x="551171" y="1500429"/>
          <a:ext cx="11099297" cy="1188087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92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IoT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(Internet of Things) NTN (non-terrestrial network)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RP-230633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849002"/>
              </p:ext>
            </p:extLst>
          </p:nvPr>
        </p:nvGraphicFramePr>
        <p:xfrm>
          <a:off x="9459583" y="3521834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3397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 smtClean="0"/>
              <a:t>Rel-17 </a:t>
            </a:r>
            <a:r>
              <a:rPr lang="en-US" altLang="en-US" sz="1800" dirty="0"/>
              <a:t>LTE </a:t>
            </a:r>
            <a:r>
              <a:rPr lang="en-US" altLang="en-US" sz="1800" dirty="0" smtClean="0"/>
              <a:t>RAN1 specs are stable</a:t>
            </a:r>
          </a:p>
          <a:p>
            <a:pPr lvl="1">
              <a:tabLst>
                <a:tab pos="4748213" algn="l"/>
              </a:tabLst>
            </a:pPr>
            <a:r>
              <a:rPr lang="en-US" altLang="en-US" sz="1600" dirty="0" smtClean="0"/>
              <a:t>2 Cat-F CRs were endorsed</a:t>
            </a: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There were no </a:t>
            </a:r>
            <a:r>
              <a:rPr lang="en-US" altLang="en-US" sz="1600" dirty="0" err="1" smtClean="0">
                <a:ea typeface="ＭＳ Ｐゴシック" panose="020B0600070205080204" pitchFamily="34" charset="-128"/>
              </a:rPr>
              <a:t>tdocs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 submitted for Rel-17 </a:t>
            </a:r>
            <a:r>
              <a:rPr lang="en-US" altLang="en-US" sz="1600" dirty="0" smtClean="0"/>
              <a:t>LTE </a:t>
            </a:r>
            <a:r>
              <a:rPr lang="en-US" altLang="en-US" sz="1600" dirty="0"/>
              <a:t>UE feature </a:t>
            </a:r>
            <a:r>
              <a:rPr lang="en-US" altLang="en-US" sz="1600" dirty="0" smtClean="0"/>
              <a:t>list</a:t>
            </a:r>
            <a:endParaRPr lang="en-US" altLang="en-US" sz="1600" dirty="0"/>
          </a:p>
          <a:p>
            <a:pPr lvl="1"/>
            <a:endParaRPr lang="en-US" altLang="en-US" sz="1600" dirty="0" smtClean="0"/>
          </a:p>
          <a:p>
            <a:r>
              <a:rPr lang="en-US" altLang="en-US" sz="1800" dirty="0" smtClean="0"/>
              <a:t>Rel-18 </a:t>
            </a:r>
            <a:r>
              <a:rPr lang="en-US" altLang="en-US" sz="1800" dirty="0"/>
              <a:t>LTE (</a:t>
            </a:r>
            <a:r>
              <a:rPr lang="en-US" altLang="en-US" sz="1800" dirty="0" err="1"/>
              <a:t>IoT</a:t>
            </a:r>
            <a:r>
              <a:rPr lang="en-US" altLang="en-US" sz="1800" dirty="0"/>
              <a:t> </a:t>
            </a:r>
            <a:r>
              <a:rPr lang="en-US" altLang="en-US" sz="1800" dirty="0" smtClean="0"/>
              <a:t>NTN)</a:t>
            </a: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Adequate progress in all topics (disabling </a:t>
            </a:r>
            <a:r>
              <a:rPr lang="en-US" altLang="en-US" sz="1600" dirty="0">
                <a:ea typeface="ＭＳ Ｐゴシック" panose="020B0600070205080204" pitchFamily="34" charset="-128"/>
              </a:rPr>
              <a:t>of HARQ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feedback, improved </a:t>
            </a:r>
            <a:r>
              <a:rPr lang="en-US" altLang="en-US" sz="1600" dirty="0">
                <a:ea typeface="ＭＳ Ｐゴシック" panose="020B0600070205080204" pitchFamily="34" charset="-128"/>
              </a:rPr>
              <a:t>GNSS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operations)</a:t>
            </a: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600" dirty="0"/>
          </a:p>
          <a:p>
            <a:endParaRPr lang="en-US" altLang="en-US" sz="18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</a:t>
            </a: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3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5G NR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27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NR </a:t>
            </a:r>
            <a:r>
              <a:rPr lang="en-GB" altLang="ja-JP" dirty="0" smtClean="0"/>
              <a:t>WI/SIs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236720"/>
              </p:ext>
            </p:extLst>
          </p:nvPr>
        </p:nvGraphicFramePr>
        <p:xfrm>
          <a:off x="813558" y="1160578"/>
          <a:ext cx="10578656" cy="4919362"/>
        </p:xfrm>
        <a:graphic>
          <a:graphicData uri="http://schemas.openxmlformats.org/drawingml/2006/table">
            <a:tbl>
              <a:tblPr/>
              <a:tblGrid>
                <a:gridCol w="5306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405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665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Title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 </a:t>
                      </a:r>
                      <a:endParaRPr kumimoji="0" lang="ja-JP" altLang="en-GB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Completed?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Target completion date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SR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6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RAN1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Overall</a:t>
                      </a:r>
                      <a:endParaRPr kumimoji="0" lang="en-GB" altLang="ja-JP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Agreed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Proposed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MIMO evolution for downlink and uplink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RP-230102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</a:t>
                      </a:r>
                      <a:r>
                        <a:rPr lang="en-US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sidelink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evolution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RP-230075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Expanded and Improved NR Positioning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RP-230327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Enhanced support of reduced capability NR devices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RP-230111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Network energy savings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RP-230565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network-controlled repeaters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RP-230174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7426175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Enhancement of NR Dynamic Spectrum Sharing (DSS)</a:t>
                      </a:r>
                      <a:endParaRPr lang="en-US" sz="11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RP-230412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1268070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Multi-carrier enhancements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RP-230356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587475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Further NR coverage enhancements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RP-230308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3389711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Artificial Intelligence (AI)/Machine Learning (ML) for NR air interface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RP-230661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664443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evolution of NR duplex operation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RP-230291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2699269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low-power Wake-up Signal and Receiver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RP-230369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8065684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support for UAV (</a:t>
                      </a:r>
                      <a:r>
                        <a:rPr lang="en-US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Uncrewed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Aerial Vehicles)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RP-230258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1038345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XR enhancements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RP-230277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7585948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NTN (Non-Terrestrial Networks) enhancements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RP-230119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8776254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 Further NR mobility enhancements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RP-230635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118601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(RAN4-led)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support for dedicated spectrum less than 5MHz for FR1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RP-230114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316173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626362"/>
              </p:ext>
            </p:extLst>
          </p:nvPr>
        </p:nvGraphicFramePr>
        <p:xfrm>
          <a:off x="9126419" y="6220824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157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Rel-15 and Rel-16 NR </a:t>
            </a:r>
            <a:r>
              <a:rPr lang="en-US" dirty="0" smtClean="0"/>
              <a:t>RAN1 specs </a:t>
            </a:r>
            <a:r>
              <a:rPr lang="en-US" dirty="0"/>
              <a:t>for </a:t>
            </a:r>
            <a:r>
              <a:rPr lang="en-US" dirty="0" smtClean="0"/>
              <a:t>are stable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No Cat-F CRs were endorsed for Rel-15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9 Cat-F CRs were endorsed for Rel-16 (</a:t>
            </a:r>
            <a:r>
              <a:rPr lang="en-US" dirty="0" smtClean="0">
                <a:sym typeface="Wingdings" panose="05000000000000000000" pitchFamily="2" charset="2"/>
              </a:rPr>
              <a:t>16 in Q2  12 in </a:t>
            </a:r>
            <a:r>
              <a:rPr lang="en-US" dirty="0">
                <a:sym typeface="Wingdings" panose="05000000000000000000" pitchFamily="2" charset="2"/>
              </a:rPr>
              <a:t>Q3  </a:t>
            </a:r>
            <a:r>
              <a:rPr lang="en-US" dirty="0" smtClean="0">
                <a:sym typeface="Wingdings" panose="05000000000000000000" pitchFamily="2" charset="2"/>
              </a:rPr>
              <a:t>12 </a:t>
            </a:r>
            <a:r>
              <a:rPr lang="en-US" dirty="0">
                <a:sym typeface="Wingdings" panose="05000000000000000000" pitchFamily="2" charset="2"/>
              </a:rPr>
              <a:t>in </a:t>
            </a:r>
            <a:r>
              <a:rPr lang="en-US" dirty="0" smtClean="0">
                <a:sym typeface="Wingdings" panose="05000000000000000000" pitchFamily="2" charset="2"/>
              </a:rPr>
              <a:t>Q4  9 in Q1)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/>
              <a:t>Rel-17 </a:t>
            </a:r>
            <a:r>
              <a:rPr lang="en-US" altLang="en-US" dirty="0"/>
              <a:t>NR </a:t>
            </a:r>
            <a:r>
              <a:rPr lang="en-US" altLang="en-US" dirty="0" smtClean="0"/>
              <a:t>RAN1 specs are stable</a:t>
            </a:r>
            <a:endParaRPr lang="en-US" alt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>
                <a:ea typeface="ＭＳ Ｐゴシック" panose="020B0600070205080204" pitchFamily="34" charset="-128"/>
              </a:rPr>
              <a:t>40 Cat-F CRs were endorsed for Rel-17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dirty="0" smtClean="0"/>
              <a:t>NR </a:t>
            </a:r>
            <a:r>
              <a:rPr lang="en-US" altLang="en-US" dirty="0"/>
              <a:t>UE feature list </a:t>
            </a:r>
            <a:r>
              <a:rPr lang="en-US" altLang="en-US" dirty="0" smtClean="0"/>
              <a:t>is stable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/>
              <a:t>One Cat F CR was endorsed for Rel-18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/>
              <a:t>The correction was for TR38.864 (network energy savings) to add definitions on </a:t>
            </a:r>
            <a:r>
              <a:rPr lang="en-GB" dirty="0" smtClean="0"/>
              <a:t>abbreviations/symbols used in the TR</a:t>
            </a:r>
            <a:endParaRPr lang="en-US" alt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dirty="0"/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dirty="0" smtClean="0"/>
              <a:t>	</a:t>
            </a:r>
            <a:endParaRPr lang="en-US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Maintenance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96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800" dirty="0"/>
              <a:t>NR MIMO evolution for downlink and uplink</a:t>
            </a:r>
          </a:p>
          <a:p>
            <a:pPr lvl="1"/>
            <a:r>
              <a:rPr lang="en-US" sz="1600" dirty="0" smtClean="0"/>
              <a:t>Adequate progress – agreements on all topics (</a:t>
            </a:r>
            <a:r>
              <a:rPr lang="en-US" sz="1600" dirty="0" err="1" smtClean="0"/>
              <a:t>mTRP</a:t>
            </a:r>
            <a:r>
              <a:rPr lang="en-US" sz="1600" dirty="0" smtClean="0"/>
              <a:t> enhancement, CSI enhancement, RS enhancement, enhanced UL)</a:t>
            </a:r>
          </a:p>
          <a:p>
            <a:pPr lvl="1"/>
            <a:endParaRPr lang="en-US" sz="1400" dirty="0"/>
          </a:p>
          <a:p>
            <a:pPr eaLnBrk="1" fontAlgn="t" hangingPunct="1"/>
            <a:r>
              <a:rPr lang="en-US" sz="1800" dirty="0"/>
              <a:t>Study on Artificial Intelligence (AI)/Machine Learning (ML) for NR air interface</a:t>
            </a:r>
          </a:p>
          <a:p>
            <a:pPr lvl="1" eaLnBrk="1" fontAlgn="t" hangingPunct="1"/>
            <a:r>
              <a:rPr lang="en-US" sz="1600" dirty="0"/>
              <a:t>Adequate progress – agreements on all </a:t>
            </a:r>
            <a:r>
              <a:rPr lang="en-US" sz="1600" dirty="0" smtClean="0"/>
              <a:t>topics (AI/ML framework, AI/ML for CSI, AI/ML for BM, AI/ML for positioning)</a:t>
            </a:r>
            <a:endParaRPr lang="en-US" sz="1600" dirty="0"/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800" dirty="0" smtClean="0"/>
              <a:t>Study </a:t>
            </a:r>
            <a:r>
              <a:rPr lang="en-US" sz="1800" dirty="0"/>
              <a:t>on evolution of NR duplex operation</a:t>
            </a:r>
          </a:p>
          <a:p>
            <a:pPr lvl="1" eaLnBrk="1" fontAlgn="t" hangingPunct="1"/>
            <a:r>
              <a:rPr lang="en-US" sz="1600" dirty="0"/>
              <a:t>Adequate progress – agreements on all </a:t>
            </a:r>
            <a:r>
              <a:rPr lang="en-US" sz="1600" dirty="0" smtClean="0"/>
              <a:t>topics (evaluation, non-overlapping full duplex, dynamic TDD)</a:t>
            </a:r>
          </a:p>
          <a:p>
            <a:pPr lvl="1"/>
            <a:endParaRPr lang="en-US" sz="1400" dirty="0" smtClean="0"/>
          </a:p>
          <a:p>
            <a:pPr eaLnBrk="1" fontAlgn="t" hangingPunct="1"/>
            <a:r>
              <a:rPr lang="en-US" sz="1800" dirty="0"/>
              <a:t>NR </a:t>
            </a:r>
            <a:r>
              <a:rPr lang="en-US" sz="1800" dirty="0" err="1"/>
              <a:t>sidelink</a:t>
            </a:r>
            <a:r>
              <a:rPr lang="en-US" sz="1800" dirty="0"/>
              <a:t> evolution</a:t>
            </a:r>
          </a:p>
          <a:p>
            <a:pPr lvl="1" eaLnBrk="1" fontAlgn="t" hangingPunct="1"/>
            <a:r>
              <a:rPr lang="en-US" sz="1600" dirty="0" smtClean="0"/>
              <a:t>Overall progress is </a:t>
            </a:r>
            <a:r>
              <a:rPr lang="en-US" sz="1600" dirty="0" smtClean="0">
                <a:solidFill>
                  <a:srgbClr val="FF0000"/>
                </a:solidFill>
              </a:rPr>
              <a:t>behind schedule </a:t>
            </a:r>
            <a:r>
              <a:rPr lang="en-US" sz="1600" dirty="0" smtClean="0"/>
              <a:t>as indicated in the status report</a:t>
            </a:r>
          </a:p>
          <a:p>
            <a:pPr lvl="1" eaLnBrk="1" fontAlgn="t" hangingPunct="1"/>
            <a:r>
              <a:rPr lang="en-US" sz="1600" dirty="0" smtClean="0">
                <a:solidFill>
                  <a:srgbClr val="FF0000"/>
                </a:solidFill>
              </a:rPr>
              <a:t>RAN checkpoint </a:t>
            </a:r>
            <a:r>
              <a:rPr lang="en-US" sz="1600" dirty="0" smtClean="0"/>
              <a:t>for determining whether </a:t>
            </a:r>
            <a:r>
              <a:rPr lang="en-US" sz="1600" dirty="0" err="1" smtClean="0"/>
              <a:t>sidelink</a:t>
            </a:r>
            <a:r>
              <a:rPr lang="en-US" sz="1600" dirty="0" smtClean="0"/>
              <a:t> CA needs to be included to the Rel-18 </a:t>
            </a:r>
            <a:r>
              <a:rPr lang="en-US" sz="1600" dirty="0" err="1" smtClean="0"/>
              <a:t>workscope</a:t>
            </a:r>
            <a:endParaRPr lang="en-US" sz="1600" dirty="0" smtClean="0"/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800" dirty="0" smtClean="0"/>
              <a:t>Expanded and improved NR positioning</a:t>
            </a:r>
          </a:p>
          <a:p>
            <a:pPr lvl="1" eaLnBrk="1" fontAlgn="t" hangingPunct="1"/>
            <a:r>
              <a:rPr lang="en-US" sz="1600" dirty="0" smtClean="0"/>
              <a:t>Adequate progress – agreements on all topics (</a:t>
            </a:r>
            <a:r>
              <a:rPr lang="en-US" sz="1600" dirty="0" err="1" smtClean="0"/>
              <a:t>sidelink</a:t>
            </a:r>
            <a:r>
              <a:rPr lang="en-US" sz="1600" dirty="0" smtClean="0"/>
              <a:t> positioning, carrier phase positioning, LPHAP, BW aggregation for positioning, positioning for </a:t>
            </a:r>
            <a:r>
              <a:rPr lang="en-US" sz="1600" dirty="0" err="1" smtClean="0"/>
              <a:t>RedCap</a:t>
            </a:r>
            <a:r>
              <a:rPr lang="en-US" sz="1600" dirty="0" smtClean="0"/>
              <a:t> UEs)</a:t>
            </a:r>
          </a:p>
          <a:p>
            <a:pPr lvl="1" eaLnBrk="1" fontAlgn="t" hangingPunct="1"/>
            <a:endParaRPr lang="en-US" sz="14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Rel-18 Details (1/4)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68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Enhanced support of reduced capability NR device</a:t>
            </a:r>
          </a:p>
          <a:p>
            <a:pPr lvl="1" eaLnBrk="1" fontAlgn="t" hangingPunct="1"/>
            <a:r>
              <a:rPr lang="en-US" sz="1600" dirty="0"/>
              <a:t>Adequate progress – agreements on all topics (UE complexity reduction)</a:t>
            </a:r>
            <a:endParaRPr lang="en-US" sz="1600" b="1" dirty="0">
              <a:solidFill>
                <a:srgbClr val="FF0000"/>
              </a:solidFill>
            </a:endParaRPr>
          </a:p>
          <a:p>
            <a:pPr eaLnBrk="1" fontAlgn="t" hangingPunct="1"/>
            <a:endParaRPr lang="en-US" sz="1800" dirty="0"/>
          </a:p>
          <a:p>
            <a:pPr eaLnBrk="1" fontAlgn="t" hangingPunct="1"/>
            <a:r>
              <a:rPr lang="en-US" sz="1800" dirty="0" smtClean="0"/>
              <a:t>Network </a:t>
            </a:r>
            <a:r>
              <a:rPr lang="en-US" sz="1800" dirty="0"/>
              <a:t>energy savings for NR</a:t>
            </a:r>
          </a:p>
          <a:p>
            <a:pPr lvl="1" eaLnBrk="1" fontAlgn="t" hangingPunct="1"/>
            <a:r>
              <a:rPr lang="en-US" sz="1600" dirty="0" smtClean="0"/>
              <a:t>Adequate progress – RAN1 focused primarily </a:t>
            </a:r>
            <a:r>
              <a:rPr lang="en-US" sz="1600" dirty="0"/>
              <a:t>on </a:t>
            </a:r>
            <a:r>
              <a:rPr lang="en-US" sz="1600" dirty="0" smtClean="0"/>
              <a:t>techniques </a:t>
            </a:r>
            <a:r>
              <a:rPr lang="en-US" sz="1600" dirty="0"/>
              <a:t>in spatial and power domains</a:t>
            </a:r>
            <a:endParaRPr lang="en-US" sz="1200" dirty="0"/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800" dirty="0" smtClean="0"/>
              <a:t>NR </a:t>
            </a:r>
            <a:r>
              <a:rPr lang="en-US" sz="1800" dirty="0"/>
              <a:t>network-controlled repeaters</a:t>
            </a:r>
          </a:p>
          <a:p>
            <a:pPr lvl="1" eaLnBrk="1" fontAlgn="t" hangingPunct="1"/>
            <a:r>
              <a:rPr lang="en-US" sz="1600" dirty="0"/>
              <a:t>From RAN1 perspective, Rel-18 </a:t>
            </a:r>
            <a:r>
              <a:rPr lang="en-US" sz="1600" dirty="0" smtClean="0"/>
              <a:t>NR network controlled repeaters work </a:t>
            </a:r>
            <a:r>
              <a:rPr lang="en-US" sz="1600" dirty="0"/>
              <a:t>item in RAN1 is completed</a:t>
            </a:r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800" dirty="0" smtClean="0"/>
              <a:t>XR </a:t>
            </a:r>
            <a:r>
              <a:rPr lang="en-US" sz="1800" dirty="0"/>
              <a:t>enhancements for NR</a:t>
            </a:r>
          </a:p>
          <a:p>
            <a:pPr lvl="1" eaLnBrk="1" fontAlgn="t" hangingPunct="1"/>
            <a:r>
              <a:rPr lang="en-US" sz="1600" dirty="0"/>
              <a:t>Adequate progress </a:t>
            </a:r>
            <a:r>
              <a:rPr lang="en-US" sz="1600" dirty="0" smtClean="0"/>
              <a:t>on XR-specific </a:t>
            </a:r>
            <a:r>
              <a:rPr lang="en-US" sz="1600" dirty="0"/>
              <a:t>capacity enhancements</a:t>
            </a:r>
            <a:endParaRPr lang="en-US" sz="1200" dirty="0"/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800" dirty="0" smtClean="0"/>
              <a:t>NR NTN enhancements</a:t>
            </a:r>
          </a:p>
          <a:p>
            <a:pPr lvl="1" eaLnBrk="1" fontAlgn="t" hangingPunct="1"/>
            <a:r>
              <a:rPr lang="en-US" sz="1600" dirty="0"/>
              <a:t>Adequate progress </a:t>
            </a:r>
            <a:r>
              <a:rPr lang="en-US" sz="1600" dirty="0" smtClean="0"/>
              <a:t>– agreements on </a:t>
            </a:r>
            <a:r>
              <a:rPr lang="en-US" sz="1600" dirty="0"/>
              <a:t>all topics </a:t>
            </a:r>
            <a:endParaRPr lang="en-US" sz="1600" dirty="0" smtClean="0"/>
          </a:p>
          <a:p>
            <a:pPr lvl="1" eaLnBrk="1" fontAlgn="t" hangingPunct="1"/>
            <a:r>
              <a:rPr lang="en-US" sz="1600" dirty="0">
                <a:solidFill>
                  <a:srgbClr val="FF0000"/>
                </a:solidFill>
              </a:rPr>
              <a:t>RAN checkpoint</a:t>
            </a:r>
            <a:r>
              <a:rPr lang="en-US" sz="1600" dirty="0"/>
              <a:t> for determining whether </a:t>
            </a:r>
            <a:r>
              <a:rPr lang="en-US" sz="1600" dirty="0" smtClean="0"/>
              <a:t>downlink coverage enhancement needs </a:t>
            </a:r>
            <a:r>
              <a:rPr lang="en-US" sz="1600" dirty="0"/>
              <a:t>to be included to the Rel-18 </a:t>
            </a:r>
            <a:r>
              <a:rPr lang="en-US" sz="1600" dirty="0" err="1" smtClean="0"/>
              <a:t>workscope</a:t>
            </a:r>
            <a:endParaRPr lang="en-US" sz="1600" dirty="0" smtClean="0"/>
          </a:p>
          <a:p>
            <a:pPr lvl="1" eaLnBrk="1" fontAlgn="t" hangingPunct="1"/>
            <a:endParaRPr lang="en-US" sz="1400" dirty="0" smtClean="0"/>
          </a:p>
          <a:p>
            <a:pPr lvl="1" eaLnBrk="1" fontAlgn="t" hangingPunct="1"/>
            <a:endParaRPr lang="en-US" sz="1400" dirty="0" smtClean="0"/>
          </a:p>
          <a:p>
            <a:pPr lvl="1" eaLnBrk="1" fontAlgn="t" hangingPunct="1"/>
            <a:endParaRPr lang="en-US" sz="16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</a:t>
            </a:r>
            <a:r>
              <a:rPr lang="en-US" altLang="en-US" dirty="0"/>
              <a:t>Rel-18 Details </a:t>
            </a:r>
            <a:r>
              <a:rPr lang="en-US" altLang="en-US" dirty="0" smtClean="0"/>
              <a:t>(2/4)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5953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800" dirty="0"/>
              <a:t>Further NR mobility enhancements</a:t>
            </a:r>
          </a:p>
          <a:p>
            <a:pPr lvl="1" eaLnBrk="1" fontAlgn="t" hangingPunct="1"/>
            <a:r>
              <a:rPr lang="en-US" sz="1600" dirty="0"/>
              <a:t>Adequate progress – agreements on all topics (inter-cell beam management, timing advance management to reduce latency)</a:t>
            </a:r>
          </a:p>
          <a:p>
            <a:pPr lvl="1" eaLnBrk="1" fontAlgn="t" hangingPunct="1"/>
            <a:endParaRPr lang="en-US" sz="1600" dirty="0" smtClean="0"/>
          </a:p>
          <a:p>
            <a:pPr eaLnBrk="1" fontAlgn="t" hangingPunct="1"/>
            <a:r>
              <a:rPr lang="en-US" sz="1800" dirty="0" smtClean="0"/>
              <a:t>Study </a:t>
            </a:r>
            <a:r>
              <a:rPr lang="en-US" sz="1800" dirty="0"/>
              <a:t>on low-power wake-up signal and receiver for NR</a:t>
            </a:r>
          </a:p>
          <a:p>
            <a:pPr lvl="1" eaLnBrk="1" fontAlgn="t" hangingPunct="1"/>
            <a:r>
              <a:rPr lang="en-US" sz="1600" dirty="0" smtClean="0"/>
              <a:t>Adequate </a:t>
            </a:r>
            <a:r>
              <a:rPr lang="en-US" sz="1600" dirty="0"/>
              <a:t>progress – agreements on all topics (evaluation, receiver architecture, L1 signal design and procedure)</a:t>
            </a:r>
          </a:p>
          <a:p>
            <a:pPr lvl="1" eaLnBrk="1" fontAlgn="t" hangingPunct="1"/>
            <a:endParaRPr lang="en-US" sz="1600" dirty="0"/>
          </a:p>
          <a:p>
            <a:pPr eaLnBrk="1" fontAlgn="t" hangingPunct="1"/>
            <a:r>
              <a:rPr lang="en-US" sz="1800" dirty="0" smtClean="0"/>
              <a:t>Further </a:t>
            </a:r>
            <a:r>
              <a:rPr lang="en-US" sz="1800" dirty="0"/>
              <a:t>NR coverage enhancements</a:t>
            </a:r>
            <a:endParaRPr lang="en-US" sz="1800" dirty="0" smtClean="0"/>
          </a:p>
          <a:p>
            <a:pPr lvl="1" eaLnBrk="1" fontAlgn="t" hangingPunct="1"/>
            <a:r>
              <a:rPr lang="en-US" sz="1600" dirty="0"/>
              <a:t>Adequate progress – agreements on all topics (PRACH coverage </a:t>
            </a:r>
            <a:r>
              <a:rPr lang="en-US" sz="1600" dirty="0" smtClean="0"/>
              <a:t>enhancements</a:t>
            </a:r>
            <a:r>
              <a:rPr lang="en-US" sz="1600" dirty="0"/>
              <a:t>, </a:t>
            </a:r>
            <a:r>
              <a:rPr lang="en-US" sz="1600" dirty="0" smtClean="0"/>
              <a:t>power </a:t>
            </a:r>
            <a:r>
              <a:rPr lang="en-US" sz="1600" dirty="0"/>
              <a:t>domain </a:t>
            </a:r>
            <a:r>
              <a:rPr lang="en-US" sz="1600" dirty="0" smtClean="0"/>
              <a:t>enhancements</a:t>
            </a:r>
            <a:r>
              <a:rPr lang="en-US" sz="1600" dirty="0"/>
              <a:t>, </a:t>
            </a:r>
            <a:r>
              <a:rPr lang="en-US" sz="1600" dirty="0" smtClean="0"/>
              <a:t>dynamic </a:t>
            </a:r>
            <a:r>
              <a:rPr lang="en-US" sz="1600" dirty="0"/>
              <a:t>switching between DFT-S-OFDM and CP-OFDM)</a:t>
            </a:r>
          </a:p>
          <a:p>
            <a:pPr lvl="1" eaLnBrk="1" fontAlgn="t" hangingPunct="1"/>
            <a:endParaRPr lang="en-US" sz="1600" dirty="0"/>
          </a:p>
          <a:p>
            <a:pPr eaLnBrk="1" fontAlgn="t" hangingPunct="1"/>
            <a:r>
              <a:rPr lang="en-US" sz="1800" dirty="0" smtClean="0"/>
              <a:t>NR </a:t>
            </a:r>
            <a:r>
              <a:rPr lang="en-US" sz="1800" dirty="0"/>
              <a:t>support for dedicated spectrum less than 5MHz for FR1</a:t>
            </a:r>
          </a:p>
          <a:p>
            <a:pPr lvl="1" eaLnBrk="1" fontAlgn="t" hangingPunct="1"/>
            <a:r>
              <a:rPr lang="en-US" sz="1600" dirty="0" smtClean="0"/>
              <a:t>Adequate </a:t>
            </a:r>
            <a:r>
              <a:rPr lang="en-US" sz="1600" dirty="0"/>
              <a:t>progress</a:t>
            </a:r>
          </a:p>
          <a:p>
            <a:pPr lvl="1" eaLnBrk="1" fontAlgn="t" hangingPunct="1"/>
            <a:endParaRPr lang="en-US" sz="1600" dirty="0" smtClean="0"/>
          </a:p>
          <a:p>
            <a:pPr eaLnBrk="1" fontAlgn="t" hangingPunct="1"/>
            <a:r>
              <a:rPr lang="en-US" sz="1800" dirty="0" smtClean="0"/>
              <a:t>NR </a:t>
            </a:r>
            <a:r>
              <a:rPr lang="en-US" sz="1800" dirty="0"/>
              <a:t>support for UAV (</a:t>
            </a:r>
            <a:r>
              <a:rPr lang="en-US" sz="1800" dirty="0" err="1"/>
              <a:t>Uncrewed</a:t>
            </a:r>
            <a:r>
              <a:rPr lang="en-US" sz="1800" dirty="0"/>
              <a:t> Aerial Vehicles)</a:t>
            </a:r>
          </a:p>
          <a:p>
            <a:pPr lvl="1" eaLnBrk="1" fontAlgn="t" hangingPunct="1"/>
            <a:r>
              <a:rPr lang="en-US" sz="1600" dirty="0"/>
              <a:t>Adequate </a:t>
            </a:r>
            <a:r>
              <a:rPr lang="en-US" sz="1600" dirty="0" smtClean="0"/>
              <a:t>progress</a:t>
            </a:r>
          </a:p>
          <a:p>
            <a:pPr lvl="1" eaLnBrk="1" fontAlgn="t" hangingPunct="1"/>
            <a:endParaRPr lang="en-US" sz="14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Rel-18 Details </a:t>
            </a:r>
            <a:r>
              <a:rPr lang="en-US" altLang="en-US" dirty="0" smtClean="0"/>
              <a:t>(3/4)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2549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800" dirty="0"/>
              <a:t>Multi-carrier enhancements for NR</a:t>
            </a:r>
          </a:p>
          <a:p>
            <a:pPr lvl="1"/>
            <a:r>
              <a:rPr lang="en-US" sz="1600" dirty="0" smtClean="0"/>
              <a:t>RAN1 </a:t>
            </a:r>
            <a:r>
              <a:rPr lang="en-US" sz="1600" dirty="0"/>
              <a:t>was </a:t>
            </a:r>
            <a:r>
              <a:rPr lang="en-US" sz="1600" dirty="0" smtClean="0"/>
              <a:t>tasked to </a:t>
            </a:r>
            <a:r>
              <a:rPr lang="en-US" sz="1600" dirty="0"/>
              <a:t>finalize </a:t>
            </a:r>
            <a:r>
              <a:rPr lang="en-US" sz="1600" dirty="0" smtClean="0"/>
              <a:t>the remaining </a:t>
            </a:r>
            <a:r>
              <a:rPr lang="en-US" sz="1600" dirty="0"/>
              <a:t>details of </a:t>
            </a:r>
            <a:r>
              <a:rPr lang="en-US" sz="1600" dirty="0" smtClean="0"/>
              <a:t>Rel-18 multi-carrier enhancement by 2023.Q1</a:t>
            </a:r>
            <a:endParaRPr lang="en-US" sz="1600" dirty="0"/>
          </a:p>
          <a:p>
            <a:pPr lvl="1"/>
            <a:r>
              <a:rPr lang="en-US" sz="1600" dirty="0" smtClean="0"/>
              <a:t>However</a:t>
            </a:r>
            <a:r>
              <a:rPr lang="en-US" sz="1600" dirty="0"/>
              <a:t>, there is one issue that RAN1 was not able to converge on with regards to </a:t>
            </a:r>
            <a:r>
              <a:rPr lang="en-US" sz="1600" dirty="0" smtClean="0"/>
              <a:t>the details </a:t>
            </a:r>
            <a:r>
              <a:rPr lang="en-US" sz="1600" dirty="0"/>
              <a:t>on UL/</a:t>
            </a:r>
            <a:r>
              <a:rPr lang="it-IT" sz="1600" dirty="0"/>
              <a:t>SUL</a:t>
            </a:r>
            <a:r>
              <a:rPr lang="en-US" sz="1600" dirty="0"/>
              <a:t> </a:t>
            </a:r>
            <a:r>
              <a:rPr lang="en-US" sz="1600" dirty="0" smtClean="0"/>
              <a:t>indicator</a:t>
            </a:r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2"/>
            <a:r>
              <a:rPr lang="en-US" sz="1400" dirty="0" smtClean="0"/>
              <a:t>RAN1 Chair: </a:t>
            </a:r>
            <a:r>
              <a:rPr lang="en-US" sz="1400" dirty="0"/>
              <a:t>A</a:t>
            </a:r>
            <a:r>
              <a:rPr lang="en-US" sz="1400" dirty="0" smtClean="0"/>
              <a:t>dditional discussions on the above </a:t>
            </a:r>
            <a:r>
              <a:rPr lang="en-US" sz="1400" dirty="0"/>
              <a:t>UL/</a:t>
            </a:r>
            <a:r>
              <a:rPr lang="it-IT" sz="1400" dirty="0"/>
              <a:t>SUL</a:t>
            </a:r>
            <a:r>
              <a:rPr lang="en-US" sz="1400" dirty="0"/>
              <a:t> </a:t>
            </a:r>
            <a:r>
              <a:rPr lang="en-US" sz="1400" dirty="0" smtClean="0"/>
              <a:t>indicator </a:t>
            </a:r>
            <a:r>
              <a:rPr lang="en-US" sz="1400" dirty="0"/>
              <a:t>in RAN1 </a:t>
            </a:r>
            <a:r>
              <a:rPr lang="en-US" sz="1400" dirty="0" smtClean="0"/>
              <a:t>is not necessary.</a:t>
            </a:r>
          </a:p>
          <a:p>
            <a:pPr lvl="2"/>
            <a:endParaRPr lang="en-US" sz="1400" dirty="0"/>
          </a:p>
          <a:p>
            <a:r>
              <a:rPr lang="en-US" sz="1800" dirty="0" smtClean="0"/>
              <a:t>TEI</a:t>
            </a:r>
          </a:p>
          <a:p>
            <a:pPr lvl="1"/>
            <a:r>
              <a:rPr lang="en-US" sz="1600" dirty="0" smtClean="0"/>
              <a:t>RAN1 endorsed two TEI proposals in 2023.Q1</a:t>
            </a:r>
          </a:p>
          <a:p>
            <a:pPr lvl="1"/>
            <a:r>
              <a:rPr lang="en-US" sz="1600" dirty="0" smtClean="0"/>
              <a:t>Endorsed TEI proposals affect RAN2 and RAN3 (LSs have been sent to both WGs)</a:t>
            </a:r>
          </a:p>
          <a:p>
            <a:pPr lvl="1"/>
            <a:r>
              <a:rPr lang="en-US" sz="1600" dirty="0" smtClean="0"/>
              <a:t>To align the TEI CR submission across WGs, RAN1 CRs on Rel-18 TEI will be submitted in RAN#102 (December)</a:t>
            </a:r>
          </a:p>
          <a:p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Rel-18 Details </a:t>
            </a:r>
            <a:r>
              <a:rPr lang="en-US" altLang="en-US" dirty="0" smtClean="0"/>
              <a:t>(4/4)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029662"/>
              </p:ext>
            </p:extLst>
          </p:nvPr>
        </p:nvGraphicFramePr>
        <p:xfrm>
          <a:off x="1013502" y="2233834"/>
          <a:ext cx="10176387" cy="19940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76387">
                  <a:extLst>
                    <a:ext uri="{9D8B030D-6E8A-4147-A177-3AD203B41FA5}">
                      <a16:colId xmlns:a16="http://schemas.microsoft.com/office/drawing/2014/main" val="1953760314"/>
                    </a:ext>
                  </a:extLst>
                </a:gridCol>
              </a:tblGrid>
              <a:tr h="19940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바탕" panose="02030600000101010101" pitchFamily="18" charset="-127"/>
                          <a:cs typeface="Times" panose="02020603050405020304" pitchFamily="18" charset="0"/>
                        </a:rPr>
                        <a:t>Proposal 3-14</a:t>
                      </a:r>
                      <a:r>
                        <a:rPr lang="en-GB" sz="1600" b="1" u="sng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바탕" panose="02030600000101010101" pitchFamily="18" charset="-127"/>
                          <a:cs typeface="Times" panose="02020603050405020304" pitchFamily="18" charset="0"/>
                        </a:rPr>
                        <a:t>rev1</a:t>
                      </a:r>
                      <a:r>
                        <a:rPr lang="en-GB" sz="1600" b="1" u="none" baseline="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바탕" panose="02030600000101010101" pitchFamily="18" charset="-127"/>
                          <a:cs typeface="Times" panose="02020603050405020304" pitchFamily="18" charset="0"/>
                        </a:rPr>
                        <a:t> (discussed in RAN1 but there were very diverging views)</a:t>
                      </a: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바탕" panose="02030600000101010101" pitchFamily="18" charset="-127"/>
                          <a:cs typeface="Times" panose="02020603050405020304" pitchFamily="18" charset="0"/>
                        </a:rPr>
                        <a:t>:</a:t>
                      </a:r>
                      <a:endParaRPr lang="en-US" sz="1050" dirty="0" smtClean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UL/SUL indicator in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DCI format 0_X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belongs to </a:t>
                      </a:r>
                      <a:r>
                        <a:rPr lang="en-GB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Type-3 field, i.e., configurable between Type-1A and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Type-2.</a:t>
                      </a:r>
                      <a:endParaRPr lang="en-US" sz="1050" dirty="0" smtClean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Note: It is RAN1 understanding that above does not revert the RAN#96 agreement on scenarios for UL TX switching (captured in RP-221880).</a:t>
                      </a:r>
                      <a:endParaRPr lang="en-US" sz="1050" dirty="0" smtClean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Note: It is RAN1 understanding that above does not revert the RAN#98 agreement on NR CA band combinations with two SUL cells (captured in RP-223553).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5726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5363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RAN1 will have two meetings in 2023.Q2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RAN1#112bis-e (April 17~26) will be an electronic meeting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RAN1#113 (May 22~26, Korea) will be a F2F meeting with remote attendance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dirty="0"/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To meet the functional freeze target date of 2023.Q3 for Rel-18, RAN1 will 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Start review of draft CRs </a:t>
            </a:r>
            <a:r>
              <a:rPr lang="en-US" dirty="0" smtClean="0"/>
              <a:t>after RAN1#112-e </a:t>
            </a:r>
            <a:r>
              <a:rPr lang="en-US" dirty="0" smtClean="0"/>
              <a:t>(April) starting with select WIs </a:t>
            </a:r>
            <a:r>
              <a:rPr lang="en-US" dirty="0"/>
              <a:t>(</a:t>
            </a:r>
            <a:r>
              <a:rPr lang="en-US" dirty="0" err="1" smtClean="0"/>
              <a:t>eDSS</a:t>
            </a:r>
            <a:r>
              <a:rPr lang="en-US" dirty="0" smtClean="0"/>
              <a:t>, NCR, MC-</a:t>
            </a:r>
            <a:r>
              <a:rPr lang="en-US" dirty="0" err="1" smtClean="0"/>
              <a:t>Enh</a:t>
            </a:r>
            <a:r>
              <a:rPr lang="en-US" dirty="0" smtClean="0"/>
              <a:t>)</a:t>
            </a:r>
            <a:endParaRPr lang="en-US" dirty="0"/>
          </a:p>
          <a:p>
            <a:pPr lvl="2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And expand to all other Rel-18 WIs after RAN1#113 (May)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Send out first LS </a:t>
            </a:r>
            <a:r>
              <a:rPr lang="en-US" dirty="0"/>
              <a:t>to </a:t>
            </a:r>
            <a:r>
              <a:rPr lang="en-US" dirty="0" smtClean="0"/>
              <a:t>RAN2 and RAN3 on </a:t>
            </a:r>
            <a:r>
              <a:rPr lang="en-US" dirty="0"/>
              <a:t>Rel-18 higher layer signaling parameter after RAN1#113 (May)</a:t>
            </a:r>
            <a:endParaRPr lang="en-US" dirty="0" smtClean="0"/>
          </a:p>
          <a:p>
            <a:pPr lvl="2">
              <a:spcBef>
                <a:spcPts val="600"/>
              </a:spcBef>
              <a:spcAft>
                <a:spcPts val="300"/>
              </a:spcAft>
            </a:pPr>
            <a:r>
              <a:rPr lang="en-US" dirty="0"/>
              <a:t>Further refined parameter list to RAN2/RAN3 after RAN1#114 (August)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Send out first LS to RAN2 on Rel-18 UE features RAN1#113 (May)</a:t>
            </a:r>
          </a:p>
          <a:p>
            <a:pPr lvl="2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Further refined UE feature list to RAN2 after RAN1#114 (August)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Meetings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812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36067" y="3873264"/>
            <a:ext cx="11314633" cy="2392649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RAN1#112 was a F2F meeting held in Athens, Greece with remote participation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RAN1#112 </a:t>
            </a:r>
            <a:r>
              <a:rPr lang="en-US" altLang="en-US" sz="1800" dirty="0" smtClean="0"/>
              <a:t>handled LTE/NR maintenance </a:t>
            </a:r>
            <a:r>
              <a:rPr lang="en-US" altLang="en-US" sz="1800" dirty="0"/>
              <a:t>and </a:t>
            </a:r>
            <a:r>
              <a:rPr lang="en-US" altLang="en-US" sz="1800" dirty="0" smtClean="0"/>
              <a:t>Rel-18 SI/WIs according to the TUs assigned by RAN</a:t>
            </a:r>
            <a:endParaRPr lang="en-US" alt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RAN1 </a:t>
            </a:r>
            <a:r>
              <a:rPr lang="en-US" altLang="en-US" sz="1800" dirty="0" smtClean="0"/>
              <a:t>specifications up </a:t>
            </a:r>
            <a:r>
              <a:rPr lang="en-US" altLang="en-US" sz="1800" dirty="0"/>
              <a:t>to </a:t>
            </a:r>
            <a:r>
              <a:rPr lang="en-US" altLang="en-US" sz="1800" dirty="0" smtClean="0"/>
              <a:t>Rel-16 </a:t>
            </a:r>
            <a:r>
              <a:rPr lang="en-US" altLang="en-US" sz="1800" dirty="0"/>
              <a:t>are </a:t>
            </a:r>
            <a:r>
              <a:rPr lang="en-US" altLang="en-US" sz="1800" dirty="0" smtClean="0"/>
              <a:t>very stable and Rel-17 specifications </a:t>
            </a:r>
            <a:r>
              <a:rPr lang="en-US" altLang="en-US" sz="1800" dirty="0" smtClean="0"/>
              <a:t>are </a:t>
            </a:r>
            <a:r>
              <a:rPr lang="en-US" altLang="en-US" sz="1800" dirty="0" smtClean="0"/>
              <a:t>stable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Rel-18 study/work items had overall adequate progress and RAN1 work on Rel-18 multicarrier enhancement and Rel-18 network controlled repeaters is completed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397070"/>
              </p:ext>
            </p:extLst>
          </p:nvPr>
        </p:nvGraphicFramePr>
        <p:xfrm>
          <a:off x="1660346" y="1672527"/>
          <a:ext cx="8882699" cy="1059780"/>
        </p:xfrm>
        <a:graphic>
          <a:graphicData uri="http://schemas.openxmlformats.org/drawingml/2006/table">
            <a:tbl>
              <a:tblPr/>
              <a:tblGrid>
                <a:gridCol w="2000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30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221">
                  <a:extLst>
                    <a:ext uri="{9D8B030D-6E8A-4147-A177-3AD203B41FA5}">
                      <a16:colId xmlns:a16="http://schemas.microsoft.com/office/drawing/2014/main" val="1028757335"/>
                    </a:ext>
                  </a:extLst>
                </a:gridCol>
              </a:tblGrid>
              <a:tr h="5198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RAN1#112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February 27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March 3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rd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2023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Athens, Greece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929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99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March 20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23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rd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2023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Rotterdam, Netherlands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RAN1#112 </a:t>
            </a:r>
            <a:r>
              <a:rPr lang="en-US" altLang="en-US" sz="1800" dirty="0">
                <a:ea typeface="ＭＳ Ｐゴシック" panose="020B0600070205080204" pitchFamily="34" charset="-128"/>
              </a:rPr>
              <a:t>focused on </a:t>
            </a:r>
            <a:endParaRPr lang="en-US" altLang="en-US" sz="18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Rel-18 study/work item discussions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Critical </a:t>
            </a:r>
            <a:r>
              <a:rPr lang="en-US" altLang="en-US" sz="1600" dirty="0">
                <a:ea typeface="ＭＳ Ｐゴシック" panose="020B0600070205080204" pitchFamily="34" charset="-128"/>
              </a:rPr>
              <a:t>maintenance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issues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Responses </a:t>
            </a:r>
            <a:r>
              <a:rPr lang="en-US" altLang="en-US" sz="1600" dirty="0">
                <a:ea typeface="ＭＳ Ｐゴシック" panose="020B0600070205080204" pitchFamily="34" charset="-128"/>
              </a:rPr>
              <a:t>to incoming LSs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endParaRPr lang="sv-SE" altLang="ja-JP" sz="1600" dirty="0">
              <a:solidFill>
                <a:schemeClr val="hlink"/>
              </a:solidFill>
            </a:endParaRP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sv-SE" altLang="ja-JP" sz="18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altLang="ja-JP" sz="1600" dirty="0"/>
              <a:t>Patrick Merias for his always efficient and excellent support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altLang="ja-JP" sz="1600" dirty="0" smtClean="0"/>
              <a:t>Vice-chairs David </a:t>
            </a:r>
            <a:r>
              <a:rPr lang="en-US" altLang="ja-JP" sz="1600" dirty="0" err="1"/>
              <a:t>M</a:t>
            </a:r>
            <a:r>
              <a:rPr lang="en-US" altLang="en-US" sz="1600" dirty="0" err="1"/>
              <a:t>azzarese</a:t>
            </a:r>
            <a:r>
              <a:rPr lang="en-US" altLang="en-US" sz="1600" dirty="0"/>
              <a:t> </a:t>
            </a:r>
            <a:r>
              <a:rPr lang="en-US" altLang="en-US" sz="1600" dirty="0" smtClean="0"/>
              <a:t>and </a:t>
            </a:r>
            <a:r>
              <a:rPr lang="sv-SE" altLang="ja-JP" sz="1600" dirty="0"/>
              <a:t>Xiaodong Xu for sharing the e-meeting management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altLang="ja-JP" sz="1600" dirty="0"/>
              <a:t>Editors Brian Classon (TS36.212), Vijay Nangia (TS36.213), Satoshi Nagata (TS38.201), Alexandros Manolakos (TS38.202), </a:t>
            </a:r>
            <a:r>
              <a:rPr lang="sv-SE" altLang="ja-JP" sz="1600" dirty="0" smtClean="0"/>
              <a:t>Sorour </a:t>
            </a:r>
            <a:r>
              <a:rPr lang="sv-SE" altLang="ja-JP" sz="1600" dirty="0"/>
              <a:t>Falahati (TS37.213</a:t>
            </a:r>
            <a:r>
              <a:rPr lang="sv-SE" altLang="ja-JP" sz="1600" dirty="0" smtClean="0"/>
              <a:t>), </a:t>
            </a:r>
            <a:r>
              <a:rPr lang="sv-SE" altLang="ja-JP" sz="1600" dirty="0"/>
              <a:t>Stefan Parkvall (TS36.211, TS38.211), Yan Cheng (TS38.212), Aris Papasakellariou (TS38.213), </a:t>
            </a:r>
            <a:r>
              <a:rPr lang="sv-SE" altLang="ja-JP" sz="1600" dirty="0" smtClean="0"/>
              <a:t>Mihai </a:t>
            </a:r>
            <a:r>
              <a:rPr lang="sv-SE" altLang="ja-JP" sz="1600" dirty="0"/>
              <a:t>Enescu (TS38.214),  </a:t>
            </a:r>
            <a:r>
              <a:rPr lang="sv-SE" altLang="ja-JP" sz="1600" dirty="0" smtClean="0"/>
              <a:t>Daewon Lee </a:t>
            </a:r>
            <a:r>
              <a:rPr lang="sv-SE" altLang="ja-JP" sz="1600" dirty="0"/>
              <a:t>(TS38.215</a:t>
            </a:r>
            <a:r>
              <a:rPr lang="sv-SE" altLang="ja-JP" sz="1600" dirty="0" smtClean="0"/>
              <a:t>)</a:t>
            </a:r>
            <a:endParaRPr lang="sv-SE" altLang="ja-JP" sz="1600" dirty="0"/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ja-JP" sz="1600" dirty="0" smtClean="0"/>
              <a:t>Hiroki Harada and </a:t>
            </a:r>
            <a:r>
              <a:rPr lang="en-US" altLang="ja-JP" sz="1600" dirty="0"/>
              <a:t>Ralf </a:t>
            </a:r>
            <a:r>
              <a:rPr lang="en-US" altLang="ja-JP" sz="1600" dirty="0" err="1"/>
              <a:t>Bendlin</a:t>
            </a:r>
            <a:r>
              <a:rPr lang="en-US" altLang="ja-JP" sz="1600" dirty="0"/>
              <a:t> for leading </a:t>
            </a:r>
            <a:r>
              <a:rPr lang="en-US" altLang="ja-JP" sz="1600" dirty="0" smtClean="0"/>
              <a:t>UE </a:t>
            </a:r>
            <a:r>
              <a:rPr lang="en-US" altLang="ja-JP" sz="1600" dirty="0"/>
              <a:t>features </a:t>
            </a:r>
            <a:r>
              <a:rPr lang="en-US" altLang="ja-JP" sz="1600" dirty="0" smtClean="0"/>
              <a:t>discussions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ja-JP" sz="1600" dirty="0" smtClean="0"/>
              <a:t>All </a:t>
            </a:r>
            <a:r>
              <a:rPr lang="en-US" altLang="ja-JP" sz="1600" dirty="0"/>
              <a:t>feature leads/moderators for leading discussions in each respective feature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altLang="ja-JP" sz="1600" dirty="0"/>
              <a:t>All delegates for active and enthusiastic discussion, and being </a:t>
            </a:r>
            <a:r>
              <a:rPr lang="sv-SE" altLang="ja-JP" sz="1600" dirty="0" smtClean="0"/>
              <a:t>constructive </a:t>
            </a:r>
            <a:r>
              <a:rPr lang="sv-SE" altLang="ja-JP" sz="1600" dirty="0"/>
              <a:t>in driving </a:t>
            </a:r>
            <a:r>
              <a:rPr lang="sv-SE" altLang="ja-JP" sz="1600" dirty="0" smtClean="0"/>
              <a:t>consensus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sz="1600" dirty="0" smtClean="0"/>
              <a:t>And of course</a:t>
            </a:r>
            <a:r>
              <a:rPr lang="sv-SE" sz="1600" dirty="0"/>
              <a:t>, </a:t>
            </a:r>
            <a:r>
              <a:rPr lang="sv-SE" sz="1600" dirty="0" smtClean="0"/>
              <a:t>special thanks to Emmanuelle </a:t>
            </a:r>
            <a:r>
              <a:rPr lang="sv-SE" sz="1600" dirty="0"/>
              <a:t>and </a:t>
            </a:r>
            <a:r>
              <a:rPr lang="sv-SE" sz="1600" dirty="0" smtClean="0"/>
              <a:t>MCC for the meeting arrangement and technical support</a:t>
            </a:r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57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차트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1193825"/>
              </p:ext>
            </p:extLst>
          </p:nvPr>
        </p:nvGraphicFramePr>
        <p:xfrm>
          <a:off x="635256" y="2201274"/>
          <a:ext cx="10429875" cy="3890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1800" dirty="0" smtClean="0"/>
              <a:t>RAN1#112 had 1132 registered </a:t>
            </a:r>
            <a:r>
              <a:rPr lang="en-US" sz="1800" dirty="0"/>
              <a:t>participants (F2F: </a:t>
            </a:r>
            <a:r>
              <a:rPr lang="en-US" sz="1800" dirty="0" smtClean="0"/>
              <a:t>733, </a:t>
            </a:r>
            <a:r>
              <a:rPr lang="en-US" sz="1800" dirty="0"/>
              <a:t>remote: </a:t>
            </a:r>
            <a:r>
              <a:rPr lang="en-US" sz="1800" dirty="0" smtClean="0"/>
              <a:t>399) </a:t>
            </a:r>
            <a:r>
              <a:rPr lang="en-US" sz="1800" dirty="0"/>
              <a:t>and </a:t>
            </a:r>
            <a:r>
              <a:rPr lang="en-US" sz="1800" dirty="0" smtClean="0"/>
              <a:t>569 </a:t>
            </a:r>
            <a:r>
              <a:rPr lang="en-US" sz="1800" dirty="0"/>
              <a:t>attended </a:t>
            </a:r>
            <a:r>
              <a:rPr lang="en-US" sz="1800" dirty="0" smtClean="0"/>
              <a:t>participants</a:t>
            </a:r>
          </a:p>
          <a:p>
            <a:pPr marL="0" indent="0">
              <a:spcBef>
                <a:spcPts val="600"/>
              </a:spcBef>
              <a:buNone/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Delegates in RAN1</a:t>
            </a:r>
            <a:endParaRPr lang="en-US" dirty="0"/>
          </a:p>
        </p:txBody>
      </p:sp>
      <p:cxnSp>
        <p:nvCxnSpPr>
          <p:cNvPr id="16" name="직선 연결선 15"/>
          <p:cNvCxnSpPr/>
          <p:nvPr/>
        </p:nvCxnSpPr>
        <p:spPr bwMode="auto">
          <a:xfrm>
            <a:off x="2448230" y="3480620"/>
            <a:ext cx="4454013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8" name="TextBox 17"/>
          <p:cNvSpPr txBox="1"/>
          <p:nvPr/>
        </p:nvSpPr>
        <p:spPr>
          <a:xfrm>
            <a:off x="5034115" y="3198478"/>
            <a:ext cx="18902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In 2019, 460 per meeting</a:t>
            </a:r>
            <a:endParaRPr lang="en-US" sz="12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19" name="직선 연결선 18"/>
          <p:cNvCxnSpPr/>
          <p:nvPr/>
        </p:nvCxnSpPr>
        <p:spPr bwMode="auto">
          <a:xfrm>
            <a:off x="6937115" y="4429454"/>
            <a:ext cx="894279" cy="0"/>
          </a:xfrm>
          <a:prstGeom prst="line">
            <a:avLst/>
          </a:prstGeom>
          <a:noFill/>
          <a:ln w="57150" cap="flat" cmpd="sng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20" name="직선 연결선 19"/>
          <p:cNvCxnSpPr/>
          <p:nvPr/>
        </p:nvCxnSpPr>
        <p:spPr bwMode="auto">
          <a:xfrm>
            <a:off x="9468097" y="2849211"/>
            <a:ext cx="1347387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4" name="TextBox 23"/>
          <p:cNvSpPr txBox="1"/>
          <p:nvPr/>
        </p:nvSpPr>
        <p:spPr>
          <a:xfrm>
            <a:off x="9885886" y="2382979"/>
            <a:ext cx="1335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In Nov and Feb,</a:t>
            </a:r>
            <a:br>
              <a:rPr lang="en-US" sz="1200" dirty="0" smtClean="0">
                <a:solidFill>
                  <a:srgbClr val="FF0000"/>
                </a:solidFill>
                <a:latin typeface="+mn-lt"/>
              </a:rPr>
            </a:br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614 per meeting</a:t>
            </a:r>
            <a:endParaRPr lang="en-US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67266" y="3533623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381 </a:t>
            </a:r>
            <a:endParaRPr lang="en-US" sz="12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040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to RAN1</a:t>
            </a:r>
          </a:p>
        </p:txBody>
      </p:sp>
      <p:sp>
        <p:nvSpPr>
          <p:cNvPr id="12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 smtClean="0"/>
              <a:t>RAN1 continues to have over 2000 </a:t>
            </a:r>
            <a:r>
              <a:rPr lang="en-US" sz="1800" dirty="0" err="1" smtClean="0"/>
              <a:t>tdocs</a:t>
            </a:r>
            <a:r>
              <a:rPr lang="en-US" sz="1800" dirty="0" smtClean="0"/>
              <a:t> per meeting</a:t>
            </a:r>
            <a:endParaRPr lang="en-US" sz="1800" dirty="0"/>
          </a:p>
        </p:txBody>
      </p:sp>
      <p:graphicFrame>
        <p:nvGraphicFramePr>
          <p:cNvPr id="11" name="차트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1432390"/>
              </p:ext>
            </p:extLst>
          </p:nvPr>
        </p:nvGraphicFramePr>
        <p:xfrm>
          <a:off x="645088" y="2191442"/>
          <a:ext cx="10429875" cy="3890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3715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dirty="0"/>
              <a:t>Up to 3 parallel sessions were used for online discussions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In general, online time used </a:t>
            </a:r>
            <a:r>
              <a:rPr lang="en-US" sz="1600" dirty="0"/>
              <a:t>per WI/SI was roughly proportional to the number of TUs per WI/SI assigned by RAN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>
              <a:spcBef>
                <a:spcPts val="300"/>
              </a:spcBef>
              <a:spcAft>
                <a:spcPts val="600"/>
              </a:spcAft>
            </a:pPr>
            <a:endParaRPr lang="en-US" sz="1800" dirty="0" smtClean="0"/>
          </a:p>
          <a:p>
            <a:pPr>
              <a:spcBef>
                <a:spcPts val="300"/>
              </a:spcBef>
              <a:spcAft>
                <a:spcPts val="600"/>
              </a:spcAft>
            </a:pPr>
            <a:endParaRPr lang="en-US" sz="1800" dirty="0"/>
          </a:p>
          <a:p>
            <a:pPr lvl="1"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  <a:p>
            <a:pPr lvl="1"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In addition</a:t>
            </a:r>
            <a:r>
              <a:rPr lang="en-US" sz="1600" dirty="0"/>
              <a:t> </a:t>
            </a:r>
            <a:r>
              <a:rPr lang="en-US" sz="1600" dirty="0" smtClean="0"/>
              <a:t>to the time used for Rel-18 discussions, about 800 minutes were used for maintenance discussions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r>
              <a:rPr lang="en-US" sz="1600" dirty="0"/>
              <a:t>All </a:t>
            </a:r>
            <a:r>
              <a:rPr lang="en-US" sz="1600" dirty="0" smtClean="0"/>
              <a:t>online </a:t>
            </a:r>
            <a:r>
              <a:rPr lang="en-US" sz="1600" dirty="0"/>
              <a:t>sessions were accessible to remote participants via </a:t>
            </a:r>
            <a:r>
              <a:rPr lang="en-US" sz="1600" dirty="0" smtClean="0"/>
              <a:t>GTW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dirty="0"/>
              <a:t>Note </a:t>
            </a:r>
            <a:r>
              <a:rPr lang="en-US" sz="1800" dirty="0" smtClean="0"/>
              <a:t>the </a:t>
            </a:r>
            <a:r>
              <a:rPr lang="en-US" sz="1800" dirty="0"/>
              <a:t>online time used </a:t>
            </a:r>
            <a:r>
              <a:rPr lang="en-US" sz="1800" dirty="0" smtClean="0"/>
              <a:t>for </a:t>
            </a:r>
            <a:r>
              <a:rPr lang="en-US" sz="1800" dirty="0"/>
              <a:t>Rel-18 </a:t>
            </a:r>
            <a:r>
              <a:rPr lang="en-US" sz="1800" dirty="0" err="1"/>
              <a:t>sidelink</a:t>
            </a:r>
            <a:r>
              <a:rPr lang="en-US" sz="1800" dirty="0"/>
              <a:t> and </a:t>
            </a:r>
            <a:r>
              <a:rPr lang="en-US" sz="1800" dirty="0" smtClean="0"/>
              <a:t>Rel-18 NR-NTN/</a:t>
            </a:r>
            <a:r>
              <a:rPr lang="en-US" sz="1800" dirty="0" err="1" smtClean="0"/>
              <a:t>IoT</a:t>
            </a:r>
            <a:r>
              <a:rPr lang="en-US" sz="1800" dirty="0" smtClean="0"/>
              <a:t>-NTN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r>
              <a:rPr lang="en-US" sz="1600" dirty="0"/>
              <a:t>Rel-18 </a:t>
            </a:r>
            <a:r>
              <a:rPr lang="en-US" sz="1600" dirty="0" err="1" smtClean="0"/>
              <a:t>sidelink</a:t>
            </a:r>
            <a:r>
              <a:rPr lang="en-US" sz="1600" dirty="0" smtClean="0"/>
              <a:t> and Rel-18 NR-NTN have checkpoints for potential expansion of work scope in RAN#99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Already, </a:t>
            </a:r>
            <a:r>
              <a:rPr lang="en-US" sz="1600" dirty="0"/>
              <a:t>Rel-18 </a:t>
            </a:r>
            <a:r>
              <a:rPr lang="en-US" sz="1600" dirty="0" err="1"/>
              <a:t>sidelink</a:t>
            </a:r>
            <a:r>
              <a:rPr lang="en-US" sz="1600" dirty="0"/>
              <a:t> and Rel-18 NR-NTN </a:t>
            </a:r>
            <a:r>
              <a:rPr lang="en-US" sz="1600" dirty="0" smtClean="0"/>
              <a:t>are consuming more time compared to their assigned TUs</a:t>
            </a: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sessions</a:t>
            </a:r>
            <a:endParaRPr 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147695"/>
              </p:ext>
            </p:extLst>
          </p:nvPr>
        </p:nvGraphicFramePr>
        <p:xfrm>
          <a:off x="555546" y="1977848"/>
          <a:ext cx="11092293" cy="14606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3605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3725405787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10338351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460555542"/>
                    </a:ext>
                  </a:extLst>
                </a:gridCol>
              </a:tblGrid>
              <a:tr h="52510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Position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ing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Sidelink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Duplex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NR-NTN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/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IoT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-NTN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NCR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EnSav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&lt;5MHz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UAV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444588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rgbClr val="FF0000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b="1" dirty="0">
                        <a:solidFill>
                          <a:srgbClr val="FF000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rgbClr val="FF0000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b="1" dirty="0">
                        <a:solidFill>
                          <a:srgbClr val="FF000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444588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Time in RAN1#112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735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690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600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rgbClr val="FF0000"/>
                          </a:solidFill>
                          <a:latin typeface="Arial Narrow" panose="020B0606020202030204" pitchFamily="34" charset="0"/>
                        </a:rPr>
                        <a:t>510 min</a:t>
                      </a:r>
                      <a:endParaRPr lang="en-US" sz="1050" b="1" dirty="0">
                        <a:solidFill>
                          <a:srgbClr val="FF000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390 min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rgbClr val="FF0000"/>
                          </a:solidFill>
                          <a:latin typeface="Arial Narrow" panose="020B0606020202030204" pitchFamily="34" charset="0"/>
                        </a:rPr>
                        <a:t>360 min</a:t>
                      </a:r>
                      <a:endParaRPr lang="en-US" sz="1050" b="1" dirty="0">
                        <a:solidFill>
                          <a:srgbClr val="FF000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230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180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210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170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150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45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52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Offline </a:t>
            </a:r>
            <a:r>
              <a:rPr lang="en-US" dirty="0"/>
              <a:t>sessions</a:t>
            </a:r>
          </a:p>
        </p:txBody>
      </p:sp>
      <p:sp>
        <p:nvSpPr>
          <p:cNvPr id="6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dirty="0"/>
              <a:t>Up to </a:t>
            </a:r>
            <a:r>
              <a:rPr lang="en-US" sz="1800" dirty="0" smtClean="0"/>
              <a:t>2 </a:t>
            </a:r>
            <a:r>
              <a:rPr lang="en-US" sz="1800" dirty="0"/>
              <a:t>parallel sessions were used for </a:t>
            </a:r>
            <a:r>
              <a:rPr lang="en-US" sz="1800" dirty="0" smtClean="0"/>
              <a:t>organized offline </a:t>
            </a:r>
            <a:r>
              <a:rPr lang="en-US" sz="1800" dirty="0"/>
              <a:t>discussions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1600" dirty="0" smtClean="0"/>
              <a:t>Most of the offline time were used for </a:t>
            </a:r>
            <a:r>
              <a:rPr lang="en-US" sz="1600" dirty="0"/>
              <a:t>Rel-18 WI/SIs </a:t>
            </a:r>
            <a:r>
              <a:rPr lang="en-US" sz="1600" dirty="0" smtClean="0"/>
              <a:t>(only </a:t>
            </a:r>
            <a:r>
              <a:rPr lang="en-US" sz="1600" dirty="0"/>
              <a:t>60 minutes </a:t>
            </a:r>
            <a:r>
              <a:rPr lang="en-US" sz="1600" dirty="0" smtClean="0"/>
              <a:t>for maintenance)</a:t>
            </a: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1600" dirty="0" smtClean="0"/>
              <a:t>All offline sessions were accessible to remote participants via MS Teams</a:t>
            </a:r>
            <a:endParaRPr lang="en-US" sz="16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44983"/>
              </p:ext>
            </p:extLst>
          </p:nvPr>
        </p:nvGraphicFramePr>
        <p:xfrm>
          <a:off x="555549" y="2007346"/>
          <a:ext cx="11092293" cy="14606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3605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3725405787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110338351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  <a:gridCol w="627418">
                  <a:extLst>
                    <a:ext uri="{9D8B030D-6E8A-4147-A177-3AD203B41FA5}">
                      <a16:colId xmlns:a16="http://schemas.microsoft.com/office/drawing/2014/main" val="3915729035"/>
                    </a:ext>
                  </a:extLst>
                </a:gridCol>
              </a:tblGrid>
              <a:tr h="52510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Position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ing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Sidelink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Duplex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NR-NTN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/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IoT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-NTN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NCR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EnSav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&lt;5MHz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UAV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444588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444588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Time in RAN1#112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360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390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450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360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330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330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330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210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180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270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180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60 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45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1660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1093863"/>
            <a:ext cx="11314633" cy="262273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 smtClean="0"/>
              <a:t>RAN1#112 </a:t>
            </a:r>
            <a:r>
              <a:rPr lang="en-US" sz="1800" dirty="0"/>
              <a:t>was held as a F2F meeting with remote participation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Remote participants had full access to the online sessions (via GTW) and organized offline sessions (via MS teams)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Remote participants had real-time/full access to the RAN1 inbox in 10.10.10.10</a:t>
            </a:r>
            <a:endParaRPr lang="en-US" sz="16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There were occasional audio issues for remote participants (on both GTW and MS Teams)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RAN1 leadership made efforts to </a:t>
            </a:r>
            <a:r>
              <a:rPr lang="en-US" sz="1600" dirty="0"/>
              <a:t>manage workload, make sure remote participants could adequately participate, and all sessions start/end punctually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1600" dirty="0" smtClean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F2F meeting with remote participation</a:t>
            </a:r>
          </a:p>
        </p:txBody>
      </p:sp>
    </p:spTree>
    <p:extLst>
      <p:ext uri="{BB962C8B-B14F-4D97-AF65-F5344CB8AC3E}">
        <p14:creationId xmlns:p14="http://schemas.microsoft.com/office/powerpoint/2010/main" val="2859290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Additional effort was spent by RAN1 </a:t>
            </a:r>
            <a:r>
              <a:rPr lang="en-US" sz="1800" dirty="0" smtClean="0"/>
              <a:t>on post meeting </a:t>
            </a:r>
            <a:r>
              <a:rPr lang="en-US" sz="1800" dirty="0"/>
              <a:t>email discussions to handle various topics in </a:t>
            </a:r>
            <a:r>
              <a:rPr lang="en-US" sz="1800" dirty="0" smtClean="0"/>
              <a:t>Q1 </a:t>
            </a:r>
            <a:r>
              <a:rPr lang="en-US" sz="1800" dirty="0"/>
              <a:t>of </a:t>
            </a:r>
            <a:r>
              <a:rPr lang="en-US" sz="1800" dirty="0" smtClean="0"/>
              <a:t>2023 </a:t>
            </a:r>
            <a:r>
              <a:rPr lang="en-US" sz="1800" dirty="0"/>
              <a:t>(listed below)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Endorsement of </a:t>
            </a:r>
            <a:r>
              <a:rPr lang="en-US" sz="1600" dirty="0" smtClean="0"/>
              <a:t>alignment CRs (Mar 6~9)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Review </a:t>
            </a:r>
            <a:r>
              <a:rPr lang="en-US" sz="1600" dirty="0"/>
              <a:t>of </a:t>
            </a:r>
            <a:r>
              <a:rPr lang="en-US" sz="1600" dirty="0" smtClean="0"/>
              <a:t>updated TR </a:t>
            </a:r>
            <a:r>
              <a:rPr lang="en-US" sz="1600" dirty="0"/>
              <a:t>on Rel-18 </a:t>
            </a:r>
            <a:r>
              <a:rPr lang="en-US" sz="1600" dirty="0" smtClean="0"/>
              <a:t>Low power wake up signal (March 6~8)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Discussion </a:t>
            </a:r>
            <a:r>
              <a:rPr lang="en-US" sz="1600" dirty="0"/>
              <a:t>on remaining evaluation methodology </a:t>
            </a:r>
            <a:r>
              <a:rPr lang="en-US" sz="1600" dirty="0" smtClean="0"/>
              <a:t>details (March 6~14)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Finalization of LSs to RAN2 on Rel-18 MIMO </a:t>
            </a:r>
            <a:r>
              <a:rPr lang="en-US" sz="1600" dirty="0" smtClean="0"/>
              <a:t>and </a:t>
            </a:r>
            <a:r>
              <a:rPr lang="en-US" sz="1600" dirty="0" smtClean="0"/>
              <a:t>Rel-17 MIMO (March 6~9</a:t>
            </a:r>
            <a:r>
              <a:rPr lang="en-US" sz="1600" dirty="0" smtClean="0"/>
              <a:t>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Updated Rel-17 NR UE feature list finalized in RAN1 and corresponding LS to </a:t>
            </a:r>
            <a:r>
              <a:rPr lang="en-US" sz="1600" dirty="0" smtClean="0"/>
              <a:t>RAN2/RAN4 (March 6~8)</a:t>
            </a:r>
            <a:endParaRPr lang="en-US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</a:t>
            </a:r>
            <a:r>
              <a:rPr lang="en-US" dirty="0" smtClean="0"/>
              <a:t>2023.Q1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61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E-UTRA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94685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21632</TotalTime>
  <Words>1921</Words>
  <Application>Microsoft Office PowerPoint</Application>
  <PresentationFormat>와이드스크린</PresentationFormat>
  <Paragraphs>437</Paragraphs>
  <Slides>20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37" baseType="lpstr">
      <vt:lpstr>微软雅黑</vt:lpstr>
      <vt:lpstr>ＭＳ ゴシック</vt:lpstr>
      <vt:lpstr>ＭＳ Ｐゴシック</vt:lpstr>
      <vt:lpstr>SimSun</vt:lpstr>
      <vt:lpstr>SimSun</vt:lpstr>
      <vt:lpstr>굴림</vt:lpstr>
      <vt:lpstr>맑은 고딕</vt:lpstr>
      <vt:lpstr>바탕</vt:lpstr>
      <vt:lpstr>Arial</vt:lpstr>
      <vt:lpstr>Arial Black</vt:lpstr>
      <vt:lpstr>Arial Narrow</vt:lpstr>
      <vt:lpstr>Calibri</vt:lpstr>
      <vt:lpstr>Symbol</vt:lpstr>
      <vt:lpstr>Times</vt:lpstr>
      <vt:lpstr>Times New Roman</vt:lpstr>
      <vt:lpstr>Wingdings</vt:lpstr>
      <vt:lpstr>3gpp</vt:lpstr>
      <vt:lpstr>Status Report RAN WG1</vt:lpstr>
      <vt:lpstr>Executive Summary</vt:lpstr>
      <vt:lpstr>Delegates in RAN1</vt:lpstr>
      <vt:lpstr>Tdocs submitted to RAN1</vt:lpstr>
      <vt:lpstr>Online sessions</vt:lpstr>
      <vt:lpstr>Offline sessions</vt:lpstr>
      <vt:lpstr>F2F meeting with remote participation</vt:lpstr>
      <vt:lpstr>Other Information on RAN1 for 2023.Q1</vt:lpstr>
      <vt:lpstr>PowerPoint 프레젠테이션</vt:lpstr>
      <vt:lpstr>Overview of Rel-18 LTE WIs</vt:lpstr>
      <vt:lpstr>LTE Summary</vt:lpstr>
      <vt:lpstr>PowerPoint 프레젠테이션</vt:lpstr>
      <vt:lpstr>Overview of Rel-18 NR WI/SIs</vt:lpstr>
      <vt:lpstr>NR Summary: Maintenance</vt:lpstr>
      <vt:lpstr>NR Summary: Rel-18 Details (1/4)</vt:lpstr>
      <vt:lpstr>NR Summary: Rel-18 Details (2/4)</vt:lpstr>
      <vt:lpstr>NR Summary: Rel-18 Details (3/4)</vt:lpstr>
      <vt:lpstr>NR Summary: Rel-18 Details (4/4)</vt:lpstr>
      <vt:lpstr>Future Meetings</vt:lpstr>
      <vt:lpstr>Concluding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950</cp:revision>
  <cp:lastPrinted>2016-09-15T08:31:00Z</cp:lastPrinted>
  <dcterms:created xsi:type="dcterms:W3CDTF">2009-11-27T05:15:00Z</dcterms:created>
  <dcterms:modified xsi:type="dcterms:W3CDTF">2023-03-13T22:24:44Z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