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1" r:id="rId4"/>
    <p:sldId id="259" r:id="rId5"/>
    <p:sldId id="268" r:id="rId6"/>
    <p:sldId id="279" r:id="rId7"/>
    <p:sldId id="278" r:id="rId8"/>
    <p:sldId id="276" r:id="rId9"/>
    <p:sldId id="262" r:id="rId10"/>
    <p:sldId id="263" r:id="rId11"/>
    <p:sldId id="275" r:id="rId12"/>
    <p:sldId id="264" r:id="rId13"/>
    <p:sldId id="267" r:id="rId14"/>
    <p:sldId id="266" r:id="rId15"/>
    <p:sldId id="265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01D-4B45-BA95-9D8E5D5FD2D9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1D-4B45-BA95-9D8E5D5FD2D9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901D-4B45-BA95-9D8E5D5FD2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Participants!$B$3:$B$13</c:f>
              <c:numCache>
                <c:formatCode>General</c:formatCode>
                <c:ptCount val="11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  <c:pt idx="9">
                  <c:v>951</c:v>
                </c:pt>
                <c:pt idx="10">
                  <c:v>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01D-4B45-BA95-9D8E5D5FD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1A6-4F45-A566-39C8724CA232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1A6-4F45-A566-39C8724CA232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A6-4F45-A566-39C8724CA2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Contributions!$A$3:$A$13</c:f>
              <c:strCache>
                <c:ptCount val="11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  <c:pt idx="9">
                  <c:v>106bis-e</c:v>
                </c:pt>
                <c:pt idx="10">
                  <c:v>107-e</c:v>
                </c:pt>
              </c:strCache>
            </c:strRef>
          </c:cat>
          <c:val>
            <c:numRef>
              <c:f>Contributions!$B$3:$B$13</c:f>
              <c:numCache>
                <c:formatCode>General</c:formatCode>
                <c:ptCount val="11"/>
                <c:pt idx="0">
                  <c:v>1272</c:v>
                </c:pt>
                <c:pt idx="1">
                  <c:v>1683</c:v>
                </c:pt>
                <c:pt idx="2">
                  <c:v>1928</c:v>
                </c:pt>
                <c:pt idx="3">
                  <c:v>2268</c:v>
                </c:pt>
                <c:pt idx="4">
                  <c:v>2321</c:v>
                </c:pt>
                <c:pt idx="5">
                  <c:v>2249</c:v>
                </c:pt>
                <c:pt idx="6">
                  <c:v>1852</c:v>
                </c:pt>
                <c:pt idx="7">
                  <c:v>2061</c:v>
                </c:pt>
                <c:pt idx="8">
                  <c:v>2269</c:v>
                </c:pt>
                <c:pt idx="9">
                  <c:v>2013</c:v>
                </c:pt>
                <c:pt idx="10">
                  <c:v>2126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1A6-4F45-A566-39C8724CA2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794F5-706D-4EEF-98D9-E4031879CE17}" type="datetimeFigureOut">
              <a:rPr lang="en-US" smtClean="0"/>
              <a:t>12/3/2021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40686-0B2C-400E-AF6D-D5B45B068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9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1524000" y="1974079"/>
            <a:ext cx="9144000" cy="1640792"/>
          </a:xfrm>
        </p:spPr>
        <p:txBody>
          <a:bodyPr anchor="ctr"/>
          <a:lstStyle>
            <a:lvl1pPr algn="ctr">
              <a:defRPr sz="4400" baseline="0">
                <a:latin typeface="+mn-lt"/>
              </a:defRPr>
            </a:lvl1pPr>
          </a:lstStyle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Click to edit main title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597637"/>
            <a:ext cx="9144000" cy="1053269"/>
          </a:xfrm>
        </p:spPr>
        <p:txBody>
          <a:bodyPr/>
          <a:lstStyle>
            <a:lvl1pPr marL="0" indent="0" algn="ctr">
              <a:spcBef>
                <a:spcPts val="1200"/>
              </a:spcBef>
              <a:buNone/>
              <a:defRPr sz="2400" b="1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dirty="0"/>
              <a:t>Click to edit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2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ko-KR" dirty="0"/>
              <a:t>Click to edit Master title style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600"/>
              </a:spcBef>
              <a:defRPr sz="2400">
                <a:latin typeface="+mn-lt"/>
              </a:defRPr>
            </a:lvl1pPr>
            <a:lvl2pPr marL="803275" indent="-265113">
              <a:spcBef>
                <a:spcPts val="600"/>
              </a:spcBef>
              <a:defRPr sz="2000"/>
            </a:lvl2pPr>
            <a:lvl3pPr marL="1076325" indent="-179388">
              <a:spcBef>
                <a:spcPts val="600"/>
              </a:spcBef>
              <a:defRPr sz="1800"/>
            </a:lvl3pPr>
            <a:lvl4pPr marL="1341438" indent="-179388">
              <a:spcBef>
                <a:spcPts val="600"/>
              </a:spcBef>
              <a:defRPr sz="1600"/>
            </a:lvl4pPr>
            <a:lvl5pPr marL="1614488" indent="-179388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First level</a:t>
            </a:r>
            <a:endParaRPr lang="ko-KR" altLang="en-US"/>
          </a:p>
          <a:p>
            <a:pPr lvl="1"/>
            <a:r>
              <a:rPr lang="en-US" altLang="ko-KR"/>
              <a:t>Second level</a:t>
            </a:r>
            <a:endParaRPr lang="ko-KR" altLang="en-US" dirty="0"/>
          </a:p>
          <a:p>
            <a:pPr lvl="2"/>
            <a:r>
              <a:rPr lang="en-US" altLang="ko-KR" dirty="0"/>
              <a:t>Third level</a:t>
            </a:r>
            <a:endParaRPr lang="ko-KR" altLang="en-US" dirty="0"/>
          </a:p>
          <a:p>
            <a:pPr lvl="3"/>
            <a:r>
              <a:rPr lang="en-US" altLang="ko-KR" dirty="0"/>
              <a:t>Fourth level</a:t>
            </a:r>
            <a:endParaRPr lang="ko-KR" altLang="en-US" dirty="0"/>
          </a:p>
          <a:p>
            <a:pPr lvl="4"/>
            <a:r>
              <a:rPr lang="en-US" altLang="ko-KR" dirty="0"/>
              <a:t>Fifth level</a:t>
            </a:r>
            <a:endParaRPr lang="en-US" dirty="0"/>
          </a:p>
        </p:txBody>
      </p:sp>
      <p:sp>
        <p:nvSpPr>
          <p:cNvPr id="7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0648D3B-9ADC-4F00-8EF6-40ED59145424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2087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3641" y="296757"/>
            <a:ext cx="9784221" cy="9680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/>
              <a:t>Click to edit Master title style</a:t>
            </a:r>
            <a:endParaRPr 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3640" y="1401510"/>
            <a:ext cx="11389053" cy="4775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047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Second level</a:t>
            </a:r>
          </a:p>
          <a:p>
            <a:pPr marL="982663" marR="0" lvl="2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Third level</a:t>
            </a:r>
          </a:p>
          <a:p>
            <a:pPr marL="1341438" marR="0" lvl="3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Fourth level</a:t>
            </a:r>
          </a:p>
          <a:p>
            <a:pPr marL="1614488" marR="0" lvl="4" indent="-1793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US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Fifth level</a:t>
            </a:r>
            <a:endParaRPr kumimoji="0" lang="en-GB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8857" y="359831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4"/>
          <p:cNvSpPr>
            <a:spLocks noChangeArrowheads="1"/>
          </p:cNvSpPr>
          <p:nvPr userDrawn="1"/>
        </p:nvSpPr>
        <p:spPr bwMode="auto">
          <a:xfrm>
            <a:off x="439033" y="6373813"/>
            <a:ext cx="857373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39033" y="6385904"/>
            <a:ext cx="5119334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spc="3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RAN#94-e, December 6 - 17</a:t>
            </a:r>
          </a:p>
        </p:txBody>
      </p:sp>
    </p:spTree>
    <p:extLst>
      <p:ext uri="{BB962C8B-B14F-4D97-AF65-F5344CB8AC3E}">
        <p14:creationId xmlns:p14="http://schemas.microsoft.com/office/powerpoint/2010/main" val="310836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1" kern="1200" baseline="0">
          <a:solidFill>
            <a:srgbClr val="FF0000"/>
          </a:solidFill>
          <a:latin typeface="+mn-lt"/>
          <a:ea typeface="+mj-ea"/>
          <a:cs typeface="+mj-cs"/>
        </a:defRPr>
      </a:lvl1pPr>
    </p:titleStyle>
    <p:bodyStyle>
      <a:lvl1pPr marL="457200" marR="0" indent="-4572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Blip>
          <a:blip r:embed="rId4"/>
        </a:buBlip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047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C0000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82663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1438" marR="0" indent="-265113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4488" marR="0" indent="-179388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890959"/>
            <a:ext cx="9144000" cy="1538243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226945"/>
            <a:ext cx="9144000" cy="119967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800" dirty="0" err="1"/>
              <a:t>Younsun</a:t>
            </a:r>
            <a:r>
              <a:rPr lang="en-US" altLang="en-US" sz="2800" dirty="0"/>
              <a:t> Kim</a:t>
            </a:r>
            <a:endParaRPr lang="en-GB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766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/>
              <a:t>Draft RP-212642</a:t>
            </a:r>
          </a:p>
        </p:txBody>
      </p:sp>
    </p:spTree>
    <p:extLst>
      <p:ext uri="{BB962C8B-B14F-4D97-AF65-F5344CB8AC3E}">
        <p14:creationId xmlns:p14="http://schemas.microsoft.com/office/powerpoint/2010/main" val="231897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LTE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RAN1-led Rel-17 LTE WI/SIs have been completed as according to the target completion date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468370"/>
              </p:ext>
            </p:extLst>
          </p:nvPr>
        </p:nvGraphicFramePr>
        <p:xfrm>
          <a:off x="551171" y="2708126"/>
          <a:ext cx="11099297" cy="173617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RP-213365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RP-213349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RP-213455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942230"/>
              </p:ext>
            </p:extLst>
          </p:nvPr>
        </p:nvGraphicFramePr>
        <p:xfrm>
          <a:off x="9459583" y="4729531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458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Summary: Maintenance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LTE Rel-8 to Rel-16 Maintenance: overall very stable</a:t>
            </a:r>
          </a:p>
          <a:p>
            <a:pPr lvl="1"/>
            <a:r>
              <a:rPr lang="en-US" altLang="en-US" dirty="0"/>
              <a:t>Very limited total number of email threads </a:t>
            </a:r>
          </a:p>
          <a:p>
            <a:pPr lvl="2"/>
            <a:r>
              <a:rPr lang="en-US" altLang="en-US" sz="2000" dirty="0" err="1"/>
              <a:t>eMTC</a:t>
            </a:r>
            <a:r>
              <a:rPr lang="en-US" altLang="en-US" sz="2000" dirty="0"/>
              <a:t>: 2 email threads</a:t>
            </a:r>
          </a:p>
          <a:p>
            <a:pPr lvl="1"/>
            <a:r>
              <a:rPr lang="en-US" altLang="en-US" dirty="0"/>
              <a:t>Limited set of CRs agreed </a:t>
            </a:r>
          </a:p>
          <a:p>
            <a:pPr lvl="2"/>
            <a:r>
              <a:rPr lang="en-US" altLang="en-US" sz="2000" dirty="0"/>
              <a:t>1 related to LTE Rel-15 (Cat F)</a:t>
            </a:r>
          </a:p>
          <a:p>
            <a:pPr lvl="2"/>
            <a:r>
              <a:rPr lang="en-US" altLang="en-US" sz="2000" dirty="0"/>
              <a:t>2 related to LTE Rel-16 (1 Cat F, 1 Cat A)</a:t>
            </a:r>
          </a:p>
          <a:p>
            <a:pPr lvl="1"/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31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LTE Summary: </a:t>
            </a:r>
            <a:r>
              <a:rPr lang="en-US" dirty="0"/>
              <a:t>Rel-17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All Rel-17 LTE WIs are captured in the existing specifications</a:t>
            </a:r>
          </a:p>
          <a:p>
            <a:pPr lvl="1"/>
            <a:r>
              <a:rPr lang="en-US" altLang="en-US" sz="1800" dirty="0"/>
              <a:t>No need to create a new TS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First draft of Rel-17 LTE RAN1 specifications (along with Rel-17 LTE RRC parameters) were endorsed in RAN1 after RAN1#106bis-e (October)</a:t>
            </a:r>
          </a:p>
          <a:p>
            <a:pPr lvl="1"/>
            <a:endParaRPr lang="en-US" sz="1600" dirty="0"/>
          </a:p>
          <a:p>
            <a:r>
              <a:rPr lang="en-US" altLang="en-US" sz="2000" dirty="0">
                <a:solidFill>
                  <a:srgbClr val="FF0000"/>
                </a:solidFill>
              </a:rPr>
              <a:t>Rel-17 LTE RAN1 specifications were endorsed after RAN1#107-e (November) and submitted to RAN</a:t>
            </a:r>
          </a:p>
          <a:p>
            <a:pPr lvl="1"/>
            <a:endParaRPr lang="en-US" sz="1800" dirty="0"/>
          </a:p>
          <a:p>
            <a:r>
              <a:rPr lang="en-US" altLang="en-US" sz="2000" dirty="0"/>
              <a:t>For Rel-17 higher layer parameters, RAN1 approved first LS to RAN2/RAN3 after RAN1#106bis-e. </a:t>
            </a:r>
            <a:r>
              <a:rPr lang="en-US" altLang="en-US" sz="2000" dirty="0">
                <a:solidFill>
                  <a:srgbClr val="FF0000"/>
                </a:solidFill>
              </a:rPr>
              <a:t>An updated list was sent to RAN2/RAN3 after RAN1#107-e.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/>
              <a:t>For Rel-17 UE features, RAN1 initiated discussions and the first LS to RAN2 was approved. Rel-17 UE features will be further discussed and revised in the next RAN1 meeting.</a:t>
            </a:r>
            <a:endParaRPr lang="en-US" sz="2000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8609564" y="1626649"/>
            <a:ext cx="2820435" cy="71973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Text in RED </a:t>
            </a:r>
            <a:r>
              <a:rPr lang="en-US" sz="1200" b="1" dirty="0">
                <a:solidFill>
                  <a:srgbClr val="FF0000"/>
                </a:solidFill>
                <a:latin typeface="Arial" charset="0"/>
              </a:rPr>
              <a:t>are to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be revised later if necessary</a:t>
            </a:r>
          </a:p>
        </p:txBody>
      </p:sp>
    </p:spTree>
    <p:extLst>
      <p:ext uri="{BB962C8B-B14F-4D97-AF65-F5344CB8AC3E}">
        <p14:creationId xmlns:p14="http://schemas.microsoft.com/office/powerpoint/2010/main" val="3349907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5G NR</a:t>
            </a:r>
          </a:p>
        </p:txBody>
      </p:sp>
    </p:spTree>
    <p:extLst>
      <p:ext uri="{BB962C8B-B14F-4D97-AF65-F5344CB8AC3E}">
        <p14:creationId xmlns:p14="http://schemas.microsoft.com/office/powerpoint/2010/main" val="4147929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NR SI/WIs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Except for </a:t>
            </a:r>
            <a:r>
              <a:rPr lang="en-US" sz="2000" i="1" dirty="0">
                <a:solidFill>
                  <a:srgbClr val="FF0000"/>
                </a:solidFill>
              </a:rPr>
              <a:t>NR </a:t>
            </a:r>
            <a:r>
              <a:rPr lang="en-US" sz="2000" i="1" dirty="0" err="1">
                <a:solidFill>
                  <a:srgbClr val="FF0000"/>
                </a:solidFill>
              </a:rPr>
              <a:t>sidelink</a:t>
            </a:r>
            <a:r>
              <a:rPr lang="en-US" sz="2000" i="1" dirty="0">
                <a:solidFill>
                  <a:srgbClr val="FF0000"/>
                </a:solidFill>
              </a:rPr>
              <a:t> enhancement </a:t>
            </a:r>
            <a:r>
              <a:rPr lang="en-US" sz="2000" dirty="0"/>
              <a:t>and </a:t>
            </a:r>
            <a:r>
              <a:rPr lang="en-US" sz="2000" i="1" dirty="0">
                <a:solidFill>
                  <a:srgbClr val="FF0000"/>
                </a:solidFill>
              </a:rPr>
              <a:t>NR coverage enhancements, </a:t>
            </a:r>
            <a:r>
              <a:rPr lang="en-US" sz="2000" dirty="0"/>
              <a:t>all RAN1-led</a:t>
            </a:r>
            <a:br>
              <a:rPr lang="en-US" sz="2000" dirty="0"/>
            </a:br>
            <a:r>
              <a:rPr lang="en-US" sz="2000" dirty="0"/>
              <a:t>Rel-17 NR WI/SIs have been completed as according to the target completion date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6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933301"/>
              </p:ext>
            </p:extLst>
          </p:nvPr>
        </p:nvGraphicFramePr>
        <p:xfrm>
          <a:off x="568423" y="2380333"/>
          <a:ext cx="11076143" cy="2924341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RP-212990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30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RP-213075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(Extended Reality) evaluations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RP-212988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RP-213011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RP-212880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</a:tbl>
          </a:graphicData>
        </a:graphic>
      </p:graphicFrame>
      <p:graphicFrame>
        <p:nvGraphicFramePr>
          <p:cNvPr id="7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320049"/>
              </p:ext>
            </p:extLst>
          </p:nvPr>
        </p:nvGraphicFramePr>
        <p:xfrm>
          <a:off x="9156953" y="5627687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966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Overview of Other WG-led Rel-17 NR SI/WIs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7914" y="1395585"/>
            <a:ext cx="11389053" cy="4775453"/>
          </a:xfrm>
        </p:spPr>
        <p:txBody>
          <a:bodyPr>
            <a:normAutofit/>
          </a:bodyPr>
          <a:lstStyle/>
          <a:p>
            <a:r>
              <a:rPr lang="en-US" sz="2000" dirty="0"/>
              <a:t>From RAN1 perspective, all NR SI/WIs led by other WGs with RAN1 objectives have been completed except for </a:t>
            </a:r>
            <a:r>
              <a:rPr lang="en-US" sz="2000" i="1" dirty="0">
                <a:solidFill>
                  <a:srgbClr val="FF0000"/>
                </a:solidFill>
              </a:rPr>
              <a:t>(RAN2-led) Enhanced </a:t>
            </a:r>
            <a:r>
              <a:rPr lang="en-US" sz="2000" i="1" dirty="0" err="1">
                <a:solidFill>
                  <a:srgbClr val="FF0000"/>
                </a:solidFill>
              </a:rPr>
              <a:t>IIoT</a:t>
            </a:r>
            <a:r>
              <a:rPr lang="en-US" sz="2000" i="1" dirty="0">
                <a:solidFill>
                  <a:srgbClr val="FF0000"/>
                </a:solidFill>
              </a:rPr>
              <a:t> and URLLC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7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65070"/>
              </p:ext>
            </p:extLst>
          </p:nvPr>
        </p:nvGraphicFramePr>
        <p:xfrm>
          <a:off x="563841" y="2536166"/>
          <a:ext cx="11077200" cy="3198503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411707634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Enhanced Industrial Internet of Things (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) and URLLC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RAN#96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RP-212953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for NR to support non-terrestrial networks (NTN)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RP-212803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UE Power Saving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RP-213348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Enhancements to Integrated Access and Backhaul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RP-212810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Multicast and Broadcast Services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Further Multi-RAT Dual-Connectivity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RP-213213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800244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small data transmissions in INACTIVE state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r>
                        <a:rPr kumimoji="0" lang="en-US" altLang="ja-JP" sz="1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(note)</a:t>
                      </a:r>
                      <a:endParaRPr kumimoji="0" lang="ja-JP" altLang="en-US" sz="1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RP-212822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9345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RF requirements enhancement for NR frequency range 1 (FR1)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RP-213124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0922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Introduction of DL 1024QAM for NR FR1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RP-213002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29631"/>
                  </a:ext>
                </a:extLst>
              </a:tr>
            </a:tbl>
          </a:graphicData>
        </a:graphic>
      </p:graphicFrame>
      <p:graphicFrame>
        <p:nvGraphicFramePr>
          <p:cNvPr id="8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61133"/>
              </p:ext>
            </p:extLst>
          </p:nvPr>
        </p:nvGraphicFramePr>
        <p:xfrm>
          <a:off x="9356858" y="585640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0113" y="5894039"/>
            <a:ext cx="734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aseline="30000" dirty="0"/>
              <a:t>(note) </a:t>
            </a:r>
            <a:r>
              <a:rPr lang="en-US" sz="1200" dirty="0"/>
              <a:t>There is no explicit RAN1 related objective in the SDT WID. All RAN1 work on SDT was initiated by RAN2 via LSs.</a:t>
            </a:r>
          </a:p>
        </p:txBody>
      </p:sp>
    </p:spTree>
    <p:extLst>
      <p:ext uri="{BB962C8B-B14F-4D97-AF65-F5344CB8AC3E}">
        <p14:creationId xmlns:p14="http://schemas.microsoft.com/office/powerpoint/2010/main" val="485115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Maintenance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 specs for NR Rel-15 are very stable</a:t>
            </a:r>
          </a:p>
          <a:p>
            <a:pPr lvl="1"/>
            <a:r>
              <a:rPr lang="en-US" dirty="0"/>
              <a:t>15 email threads in RAN1#107-e and </a:t>
            </a:r>
          </a:p>
          <a:p>
            <a:pPr lvl="1"/>
            <a:r>
              <a:rPr lang="en-US" dirty="0"/>
              <a:t>In total, 5 Cat F </a:t>
            </a:r>
            <a:r>
              <a:rPr lang="en-GB" dirty="0"/>
              <a:t>endorsed</a:t>
            </a:r>
            <a:r>
              <a:rPr lang="en-US" dirty="0"/>
              <a:t> NR Rel-15 CRs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Overall, Rel-16 RAN1 specifications are stable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31 email threads in RAN1#107-e (including email threads for handling LS responses related to maintenance)</a:t>
            </a:r>
          </a:p>
          <a:p>
            <a:pPr lvl="1"/>
            <a:r>
              <a:rPr lang="en-US" dirty="0"/>
              <a:t>In total, 21 Cat F </a:t>
            </a:r>
            <a:r>
              <a:rPr lang="en-GB" dirty="0"/>
              <a:t>endorsed</a:t>
            </a:r>
            <a:r>
              <a:rPr lang="en-US" dirty="0"/>
              <a:t> NR Rel-16 CRs</a:t>
            </a:r>
          </a:p>
          <a:p>
            <a:endParaRPr lang="en-US" dirty="0"/>
          </a:p>
          <a:p>
            <a:r>
              <a:rPr lang="en-US" altLang="en-US" dirty="0">
                <a:ea typeface="ＭＳ Ｐゴシック" panose="020B0600070205080204" pitchFamily="34" charset="-128"/>
              </a:rPr>
              <a:t>Rel-16 UE features are very stable</a:t>
            </a:r>
          </a:p>
          <a:p>
            <a:pPr lvl="1"/>
            <a:r>
              <a:rPr lang="en-US" alt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Special thanks to Hiroki Harada from DoCoMo for leading the great efforts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37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Rel-17 Work Items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ea typeface="맑은 고딕" panose="020B0503020000020004" pitchFamily="34" charset="-127"/>
              </a:rPr>
              <a:t>The following objectives are considered incomplete from RAN1 point of view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(RAN1-led) NR coverage enhancements</a:t>
            </a:r>
          </a:p>
          <a:p>
            <a:pPr lvl="2"/>
            <a:r>
              <a:rPr lang="en-US" sz="1400" dirty="0">
                <a:ea typeface="맑은 고딕" panose="020B0503020000020004" pitchFamily="34" charset="-127"/>
              </a:rPr>
              <a:t>Mechanism(s) to support TB processing over multi-slot PUSCH [RAN1]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(RAN1-led) NR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enhancement </a:t>
            </a:r>
          </a:p>
          <a:p>
            <a:pPr lvl="2"/>
            <a:r>
              <a:rPr lang="en-US" sz="1400" dirty="0"/>
              <a:t>Resource allocation to reduce power consumption of the UEs [RAN1, RAN2]</a:t>
            </a:r>
          </a:p>
          <a:p>
            <a:pPr lvl="2"/>
            <a:r>
              <a:rPr lang="en-US" sz="1400" dirty="0"/>
              <a:t>Inter-UE coordination </a:t>
            </a:r>
            <a:r>
              <a:rPr lang="en-GB" sz="1400" dirty="0"/>
              <a:t>[RAN1, RAN2]</a:t>
            </a:r>
            <a:endParaRPr lang="en-US" sz="1400" dirty="0"/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(RAN2-led) Enhanced Industrial Internet of Things (</a:t>
            </a:r>
            <a:r>
              <a:rPr lang="en-US" sz="1600" dirty="0" err="1">
                <a:ea typeface="맑은 고딕" panose="020B0503020000020004" pitchFamily="34" charset="-127"/>
              </a:rPr>
              <a:t>IoT</a:t>
            </a:r>
            <a:r>
              <a:rPr lang="en-US" sz="1600" dirty="0">
                <a:ea typeface="맑은 고딕" panose="020B0503020000020004" pitchFamily="34" charset="-127"/>
              </a:rPr>
              <a:t>) and URLLC</a:t>
            </a:r>
          </a:p>
          <a:p>
            <a:pPr lvl="2"/>
            <a:r>
              <a:rPr lang="en-US" sz="1400" dirty="0"/>
              <a:t>UE feedback enhancements for HARQ-ACK [RAN1]</a:t>
            </a:r>
          </a:p>
          <a:p>
            <a:pPr lvl="2"/>
            <a:r>
              <a:rPr lang="en-GB" sz="1400" dirty="0"/>
              <a:t>Intra-UE multiplexing and prioritization of traffic with different priority [RAN1]</a:t>
            </a:r>
            <a:endParaRPr lang="en-US" sz="1400" dirty="0"/>
          </a:p>
          <a:p>
            <a:pPr lvl="1"/>
            <a:endParaRPr lang="en-US" sz="1600" dirty="0"/>
          </a:p>
          <a:p>
            <a:r>
              <a:rPr lang="en-US" sz="1800" dirty="0"/>
              <a:t>Assessment of situation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coverage enhancement, RAN1 failed to reach an agreement on how to determine the starting coded bits for </a:t>
            </a:r>
            <a:r>
              <a:rPr lang="en-US" sz="1600" dirty="0" err="1">
                <a:ea typeface="맑은 고딕" panose="020B0503020000020004" pitchFamily="34" charset="-127"/>
              </a:rPr>
              <a:t>TBoMS</a:t>
            </a:r>
            <a:endParaRPr lang="en-US" sz="1600" dirty="0">
              <a:ea typeface="맑은 고딕" panose="020B0503020000020004" pitchFamily="34" charset="-127"/>
            </a:endParaRP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</a:t>
            </a:r>
            <a:r>
              <a:rPr lang="en-US" sz="1600" dirty="0" err="1">
                <a:ea typeface="맑은 고딕" panose="020B0503020000020004" pitchFamily="34" charset="-127"/>
              </a:rPr>
              <a:t>sidelink</a:t>
            </a:r>
            <a:r>
              <a:rPr lang="en-US" sz="1600" dirty="0">
                <a:ea typeface="맑은 고딕" panose="020B0503020000020004" pitchFamily="34" charset="-127"/>
              </a:rPr>
              <a:t> enhancement, there is still significant amount of work to be done in RAN1 across both RAN1 related objectives</a:t>
            </a:r>
          </a:p>
          <a:p>
            <a:pPr lvl="1"/>
            <a:r>
              <a:rPr lang="en-US" sz="1600" dirty="0">
                <a:ea typeface="맑은 고딕" panose="020B0503020000020004" pitchFamily="34" charset="-127"/>
              </a:rPr>
              <a:t>For </a:t>
            </a:r>
            <a:r>
              <a:rPr lang="en-US" sz="1600" dirty="0" err="1">
                <a:ea typeface="맑은 고딕" panose="020B0503020000020004" pitchFamily="34" charset="-127"/>
              </a:rPr>
              <a:t>IIoT</a:t>
            </a:r>
            <a:r>
              <a:rPr lang="en-US" sz="1600" dirty="0">
                <a:ea typeface="맑은 고딕" panose="020B0503020000020004" pitchFamily="34" charset="-127"/>
              </a:rPr>
              <a:t> and URLLC, there is still significant amount of work to be done in RAN1 especially for </a:t>
            </a:r>
            <a:r>
              <a:rPr lang="en-US" sz="1600" i="1" dirty="0">
                <a:ea typeface="맑은 고딕" panose="020B0503020000020004" pitchFamily="34" charset="-127"/>
              </a:rPr>
              <a:t>i</a:t>
            </a:r>
            <a:r>
              <a:rPr lang="en-US" sz="1600" i="1" dirty="0"/>
              <a:t>ntra-UE multiplexing and prioritization of traffic with different priority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199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Rel-17 TEIs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Rel-17 TEI on NR Positioning support for TA measurement in NR UL E-CID was </a:t>
            </a:r>
            <a:r>
              <a:rPr lang="en-GB" dirty="0"/>
              <a:t>endorsed</a:t>
            </a:r>
            <a:r>
              <a:rPr lang="en-US" dirty="0"/>
              <a:t> in 2021.Q4</a:t>
            </a:r>
          </a:p>
          <a:p>
            <a:pPr lvl="1"/>
            <a:r>
              <a:rPr lang="en-US" dirty="0"/>
              <a:t>Relevant TPs were endorsed in RAN1, RAN2, and RAN3</a:t>
            </a:r>
          </a:p>
          <a:p>
            <a:pPr lvl="1"/>
            <a:r>
              <a:rPr lang="en-US" dirty="0"/>
              <a:t>To align the TEI CR submission across working groups, RAN1 CR on the agreed Rel-17 TEI will be submitted to RAN#95-e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605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</a:t>
            </a:r>
            <a:r>
              <a:rPr lang="en-US" dirty="0"/>
              <a:t>Rel-17 CRs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All Rel-17 NR WIs are captured in the existing specifications</a:t>
            </a:r>
          </a:p>
          <a:p>
            <a:pPr lvl="1"/>
            <a:r>
              <a:rPr lang="en-US" altLang="en-US" sz="1800" dirty="0"/>
              <a:t>No need to create a new TS</a:t>
            </a:r>
          </a:p>
          <a:p>
            <a:endParaRPr lang="en-US" altLang="en-US" sz="2000" dirty="0"/>
          </a:p>
          <a:p>
            <a:r>
              <a:rPr lang="en-US" altLang="en-US" sz="2000" dirty="0">
                <a:solidFill>
                  <a:srgbClr val="FF0000"/>
                </a:solidFill>
              </a:rPr>
              <a:t>Rel-17 NR RAN1 specifications were endorsed after RAN1#107-e (November) and submitted to RAN</a:t>
            </a:r>
          </a:p>
          <a:p>
            <a:pPr lvl="1"/>
            <a:endParaRPr lang="en-US" sz="1800" dirty="0"/>
          </a:p>
          <a:p>
            <a:r>
              <a:rPr lang="en-US" altLang="en-US" sz="2000" dirty="0"/>
              <a:t>For Rel-17 higher layer parameters, RAN1 approved the first LS to RAN2/RAN3 after RAN1#106bis-e. </a:t>
            </a:r>
            <a:r>
              <a:rPr lang="en-US" altLang="en-US" sz="2000" dirty="0">
                <a:solidFill>
                  <a:srgbClr val="FF0000"/>
                </a:solidFill>
              </a:rPr>
              <a:t>An updated list was sent to RAN2/RAN3 after RAN1#107-e.</a:t>
            </a:r>
          </a:p>
          <a:p>
            <a:pPr lvl="1"/>
            <a:endParaRPr lang="en-US" altLang="en-US" sz="1600" dirty="0">
              <a:solidFill>
                <a:srgbClr val="FF0000"/>
              </a:solidFill>
            </a:endParaRPr>
          </a:p>
          <a:p>
            <a:r>
              <a:rPr lang="en-US" altLang="en-US" sz="2000" dirty="0"/>
              <a:t>For Rel-17 UE features, RAN1 initiated discussions and the first LS to RAN2 was approved after RAN1#107-e. Rel-17 UE features will be further discussed and revised in RAN1#107bis-e.</a:t>
            </a:r>
            <a:endParaRPr lang="en-US" sz="2000" dirty="0"/>
          </a:p>
          <a:p>
            <a:endParaRPr lang="en-US" dirty="0"/>
          </a:p>
        </p:txBody>
      </p:sp>
      <p:sp>
        <p:nvSpPr>
          <p:cNvPr id="6" name="직사각형 5"/>
          <p:cNvSpPr/>
          <p:nvPr/>
        </p:nvSpPr>
        <p:spPr bwMode="auto">
          <a:xfrm>
            <a:off x="8609564" y="1626649"/>
            <a:ext cx="2820435" cy="71973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Text in RED </a:t>
            </a:r>
            <a:r>
              <a:rPr lang="en-US" sz="1200" b="1" dirty="0">
                <a:solidFill>
                  <a:srgbClr val="FF0000"/>
                </a:solidFill>
                <a:latin typeface="Arial" charset="0"/>
              </a:rPr>
              <a:t>are to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be revised later if necessary</a:t>
            </a:r>
          </a:p>
        </p:txBody>
      </p:sp>
    </p:spTree>
    <p:extLst>
      <p:ext uri="{BB962C8B-B14F-4D97-AF65-F5344CB8AC3E}">
        <p14:creationId xmlns:p14="http://schemas.microsoft.com/office/powerpoint/2010/main" val="211046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53640" y="3674853"/>
            <a:ext cx="11389053" cy="2502110"/>
          </a:xfrm>
        </p:spPr>
        <p:txBody>
          <a:bodyPr>
            <a:normAutofit/>
          </a:bodyPr>
          <a:lstStyle/>
          <a:p>
            <a:r>
              <a:rPr lang="en-US" altLang="en-US" sz="2000" dirty="0"/>
              <a:t>David </a:t>
            </a:r>
            <a:r>
              <a:rPr lang="en-US" altLang="en-US" sz="2000" dirty="0" err="1"/>
              <a:t>Mazzarese</a:t>
            </a:r>
            <a:r>
              <a:rPr lang="en-US" altLang="en-US" sz="2000" dirty="0"/>
              <a:t> has been elected as new RAN1 vice-chair</a:t>
            </a:r>
          </a:p>
          <a:p>
            <a:r>
              <a:rPr lang="en-US" altLang="en-US" sz="2000" dirty="0"/>
              <a:t>Rel-16 &amp; earlier: Maintenance using email only in RAN1#107-e</a:t>
            </a:r>
          </a:p>
          <a:p>
            <a:pPr lvl="1"/>
            <a:r>
              <a:rPr lang="en-US" altLang="en-US" sz="1800" dirty="0"/>
              <a:t>RAN1 specifications are </a:t>
            </a:r>
            <a:r>
              <a:rPr lang="en-US" altLang="en-US" sz="1800" b="1" dirty="0"/>
              <a:t>stable</a:t>
            </a:r>
            <a:r>
              <a:rPr lang="en-US" altLang="en-US" sz="1800" dirty="0"/>
              <a:t> for both LTE and NR</a:t>
            </a:r>
          </a:p>
          <a:p>
            <a:r>
              <a:rPr lang="en-US" altLang="en-US" sz="2000" dirty="0"/>
              <a:t>Rel-17: Covered all items with emails and GTW calls </a:t>
            </a:r>
            <a:r>
              <a:rPr lang="en-US" altLang="en-US" sz="1600" dirty="0"/>
              <a:t>(a total of </a:t>
            </a:r>
            <a:r>
              <a:rPr lang="en-US" altLang="en-US" sz="1600" b="1" dirty="0">
                <a:solidFill>
                  <a:srgbClr val="FF0000"/>
                </a:solidFill>
              </a:rPr>
              <a:t>136.5</a:t>
            </a:r>
            <a:r>
              <a:rPr lang="en-US" altLang="en-US" sz="1600" dirty="0"/>
              <a:t> hours with 3 parallel sessions)</a:t>
            </a:r>
            <a:endParaRPr lang="en-US" altLang="en-US" sz="2000" dirty="0"/>
          </a:p>
          <a:p>
            <a:pPr lvl="1"/>
            <a:r>
              <a:rPr lang="en-US" altLang="en-US" sz="1800" dirty="0"/>
              <a:t>From RAN1 perspective, Rel-17 is completed with the exception of the following (details to follow): </a:t>
            </a:r>
            <a:br>
              <a:rPr lang="en-US" altLang="en-US" sz="1800" dirty="0"/>
            </a:br>
            <a:r>
              <a:rPr lang="en-US" altLang="en-US" sz="1800" b="1" i="1" dirty="0">
                <a:solidFill>
                  <a:srgbClr val="FF0000"/>
                </a:solidFill>
              </a:rPr>
              <a:t>NR coverage enhancement, NR </a:t>
            </a:r>
            <a:r>
              <a:rPr lang="en-US" altLang="en-US" sz="1800" b="1" i="1" dirty="0" err="1">
                <a:solidFill>
                  <a:srgbClr val="FF0000"/>
                </a:solidFill>
              </a:rPr>
              <a:t>sidelink</a:t>
            </a:r>
            <a:r>
              <a:rPr lang="en-US" altLang="en-US" sz="1800" b="1" i="1" dirty="0">
                <a:solidFill>
                  <a:srgbClr val="FF0000"/>
                </a:solidFill>
              </a:rPr>
              <a:t> enhancement, and enhanced </a:t>
            </a:r>
            <a:r>
              <a:rPr lang="en-US" altLang="en-US" sz="18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800" b="1" i="1" dirty="0">
                <a:solidFill>
                  <a:srgbClr val="FF0000"/>
                </a:solidFill>
              </a:rPr>
              <a:t> and URLLC (RAN2-led)</a:t>
            </a:r>
            <a:endParaRPr lang="en-US" sz="180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655461"/>
              </p:ext>
            </p:extLst>
          </p:nvPr>
        </p:nvGraphicFramePr>
        <p:xfrm>
          <a:off x="3243535" y="1785667"/>
          <a:ext cx="5702059" cy="1111886"/>
        </p:xfrm>
        <a:graphic>
          <a:graphicData uri="http://schemas.openxmlformats.org/drawingml/2006/table">
            <a:tbl>
              <a:tblPr/>
              <a:tblGrid>
                <a:gridCol w="2096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5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RAN1#106bis-e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20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4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RAN1#107-e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20687"/>
                  </a:ext>
                </a:extLst>
              </a:tr>
              <a:tr h="38005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#94-e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6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17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848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</a:t>
            </a:r>
            <a:r>
              <a:rPr lang="en-US" dirty="0"/>
              <a:t>Rel-17 MBS (CFR for Broadcast)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RAN#93-e, RAN1 was tasked to down select which cases to support for a configured/defined CFR for GC-PDCCH/PDSCH carrying MCCH and MTCH for broadcast reception with UEs in RRC IDLE/INACTIVE state</a:t>
            </a:r>
          </a:p>
          <a:p>
            <a:pPr lvl="1"/>
            <a:r>
              <a:rPr lang="en-US" dirty="0"/>
              <a:t>RAN1 discussed the issue but concluded that it was not able to achieve consensus on the support of Case D and/or Case E.</a:t>
            </a:r>
          </a:p>
        </p:txBody>
      </p:sp>
    </p:spTree>
    <p:extLst>
      <p:ext uri="{BB962C8B-B14F-4D97-AF65-F5344CB8AC3E}">
        <p14:creationId xmlns:p14="http://schemas.microsoft.com/office/powerpoint/2010/main" val="2116279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3640" y="1401510"/>
            <a:ext cx="11389053" cy="5163192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b="1" dirty="0"/>
              <a:t>David </a:t>
            </a:r>
            <a:r>
              <a:rPr lang="en-US" altLang="en-US" sz="1600" b="1" dirty="0" err="1"/>
              <a:t>Mazzarese</a:t>
            </a:r>
            <a:r>
              <a:rPr lang="en-US" altLang="en-US" sz="1600" b="1" dirty="0"/>
              <a:t> </a:t>
            </a:r>
            <a:r>
              <a:rPr lang="en-US" altLang="en-US" sz="1600" dirty="0"/>
              <a:t>from Huawei Technologies France (ETSI) is elected as </a:t>
            </a:r>
            <a:r>
              <a:rPr lang="en-US" altLang="en-US" sz="1600" b="1" dirty="0"/>
              <a:t>new RAN1 vice-chair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en-US" altLang="en-US" sz="14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/>
              <a:t>Rel-16 &amp; earlier 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/>
              <a:t>Rel-17: covered all items with GTW calls &amp; emails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>
                <a:sym typeface="Wingdings" panose="05000000000000000000" pitchFamily="2" charset="2"/>
              </a:rPr>
              <a:t>All Rel-17 RAN1 work can be considered completed from RAN1 perspective except</a:t>
            </a:r>
            <a:r>
              <a:rPr lang="en-US" altLang="en-US" sz="1400" b="1" i="1" dirty="0">
                <a:solidFill>
                  <a:srgbClr val="FF0000"/>
                </a:solidFill>
              </a:rPr>
              <a:t> NR coverage enhancement, NR </a:t>
            </a:r>
            <a:r>
              <a:rPr lang="en-US" altLang="en-US" sz="1400" b="1" i="1" dirty="0" err="1">
                <a:solidFill>
                  <a:srgbClr val="FF0000"/>
                </a:solidFill>
              </a:rPr>
              <a:t>sidelink</a:t>
            </a:r>
            <a:r>
              <a:rPr lang="en-US" altLang="en-US" sz="1400" b="1" i="1" dirty="0">
                <a:solidFill>
                  <a:srgbClr val="FF0000"/>
                </a:solidFill>
              </a:rPr>
              <a:t> enhancement, enhanced </a:t>
            </a:r>
            <a:r>
              <a:rPr lang="en-US" altLang="en-US" sz="1400" b="1" i="1" dirty="0" err="1">
                <a:solidFill>
                  <a:srgbClr val="FF0000"/>
                </a:solidFill>
              </a:rPr>
              <a:t>IIoT</a:t>
            </a:r>
            <a:r>
              <a:rPr lang="en-US" altLang="en-US" sz="1400" b="1" i="1" dirty="0">
                <a:solidFill>
                  <a:srgbClr val="FF0000"/>
                </a:solidFill>
              </a:rPr>
              <a:t> and URLLC (RAN2-led)</a:t>
            </a:r>
            <a:endParaRPr lang="en-US" altLang="en-US" sz="1400" dirty="0">
              <a:sym typeface="Wingdings" panose="05000000000000000000" pitchFamily="2" charset="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sv-SE" altLang="ja-JP" sz="1400" dirty="0">
              <a:solidFill>
                <a:schemeClr val="hlink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sv-SE" altLang="ja-JP" sz="16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Patrick Merias for his always efficient and excellent support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VCs Havish Koorapathy (outgoing), David </a:t>
            </a:r>
            <a:r>
              <a:rPr lang="en-US" altLang="ja-JP" sz="1400" dirty="0" err="1"/>
              <a:t>M</a:t>
            </a:r>
            <a:r>
              <a:rPr lang="en-US" altLang="en-US" sz="1400" dirty="0" err="1"/>
              <a:t>azzarese</a:t>
            </a:r>
            <a:r>
              <a:rPr lang="en-US" altLang="en-US" sz="1400" dirty="0"/>
              <a:t> (newly elected), and </a:t>
            </a:r>
            <a:r>
              <a:rPr lang="sv-SE" altLang="ja-JP" sz="1400" dirty="0"/>
              <a:t>Xiaodong Xu for sharing the e-meeting management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Editors Brian Classon (TS36.212), Vijay Nangia (TS36.213), Satoshi Nagata (TS38.201), Alexandros Manolakos (TS38.202), </a:t>
            </a:r>
            <a:br>
              <a:rPr lang="sv-SE" altLang="ja-JP" sz="1400" dirty="0"/>
            </a:br>
            <a:r>
              <a:rPr lang="sv-SE" altLang="ja-JP" sz="1400" dirty="0"/>
              <a:t>Sorour Falahati (TS37.213) Stefan Parkvall (TS36.211, TS38.211), Yan Cheng (TS38.212), Aris Papasakellariou (TS38.213), </a:t>
            </a:r>
            <a:br>
              <a:rPr lang="sv-SE" altLang="ja-JP" sz="1400" dirty="0"/>
            </a:br>
            <a:r>
              <a:rPr lang="sv-SE" altLang="ja-JP" sz="1400" dirty="0"/>
              <a:t>Mihai Enescu (TS38.214),  Alexei Davydov (TS38.215) for their tremendous efforts to draft the Rel-17 CRs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Hiroki Harada for leading NR Rel-17 TEI and Rel-16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Shinya </a:t>
            </a:r>
            <a:r>
              <a:rPr lang="en-US" altLang="ja-JP" sz="1400" dirty="0" err="1"/>
              <a:t>Kumagai</a:t>
            </a:r>
            <a:r>
              <a:rPr lang="en-US" altLang="ja-JP" sz="1400" dirty="0"/>
              <a:t> and Ralf </a:t>
            </a:r>
            <a:r>
              <a:rPr lang="en-US" altLang="ja-JP" sz="1400" dirty="0" err="1"/>
              <a:t>Bendlin</a:t>
            </a:r>
            <a:r>
              <a:rPr lang="en-US" altLang="ja-JP" sz="1400" dirty="0"/>
              <a:t> for leading Rel-17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err="1"/>
              <a:t>Sorour</a:t>
            </a:r>
            <a:r>
              <a:rPr lang="en-US" altLang="ja-JP" sz="1400" dirty="0"/>
              <a:t> </a:t>
            </a:r>
            <a:r>
              <a:rPr lang="en-US" altLang="ja-JP" sz="1400" dirty="0" err="1"/>
              <a:t>Falahati</a:t>
            </a:r>
            <a:r>
              <a:rPr lang="en-US" altLang="ja-JP" sz="1400" dirty="0"/>
              <a:t> for leading the Rel-17 RRC parameter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All feature leads/moderators for leading discussions in each respective feature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All delegates for active and enthusiastic discussion, and being construtive in driving consensus</a:t>
            </a:r>
            <a:endParaRPr lang="en-US" sz="18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3880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Delegates in RAN1</a:t>
            </a:r>
            <a:endParaRPr lang="en-US"/>
          </a:p>
        </p:txBody>
      </p:sp>
      <p:graphicFrame>
        <p:nvGraphicFramePr>
          <p:cNvPr id="4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2210586"/>
              </p:ext>
            </p:extLst>
          </p:nvPr>
        </p:nvGraphicFramePr>
        <p:xfrm>
          <a:off x="1052421" y="1673524"/>
          <a:ext cx="10067027" cy="418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360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/>
              <a:t>Tdoc submitted to RAN1</a:t>
            </a:r>
            <a:endParaRPr lang="en-US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267506"/>
              </p:ext>
            </p:extLst>
          </p:nvPr>
        </p:nvGraphicFramePr>
        <p:xfrm>
          <a:off x="1052422" y="1673525"/>
          <a:ext cx="10084279" cy="419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719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Statistics for GTW Usage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Overall, roughly 136.5 hours of GTW conference calls in </a:t>
            </a:r>
            <a:r>
              <a:rPr lang="en-US" sz="2000" dirty="0" smtClean="0"/>
              <a:t>Q4</a:t>
            </a:r>
          </a:p>
          <a:p>
            <a:pPr lvl="1"/>
            <a:r>
              <a:rPr lang="en-US" sz="1800" dirty="0" smtClean="0"/>
              <a:t>A total of 42 GTW sessions (3 GTW sessions in parallel) </a:t>
            </a:r>
            <a:endParaRPr lang="en-US" sz="1800" dirty="0"/>
          </a:p>
          <a:p>
            <a:r>
              <a:rPr lang="en-US" sz="2000" dirty="0"/>
              <a:t>Statistics shown below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Roughly 10.3 hours (7.5%) of GTW conference call time was used for Rel-17 LTE items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And remaining 126.2 hours (92.5%) of GTW conference call time was used for Rel-17 NR items (including 7.6 hours for Rel-17 UE features)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The overall GTW conference call time split among the Rel-17 items is roughly proportional to the correspondingly budgeted TUs</a:t>
            </a:r>
          </a:p>
          <a:p>
            <a:pPr lvl="1"/>
            <a:endParaRPr lang="en-US" sz="1800" dirty="0"/>
          </a:p>
          <a:p>
            <a:endParaRPr lang="en-US" sz="2000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677581"/>
              </p:ext>
            </p:extLst>
          </p:nvPr>
        </p:nvGraphicFramePr>
        <p:xfrm>
          <a:off x="439871" y="4451230"/>
          <a:ext cx="11404600" cy="1575082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51436475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9294756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5057116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76713164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6163033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780794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7577251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9836914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880135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329603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2781389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</a:tblGrid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5011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60GHz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IIoT/ URLLC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PowSav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CovEnh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NB-IoT/ eMTC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eMTC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over 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Broadcast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features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RAN1#106bis-e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RAN1#107-e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97653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2021.Q4 Total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147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18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Information on RAN1 for Q4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Additional effort was spent by RAN1 </a:t>
            </a:r>
            <a:r>
              <a:rPr lang="en-US" sz="2000" dirty="0" smtClean="0"/>
              <a:t>out side of e-meeting using email discussions </a:t>
            </a:r>
            <a:r>
              <a:rPr lang="en-US" sz="2000" dirty="0" smtClean="0"/>
              <a:t>to handle various topics in Q4 of 2022 (listed below)</a:t>
            </a:r>
          </a:p>
          <a:p>
            <a:pPr lvl="1"/>
            <a:r>
              <a:rPr lang="en-US" sz="1800" dirty="0" smtClean="0"/>
              <a:t>Preparation of e-meetings: Nov 8 ~ Nov 10</a:t>
            </a:r>
          </a:p>
          <a:p>
            <a:pPr lvl="1"/>
            <a:r>
              <a:rPr lang="en-US" sz="1800" dirty="0" smtClean="0"/>
              <a:t>Rel-17 RRC parameters: Oct 20 ~ Oct 22, Nov 29 ~ Dec 3</a:t>
            </a:r>
          </a:p>
          <a:p>
            <a:pPr lvl="1"/>
            <a:r>
              <a:rPr lang="en-US" sz="1800" dirty="0" smtClean="0"/>
              <a:t>Rel-17 UE features: Nov 29 ~ Nov 30</a:t>
            </a:r>
          </a:p>
          <a:p>
            <a:pPr lvl="1"/>
            <a:r>
              <a:rPr lang="en-US" sz="1800" dirty="0" smtClean="0"/>
              <a:t>Rel-17 specification review: Nov 1 ~ Nov 5, Nov 29 ~ Dec 8</a:t>
            </a:r>
          </a:p>
          <a:p>
            <a:endParaRPr lang="en-US" sz="2000" dirty="0" smtClean="0"/>
          </a:p>
          <a:p>
            <a:r>
              <a:rPr lang="en-US" sz="2000" dirty="0" smtClean="0"/>
              <a:t>In Q4 of 2022, there were no offline sessions organized by RAN1</a:t>
            </a:r>
          </a:p>
          <a:p>
            <a:endParaRPr lang="en-US" sz="2000" dirty="0" smtClean="0"/>
          </a:p>
          <a:p>
            <a:r>
              <a:rPr lang="en-US" sz="2000" dirty="0" smtClean="0"/>
              <a:t>In Q4 of 2022, 13 email discussions were done using NWM (out of &gt;300 email discussions)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64725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RAN1 Election</a:t>
            </a:r>
          </a:p>
        </p:txBody>
      </p:sp>
    </p:spTree>
    <p:extLst>
      <p:ext uri="{BB962C8B-B14F-4D97-AF65-F5344CB8AC3E}">
        <p14:creationId xmlns:p14="http://schemas.microsoft.com/office/powerpoint/2010/main" val="189939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Election for one vice-chair position 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Election was organized from Oct 11 – Oct 14</a:t>
            </a:r>
          </a:p>
          <a:p>
            <a:pPr lvl="1"/>
            <a:r>
              <a:rPr lang="en-US" b="1" dirty="0" err="1"/>
              <a:t>Havish</a:t>
            </a:r>
            <a:r>
              <a:rPr lang="en-US" b="1" dirty="0"/>
              <a:t> </a:t>
            </a:r>
            <a:r>
              <a:rPr lang="en-US" b="1" dirty="0" err="1"/>
              <a:t>Koorapathy</a:t>
            </a:r>
            <a:r>
              <a:rPr lang="en-US" b="1" dirty="0"/>
              <a:t> </a:t>
            </a:r>
            <a:r>
              <a:rPr lang="en-US" dirty="0"/>
              <a:t>from Ericsson LM (ETSI) </a:t>
            </a:r>
            <a:r>
              <a:rPr lang="en-US" b="1" dirty="0"/>
              <a:t>steps down</a:t>
            </a:r>
            <a:r>
              <a:rPr lang="en-US" dirty="0"/>
              <a:t> as the current RAN1 vice-chair</a:t>
            </a:r>
          </a:p>
          <a:p>
            <a:pPr lvl="1"/>
            <a:r>
              <a:rPr lang="en-US" altLang="en-US" b="1" dirty="0"/>
              <a:t>David </a:t>
            </a:r>
            <a:r>
              <a:rPr lang="en-US" altLang="en-US" b="1" dirty="0" err="1"/>
              <a:t>Mazzarese</a:t>
            </a:r>
            <a:r>
              <a:rPr lang="en-US" altLang="en-US" dirty="0"/>
              <a:t> from </a:t>
            </a:r>
            <a:r>
              <a:rPr lang="en-US" dirty="0"/>
              <a:t>Huawei Technologies France (ETSI) is </a:t>
            </a:r>
            <a:r>
              <a:rPr lang="en-US" b="1" dirty="0"/>
              <a:t>elected</a:t>
            </a:r>
            <a:r>
              <a:rPr lang="en-US" dirty="0"/>
              <a:t> as new RAN1 vice-chair</a:t>
            </a:r>
          </a:p>
        </p:txBody>
      </p:sp>
    </p:spTree>
    <p:extLst>
      <p:ext uri="{BB962C8B-B14F-4D97-AF65-F5344CB8AC3E}">
        <p14:creationId xmlns:p14="http://schemas.microsoft.com/office/powerpoint/2010/main" val="2784209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 txBox="1">
            <a:spLocks/>
          </p:cNvSpPr>
          <p:nvPr/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1" kern="1200" baseline="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/>
              <a:t>E-UTRA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65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3926</TotalTime>
  <Words>1791</Words>
  <Application>Microsoft Office PowerPoint</Application>
  <PresentationFormat>와이드스크린</PresentationFormat>
  <Paragraphs>381</Paragraphs>
  <Slides>21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9" baseType="lpstr">
      <vt:lpstr>ＭＳ Ｐゴシック</vt:lpstr>
      <vt:lpstr>游ゴシック</vt:lpstr>
      <vt:lpstr>游ゴシック Light</vt:lpstr>
      <vt:lpstr>맑은 고딕</vt:lpstr>
      <vt:lpstr>Arial</vt:lpstr>
      <vt:lpstr>Calibri</vt:lpstr>
      <vt:lpstr>Wingdings</vt:lpstr>
      <vt:lpstr>Office 테마</vt:lpstr>
      <vt:lpstr>Status Report RAN WG1</vt:lpstr>
      <vt:lpstr>Executive Summary</vt:lpstr>
      <vt:lpstr>Delegates in RAN1</vt:lpstr>
      <vt:lpstr>Tdoc submitted to RAN1</vt:lpstr>
      <vt:lpstr>Statistics for GTW Usage</vt:lpstr>
      <vt:lpstr>Other Information on RAN1 for Q4</vt:lpstr>
      <vt:lpstr>PowerPoint 프레젠테이션</vt:lpstr>
      <vt:lpstr>RAN1 Election for one vice-chair position </vt:lpstr>
      <vt:lpstr>PowerPoint 프레젠테이션</vt:lpstr>
      <vt:lpstr>Overview of RAN1-led Rel-17 LTE SI/WIs</vt:lpstr>
      <vt:lpstr>LTE Summary: Maintenance</vt:lpstr>
      <vt:lpstr>LTE Summary: Rel-17 CRs</vt:lpstr>
      <vt:lpstr>PowerPoint 프레젠테이션</vt:lpstr>
      <vt:lpstr>Overview of RAN1-led Rel-17 NR SI/WIs</vt:lpstr>
      <vt:lpstr>Overview of Other WG-led Rel-17 NR SI/WIs</vt:lpstr>
      <vt:lpstr>NR Summary: Maintenance</vt:lpstr>
      <vt:lpstr>NR Summary: Rel-17 Work Items</vt:lpstr>
      <vt:lpstr>NR Summary: Rel-17 TEIs</vt:lpstr>
      <vt:lpstr>NR Summary: Rel-17 CRs</vt:lpstr>
      <vt:lpstr>NR Summary: Rel-17 MBS (CFR for Broadcast)</vt:lpstr>
      <vt:lpstr>Concluding Remarks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김윤선/표준연구팀(SR)/Master/삼성전자</dc:creator>
  <cp:lastModifiedBy>김윤선/표준연구팀(SR)/Master/삼성전자</cp:lastModifiedBy>
  <cp:revision>48</cp:revision>
  <dcterms:created xsi:type="dcterms:W3CDTF">2021-11-26T04:27:43Z</dcterms:created>
  <dcterms:modified xsi:type="dcterms:W3CDTF">2021-12-02T23:34:38Z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