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77" r:id="rId2"/>
    <p:sldId id="279" r:id="rId3"/>
    <p:sldId id="270" r:id="rId4"/>
    <p:sldId id="269" r:id="rId5"/>
    <p:sldId id="273" r:id="rId6"/>
    <p:sldId id="274" r:id="rId7"/>
    <p:sldId id="275" r:id="rId8"/>
    <p:sldId id="276" r:id="rId9"/>
    <p:sldId id="278" r:id="rId10"/>
    <p:sldId id="280" r:id="rId11"/>
    <p:sldId id="281" r:id="rId12"/>
    <p:sldId id="282" r:id="rId13"/>
    <p:sldId id="283" r:id="rId14"/>
    <p:sldId id="284" r:id="rId15"/>
    <p:sldId id="285" r:id="rId16"/>
    <p:sldId id="286" r:id="rId17"/>
  </p:sldIdLst>
  <p:sldSz cx="9144000" cy="6858000" type="screen4x3"/>
  <p:notesSz cx="6794500" cy="9906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274" autoAdjust="0"/>
  </p:normalViewPr>
  <p:slideViewPr>
    <p:cSldViewPr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2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4284" cy="495300"/>
          </a:xfrm>
          <a:prstGeom prst="rect">
            <a:avLst/>
          </a:prstGeom>
        </p:spPr>
        <p:txBody>
          <a:bodyPr vert="horz" lIns="91184" tIns="45592" rIns="91184" bIns="45592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48645" y="1"/>
            <a:ext cx="2944284" cy="495300"/>
          </a:xfrm>
          <a:prstGeom prst="rect">
            <a:avLst/>
          </a:prstGeom>
        </p:spPr>
        <p:txBody>
          <a:bodyPr vert="horz" lIns="91184" tIns="45592" rIns="91184" bIns="45592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2021-08-25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08981"/>
            <a:ext cx="2944284" cy="495300"/>
          </a:xfrm>
          <a:prstGeom prst="rect">
            <a:avLst/>
          </a:prstGeom>
        </p:spPr>
        <p:txBody>
          <a:bodyPr vert="horz" lIns="91184" tIns="45592" rIns="91184" bIns="45592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48645" y="9408981"/>
            <a:ext cx="2944284" cy="495300"/>
          </a:xfrm>
          <a:prstGeom prst="rect">
            <a:avLst/>
          </a:prstGeom>
        </p:spPr>
        <p:txBody>
          <a:bodyPr vert="horz" lIns="91184" tIns="45592" rIns="91184" bIns="45592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4284" cy="495300"/>
          </a:xfrm>
          <a:prstGeom prst="rect">
            <a:avLst/>
          </a:prstGeom>
        </p:spPr>
        <p:txBody>
          <a:bodyPr vert="horz" lIns="91184" tIns="45592" rIns="91184" bIns="45592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48645" y="1"/>
            <a:ext cx="2944284" cy="495300"/>
          </a:xfrm>
          <a:prstGeom prst="rect">
            <a:avLst/>
          </a:prstGeom>
        </p:spPr>
        <p:txBody>
          <a:bodyPr vert="horz" lIns="91184" tIns="45592" rIns="91184" bIns="45592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2021-08-25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84" tIns="45592" rIns="91184" bIns="45592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450" y="4705350"/>
            <a:ext cx="5435600" cy="4457700"/>
          </a:xfrm>
          <a:prstGeom prst="rect">
            <a:avLst/>
          </a:prstGeom>
        </p:spPr>
        <p:txBody>
          <a:bodyPr vert="horz" lIns="91184" tIns="45592" rIns="91184" bIns="45592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08981"/>
            <a:ext cx="2944284" cy="495300"/>
          </a:xfrm>
          <a:prstGeom prst="rect">
            <a:avLst/>
          </a:prstGeom>
        </p:spPr>
        <p:txBody>
          <a:bodyPr vert="horz" lIns="91184" tIns="45592" rIns="91184" bIns="45592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48645" y="9408981"/>
            <a:ext cx="2944284" cy="495300"/>
          </a:xfrm>
          <a:prstGeom prst="rect">
            <a:avLst/>
          </a:prstGeom>
        </p:spPr>
        <p:txBody>
          <a:bodyPr vert="horz" lIns="91184" tIns="45592" rIns="91184" bIns="45592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747A789-41BD-48DC-9AEC-D11F25A555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2204864"/>
            <a:ext cx="8784976" cy="1368152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sz="2800" dirty="0"/>
              <a:t>GTW2 Schedule for Week One</a:t>
            </a:r>
          </a:p>
          <a:p>
            <a:pPr marL="0" indent="0" algn="ctr">
              <a:buNone/>
            </a:pPr>
            <a:r>
              <a:rPr lang="zh-CN" altLang="en-US" sz="2800" dirty="0"/>
              <a:t>（</a:t>
            </a:r>
            <a:r>
              <a:rPr lang="en-US" altLang="zh-CN" sz="2800" dirty="0"/>
              <a:t>Aug 16</a:t>
            </a:r>
            <a:r>
              <a:rPr lang="en-US" altLang="zh-CN" sz="2800" baseline="30000" dirty="0"/>
              <a:t>th</a:t>
            </a:r>
            <a:r>
              <a:rPr lang="en-US" altLang="zh-CN" sz="2800" dirty="0"/>
              <a:t> – Aug 20</a:t>
            </a:r>
            <a:r>
              <a:rPr lang="en-US" altLang="zh-CN" sz="2800" baseline="30000" dirty="0"/>
              <a:t>th</a:t>
            </a:r>
            <a:r>
              <a:rPr lang="zh-CN" altLang="en-US" sz="2800" dirty="0"/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1193608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428C84D8-19CD-4CD2-8721-9D72ACF06F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535" y="2285581"/>
            <a:ext cx="8460432" cy="64252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A71D8E6-2031-4FAC-A52E-90E7E1A82E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840181"/>
            <a:ext cx="9144000" cy="117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9667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524E366A-E772-47DB-B22B-7FA1C7B59892}"/>
              </a:ext>
            </a:extLst>
          </p:cNvPr>
          <p:cNvSpPr txBox="1">
            <a:spLocks/>
          </p:cNvSpPr>
          <p:nvPr/>
        </p:nvSpPr>
        <p:spPr>
          <a:xfrm>
            <a:off x="179512" y="116632"/>
            <a:ext cx="7678636" cy="490066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en-US" altLang="zh-CN" sz="2800" dirty="0">
                <a:solidFill>
                  <a:schemeClr val="tx1"/>
                </a:solidFill>
              </a:rPr>
              <a:t>GTW2 session – 8.6 Redcap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6" name="内容占位符 1">
            <a:extLst>
              <a:ext uri="{FF2B5EF4-FFF2-40B4-BE49-F238E27FC236}">
                <a16:creationId xmlns:a16="http://schemas.microsoft.com/office/drawing/2014/main" id="{D0D180E6-B514-453D-902D-BE6B0DD868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963058"/>
            <a:ext cx="8496944" cy="5130238"/>
          </a:xfrm>
        </p:spPr>
        <p:txBody>
          <a:bodyPr/>
          <a:lstStyle/>
          <a:p>
            <a:pPr marL="357188" indent="-357188"/>
            <a:r>
              <a:rPr lang="en-US" altLang="zh-CN" sz="2000" dirty="0"/>
              <a:t>Tuesday 80min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12:00 – 15:00)</a:t>
            </a:r>
          </a:p>
          <a:p>
            <a:pPr marL="715926" lvl="1" indent="-357188"/>
            <a:r>
              <a:rPr lang="en-US" altLang="zh-CN" dirty="0"/>
              <a:t>Ordering of topics : Reduced Max BW --&gt; RAN2-led features</a:t>
            </a:r>
            <a:endParaRPr lang="en-US" altLang="ko-KR" dirty="0"/>
          </a:p>
          <a:p>
            <a:pPr marL="357188" lvl="2" indent="-357188"/>
            <a:r>
              <a:rPr lang="en-US" altLang="zh-CN" sz="2000" dirty="0"/>
              <a:t>Thursday 75min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12:00 – 15:00)</a:t>
            </a:r>
          </a:p>
          <a:p>
            <a:pPr marL="814388" lvl="3" indent="-357188"/>
            <a:r>
              <a:rPr lang="en-US" altLang="zh-CN" dirty="0"/>
              <a:t>Ordering of topics : </a:t>
            </a:r>
            <a:r>
              <a:rPr lang="en-GB" altLang="zh-CN" dirty="0"/>
              <a:t>Duplex operation </a:t>
            </a:r>
            <a:r>
              <a:rPr lang="en-US" altLang="zh-CN" dirty="0"/>
              <a:t>--&gt; Other aspects</a:t>
            </a:r>
          </a:p>
          <a:p>
            <a:pPr marL="357188" lvl="2" indent="-357188"/>
            <a:r>
              <a:rPr lang="en-US" altLang="zh-CN" sz="2000" dirty="0"/>
              <a:t>Friday 50min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03:00 – 06:00)</a:t>
            </a:r>
          </a:p>
          <a:p>
            <a:pPr marL="814388" lvl="3" indent="-357188"/>
            <a:r>
              <a:rPr lang="en-US" altLang="zh-CN" dirty="0"/>
              <a:t>Ordering of topics : Reduced Max BW --&gt; RAN2-led features</a:t>
            </a:r>
          </a:p>
          <a:p>
            <a:pPr marL="758788" lvl="2" indent="0">
              <a:buNone/>
            </a:pPr>
            <a:endParaRPr lang="en-US" altLang="zh-CN" dirty="0"/>
          </a:p>
          <a:p>
            <a:pPr marL="715926" lvl="1" indent="-357188"/>
            <a:endParaRPr lang="en-US" altLang="zh-CN" sz="2000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9436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2A248735-0C19-40B7-A1EA-7C6FF8570B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356" y="692696"/>
            <a:ext cx="8507288" cy="5040560"/>
          </a:xfrm>
        </p:spPr>
        <p:txBody>
          <a:bodyPr/>
          <a:lstStyle/>
          <a:p>
            <a:pPr marL="357188" indent="-357188"/>
            <a:r>
              <a:rPr lang="en-US" altLang="zh-CN" sz="2000" dirty="0"/>
              <a:t>Monday 60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12:00 – 15:00)</a:t>
            </a:r>
          </a:p>
          <a:p>
            <a:pPr marL="357188" indent="-357188"/>
            <a:r>
              <a:rPr lang="en-US" altLang="zh-CN" sz="2000" dirty="0"/>
              <a:t>Wednesday 70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12:00 – 15:00)</a:t>
            </a:r>
          </a:p>
          <a:p>
            <a:pPr marL="715926" lvl="1" indent="-357188"/>
            <a:r>
              <a:rPr lang="en-US" altLang="zh-CN" dirty="0"/>
              <a:t>Ordering of topics : </a:t>
            </a:r>
          </a:p>
          <a:p>
            <a:pPr marL="1115976" lvl="2" indent="-357188"/>
            <a:r>
              <a:rPr lang="en-GB" altLang="zh-CN" dirty="0"/>
              <a:t>Potential paging enhancements </a:t>
            </a:r>
            <a:r>
              <a:rPr lang="en-US" altLang="zh-CN" dirty="0"/>
              <a:t>Paging</a:t>
            </a:r>
          </a:p>
          <a:p>
            <a:pPr marL="1115976" lvl="2" indent="-357188"/>
            <a:r>
              <a:rPr lang="en-GB" altLang="zh-CN" dirty="0"/>
              <a:t>Potential extension(s) to Rel-16 DCI-based power saving adaptation</a:t>
            </a:r>
          </a:p>
          <a:p>
            <a:pPr marL="357188" indent="-357188"/>
            <a:r>
              <a:rPr lang="en-US" altLang="zh-CN" sz="2000" dirty="0"/>
              <a:t>Friday 60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03:00 – 06:00)</a:t>
            </a:r>
          </a:p>
          <a:p>
            <a:pPr marL="715926" lvl="1" indent="-357188"/>
            <a:r>
              <a:rPr lang="en-US" altLang="zh-CN" dirty="0"/>
              <a:t>Ordering of topics : </a:t>
            </a:r>
          </a:p>
          <a:p>
            <a:pPr marL="1115976" lvl="2" indent="-357188"/>
            <a:r>
              <a:rPr lang="en-GB" altLang="zh-CN" dirty="0"/>
              <a:t>Potential extension(s) to Rel-16 DCI-based power saving adaptation</a:t>
            </a:r>
          </a:p>
          <a:p>
            <a:pPr marL="1115976" lvl="2" indent="-357188"/>
            <a:r>
              <a:rPr lang="en-GB" altLang="zh-CN" dirty="0"/>
              <a:t>Potential paging enhancements </a:t>
            </a:r>
            <a:r>
              <a:rPr lang="en-US" altLang="zh-CN" dirty="0"/>
              <a:t>Paging</a:t>
            </a:r>
            <a:endParaRPr lang="en-US" altLang="zh-CN" sz="2000" dirty="0"/>
          </a:p>
          <a:p>
            <a:pPr marL="1115976" lvl="2" indent="-357188"/>
            <a:r>
              <a:rPr lang="en-GB" altLang="zh-CN" dirty="0"/>
              <a:t>TRS/CSI-RS occasion(s) for idle/inactive </a:t>
            </a:r>
            <a:r>
              <a:rPr lang="en-GB" altLang="zh-CN" dirty="0" err="1"/>
              <a:t>Ues</a:t>
            </a:r>
            <a:r>
              <a:rPr lang="en-GB" altLang="zh-CN" dirty="0"/>
              <a:t>, </a:t>
            </a:r>
            <a:endParaRPr lang="en-US" altLang="zh-CN" sz="2000" dirty="0"/>
          </a:p>
          <a:p>
            <a:endParaRPr lang="zh-CN" altLang="en-US" dirty="0"/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2F6341DD-7174-468D-8229-9ADC705FB32F}"/>
              </a:ext>
            </a:extLst>
          </p:cNvPr>
          <p:cNvSpPr txBox="1">
            <a:spLocks/>
          </p:cNvSpPr>
          <p:nvPr/>
        </p:nvSpPr>
        <p:spPr>
          <a:xfrm>
            <a:off x="179512" y="116632"/>
            <a:ext cx="7678636" cy="490066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en-US" altLang="zh-CN" sz="2800" dirty="0">
                <a:solidFill>
                  <a:schemeClr val="tx1"/>
                </a:solidFill>
              </a:rPr>
              <a:t>GTW2 session – 8.7 Power saving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1327982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2F6341DD-7174-468D-8229-9ADC705FB32F}"/>
              </a:ext>
            </a:extLst>
          </p:cNvPr>
          <p:cNvSpPr txBox="1">
            <a:spLocks/>
          </p:cNvSpPr>
          <p:nvPr/>
        </p:nvSpPr>
        <p:spPr>
          <a:xfrm>
            <a:off x="179512" y="116632"/>
            <a:ext cx="7992888" cy="490066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en-US" altLang="zh-CN" sz="2800" dirty="0">
                <a:solidFill>
                  <a:schemeClr val="tx1"/>
                </a:solidFill>
              </a:rPr>
              <a:t>GTW2 session – 8.8 </a:t>
            </a:r>
            <a:r>
              <a:rPr lang="en-US" altLang="zh-CN" sz="2800" dirty="0" err="1">
                <a:solidFill>
                  <a:schemeClr val="tx1"/>
                </a:solidFill>
              </a:rPr>
              <a:t>CovEnh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5" name="内容占位符 1">
            <a:extLst>
              <a:ext uri="{FF2B5EF4-FFF2-40B4-BE49-F238E27FC236}">
                <a16:creationId xmlns:a16="http://schemas.microsoft.com/office/drawing/2014/main" id="{CE2FF6D8-7D79-4ABB-9AEB-E7F6CC3169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364" y="908720"/>
            <a:ext cx="8363272" cy="4680520"/>
          </a:xfrm>
        </p:spPr>
        <p:txBody>
          <a:bodyPr/>
          <a:lstStyle/>
          <a:p>
            <a:pPr marL="357188" indent="-357188"/>
            <a:r>
              <a:rPr lang="en-US" altLang="zh-CN" sz="2000" dirty="0"/>
              <a:t>Monday 90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12:00 – 15:00)</a:t>
            </a:r>
          </a:p>
          <a:p>
            <a:pPr marL="357188" indent="-357188"/>
            <a:r>
              <a:rPr lang="en-US" altLang="zh-CN" sz="2000" dirty="0"/>
              <a:t>Wednesday 70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12:00 – 15:00)</a:t>
            </a:r>
          </a:p>
          <a:p>
            <a:pPr marL="715926" lvl="1" indent="-357188"/>
            <a:r>
              <a:rPr lang="en-US" altLang="zh-CN" dirty="0"/>
              <a:t>Ordering of topics : PUSCH Repetition Type A --&gt;</a:t>
            </a:r>
            <a:r>
              <a:rPr lang="en-US" altLang="zh-CN" sz="2000" dirty="0"/>
              <a:t> </a:t>
            </a:r>
            <a:r>
              <a:rPr lang="en-US" altLang="zh-CN" dirty="0"/>
              <a:t>Repetition for Msg3</a:t>
            </a:r>
          </a:p>
          <a:p>
            <a:pPr marL="1115976" lvl="2" indent="-357188"/>
            <a:r>
              <a:rPr lang="en-GB" altLang="zh-CN" sz="2000" dirty="0"/>
              <a:t>Joint channel estimation for PUSCH </a:t>
            </a:r>
            <a:r>
              <a:rPr lang="en-US" altLang="zh-CN" dirty="0"/>
              <a:t>--&gt;</a:t>
            </a:r>
            <a:r>
              <a:rPr lang="en-US" altLang="zh-CN" sz="1600" dirty="0"/>
              <a:t> </a:t>
            </a:r>
            <a:r>
              <a:rPr lang="en-US" altLang="zh-CN" sz="2000" dirty="0"/>
              <a:t>Order in AI </a:t>
            </a:r>
          </a:p>
          <a:p>
            <a:pPr marL="357188" indent="-357188"/>
            <a:r>
              <a:rPr lang="en-US" altLang="zh-CN" sz="2000" dirty="0"/>
              <a:t>Friday 70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03:00 – 06:00)</a:t>
            </a:r>
          </a:p>
          <a:p>
            <a:pPr marL="715926" lvl="1" indent="-357188"/>
            <a:r>
              <a:rPr lang="en-US" altLang="zh-CN" dirty="0"/>
              <a:t>Ordering of topics : PUSCH Repetition Type A --&gt;</a:t>
            </a:r>
            <a:r>
              <a:rPr lang="en-US" altLang="zh-CN" sz="2000" dirty="0"/>
              <a:t> </a:t>
            </a:r>
            <a:r>
              <a:rPr lang="en-US" altLang="zh-CN" dirty="0"/>
              <a:t>Repetition for Msg3</a:t>
            </a:r>
          </a:p>
        </p:txBody>
      </p:sp>
    </p:spTree>
    <p:extLst>
      <p:ext uri="{BB962C8B-B14F-4D97-AF65-F5344CB8AC3E}">
        <p14:creationId xmlns:p14="http://schemas.microsoft.com/office/powerpoint/2010/main" val="31140353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2A248735-0C19-40B7-A1EA-7C6FF8570B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57188" indent="-357188"/>
            <a:r>
              <a:rPr lang="en-US" altLang="zh-CN" sz="2000" dirty="0"/>
              <a:t>Monday 30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12:00 – 15:00)</a:t>
            </a:r>
            <a:endParaRPr lang="en-US" altLang="zh-CN" sz="2000" dirty="0"/>
          </a:p>
          <a:p>
            <a:pPr marL="715926" lvl="1" indent="-357188"/>
            <a:r>
              <a:rPr lang="en-US" altLang="zh-CN" dirty="0"/>
              <a:t>Ordering of topics : 16QAM --&gt; 14 HARQ</a:t>
            </a:r>
            <a:endParaRPr lang="en-US" altLang="ko-KR" dirty="0"/>
          </a:p>
          <a:p>
            <a:pPr marL="357188" indent="-357188"/>
            <a:r>
              <a:rPr lang="en-US" altLang="zh-CN" sz="2000" dirty="0"/>
              <a:t>Wednesday 40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12:00 – 15:00)</a:t>
            </a:r>
            <a:endParaRPr lang="en-US" altLang="zh-CN" sz="2000" dirty="0"/>
          </a:p>
          <a:p>
            <a:pPr marL="715926" lvl="1" indent="-357188"/>
            <a:r>
              <a:rPr lang="en-US" altLang="zh-CN" dirty="0"/>
              <a:t>Ordering of topics : 14 HARQ --&gt;16QAM</a:t>
            </a:r>
            <a:endParaRPr lang="zh-CN" altLang="en-US" dirty="0"/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2F6341DD-7174-468D-8229-9ADC705FB32F}"/>
              </a:ext>
            </a:extLst>
          </p:cNvPr>
          <p:cNvSpPr txBox="1">
            <a:spLocks/>
          </p:cNvSpPr>
          <p:nvPr/>
        </p:nvSpPr>
        <p:spPr>
          <a:xfrm>
            <a:off x="179512" y="116632"/>
            <a:ext cx="7678636" cy="490066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en-US" altLang="zh-CN" sz="2800" dirty="0">
                <a:solidFill>
                  <a:schemeClr val="tx1"/>
                </a:solidFill>
              </a:rPr>
              <a:t>GTW2 session – 8.9 NB-IoT/</a:t>
            </a:r>
            <a:r>
              <a:rPr lang="en-US" altLang="zh-CN" sz="2800" dirty="0" err="1">
                <a:solidFill>
                  <a:schemeClr val="tx1"/>
                </a:solidFill>
              </a:rPr>
              <a:t>eMTC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857511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2F6341DD-7174-468D-8229-9ADC705FB32F}"/>
              </a:ext>
            </a:extLst>
          </p:cNvPr>
          <p:cNvSpPr txBox="1">
            <a:spLocks/>
          </p:cNvSpPr>
          <p:nvPr/>
        </p:nvSpPr>
        <p:spPr>
          <a:xfrm>
            <a:off x="179512" y="116632"/>
            <a:ext cx="7678636" cy="490066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en-US" altLang="zh-CN" sz="2800" dirty="0">
                <a:solidFill>
                  <a:schemeClr val="tx1"/>
                </a:solidFill>
              </a:rPr>
              <a:t>GTW2 session – 8.13 DSS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5" name="内容占位符 1">
            <a:extLst>
              <a:ext uri="{FF2B5EF4-FFF2-40B4-BE49-F238E27FC236}">
                <a16:creationId xmlns:a16="http://schemas.microsoft.com/office/drawing/2014/main" id="{69125A32-D451-43D9-A12C-0D6E482C5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680520"/>
          </a:xfrm>
        </p:spPr>
        <p:txBody>
          <a:bodyPr/>
          <a:lstStyle/>
          <a:p>
            <a:pPr marL="357188" indent="-357188"/>
            <a:r>
              <a:rPr lang="en-US" altLang="zh-CN" sz="2000" dirty="0"/>
              <a:t>Tuesday 55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12:00 – 15:00)</a:t>
            </a:r>
            <a:endParaRPr lang="en-US" altLang="zh-CN" sz="2000" dirty="0"/>
          </a:p>
          <a:p>
            <a:pPr marL="715926" lvl="1" indent="-357188"/>
            <a:r>
              <a:rPr lang="en-US" altLang="zh-CN" dirty="0"/>
              <a:t>Ordering of topics : CCS --&gt;</a:t>
            </a:r>
            <a:r>
              <a:rPr lang="en-US" altLang="zh-CN" sz="2000" dirty="0"/>
              <a:t> </a:t>
            </a:r>
            <a:r>
              <a:rPr lang="en-US" altLang="zh-CN" dirty="0"/>
              <a:t>Efficient activation/deactivation</a:t>
            </a:r>
            <a:endParaRPr lang="en-US" altLang="ko-KR" dirty="0"/>
          </a:p>
          <a:p>
            <a:pPr marL="357188" indent="-357188"/>
            <a:r>
              <a:rPr lang="en-US" altLang="zh-CN" sz="2000" dirty="0"/>
              <a:t>Thursday 60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12:00 – 15:00)</a:t>
            </a:r>
            <a:endParaRPr lang="en-US" altLang="zh-CN" sz="2000" dirty="0"/>
          </a:p>
          <a:p>
            <a:pPr marL="715926" lvl="1" indent="-357188"/>
            <a:r>
              <a:rPr lang="en-US" altLang="zh-CN" dirty="0"/>
              <a:t>Ordering of topics : Efficient activation/deactivation --&gt;CCS</a:t>
            </a:r>
            <a:endParaRPr lang="en-US" altLang="ko-KR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0899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2F6341DD-7174-468D-8229-9ADC705FB32F}"/>
              </a:ext>
            </a:extLst>
          </p:cNvPr>
          <p:cNvSpPr txBox="1">
            <a:spLocks/>
          </p:cNvSpPr>
          <p:nvPr/>
        </p:nvSpPr>
        <p:spPr>
          <a:xfrm>
            <a:off x="179512" y="116632"/>
            <a:ext cx="7678636" cy="490066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en-US" altLang="zh-CN" sz="2800" dirty="0">
                <a:solidFill>
                  <a:schemeClr val="tx1"/>
                </a:solidFill>
              </a:rPr>
              <a:t>GTW2 session – 8.14 XR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5" name="内容占位符 1">
            <a:extLst>
              <a:ext uri="{FF2B5EF4-FFF2-40B4-BE49-F238E27FC236}">
                <a16:creationId xmlns:a16="http://schemas.microsoft.com/office/drawing/2014/main" id="{4AC6C310-1548-4D53-8202-E90D6008DCCA}"/>
              </a:ext>
            </a:extLst>
          </p:cNvPr>
          <p:cNvSpPr txBox="1">
            <a:spLocks/>
          </p:cNvSpPr>
          <p:nvPr/>
        </p:nvSpPr>
        <p:spPr>
          <a:xfrm>
            <a:off x="390364" y="980728"/>
            <a:ext cx="8363272" cy="468052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indent="-357188"/>
            <a:r>
              <a:rPr lang="en-US" altLang="zh-CN" sz="2000" dirty="0"/>
              <a:t>Tuesday 45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12:00 – 15:00)</a:t>
            </a:r>
            <a:endParaRPr lang="en-US" altLang="zh-CN" sz="2000" dirty="0"/>
          </a:p>
          <a:p>
            <a:pPr marL="715926" lvl="1" indent="-357188"/>
            <a:r>
              <a:rPr lang="en-US" altLang="zh-CN" dirty="0"/>
              <a:t>Ordering of topics : Traffic model --&gt; Evaluation results </a:t>
            </a:r>
          </a:p>
          <a:p>
            <a:pPr marL="357188" indent="-357188"/>
            <a:r>
              <a:rPr lang="en-US" altLang="zh-CN" sz="2000" dirty="0"/>
              <a:t>Thursday 45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12:00 – 15:00)</a:t>
            </a:r>
            <a:endParaRPr lang="en-US" altLang="zh-CN" sz="2000" dirty="0"/>
          </a:p>
          <a:p>
            <a:pPr marL="715926" lvl="1" indent="-357188"/>
            <a:r>
              <a:rPr lang="en-US" altLang="zh-CN" dirty="0"/>
              <a:t>Ordering of topics : Evaluation results </a:t>
            </a:r>
          </a:p>
          <a:p>
            <a:pPr marL="715926" lvl="1" indent="-357188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05082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extLst>
              <a:ext uri="{FF2B5EF4-FFF2-40B4-BE49-F238E27FC236}">
                <a16:creationId xmlns:a16="http://schemas.microsoft.com/office/drawing/2014/main" id="{39EE0CFF-1CF4-4572-80DC-737AEB3433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40181"/>
            <a:ext cx="9144000" cy="1177637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6C83E3E2-3CD2-4D3F-A6B8-CC8D739DE4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788" y="2276872"/>
            <a:ext cx="8513724" cy="648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61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524E366A-E772-47DB-B22B-7FA1C7B59892}"/>
              </a:ext>
            </a:extLst>
          </p:cNvPr>
          <p:cNvSpPr txBox="1">
            <a:spLocks/>
          </p:cNvSpPr>
          <p:nvPr/>
        </p:nvSpPr>
        <p:spPr>
          <a:xfrm>
            <a:off x="179512" y="116632"/>
            <a:ext cx="7678636" cy="490066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en-US" altLang="zh-CN" sz="2800" dirty="0">
                <a:solidFill>
                  <a:schemeClr val="tx1"/>
                </a:solidFill>
              </a:rPr>
              <a:t>GTW2 session – 8.6 Redcap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6" name="内容占位符 1">
            <a:extLst>
              <a:ext uri="{FF2B5EF4-FFF2-40B4-BE49-F238E27FC236}">
                <a16:creationId xmlns:a16="http://schemas.microsoft.com/office/drawing/2014/main" id="{D0D180E6-B514-453D-902D-BE6B0DD868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963058"/>
            <a:ext cx="8496944" cy="5130238"/>
          </a:xfrm>
        </p:spPr>
        <p:txBody>
          <a:bodyPr/>
          <a:lstStyle/>
          <a:p>
            <a:pPr marL="357188" indent="-357188"/>
            <a:r>
              <a:rPr lang="en-US" altLang="zh-CN" sz="2000" dirty="0"/>
              <a:t>Monday 80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12:00 – 15:00)</a:t>
            </a:r>
          </a:p>
          <a:p>
            <a:pPr marL="715926" lvl="1" indent="-357188"/>
            <a:r>
              <a:rPr lang="en-US" altLang="zh-CN" dirty="0"/>
              <a:t>Ordering of topics : Reduced Max BW --&gt; RAN2-led features</a:t>
            </a:r>
            <a:endParaRPr lang="en-US" altLang="ko-KR" dirty="0"/>
          </a:p>
          <a:p>
            <a:pPr marL="357188" indent="-357188"/>
            <a:r>
              <a:rPr lang="en-US" altLang="zh-CN" sz="2000" dirty="0"/>
              <a:t>Wednesday 90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03:00 – 06:00)</a:t>
            </a:r>
          </a:p>
          <a:p>
            <a:pPr marL="715926" lvl="1" indent="-357188"/>
            <a:r>
              <a:rPr lang="en-US" altLang="zh-CN" sz="2000" dirty="0"/>
              <a:t>Ordering of topics </a:t>
            </a:r>
            <a:r>
              <a:rPr lang="en-US" altLang="ko-KR" sz="2000" dirty="0"/>
              <a:t>: </a:t>
            </a:r>
            <a:r>
              <a:rPr lang="en-US" altLang="zh-CN" dirty="0"/>
              <a:t>RAN2-led features</a:t>
            </a:r>
            <a:r>
              <a:rPr lang="en-US" altLang="zh-CN" sz="2000" dirty="0"/>
              <a:t> </a:t>
            </a:r>
            <a:r>
              <a:rPr lang="en-US" altLang="zh-CN" dirty="0"/>
              <a:t>--&gt;</a:t>
            </a:r>
            <a:r>
              <a:rPr lang="en-US" altLang="zh-CN" sz="2000" dirty="0"/>
              <a:t> Reduced Max BW</a:t>
            </a:r>
          </a:p>
          <a:p>
            <a:pPr marL="357188" indent="-357188"/>
            <a:r>
              <a:rPr lang="en-US" altLang="zh-CN" sz="2000" dirty="0"/>
              <a:t>Friday 60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03:00 – 06:00)</a:t>
            </a:r>
          </a:p>
          <a:p>
            <a:pPr marL="715926" lvl="1" indent="-357188"/>
            <a:r>
              <a:rPr lang="en-US" altLang="zh-CN" sz="2000" dirty="0"/>
              <a:t>Ordering of topics </a:t>
            </a:r>
            <a:r>
              <a:rPr lang="en-US" altLang="ko-KR" sz="2000" dirty="0"/>
              <a:t>: </a:t>
            </a:r>
            <a:r>
              <a:rPr lang="en-US" altLang="zh-CN" sz="2000" dirty="0"/>
              <a:t>Comebacks on</a:t>
            </a:r>
          </a:p>
          <a:p>
            <a:pPr marL="1115976" lvl="2" indent="-357188"/>
            <a:r>
              <a:rPr lang="en-US" altLang="zh-CN" dirty="0"/>
              <a:t>RAN2-led</a:t>
            </a:r>
          </a:p>
          <a:p>
            <a:pPr marL="1115976" lvl="2" indent="-357188"/>
            <a:r>
              <a:rPr lang="en-US" altLang="zh-CN" dirty="0"/>
              <a:t>Reduced Rx</a:t>
            </a:r>
          </a:p>
          <a:p>
            <a:pPr marL="1115976" lvl="2" indent="-357188"/>
            <a:r>
              <a:rPr lang="en-US" altLang="zh-CN" dirty="0"/>
              <a:t>Reduced Max BW</a:t>
            </a:r>
          </a:p>
          <a:p>
            <a:pPr marL="1115976" lvl="2" indent="-357188"/>
            <a:r>
              <a:rPr lang="en-US" altLang="zh-CN" dirty="0"/>
              <a:t>Duplex operation</a:t>
            </a:r>
          </a:p>
          <a:p>
            <a:pPr marL="1115976" lvl="2" indent="-357188"/>
            <a:endParaRPr lang="en-US" altLang="zh-CN" dirty="0"/>
          </a:p>
          <a:p>
            <a:pPr marL="715926" lvl="1" indent="-357188"/>
            <a:endParaRPr lang="en-US" altLang="zh-CN" sz="2000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246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2A248735-0C19-40B7-A1EA-7C6FF8570B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57188" indent="-357188"/>
            <a:r>
              <a:rPr lang="en-US" altLang="zh-CN" sz="2000" dirty="0"/>
              <a:t>Monday 40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12:00 – 15:00)</a:t>
            </a:r>
          </a:p>
          <a:p>
            <a:pPr marL="715926" lvl="1" indent="-357188"/>
            <a:r>
              <a:rPr lang="en-US" altLang="zh-CN" dirty="0"/>
              <a:t>Ordering of topics : Paging</a:t>
            </a:r>
            <a:r>
              <a:rPr lang="zh-CN" altLang="en-US" dirty="0"/>
              <a:t> </a:t>
            </a:r>
            <a:r>
              <a:rPr lang="en-US" altLang="zh-CN" dirty="0"/>
              <a:t>, DCI-based </a:t>
            </a:r>
            <a:r>
              <a:rPr lang="en-US" altLang="zh-CN" dirty="0" err="1"/>
              <a:t>PowerS</a:t>
            </a:r>
            <a:r>
              <a:rPr lang="en-US" altLang="zh-CN" dirty="0"/>
              <a:t> adaptation </a:t>
            </a:r>
            <a:endParaRPr lang="en-US" altLang="ko-KR" dirty="0"/>
          </a:p>
          <a:p>
            <a:pPr marL="357188" indent="-357188"/>
            <a:r>
              <a:rPr lang="en-US" altLang="zh-CN" sz="2000" dirty="0"/>
              <a:t>Wednesday 40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03:00 – 06:00)</a:t>
            </a:r>
          </a:p>
          <a:p>
            <a:pPr marL="715926" lvl="1" indent="-357188"/>
            <a:r>
              <a:rPr lang="en-US" altLang="zh-CN" sz="2000" dirty="0"/>
              <a:t>Ordering of topics </a:t>
            </a:r>
            <a:r>
              <a:rPr lang="en-US" altLang="ko-KR" sz="2000" dirty="0"/>
              <a:t>: </a:t>
            </a:r>
            <a:r>
              <a:rPr lang="en-US" altLang="zh-CN" dirty="0"/>
              <a:t>DCI-based </a:t>
            </a:r>
            <a:r>
              <a:rPr lang="en-US" altLang="zh-CN" dirty="0" err="1"/>
              <a:t>PowerS</a:t>
            </a:r>
            <a:r>
              <a:rPr lang="en-US" altLang="zh-CN" dirty="0"/>
              <a:t> adaptation , Paging, TRS/CSI-RS</a:t>
            </a:r>
            <a:endParaRPr lang="en-US" altLang="zh-CN" sz="2000" dirty="0"/>
          </a:p>
          <a:p>
            <a:pPr marL="357188" indent="-357188"/>
            <a:r>
              <a:rPr lang="en-US" altLang="zh-CN" sz="2000" dirty="0"/>
              <a:t>Friday 40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03:00 – 06:00)</a:t>
            </a:r>
          </a:p>
          <a:p>
            <a:pPr marL="715926" lvl="1" indent="-357188"/>
            <a:r>
              <a:rPr lang="en-US" altLang="zh-CN" sz="2000" dirty="0"/>
              <a:t>Ordering of topics </a:t>
            </a:r>
            <a:r>
              <a:rPr lang="en-US" altLang="ko-KR" sz="2000" dirty="0"/>
              <a:t>: </a:t>
            </a:r>
            <a:r>
              <a:rPr lang="en-US" altLang="zh-CN" dirty="0"/>
              <a:t>Paging, DCI-based </a:t>
            </a:r>
            <a:r>
              <a:rPr lang="en-US" altLang="zh-CN" dirty="0" err="1"/>
              <a:t>PowerS</a:t>
            </a:r>
            <a:r>
              <a:rPr lang="en-US" altLang="zh-CN" dirty="0"/>
              <a:t> </a:t>
            </a:r>
            <a:r>
              <a:rPr lang="en-US" altLang="zh-CN" dirty="0" err="1"/>
              <a:t>adapation</a:t>
            </a:r>
            <a:r>
              <a:rPr lang="en-US" altLang="zh-CN" dirty="0"/>
              <a:t>, TRS/CSI-RS</a:t>
            </a:r>
            <a:endParaRPr lang="en-US" altLang="zh-CN" sz="2000" dirty="0"/>
          </a:p>
          <a:p>
            <a:pPr marL="715926" lvl="1" indent="-357188"/>
            <a:endParaRPr lang="en-US" altLang="zh-CN" sz="2000" dirty="0"/>
          </a:p>
          <a:p>
            <a:endParaRPr lang="zh-CN" altLang="en-US" dirty="0"/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2F6341DD-7174-468D-8229-9ADC705FB32F}"/>
              </a:ext>
            </a:extLst>
          </p:cNvPr>
          <p:cNvSpPr txBox="1">
            <a:spLocks/>
          </p:cNvSpPr>
          <p:nvPr/>
        </p:nvSpPr>
        <p:spPr>
          <a:xfrm>
            <a:off x="179512" y="116632"/>
            <a:ext cx="7678636" cy="490066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en-US" altLang="zh-CN" sz="2800" dirty="0">
                <a:solidFill>
                  <a:schemeClr val="tx1"/>
                </a:solidFill>
              </a:rPr>
              <a:t>GTW2 session – 8.7 Power saving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1500436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2F6341DD-7174-468D-8229-9ADC705FB32F}"/>
              </a:ext>
            </a:extLst>
          </p:cNvPr>
          <p:cNvSpPr txBox="1">
            <a:spLocks/>
          </p:cNvSpPr>
          <p:nvPr/>
        </p:nvSpPr>
        <p:spPr>
          <a:xfrm>
            <a:off x="179512" y="116632"/>
            <a:ext cx="7992888" cy="490066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en-US" altLang="zh-CN" sz="2800" dirty="0">
                <a:solidFill>
                  <a:schemeClr val="tx1"/>
                </a:solidFill>
              </a:rPr>
              <a:t>GTW2 session – 8.8 </a:t>
            </a:r>
            <a:r>
              <a:rPr lang="en-US" altLang="zh-CN" sz="2800" dirty="0" err="1">
                <a:solidFill>
                  <a:schemeClr val="tx1"/>
                </a:solidFill>
              </a:rPr>
              <a:t>CovEnh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5" name="内容占位符 1">
            <a:extLst>
              <a:ext uri="{FF2B5EF4-FFF2-40B4-BE49-F238E27FC236}">
                <a16:creationId xmlns:a16="http://schemas.microsoft.com/office/drawing/2014/main" id="{CE2FF6D8-7D79-4ABB-9AEB-E7F6CC3169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</p:spPr>
        <p:txBody>
          <a:bodyPr/>
          <a:lstStyle/>
          <a:p>
            <a:pPr marL="357188" indent="-357188"/>
            <a:r>
              <a:rPr lang="en-US" altLang="zh-CN" sz="2000" dirty="0"/>
              <a:t>Tuesday 70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03:00 – 06:00)</a:t>
            </a:r>
          </a:p>
          <a:p>
            <a:pPr marL="715926" lvl="1" indent="-357188"/>
            <a:r>
              <a:rPr lang="en-US" altLang="zh-CN" dirty="0"/>
              <a:t>Ordering of topics : PUSCH Repetition Type A --&gt;</a:t>
            </a:r>
            <a:r>
              <a:rPr lang="en-US" altLang="zh-CN" sz="2000" dirty="0"/>
              <a:t> </a:t>
            </a:r>
            <a:r>
              <a:rPr lang="en-US" altLang="zh-CN" dirty="0"/>
              <a:t>Repetition for Msg3 (Targeting 8.8.1.1, 8.8.1.2, 8.8.1.3) </a:t>
            </a:r>
            <a:endParaRPr lang="en-US" altLang="ko-KR" dirty="0"/>
          </a:p>
          <a:p>
            <a:pPr marL="357188" indent="-357188"/>
            <a:r>
              <a:rPr lang="en-US" altLang="zh-CN" sz="2000" dirty="0"/>
              <a:t>Thursday 70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03:00 – 06:00)</a:t>
            </a:r>
          </a:p>
          <a:p>
            <a:pPr marL="715926" lvl="1" indent="-357188"/>
            <a:r>
              <a:rPr lang="en-US" altLang="zh-CN" sz="2000" dirty="0"/>
              <a:t>Ordering of topics </a:t>
            </a:r>
            <a:r>
              <a:rPr lang="en-US" altLang="ko-KR" sz="2000" dirty="0"/>
              <a:t>: Repetition for Msg3 </a:t>
            </a:r>
            <a:r>
              <a:rPr lang="en-US" altLang="zh-CN" dirty="0"/>
              <a:t>--&gt;</a:t>
            </a:r>
            <a:r>
              <a:rPr lang="en-US" altLang="zh-CN" sz="2000" dirty="0"/>
              <a:t> </a:t>
            </a:r>
            <a:r>
              <a:rPr lang="en-US" altLang="zh-CN" dirty="0"/>
              <a:t>PUSCH Repetition Type A (Targeting 8.8.3, 8.8.2) </a:t>
            </a:r>
            <a:endParaRPr lang="en-US" altLang="zh-CN" sz="2000" dirty="0"/>
          </a:p>
          <a:p>
            <a:pPr marL="357188" indent="-357188"/>
            <a:r>
              <a:rPr lang="en-US" altLang="zh-CN" sz="2000" dirty="0"/>
              <a:t>Friday 80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03:00 – 06:00)</a:t>
            </a:r>
            <a:endParaRPr lang="en-US" altLang="zh-CN" sz="2000" dirty="0"/>
          </a:p>
          <a:p>
            <a:pPr marL="715926" lvl="1" indent="-357188"/>
            <a:r>
              <a:rPr lang="en-US" altLang="zh-CN" sz="2000" dirty="0"/>
              <a:t>Ordering of topics </a:t>
            </a:r>
            <a:r>
              <a:rPr lang="en-US" altLang="ko-KR" sz="2000" dirty="0"/>
              <a:t>: Comebacks on </a:t>
            </a:r>
          </a:p>
          <a:p>
            <a:pPr marL="1115976" lvl="2" indent="-357188"/>
            <a:r>
              <a:rPr lang="en-US" altLang="zh-CN" dirty="0"/>
              <a:t>PUSCH Repetition Type A </a:t>
            </a:r>
            <a:r>
              <a:rPr lang="en-US" altLang="zh-CN" sz="1600" dirty="0"/>
              <a:t>--&gt;</a:t>
            </a:r>
            <a:r>
              <a:rPr lang="en-US" altLang="zh-CN" sz="1500" dirty="0"/>
              <a:t> </a:t>
            </a:r>
            <a:r>
              <a:rPr lang="en-US" altLang="zh-CN" dirty="0"/>
              <a:t>Repetition for Msg3</a:t>
            </a:r>
          </a:p>
          <a:p>
            <a:pPr marL="715926" lvl="1" indent="-357188"/>
            <a:endParaRPr lang="en-US" altLang="zh-CN" sz="20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09991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2A248735-0C19-40B7-A1EA-7C6FF8570B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57188" indent="-357188"/>
            <a:r>
              <a:rPr lang="en-US" altLang="zh-CN" sz="2000" dirty="0"/>
              <a:t>Monday 60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12:00 – 15:00)</a:t>
            </a:r>
            <a:endParaRPr lang="en-US" altLang="zh-CN" sz="2000" dirty="0"/>
          </a:p>
          <a:p>
            <a:pPr marL="715926" lvl="1" indent="-357188"/>
            <a:r>
              <a:rPr lang="en-US" altLang="zh-CN" dirty="0"/>
              <a:t>Ordering of topics : 16QAM --&gt; 14 HARQ</a:t>
            </a:r>
            <a:endParaRPr lang="en-US" altLang="ko-KR" dirty="0"/>
          </a:p>
          <a:p>
            <a:pPr marL="357188" indent="-357188"/>
            <a:r>
              <a:rPr lang="en-US" altLang="zh-CN" sz="2000" dirty="0"/>
              <a:t>Wednesday 50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03:00 – 06:00) </a:t>
            </a:r>
            <a:endParaRPr lang="en-US" altLang="zh-CN" sz="2000" dirty="0"/>
          </a:p>
          <a:p>
            <a:pPr marL="715926" lvl="1" indent="-357188"/>
            <a:r>
              <a:rPr lang="en-US" altLang="zh-CN" sz="2000" dirty="0"/>
              <a:t>Ordering of topics </a:t>
            </a:r>
            <a:r>
              <a:rPr lang="en-US" altLang="ko-KR" sz="2000" dirty="0"/>
              <a:t>: </a:t>
            </a:r>
            <a:r>
              <a:rPr lang="en-US" altLang="zh-CN" sz="2000" dirty="0"/>
              <a:t>14 HARQ </a:t>
            </a:r>
            <a:r>
              <a:rPr lang="en-US" altLang="zh-CN" dirty="0"/>
              <a:t>--&gt;</a:t>
            </a:r>
            <a:r>
              <a:rPr lang="en-US" altLang="zh-CN" sz="2000" dirty="0"/>
              <a:t> Comebacks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2F6341DD-7174-468D-8229-9ADC705FB32F}"/>
              </a:ext>
            </a:extLst>
          </p:cNvPr>
          <p:cNvSpPr txBox="1">
            <a:spLocks/>
          </p:cNvSpPr>
          <p:nvPr/>
        </p:nvSpPr>
        <p:spPr>
          <a:xfrm>
            <a:off x="179512" y="116632"/>
            <a:ext cx="7678636" cy="490066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en-US" altLang="zh-CN" sz="2800" dirty="0">
                <a:solidFill>
                  <a:schemeClr val="tx1"/>
                </a:solidFill>
              </a:rPr>
              <a:t>GTW2 session – 8.9 NB-IoT/</a:t>
            </a:r>
            <a:r>
              <a:rPr lang="en-US" altLang="zh-CN" sz="2800" dirty="0" err="1">
                <a:solidFill>
                  <a:schemeClr val="tx1"/>
                </a:solidFill>
              </a:rPr>
              <a:t>eMTC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80171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2F6341DD-7174-468D-8229-9ADC705FB32F}"/>
              </a:ext>
            </a:extLst>
          </p:cNvPr>
          <p:cNvSpPr txBox="1">
            <a:spLocks/>
          </p:cNvSpPr>
          <p:nvPr/>
        </p:nvSpPr>
        <p:spPr>
          <a:xfrm>
            <a:off x="179512" y="116632"/>
            <a:ext cx="7678636" cy="490066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en-US" altLang="zh-CN" sz="2800" dirty="0">
                <a:solidFill>
                  <a:schemeClr val="tx1"/>
                </a:solidFill>
              </a:rPr>
              <a:t>GTW2 session – 8.13 DSS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5" name="内容占位符 1">
            <a:extLst>
              <a:ext uri="{FF2B5EF4-FFF2-40B4-BE49-F238E27FC236}">
                <a16:creationId xmlns:a16="http://schemas.microsoft.com/office/drawing/2014/main" id="{69125A32-D451-43D9-A12C-0D6E482C5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</p:spPr>
        <p:txBody>
          <a:bodyPr/>
          <a:lstStyle/>
          <a:p>
            <a:pPr marL="357188" indent="-357188"/>
            <a:r>
              <a:rPr lang="en-US" altLang="zh-CN" sz="2000" dirty="0"/>
              <a:t>Tuesday 55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03:00 – 06:00)</a:t>
            </a:r>
            <a:endParaRPr lang="en-US" altLang="zh-CN" sz="2000" dirty="0"/>
          </a:p>
          <a:p>
            <a:pPr marL="715926" lvl="1" indent="-357188"/>
            <a:r>
              <a:rPr lang="en-US" altLang="zh-CN" dirty="0"/>
              <a:t>Ordering of topics : CCS --&gt;</a:t>
            </a:r>
            <a:r>
              <a:rPr lang="en-US" altLang="zh-CN" sz="2000" dirty="0"/>
              <a:t> </a:t>
            </a:r>
            <a:r>
              <a:rPr lang="en-US" altLang="zh-CN" dirty="0"/>
              <a:t>Efficient activation/deactivation</a:t>
            </a:r>
            <a:endParaRPr lang="en-US" altLang="ko-KR" dirty="0"/>
          </a:p>
          <a:p>
            <a:pPr marL="357188" indent="-357188"/>
            <a:r>
              <a:rPr lang="en-US" altLang="zh-CN" sz="2000" dirty="0"/>
              <a:t>Thursday 55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03:00 – 06:00)</a:t>
            </a:r>
            <a:endParaRPr lang="en-US" altLang="zh-CN" sz="2000" dirty="0"/>
          </a:p>
          <a:p>
            <a:pPr marL="715926" lvl="1" indent="-357188"/>
            <a:r>
              <a:rPr lang="en-US" altLang="zh-CN" sz="2000" dirty="0"/>
              <a:t>Ordering of topics </a:t>
            </a:r>
            <a:r>
              <a:rPr lang="en-US" altLang="ko-KR" sz="2000" dirty="0"/>
              <a:t>: </a:t>
            </a:r>
            <a:r>
              <a:rPr lang="en-US" altLang="zh-CN" dirty="0"/>
              <a:t>Efficient activation/deactivation --&gt; CCS</a:t>
            </a:r>
            <a:endParaRPr lang="en-US" altLang="zh-CN" sz="2000" dirty="0"/>
          </a:p>
          <a:p>
            <a:pPr marL="715926" lvl="1" indent="-357188"/>
            <a:endParaRPr lang="en-US" altLang="zh-CN" sz="20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0628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2F6341DD-7174-468D-8229-9ADC705FB32F}"/>
              </a:ext>
            </a:extLst>
          </p:cNvPr>
          <p:cNvSpPr txBox="1">
            <a:spLocks/>
          </p:cNvSpPr>
          <p:nvPr/>
        </p:nvSpPr>
        <p:spPr>
          <a:xfrm>
            <a:off x="179512" y="116632"/>
            <a:ext cx="7678636" cy="490066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en-US" altLang="zh-CN" sz="2800" dirty="0">
                <a:solidFill>
                  <a:schemeClr val="tx1"/>
                </a:solidFill>
              </a:rPr>
              <a:t>GTW2 session – 8.14 XR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5" name="内容占位符 1">
            <a:extLst>
              <a:ext uri="{FF2B5EF4-FFF2-40B4-BE49-F238E27FC236}">
                <a16:creationId xmlns:a16="http://schemas.microsoft.com/office/drawing/2014/main" id="{4AC6C310-1548-4D53-8202-E90D6008DCCA}"/>
              </a:ext>
            </a:extLst>
          </p:cNvPr>
          <p:cNvSpPr txBox="1">
            <a:spLocks/>
          </p:cNvSpPr>
          <p:nvPr/>
        </p:nvSpPr>
        <p:spPr>
          <a:xfrm>
            <a:off x="390364" y="980728"/>
            <a:ext cx="8363272" cy="468052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indent="-357188"/>
            <a:r>
              <a:rPr lang="en-US" altLang="zh-CN" sz="2000" dirty="0"/>
              <a:t>Tuesday 55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03:00 – 06:00)</a:t>
            </a:r>
            <a:endParaRPr lang="en-US" altLang="zh-CN" sz="2000" dirty="0"/>
          </a:p>
          <a:p>
            <a:pPr marL="715926" lvl="1" indent="-357188"/>
            <a:r>
              <a:rPr lang="en-US" altLang="zh-CN" dirty="0"/>
              <a:t>Ordering of topics : Traffic model --&gt; Evaluation results </a:t>
            </a:r>
          </a:p>
          <a:p>
            <a:pPr marL="315876" indent="-357188"/>
            <a:r>
              <a:rPr lang="en-US" altLang="zh-CN" sz="2000" dirty="0"/>
              <a:t>Thursday 55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03:00 – 06:00)</a:t>
            </a:r>
          </a:p>
          <a:p>
            <a:pPr marL="715926" lvl="1" indent="-357188"/>
            <a:r>
              <a:rPr lang="en-US" altLang="zh-CN" dirty="0"/>
              <a:t>Ordering of topics </a:t>
            </a:r>
            <a:r>
              <a:rPr lang="en-US" altLang="ko-KR" dirty="0"/>
              <a:t>: </a:t>
            </a:r>
            <a:r>
              <a:rPr lang="en-US" altLang="zh-CN" dirty="0"/>
              <a:t>Evaluation results --&gt; Evaluation methodology</a:t>
            </a:r>
          </a:p>
        </p:txBody>
      </p:sp>
    </p:spTree>
    <p:extLst>
      <p:ext uri="{BB962C8B-B14F-4D97-AF65-F5344CB8AC3E}">
        <p14:creationId xmlns:p14="http://schemas.microsoft.com/office/powerpoint/2010/main" val="31292222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747A789-41BD-48DC-9AEC-D11F25A555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2204864"/>
            <a:ext cx="8784976" cy="1368152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sz="2800" dirty="0"/>
              <a:t>GTW2 Schedule for Week Two</a:t>
            </a:r>
          </a:p>
          <a:p>
            <a:pPr marL="0" indent="0" algn="ctr">
              <a:buNone/>
            </a:pPr>
            <a:r>
              <a:rPr lang="zh-CN" altLang="en-US" sz="2800" dirty="0"/>
              <a:t>（</a:t>
            </a:r>
            <a:r>
              <a:rPr lang="en-US" altLang="zh-CN" sz="2800" dirty="0"/>
              <a:t>Aug 23</a:t>
            </a:r>
            <a:r>
              <a:rPr lang="en-US" altLang="zh-CN" sz="2800" baseline="30000" dirty="0"/>
              <a:t>rd</a:t>
            </a:r>
            <a:r>
              <a:rPr lang="en-US" altLang="zh-CN" sz="2800" dirty="0"/>
              <a:t> – Aug 27</a:t>
            </a:r>
            <a:r>
              <a:rPr lang="en-US" altLang="zh-CN" sz="2800" baseline="30000" dirty="0"/>
              <a:t>th</a:t>
            </a:r>
            <a:r>
              <a:rPr lang="zh-CN" altLang="en-US" sz="2800" dirty="0"/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3016597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5781</TotalTime>
  <Words>726</Words>
  <Application>Microsoft Office PowerPoint</Application>
  <PresentationFormat>全屏显示(4:3)</PresentationFormat>
  <Paragraphs>87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132</cp:revision>
  <cp:lastPrinted>2021-08-24T11:19:48Z</cp:lastPrinted>
  <dcterms:created xsi:type="dcterms:W3CDTF">2013-11-22T10:39:44Z</dcterms:created>
  <dcterms:modified xsi:type="dcterms:W3CDTF">2021-08-25T03:20:44Z</dcterms:modified>
</cp:coreProperties>
</file>