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handoutMasterIdLst>
    <p:handoutMasterId r:id="rId12"/>
  </p:handoutMasterIdLst>
  <p:sldIdLst>
    <p:sldId id="277" r:id="rId2"/>
    <p:sldId id="279" r:id="rId3"/>
    <p:sldId id="270" r:id="rId4"/>
    <p:sldId id="269" r:id="rId5"/>
    <p:sldId id="273" r:id="rId6"/>
    <p:sldId id="274" r:id="rId7"/>
    <p:sldId id="275" r:id="rId8"/>
    <p:sldId id="276" r:id="rId9"/>
    <p:sldId id="278" r:id="rId10"/>
  </p:sldIdLst>
  <p:sldSz cx="9144000" cy="6858000" type="screen4x3"/>
  <p:notesSz cx="6807200" cy="9939338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31">
          <p15:clr>
            <a:srgbClr val="A4A3A4"/>
          </p15:clr>
        </p15:guide>
        <p15:guide id="2" pos="2144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5D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4B5773-28C8-4D2B-8D75-033AD44CA04C}" v="2" dt="2020-01-06T10:01:49.680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6274" autoAdjust="0"/>
  </p:normalViewPr>
  <p:slideViewPr>
    <p:cSldViewPr>
      <p:cViewPr varScale="1">
        <p:scale>
          <a:sx n="110" d="100"/>
          <a:sy n="110" d="100"/>
        </p:scale>
        <p:origin x="1644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6" d="100"/>
          <a:sy n="86" d="100"/>
        </p:scale>
        <p:origin x="-3846" y="-78"/>
      </p:cViewPr>
      <p:guideLst>
        <p:guide orient="horz" pos="3131"/>
        <p:guide pos="214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microsoft.com/office/2015/10/relationships/revisionInfo" Target="revisionInfo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083C879-19C5-415C-80C3-68DD1B28E7CD}" type="datetimeFigureOut">
              <a:rPr lang="zh-CN" altLang="en-US" smtClean="0"/>
              <a:pPr/>
              <a:t>2021-08-11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90B210-C5DA-4FAD-94F1-AF12B25671C5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82163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B544D2-1DAF-4E83-B4AD-A714AD8C10A4}" type="datetimeFigureOut">
              <a:rPr lang="zh-CN" altLang="en-US" smtClean="0"/>
              <a:pPr/>
              <a:t>2021-08-11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746125"/>
            <a:ext cx="49657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1FC909-066C-4B05-9C35-BAA4741A9EA4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363082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 descr="未标题-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1764" y="0"/>
            <a:ext cx="9140472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ppt模板-02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8" name="TextBox 7"/>
          <p:cNvSpPr txBox="1"/>
          <p:nvPr userDrawn="1"/>
        </p:nvSpPr>
        <p:spPr>
          <a:xfrm>
            <a:off x="8748464" y="6608385"/>
            <a:ext cx="3955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fld id="{24173ED6-4A69-4FA8-8A09-51FC87ACF5D8}" type="slidenum">
              <a:rPr lang="zh-CN" altLang="en-US" sz="1200" b="1" smtClean="0">
                <a:solidFill>
                  <a:schemeClr val="accent3"/>
                </a:solidFill>
                <a:latin typeface="微软雅黑" pitchFamily="34" charset="-122"/>
                <a:ea typeface="微软雅黑" pitchFamily="34" charset="-122"/>
              </a:rPr>
              <a:pPr algn="r"/>
              <a:t>‹#›</a:t>
            </a:fld>
            <a:endParaRPr lang="zh-CN" altLang="en-US" sz="1200" b="1" dirty="0">
              <a:solidFill>
                <a:schemeClr val="accent3"/>
              </a:solidFill>
              <a:latin typeface="微软雅黑" pitchFamily="34" charset="-122"/>
              <a:ea typeface="微软雅黑" pitchFamily="34" charset="-122"/>
            </a:endParaRPr>
          </a:p>
        </p:txBody>
      </p:sp>
      <p:sp>
        <p:nvSpPr>
          <p:cNvPr id="5" name="内容占位符 2"/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latin typeface="微软雅黑" pitchFamily="34" charset="-122"/>
                <a:ea typeface="微软雅黑" pitchFamily="34" charset="-122"/>
              </a:defRPr>
            </a:lvl1pPr>
            <a:lvl2pPr>
              <a:lnSpc>
                <a:spcPct val="150000"/>
              </a:lnSpc>
              <a:defRPr sz="2000">
                <a:latin typeface="微软雅黑" pitchFamily="34" charset="-122"/>
                <a:ea typeface="微软雅黑" pitchFamily="34" charset="-122"/>
              </a:defRPr>
            </a:lvl2pPr>
            <a:lvl3pPr>
              <a:lnSpc>
                <a:spcPct val="150000"/>
              </a:lnSpc>
              <a:defRPr sz="1700">
                <a:latin typeface="微软雅黑" pitchFamily="34" charset="-122"/>
                <a:ea typeface="微软雅黑" pitchFamily="34" charset="-122"/>
              </a:defRPr>
            </a:lvl3pPr>
            <a:lvl4pPr>
              <a:defRPr>
                <a:latin typeface="微软雅黑" pitchFamily="34" charset="-122"/>
                <a:ea typeface="微软雅黑" pitchFamily="34" charset="-122"/>
              </a:defRPr>
            </a:lvl4pPr>
            <a:lvl5pPr>
              <a:defRPr>
                <a:latin typeface="微软雅黑" pitchFamily="34" charset="-122"/>
                <a:ea typeface="微软雅黑" pitchFamily="34" charset="-122"/>
              </a:defRPr>
            </a:lvl5pPr>
          </a:lstStyle>
          <a:p>
            <a:pPr lvl="0"/>
            <a:r>
              <a:rPr lang="zh-CN" altLang="en-US" dirty="0"/>
              <a:t>单击此处编辑母版文本样式</a:t>
            </a:r>
          </a:p>
          <a:p>
            <a:pPr lvl="1"/>
            <a:r>
              <a:rPr lang="zh-CN" altLang="en-US" dirty="0"/>
              <a:t>第二级</a:t>
            </a:r>
          </a:p>
          <a:p>
            <a:pPr lvl="2"/>
            <a:r>
              <a:rPr lang="zh-CN" altLang="en-US" dirty="0"/>
              <a:t>第三级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图片 6" descr="ppt模板-03.jp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9747A789-41BD-48DC-9AEC-D11F25A55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204864"/>
            <a:ext cx="8784976" cy="13681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sz="2800" dirty="0"/>
              <a:t>GTW2 Schedule for Week One</a:t>
            </a:r>
          </a:p>
          <a:p>
            <a:pPr marL="0" indent="0" algn="ctr"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Aug 16</a:t>
            </a:r>
            <a:r>
              <a:rPr lang="en-US" altLang="zh-CN" sz="2800" baseline="30000" dirty="0"/>
              <a:t>th</a:t>
            </a:r>
            <a:r>
              <a:rPr lang="en-US" altLang="zh-CN" sz="2800" dirty="0"/>
              <a:t> – Aug 20</a:t>
            </a:r>
            <a:r>
              <a:rPr lang="en-US" altLang="zh-CN" sz="2800" baseline="30000" dirty="0"/>
              <a:t>th</a:t>
            </a:r>
            <a:r>
              <a:rPr lang="zh-CN" altLang="en-US" sz="28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11936085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图片 34">
            <a:extLst>
              <a:ext uri="{FF2B5EF4-FFF2-40B4-BE49-F238E27FC236}">
                <a16:creationId xmlns:a16="http://schemas.microsoft.com/office/drawing/2014/main" id="{39EE0CFF-1CF4-4572-80DC-737AEB34332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840181"/>
            <a:ext cx="9144000" cy="1177637"/>
          </a:xfrm>
          <a:prstGeom prst="rect">
            <a:avLst/>
          </a:prstGeom>
        </p:spPr>
      </p:pic>
      <p:pic>
        <p:nvPicPr>
          <p:cNvPr id="46" name="图片 45">
            <a:extLst>
              <a:ext uri="{FF2B5EF4-FFF2-40B4-BE49-F238E27FC236}">
                <a16:creationId xmlns:a16="http://schemas.microsoft.com/office/drawing/2014/main" id="{6C83E3E2-3CD2-4D3F-A6B8-CC8D739DE46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6788" y="2276872"/>
            <a:ext cx="8513724" cy="648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27615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标题 1">
            <a:extLst>
              <a:ext uri="{FF2B5EF4-FFF2-40B4-BE49-F238E27FC236}">
                <a16:creationId xmlns:a16="http://schemas.microsoft.com/office/drawing/2014/main" id="{524E366A-E772-47DB-B22B-7FA1C7B59892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8.6 Redcap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6" name="内容占位符 1">
            <a:extLst>
              <a:ext uri="{FF2B5EF4-FFF2-40B4-BE49-F238E27FC236}">
                <a16:creationId xmlns:a16="http://schemas.microsoft.com/office/drawing/2014/main" id="{D0D180E6-B514-453D-902D-BE6B0DD868E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23528" y="963058"/>
            <a:ext cx="8496944" cy="5130238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Monday 80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Reduced Max BW --&gt; RAN2-led features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90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RAN2-led features</a:t>
            </a:r>
            <a:r>
              <a:rPr lang="en-US" altLang="zh-CN" sz="2000" dirty="0"/>
              <a:t> </a:t>
            </a:r>
            <a:r>
              <a:rPr lang="en-US" altLang="zh-CN" dirty="0"/>
              <a:t>--&gt;</a:t>
            </a:r>
            <a:r>
              <a:rPr lang="en-US" altLang="zh-CN" sz="2000" dirty="0"/>
              <a:t> Reduced Max BW</a:t>
            </a:r>
          </a:p>
          <a:p>
            <a:pPr marL="357188" indent="-357188"/>
            <a:r>
              <a:rPr lang="en-US" altLang="zh-CN" sz="2000" dirty="0"/>
              <a:t>Friday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sz="2000" dirty="0"/>
              <a:t>Comebacks on</a:t>
            </a:r>
          </a:p>
          <a:p>
            <a:pPr marL="1115976" lvl="2" indent="-357188"/>
            <a:r>
              <a:rPr lang="en-US" altLang="zh-CN" dirty="0"/>
              <a:t>RAN2-led</a:t>
            </a:r>
          </a:p>
          <a:p>
            <a:pPr marL="1115976" lvl="2" indent="-357188"/>
            <a:r>
              <a:rPr lang="en-US" altLang="zh-CN" dirty="0"/>
              <a:t>Reduced Rx</a:t>
            </a:r>
          </a:p>
          <a:p>
            <a:pPr marL="1115976" lvl="2" indent="-357188"/>
            <a:r>
              <a:rPr lang="en-US" altLang="zh-CN" dirty="0"/>
              <a:t>Reduced Max BW</a:t>
            </a:r>
          </a:p>
          <a:p>
            <a:pPr marL="1115976" lvl="2" indent="-357188"/>
            <a:r>
              <a:rPr lang="en-US" altLang="zh-CN" dirty="0"/>
              <a:t>Duplex operation</a:t>
            </a:r>
          </a:p>
          <a:p>
            <a:pPr marL="1115976" lvl="2" indent="-357188"/>
            <a:endParaRPr lang="en-US" altLang="zh-CN" dirty="0"/>
          </a:p>
          <a:p>
            <a:pPr marL="715926" lvl="1" indent="-357188"/>
            <a:endParaRPr lang="en-US" altLang="zh-CN" sz="2000" dirty="0"/>
          </a:p>
          <a:p>
            <a:pPr marL="0" indent="0">
              <a:buNone/>
            </a:pP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702469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/>
            <a:r>
              <a:rPr lang="en-US" altLang="zh-CN" sz="2000" dirty="0"/>
              <a:t>Monday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</a:p>
          <a:p>
            <a:pPr marL="715926" lvl="1" indent="-357188"/>
            <a:r>
              <a:rPr lang="en-US" altLang="zh-CN" dirty="0"/>
              <a:t>Ordering of topics : Paging</a:t>
            </a:r>
            <a:r>
              <a:rPr lang="zh-CN" altLang="en-US" dirty="0"/>
              <a:t> </a:t>
            </a:r>
            <a:r>
              <a:rPr lang="en-US" altLang="zh-CN" dirty="0"/>
              <a:t>, DCI-based </a:t>
            </a:r>
            <a:r>
              <a:rPr lang="en-US" altLang="zh-CN" dirty="0" err="1"/>
              <a:t>PowerS</a:t>
            </a:r>
            <a:r>
              <a:rPr lang="en-US" altLang="zh-CN" dirty="0"/>
              <a:t> adaptation 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DCI-based </a:t>
            </a:r>
            <a:r>
              <a:rPr lang="en-US" altLang="zh-CN" dirty="0" err="1"/>
              <a:t>PowerS</a:t>
            </a:r>
            <a:r>
              <a:rPr lang="en-US" altLang="zh-CN" dirty="0"/>
              <a:t> adaptation , Paging, TRS/CSI-RS</a:t>
            </a:r>
            <a:endParaRPr lang="en-US" altLang="zh-CN" sz="2000" dirty="0"/>
          </a:p>
          <a:p>
            <a:pPr marL="357188" indent="-357188"/>
            <a:r>
              <a:rPr lang="en-US" altLang="zh-CN" sz="2000" dirty="0"/>
              <a:t>Friday 40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Paging, DCI-based </a:t>
            </a:r>
            <a:r>
              <a:rPr lang="en-US" altLang="zh-CN" dirty="0" err="1"/>
              <a:t>PowerS</a:t>
            </a:r>
            <a:r>
              <a:rPr lang="en-US" altLang="zh-CN" dirty="0"/>
              <a:t> </a:t>
            </a:r>
            <a:r>
              <a:rPr lang="en-US" altLang="zh-CN" dirty="0" err="1"/>
              <a:t>adapation</a:t>
            </a:r>
            <a:r>
              <a:rPr lang="en-US" altLang="zh-CN" dirty="0"/>
              <a:t>, TRS/CSI-RS</a:t>
            </a:r>
            <a:endParaRPr lang="en-US" altLang="zh-CN" sz="2000" dirty="0"/>
          </a:p>
          <a:p>
            <a:pPr marL="715926" lvl="1" indent="-357188"/>
            <a:endParaRPr lang="en-US" altLang="zh-CN" sz="2000" dirty="0"/>
          </a:p>
          <a:p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8.7 Power saving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31500436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992888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8.8 </a:t>
            </a:r>
            <a:r>
              <a:rPr lang="en-US" altLang="zh-CN" sz="2800" dirty="0" err="1">
                <a:solidFill>
                  <a:schemeClr val="tx1"/>
                </a:solidFill>
              </a:rPr>
              <a:t>CovEnh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CE2FF6D8-7D79-4ABB-9AEB-E7F6CC3169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70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dirty="0"/>
              <a:t>Ordering of topics : PUSCH Repetition Type A --&gt;</a:t>
            </a:r>
            <a:r>
              <a:rPr lang="en-US" altLang="zh-CN" sz="2000" dirty="0"/>
              <a:t> </a:t>
            </a:r>
            <a:r>
              <a:rPr lang="en-US" altLang="zh-CN" dirty="0"/>
              <a:t>Repetition for Msg3 (Targeting 8.8.1.1, 8.8.1.2, 8.8.1.3) 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Thursday 70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Repetition for Msg3 </a:t>
            </a:r>
            <a:r>
              <a:rPr lang="en-US" altLang="zh-CN" dirty="0"/>
              <a:t>--&gt;</a:t>
            </a:r>
            <a:r>
              <a:rPr lang="en-US" altLang="zh-CN" sz="2000" dirty="0"/>
              <a:t> </a:t>
            </a:r>
            <a:r>
              <a:rPr lang="en-US" altLang="zh-CN" dirty="0"/>
              <a:t>PUSCH Repetition Type A (Targeting 8.8.3, 8.8.2) </a:t>
            </a:r>
            <a:endParaRPr lang="en-US" altLang="zh-CN" sz="2000" dirty="0"/>
          </a:p>
          <a:p>
            <a:pPr marL="357188" indent="-357188"/>
            <a:r>
              <a:rPr lang="en-US" altLang="zh-CN" sz="2000" dirty="0"/>
              <a:t>Friday 80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Comebacks on </a:t>
            </a:r>
          </a:p>
          <a:p>
            <a:pPr marL="1115976" lvl="2" indent="-357188"/>
            <a:r>
              <a:rPr lang="en-US" altLang="zh-CN" dirty="0"/>
              <a:t>PUSCH Repetition Type A </a:t>
            </a:r>
            <a:r>
              <a:rPr lang="en-US" altLang="zh-CN" sz="1600" dirty="0"/>
              <a:t>--&gt;</a:t>
            </a:r>
            <a:r>
              <a:rPr lang="en-US" altLang="zh-CN" sz="1500" dirty="0"/>
              <a:t> </a:t>
            </a:r>
            <a:r>
              <a:rPr lang="en-US" altLang="zh-CN" dirty="0"/>
              <a:t>Repetition for Msg3</a:t>
            </a:r>
          </a:p>
          <a:p>
            <a:pPr marL="715926" lvl="1" indent="-357188"/>
            <a:endParaRPr lang="en-US" altLang="zh-CN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30409991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2A248735-0C19-40B7-A1EA-7C6FF8570B2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57188" indent="-357188"/>
            <a:r>
              <a:rPr lang="en-US" altLang="zh-CN" sz="2000" dirty="0"/>
              <a:t>Monday 60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12:00 – 15:00)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16QAM --&gt; 14 HARQ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Wednesday 50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 </a:t>
            </a:r>
            <a:endParaRPr lang="en-US" altLang="zh-CN" sz="2000" dirty="0"/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sz="2000" dirty="0"/>
              <a:t>14 HARQ </a:t>
            </a:r>
            <a:r>
              <a:rPr lang="en-US" altLang="zh-CN" dirty="0"/>
              <a:t>--&gt;</a:t>
            </a:r>
            <a:r>
              <a:rPr lang="en-US" altLang="zh-CN" sz="2000" dirty="0"/>
              <a:t> Comebacks</a:t>
            </a:r>
          </a:p>
          <a:p>
            <a:pPr marL="0" indent="0">
              <a:buNone/>
            </a:pPr>
            <a:endParaRPr lang="zh-CN" altLang="en-US" dirty="0"/>
          </a:p>
        </p:txBody>
      </p:sp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8.9 NB-IoT/</a:t>
            </a:r>
            <a:r>
              <a:rPr lang="en-US" altLang="zh-CN" sz="2800" dirty="0" err="1">
                <a:solidFill>
                  <a:schemeClr val="tx1"/>
                </a:solidFill>
              </a:rPr>
              <a:t>eMTC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</p:spTree>
    <p:extLst>
      <p:ext uri="{BB962C8B-B14F-4D97-AF65-F5344CB8AC3E}">
        <p14:creationId xmlns:p14="http://schemas.microsoft.com/office/powerpoint/2010/main" val="480171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8.13 DSS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69125A32-D451-43D9-A12C-0D6E482C54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963058"/>
            <a:ext cx="8229600" cy="4680520"/>
          </a:xfrm>
        </p:spPr>
        <p:txBody>
          <a:bodyPr/>
          <a:lstStyle/>
          <a:p>
            <a:pPr marL="357188" indent="-357188"/>
            <a:r>
              <a:rPr lang="en-US" altLang="zh-CN" sz="2000" dirty="0"/>
              <a:t>Tuesday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CCS --&gt;</a:t>
            </a:r>
            <a:r>
              <a:rPr lang="en-US" altLang="zh-CN" sz="2000" dirty="0"/>
              <a:t> </a:t>
            </a:r>
            <a:r>
              <a:rPr lang="en-US" altLang="zh-CN" dirty="0"/>
              <a:t>Efficient activation/deactivation</a:t>
            </a:r>
            <a:endParaRPr lang="en-US" altLang="ko-KR" dirty="0"/>
          </a:p>
          <a:p>
            <a:pPr marL="357188" indent="-357188"/>
            <a:r>
              <a:rPr lang="en-US" altLang="zh-CN" sz="2000" dirty="0"/>
              <a:t>Thursday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sz="2000" dirty="0"/>
              <a:t>Ordering of topics </a:t>
            </a:r>
            <a:r>
              <a:rPr lang="en-US" altLang="ko-KR" sz="2000" dirty="0"/>
              <a:t>: </a:t>
            </a:r>
            <a:r>
              <a:rPr lang="en-US" altLang="zh-CN" dirty="0"/>
              <a:t>Efficient activation/deactivation --&gt; CCS</a:t>
            </a:r>
            <a:endParaRPr lang="en-US" altLang="zh-CN" sz="2000" dirty="0"/>
          </a:p>
          <a:p>
            <a:pPr marL="715926" lvl="1" indent="-357188"/>
            <a:endParaRPr lang="en-US" altLang="zh-CN" sz="2000" dirty="0"/>
          </a:p>
          <a:p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950628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标题 1">
            <a:extLst>
              <a:ext uri="{FF2B5EF4-FFF2-40B4-BE49-F238E27FC236}">
                <a16:creationId xmlns:a16="http://schemas.microsoft.com/office/drawing/2014/main" id="{2F6341DD-7174-468D-8229-9ADC705FB32F}"/>
              </a:ext>
            </a:extLst>
          </p:cNvPr>
          <p:cNvSpPr txBox="1">
            <a:spLocks/>
          </p:cNvSpPr>
          <p:nvPr/>
        </p:nvSpPr>
        <p:spPr>
          <a:xfrm>
            <a:off x="179512" y="116632"/>
            <a:ext cx="7678636" cy="490066"/>
          </a:xfrm>
          <a:prstGeom prst="rect">
            <a:avLst/>
          </a:prstGeom>
        </p:spPr>
        <p:txBody>
          <a:bodyPr/>
          <a:lstStyle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sz="2200" b="1" kern="1200">
                <a:solidFill>
                  <a:schemeClr val="bg1"/>
                </a:solidFill>
                <a:latin typeface="微软雅黑" pitchFamily="34" charset="-122"/>
                <a:ea typeface="微软雅黑" pitchFamily="34" charset="-122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1"/>
                </a:solidFill>
                <a:latin typeface="Calibri" pitchFamily="34" charset="0"/>
                <a:ea typeface="宋体" charset="-122"/>
              </a:defRPr>
            </a:lvl9pPr>
          </a:lstStyle>
          <a:p>
            <a:r>
              <a:rPr lang="en-US" altLang="zh-CN" sz="2800" dirty="0">
                <a:solidFill>
                  <a:schemeClr val="tx1"/>
                </a:solidFill>
              </a:rPr>
              <a:t>GTW2 session – 8.14 XR</a:t>
            </a:r>
            <a:endParaRPr kumimoji="0" lang="zh-CN" altLang="en-US" sz="1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</a:endParaRPr>
          </a:p>
        </p:txBody>
      </p:sp>
      <p:sp>
        <p:nvSpPr>
          <p:cNvPr id="5" name="内容占位符 1">
            <a:extLst>
              <a:ext uri="{FF2B5EF4-FFF2-40B4-BE49-F238E27FC236}">
                <a16:creationId xmlns:a16="http://schemas.microsoft.com/office/drawing/2014/main" id="{4AC6C310-1548-4D53-8202-E90D6008DCCA}"/>
              </a:ext>
            </a:extLst>
          </p:cNvPr>
          <p:cNvSpPr txBox="1">
            <a:spLocks/>
          </p:cNvSpPr>
          <p:nvPr/>
        </p:nvSpPr>
        <p:spPr>
          <a:xfrm>
            <a:off x="390364" y="980728"/>
            <a:ext cx="8363272" cy="4680520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7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微软雅黑" pitchFamily="34" charset="-122"/>
                <a:ea typeface="微软雅黑" pitchFamily="34" charset="-122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57188" indent="-357188"/>
            <a:r>
              <a:rPr lang="en-US" altLang="zh-CN" sz="2000" dirty="0"/>
              <a:t>Tuesday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  <a:endParaRPr lang="en-US" altLang="zh-CN" sz="2000" dirty="0"/>
          </a:p>
          <a:p>
            <a:pPr marL="715926" lvl="1" indent="-357188"/>
            <a:r>
              <a:rPr lang="en-US" altLang="zh-CN" dirty="0"/>
              <a:t>Ordering of topics : Traffic model --&gt; Evaluation results </a:t>
            </a:r>
          </a:p>
          <a:p>
            <a:pPr marL="315876" indent="-357188"/>
            <a:r>
              <a:rPr lang="en-US" altLang="zh-CN" sz="2000" dirty="0"/>
              <a:t>Thursday 55 min </a:t>
            </a:r>
            <a:r>
              <a:rPr lang="en-US" altLang="zh-CN" sz="2000" i="1" dirty="0">
                <a:solidFill>
                  <a:srgbClr val="FF0000"/>
                </a:solidFill>
              </a:rPr>
              <a:t>(During UTC 03:00 – 06:00)</a:t>
            </a:r>
          </a:p>
          <a:p>
            <a:pPr marL="715926" lvl="1" indent="-357188"/>
            <a:r>
              <a:rPr lang="en-US" altLang="zh-CN" dirty="0"/>
              <a:t>Ordering of topics </a:t>
            </a:r>
            <a:r>
              <a:rPr lang="en-US" altLang="ko-KR" dirty="0"/>
              <a:t>: </a:t>
            </a:r>
            <a:r>
              <a:rPr lang="en-US" altLang="zh-CN" dirty="0"/>
              <a:t>Evaluation results --&gt; Evaluation methodology</a:t>
            </a:r>
          </a:p>
        </p:txBody>
      </p:sp>
    </p:spTree>
    <p:extLst>
      <p:ext uri="{BB962C8B-B14F-4D97-AF65-F5344CB8AC3E}">
        <p14:creationId xmlns:p14="http://schemas.microsoft.com/office/powerpoint/2010/main" val="312922226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内容占位符 1">
            <a:extLst>
              <a:ext uri="{FF2B5EF4-FFF2-40B4-BE49-F238E27FC236}">
                <a16:creationId xmlns:a16="http://schemas.microsoft.com/office/drawing/2014/main" id="{9747A789-41BD-48DC-9AEC-D11F25A555C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1520" y="2204864"/>
            <a:ext cx="8784976" cy="1368152"/>
          </a:xfrm>
        </p:spPr>
        <p:txBody>
          <a:bodyPr/>
          <a:lstStyle/>
          <a:p>
            <a:pPr marL="0" indent="0" algn="ctr">
              <a:buNone/>
            </a:pPr>
            <a:r>
              <a:rPr lang="en-US" altLang="zh-CN" sz="2800" dirty="0"/>
              <a:t>GTW2 Schedule for Week Two</a:t>
            </a:r>
          </a:p>
          <a:p>
            <a:pPr marL="0" indent="0" algn="ctr">
              <a:buNone/>
            </a:pPr>
            <a:r>
              <a:rPr lang="zh-CN" altLang="en-US" sz="2800" dirty="0"/>
              <a:t>（</a:t>
            </a:r>
            <a:r>
              <a:rPr lang="en-US" altLang="zh-CN" sz="2800" dirty="0"/>
              <a:t>Aug 23</a:t>
            </a:r>
            <a:r>
              <a:rPr lang="en-US" altLang="zh-CN" sz="2800" baseline="30000" dirty="0"/>
              <a:t>rd</a:t>
            </a:r>
            <a:r>
              <a:rPr lang="en-US" altLang="zh-CN" sz="2800" dirty="0"/>
              <a:t> – Aug 27</a:t>
            </a:r>
            <a:r>
              <a:rPr lang="en-US" altLang="zh-CN" sz="2800" baseline="30000" dirty="0"/>
              <a:t>th</a:t>
            </a:r>
            <a:r>
              <a:rPr lang="zh-CN" altLang="en-US" sz="2800" dirty="0"/>
              <a:t>）</a:t>
            </a:r>
          </a:p>
        </p:txBody>
      </p:sp>
    </p:spTree>
    <p:extLst>
      <p:ext uri="{BB962C8B-B14F-4D97-AF65-F5344CB8AC3E}">
        <p14:creationId xmlns:p14="http://schemas.microsoft.com/office/powerpoint/2010/main" val="23016597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879</TotalTime>
  <Words>382</Words>
  <Application>Microsoft Office PowerPoint</Application>
  <PresentationFormat>全屏显示(4:3)</PresentationFormat>
  <Paragraphs>46</Paragraphs>
  <Slides>9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9</vt:i4>
      </vt:variant>
    </vt:vector>
  </HeadingPairs>
  <TitlesOfParts>
    <vt:vector size="13" baseType="lpstr">
      <vt:lpstr>微软雅黑</vt:lpstr>
      <vt:lpstr>Arial</vt:lpstr>
      <vt:lpstr>Calibri</vt:lpstr>
      <vt:lpstr>Office 主题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cmcc</dc:creator>
  <cp:lastModifiedBy>cmcc</cp:lastModifiedBy>
  <cp:revision>108</cp:revision>
  <dcterms:created xsi:type="dcterms:W3CDTF">2013-11-22T10:39:44Z</dcterms:created>
  <dcterms:modified xsi:type="dcterms:W3CDTF">2021-08-11T06:24:22Z</dcterms:modified>
</cp:coreProperties>
</file>