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6"/>
  </p:notesMasterIdLst>
  <p:sldIdLst>
    <p:sldId id="259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6e\Inbox\Havish_sessions\Havish's%20GTW%20schedule%20week%201%20-%20v0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aseline="0" dirty="0"/>
              <a:t>SCHEDULE FOR WEEK 1 (May be updated as meeting progresses)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Sheet1!$B$2:$J$2</c:f>
              <c:numCache>
                <c:formatCode>General</c:formatCode>
                <c:ptCount val="5"/>
                <c:pt idx="0">
                  <c:v>100</c:v>
                </c:pt>
                <c:pt idx="1">
                  <c:v>0</c:v>
                </c:pt>
                <c:pt idx="2">
                  <c:v>100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32-4224-A1D0-F93285826F0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Sheet1!$B$3:$J$3</c:f>
              <c:numCache>
                <c:formatCode>General</c:formatCode>
                <c:ptCount val="5"/>
                <c:pt idx="0">
                  <c:v>0</c:v>
                </c:pt>
                <c:pt idx="1">
                  <c:v>120</c:v>
                </c:pt>
                <c:pt idx="2">
                  <c:v>0</c:v>
                </c:pt>
                <c:pt idx="3">
                  <c:v>120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E32-4224-A1D0-F93285826F0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Sheet1!$B$4:$J$4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E32-4224-A1D0-F93285826F0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Sheet1!$B$5:$J$5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30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E32-4224-A1D0-F93285826F0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Sheet1!$B$6:$J$6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50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32-4224-A1D0-F93285826F0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Sheet1!$B$7:$J$7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E32-4224-A1D0-F93285826F0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Sheet1!$B$8:$J$8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E32-4224-A1D0-F93285826F04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Sheet1!$B$9:$J$9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E32-4224-A1D0-F93285826F04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Sheet1!$B$1:$J$1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Sheet1!$B$10:$J$10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8E32-4224-A1D0-F93285826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en-US" sz="1600" b="1" i="0" u="none" strike="noStrike" kern="1200" cap="all" spc="5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cap="all" baseline="0" dirty="0">
                <a:effectLst/>
              </a:rPr>
              <a:t>SCHEDULE FOR WEEK 2 (MAY BE UPDATED AS MEETING PROGRESSES)</a:t>
            </a:r>
            <a:endParaRPr lang="en-US" sz="1600" dirty="0">
              <a:effectLst/>
            </a:endParaRPr>
          </a:p>
        </c:rich>
      </c:tx>
      <c:layout>
        <c:manualLayout>
          <c:xMode val="edge"/>
          <c:yMode val="edge"/>
          <c:x val="0.15311569427913527"/>
          <c:y val="0.105688712740064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en-US" sz="1600" b="1" i="0" u="none" strike="noStrike" kern="1200" cap="all" spc="5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0944126850516303E-2"/>
          <c:y val="0.23778647237541617"/>
          <c:w val="0.88464129483814524"/>
          <c:h val="0.7017887868183144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73-4949-B1AC-094A02F14602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C73-4949-B1AC-094A02F14602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120</c:v>
                </c:pt>
                <c:pt idx="1">
                  <c:v>0</c:v>
                </c:pt>
                <c:pt idx="2">
                  <c:v>90</c:v>
                </c:pt>
                <c:pt idx="3">
                  <c:v>60</c:v>
                </c:pt>
                <c:pt idx="4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C73-4949-B1AC-094A02F14602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30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C73-4949-B1AC-094A02F14602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C73-4949-B1AC-094A02F14602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30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C73-4949-B1AC-094A02F14602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C73-4949-B1AC-094A02F14602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50</c:v>
                </c:pt>
                <c:pt idx="2">
                  <c:v>30</c:v>
                </c:pt>
                <c:pt idx="3">
                  <c:v>40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3C73-4949-B1AC-094A02F14602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8.16 - LTE 5G Bcast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30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3C73-4949-B1AC-094A02F14602}"/>
            </c:ext>
          </c:extLst>
        </c:ser>
        <c:ser>
          <c:idx val="9"/>
          <c:order val="9"/>
          <c:tx>
            <c:strRef>
              <c:f>Sheet1!$A$11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Sheet1!$B$11:$F$11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C73-4949-B1AC-094A02F14602}"/>
            </c:ext>
          </c:extLst>
        </c:ser>
        <c:ser>
          <c:idx val="10"/>
          <c:order val="10"/>
          <c:tx>
            <c:strRef>
              <c:f>Sheet1!$A$12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Sheet1!$B$12:$F$12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C73-4949-B1AC-094A02F14602}"/>
            </c:ext>
          </c:extLst>
        </c:ser>
        <c:ser>
          <c:idx val="11"/>
          <c:order val="11"/>
          <c:tx>
            <c:strRef>
              <c:f>Sheet1!$A$13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Sheet1!$B$13:$F$13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3C73-4949-B1AC-094A02F14602}"/>
            </c:ext>
          </c:extLst>
        </c:ser>
        <c:ser>
          <c:idx val="12"/>
          <c:order val="12"/>
          <c:tx>
            <c:strRef>
              <c:f>Sheet1!$A$14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Sheet1!$B$14:$F$14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C73-4949-B1AC-094A02F14602}"/>
            </c:ext>
          </c:extLst>
        </c:ser>
        <c:ser>
          <c:idx val="13"/>
          <c:order val="13"/>
          <c:tx>
            <c:strRef>
              <c:f>Sheet1!$A$15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Sheet1!$B$15:$F$15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C73-4949-B1AC-094A02F1460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833419024"/>
        <c:axId val="833416072"/>
      </c:barChart>
      <c:catAx>
        <c:axId val="83341902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6072"/>
        <c:crosses val="autoZero"/>
        <c:auto val="1"/>
        <c:lblAlgn val="ctr"/>
        <c:lblOffset val="100"/>
        <c:noMultiLvlLbl val="0"/>
      </c:catAx>
      <c:valAx>
        <c:axId val="833416072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3419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8/23/2021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Chart 20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6817625"/>
              </p:ext>
            </p:extLst>
          </p:nvPr>
        </p:nvGraphicFramePr>
        <p:xfrm>
          <a:off x="1201056" y="218178"/>
          <a:ext cx="9789887" cy="6138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3924647" y="4915796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/>
              <a:t>[8.4.2]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2008001" y="4947824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2076445" y="385795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5733021" y="385795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302219" y="1671138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924756" y="1821614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  <a:p>
            <a:pPr algn="ctr"/>
            <a:r>
              <a:rPr lang="en-US" sz="1400" dirty="0"/>
              <a:t>8.2.5 (1)</a:t>
            </a:r>
          </a:p>
          <a:p>
            <a:pPr algn="ctr"/>
            <a:r>
              <a:rPr lang="en-US" sz="1400" dirty="0"/>
              <a:t>8.2.5 (2)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572392" y="1765550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924755" y="414904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572391" y="4149471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[8.12.3]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E2FAB8B2-C519-4578-9F97-D19CA4EBD536}"/>
              </a:ext>
            </a:extLst>
          </p:cNvPr>
          <p:cNvSpPr txBox="1"/>
          <p:nvPr/>
        </p:nvSpPr>
        <p:spPr>
          <a:xfrm>
            <a:off x="5906775" y="1671136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83C0EEA9-A5A0-46F9-BAA4-334A15C5EC64}"/>
              </a:ext>
            </a:extLst>
          </p:cNvPr>
          <p:cNvSpPr txBox="1"/>
          <p:nvPr/>
        </p:nvSpPr>
        <p:spPr>
          <a:xfrm>
            <a:off x="5699441" y="494476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54E795C7-4F06-4E5F-87EC-4EA60A1E45F2}"/>
              </a:ext>
            </a:extLst>
          </p:cNvPr>
          <p:cNvSpPr txBox="1"/>
          <p:nvPr/>
        </p:nvSpPr>
        <p:spPr>
          <a:xfrm>
            <a:off x="7572283" y="4914467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/>
              <a:t>[8.4.3]</a:t>
            </a:r>
          </a:p>
          <a:p>
            <a:pPr algn="ctr"/>
            <a:endParaRPr lang="en-US" sz="1400" dirty="0"/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85E4350A-DAFE-4F6E-8B58-4FB737563244}"/>
              </a:ext>
            </a:extLst>
          </p:cNvPr>
          <p:cNvSpPr txBox="1"/>
          <p:nvPr/>
        </p:nvSpPr>
        <p:spPr>
          <a:xfrm>
            <a:off x="9648065" y="114048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D9863928-CE54-4DBD-90CC-B50425F5C094}"/>
              </a:ext>
            </a:extLst>
          </p:cNvPr>
          <p:cNvSpPr txBox="1"/>
          <p:nvPr/>
        </p:nvSpPr>
        <p:spPr>
          <a:xfrm>
            <a:off x="9381775" y="2361824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8.4.3</a:t>
            </a:r>
          </a:p>
          <a:p>
            <a:pPr algn="ctr"/>
            <a:r>
              <a:rPr lang="en-US" sz="1400" dirty="0"/>
              <a:t>8.4.4</a:t>
            </a:r>
          </a:p>
          <a:p>
            <a:pPr algn="ctr"/>
            <a:r>
              <a:rPr lang="en-US" sz="1400" dirty="0"/>
              <a:t>[8.4.1, 8.4.2]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0B61005E-1CDB-47F2-9D6A-145797942932}"/>
              </a:ext>
            </a:extLst>
          </p:cNvPr>
          <p:cNvSpPr txBox="1"/>
          <p:nvPr/>
        </p:nvSpPr>
        <p:spPr>
          <a:xfrm>
            <a:off x="9387667" y="350061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0989B759-BABA-4764-BBEF-8C9D5E6CEF26}"/>
              </a:ext>
            </a:extLst>
          </p:cNvPr>
          <p:cNvSpPr txBox="1"/>
          <p:nvPr/>
        </p:nvSpPr>
        <p:spPr>
          <a:xfrm>
            <a:off x="9387667" y="454809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/>
              <a:t>[8.12.2]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91DEDC34-D78E-4B2C-A6C0-34DCD15AFAE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5506773"/>
              </p:ext>
            </p:extLst>
          </p:nvPr>
        </p:nvGraphicFramePr>
        <p:xfrm>
          <a:off x="1217704" y="295838"/>
          <a:ext cx="10373659" cy="63017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2076337" y="504287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8.4.1</a:t>
            </a:r>
          </a:p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[8.4.2]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3996599" y="511716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LTE 5G </a:t>
            </a:r>
            <a:r>
              <a:rPr lang="en-US" sz="1400" dirty="0" err="1"/>
              <a:t>Bcast</a:t>
            </a:r>
            <a:endParaRPr lang="en-US" sz="1400" dirty="0"/>
          </a:p>
          <a:p>
            <a:pPr algn="ctr"/>
            <a:r>
              <a:rPr lang="en-US" sz="1400" dirty="0"/>
              <a:t>8.16.1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3924647" y="409179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4246429" y="2305232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8.5.4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8.5.5</a:t>
            </a:r>
          </a:p>
          <a:p>
            <a:r>
              <a:rPr lang="en-US" sz="1400" dirty="0"/>
              <a:t>8.5.6</a:t>
            </a:r>
          </a:p>
          <a:p>
            <a:endParaRPr lang="en-US" sz="1400" dirty="0"/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2076445" y="2858471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  <a:p>
            <a:pPr algn="ctr"/>
            <a:r>
              <a:rPr lang="en-US" sz="1400" dirty="0"/>
              <a:t>8.2.5 (1)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[8.2.2]</a:t>
            </a:r>
          </a:p>
          <a:p>
            <a:pPr algn="ctr"/>
            <a:endParaRPr lang="en-US" sz="1400" dirty="0"/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2076445" y="176497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8.12.1</a:t>
            </a:r>
          </a:p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[8.12.2]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C9307488-4D57-483B-A199-30F9476F9BA2}"/>
              </a:ext>
            </a:extLst>
          </p:cNvPr>
          <p:cNvSpPr txBox="1"/>
          <p:nvPr/>
        </p:nvSpPr>
        <p:spPr>
          <a:xfrm>
            <a:off x="5769904" y="1764976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8.12.2</a:t>
            </a:r>
          </a:p>
          <a:p>
            <a:pPr algn="ctr"/>
            <a:r>
              <a:rPr lang="en-US" sz="1400" dirty="0"/>
              <a:t>[8.12.3]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DE05CCBA-C402-43E7-BBC0-D67CCCF29028}"/>
              </a:ext>
            </a:extLst>
          </p:cNvPr>
          <p:cNvSpPr txBox="1"/>
          <p:nvPr/>
        </p:nvSpPr>
        <p:spPr>
          <a:xfrm>
            <a:off x="5748902" y="2545284"/>
            <a:ext cx="1128869" cy="185860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8.2.2</a:t>
            </a:r>
          </a:p>
          <a:p>
            <a:pPr algn="ctr"/>
            <a:r>
              <a:rPr lang="en-US" sz="1400" dirty="0"/>
              <a:t>8.2.5(2)</a:t>
            </a:r>
          </a:p>
          <a:p>
            <a:pPr algn="ctr"/>
            <a:r>
              <a:rPr lang="en-US" sz="1400" dirty="0"/>
              <a:t>8.2.6</a:t>
            </a:r>
          </a:p>
          <a:p>
            <a:pPr algn="ctr"/>
            <a:r>
              <a:rPr lang="en-US" sz="1400" dirty="0"/>
              <a:t>8.2.1</a:t>
            </a:r>
          </a:p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[8.2.3</a:t>
            </a:r>
          </a:p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8.2.4</a:t>
            </a:r>
          </a:p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8.2.5(1)]</a:t>
            </a:r>
          </a:p>
          <a:p>
            <a:pPr algn="ctr"/>
            <a:endParaRPr lang="en-US" sz="1400" dirty="0"/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A8F62E6F-CE53-44A5-A8F9-E4896366F451}"/>
              </a:ext>
            </a:extLst>
          </p:cNvPr>
          <p:cNvSpPr txBox="1"/>
          <p:nvPr/>
        </p:nvSpPr>
        <p:spPr>
          <a:xfrm>
            <a:off x="5748902" y="4403888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8.4.2</a:t>
            </a:r>
          </a:p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[8.4.1]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F8825C71-C32E-4145-886D-D4BDD6CEB949}"/>
              </a:ext>
            </a:extLst>
          </p:cNvPr>
          <p:cNvSpPr txBox="1"/>
          <p:nvPr/>
        </p:nvSpPr>
        <p:spPr>
          <a:xfrm>
            <a:off x="5769893" y="5087283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20BFCFE0-F8A0-4E03-AADD-B0BA536F0479}"/>
              </a:ext>
            </a:extLst>
          </p:cNvPr>
          <p:cNvSpPr txBox="1"/>
          <p:nvPr/>
        </p:nvSpPr>
        <p:spPr>
          <a:xfrm>
            <a:off x="7573137" y="3850153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8.15.1</a:t>
            </a:r>
          </a:p>
          <a:p>
            <a:pPr algn="ctr"/>
            <a:r>
              <a:rPr lang="en-US" sz="1400" dirty="0"/>
              <a:t>8.15.2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4544909D-F5EC-48F7-83CC-249761F120ED}"/>
              </a:ext>
            </a:extLst>
          </p:cNvPr>
          <p:cNvSpPr txBox="1"/>
          <p:nvPr/>
        </p:nvSpPr>
        <p:spPr>
          <a:xfrm>
            <a:off x="9421359" y="2264130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</a:t>
            </a:r>
          </a:p>
          <a:p>
            <a:pPr algn="ctr"/>
            <a:r>
              <a:rPr lang="en-US" sz="1400" dirty="0"/>
              <a:t>Final review – All topics</a:t>
            </a:r>
          </a:p>
        </p:txBody>
      </p:sp>
      <p:sp>
        <p:nvSpPr>
          <p:cNvPr id="22" name="TextBox 1">
            <a:extLst>
              <a:ext uri="{FF2B5EF4-FFF2-40B4-BE49-F238E27FC236}">
                <a16:creationId xmlns:a16="http://schemas.microsoft.com/office/drawing/2014/main" id="{15CEDB8A-37FB-4B7B-AF63-90440C4C7B77}"/>
              </a:ext>
            </a:extLst>
          </p:cNvPr>
          <p:cNvSpPr txBox="1"/>
          <p:nvPr/>
        </p:nvSpPr>
        <p:spPr>
          <a:xfrm>
            <a:off x="9421359" y="3417191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err="1"/>
              <a:t>ePos</a:t>
            </a:r>
            <a:endParaRPr lang="en-US" sz="1400" dirty="0"/>
          </a:p>
          <a:p>
            <a:pPr algn="ctr"/>
            <a:r>
              <a:rPr lang="en-US" sz="1400" dirty="0"/>
              <a:t>All topics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3DE9BB19-9D22-4089-A3FE-AA8DFFE500C3}"/>
              </a:ext>
            </a:extLst>
          </p:cNvPr>
          <p:cNvSpPr txBox="1"/>
          <p:nvPr/>
        </p:nvSpPr>
        <p:spPr>
          <a:xfrm>
            <a:off x="9439950" y="4540767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NR NTN</a:t>
            </a:r>
          </a:p>
          <a:p>
            <a:pPr algn="ctr"/>
            <a:r>
              <a:rPr lang="en-US" sz="1400" dirty="0"/>
              <a:t>All Topics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1703BB51-B537-41FE-986F-B523D0CD6402}"/>
              </a:ext>
            </a:extLst>
          </p:cNvPr>
          <p:cNvSpPr txBox="1"/>
          <p:nvPr/>
        </p:nvSpPr>
        <p:spPr>
          <a:xfrm>
            <a:off x="9421085" y="518452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IoT NTN</a:t>
            </a:r>
          </a:p>
          <a:p>
            <a:pPr algn="ctr"/>
            <a:r>
              <a:rPr lang="en-US" sz="1400" dirty="0"/>
              <a:t>All Topics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6376FABF-FA4E-44A0-B6D4-43BAAB9C64B2}"/>
              </a:ext>
            </a:extLst>
          </p:cNvPr>
          <p:cNvSpPr txBox="1"/>
          <p:nvPr/>
        </p:nvSpPr>
        <p:spPr>
          <a:xfrm>
            <a:off x="9439951" y="3995102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All topics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84673812-6759-4103-9C73-E82D77F4934E}"/>
              </a:ext>
            </a:extLst>
          </p:cNvPr>
          <p:cNvSpPr txBox="1"/>
          <p:nvPr/>
        </p:nvSpPr>
        <p:spPr>
          <a:xfrm>
            <a:off x="7683417" y="4628012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8.5.1, 8.5.3, 8.5.4, 8.5.5</a:t>
            </a: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[8.5.2, 8.5.6]</a:t>
            </a:r>
          </a:p>
          <a:p>
            <a:endParaRPr lang="en-US" sz="1400" dirty="0"/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230330B7-24E9-4523-A302-48839A1EC718}"/>
              </a:ext>
            </a:extLst>
          </p:cNvPr>
          <p:cNvSpPr txBox="1"/>
          <p:nvPr/>
        </p:nvSpPr>
        <p:spPr>
          <a:xfrm>
            <a:off x="7573137" y="3078571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MBS</a:t>
            </a:r>
          </a:p>
          <a:p>
            <a:pPr algn="ctr"/>
            <a:r>
              <a:rPr lang="en-US" sz="1400" dirty="0"/>
              <a:t>8.12.3</a:t>
            </a:r>
          </a:p>
          <a:p>
            <a:pPr algn="ctr"/>
            <a:r>
              <a:rPr lang="en-US" sz="1400" dirty="0"/>
              <a:t>[8.12.2]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2FCA96A1-953A-4BA4-8ADA-B0FB2D44B51A}"/>
              </a:ext>
            </a:extLst>
          </p:cNvPr>
          <p:cNvSpPr txBox="1"/>
          <p:nvPr/>
        </p:nvSpPr>
        <p:spPr>
          <a:xfrm>
            <a:off x="7485529" y="1775680"/>
            <a:ext cx="1326777" cy="1858604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B52 GHz</a:t>
            </a:r>
          </a:p>
          <a:p>
            <a:pPr algn="ctr"/>
            <a:r>
              <a:rPr lang="en-US" sz="1400" dirty="0"/>
              <a:t>8.2.3</a:t>
            </a:r>
          </a:p>
          <a:p>
            <a:pPr algn="ctr"/>
            <a:r>
              <a:rPr lang="en-US" sz="1400" dirty="0"/>
              <a:t>8.2.4</a:t>
            </a:r>
          </a:p>
          <a:p>
            <a:pPr algn="ctr"/>
            <a:r>
              <a:rPr lang="en-US" sz="1400" dirty="0"/>
              <a:t>8.2.5(1)</a:t>
            </a:r>
          </a:p>
          <a:p>
            <a:pPr algn="ctr"/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[8.2.2, 8.2.5(2), 8.2.1, 8.2.6]</a:t>
            </a:r>
          </a:p>
          <a:p>
            <a:pPr algn="ctr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378957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2.xml><?xml version="1.0" encoding="utf-8"?>
<TemplafySlideFormConfiguration><![CDATA[{"formFields":[],"formDataEntries":[]}]]></TemplafySlideFormConfiguration>
</file>

<file path=customXml/itemProps1.xml><?xml version="1.0" encoding="utf-8"?>
<ds:datastoreItem xmlns:ds="http://schemas.openxmlformats.org/officeDocument/2006/customXml" ds:itemID="{E189D82E-1B4D-4C0E-85D2-76C01374CEE7}">
  <ds:schemaRefs/>
</ds:datastoreItem>
</file>

<file path=customXml/itemProps2.xml><?xml version="1.0" encoding="utf-8"?>
<ds:datastoreItem xmlns:ds="http://schemas.openxmlformats.org/officeDocument/2006/customXml" ds:itemID="{070F1321-CCC2-4C4E-B460-D20C858E3929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12533</TotalTime>
  <Words>231</Words>
  <Application>Microsoft Office PowerPoint</Application>
  <PresentationFormat>Widescreen</PresentationFormat>
  <Paragraphs>119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Ericsson Hilda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238</cp:revision>
  <dcterms:created xsi:type="dcterms:W3CDTF">2021-02-01T19:20:47Z</dcterms:created>
  <dcterms:modified xsi:type="dcterms:W3CDTF">2021-08-25T02:22:55Z</dcterms:modified>
</cp:coreProperties>
</file>