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45" r:id="rId4"/>
    <p:sldMasterId id="2147483758" r:id="rId5"/>
  </p:sldMasterIdLst>
  <p:notesMasterIdLst>
    <p:notesMasterId r:id="rId11"/>
  </p:notesMasterIdLst>
  <p:handoutMasterIdLst>
    <p:handoutMasterId r:id="rId12"/>
  </p:handoutMasterIdLst>
  <p:sldIdLst>
    <p:sldId id="1956" r:id="rId6"/>
    <p:sldId id="1980" r:id="rId7"/>
    <p:sldId id="1981" r:id="rId8"/>
    <p:sldId id="1979" r:id="rId9"/>
    <p:sldId id="1982" r:id="rId10"/>
  </p:sldIdLst>
  <p:sldSz cx="9144000" cy="5143500" type="screen16x9"/>
  <p:notesSz cx="7315200" cy="9601200"/>
  <p:defaultTextStyle>
    <a:defPPr>
      <a:defRPr lang="ko-KR"/>
    </a:defPPr>
    <a:lvl1pPr marL="0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121" userDrawn="1">
          <p15:clr>
            <a:srgbClr val="A4A3A4"/>
          </p15:clr>
        </p15:guide>
        <p15:guide id="4" pos="172" userDrawn="1">
          <p15:clr>
            <a:srgbClr val="A4A3A4"/>
          </p15:clr>
        </p15:guide>
        <p15:guide id="7" orient="horz" pos="4156">
          <p15:clr>
            <a:srgbClr val="A4A3A4"/>
          </p15:clr>
        </p15:guide>
        <p15:guide id="8" orient="horz" pos="1480">
          <p15:clr>
            <a:srgbClr val="A4A3A4"/>
          </p15:clr>
        </p15:guide>
        <p15:guide id="9" pos="6068">
          <p15:clr>
            <a:srgbClr val="A4A3A4"/>
          </p15:clr>
        </p15:guide>
        <p15:guide id="10" orient="horz" pos="4319">
          <p15:clr>
            <a:srgbClr val="A4A3A4"/>
          </p15:clr>
        </p15:guide>
        <p15:guide id="11" orient="horz" pos="838">
          <p15:clr>
            <a:srgbClr val="A4A3A4"/>
          </p15:clr>
        </p15:guide>
        <p15:guide id="12" orient="horz" pos="3117">
          <p15:clr>
            <a:srgbClr val="A4A3A4"/>
          </p15:clr>
        </p15:guide>
        <p15:guide id="14" orient="horz" pos="3239">
          <p15:clr>
            <a:srgbClr val="A4A3A4"/>
          </p15:clr>
        </p15:guide>
        <p15:guide id="15" pos="159">
          <p15:clr>
            <a:srgbClr val="A4A3A4"/>
          </p15:clr>
        </p15:guide>
        <p15:guide id="16" pos="5602">
          <p15:clr>
            <a:srgbClr val="A4A3A4"/>
          </p15:clr>
        </p15:guide>
        <p15:guide id="17" orient="horz" pos="849">
          <p15:clr>
            <a:srgbClr val="A4A3A4"/>
          </p15:clr>
        </p15:guide>
        <p15:guide id="18" pos="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4" clrIdx="0"/>
  <p:cmAuthor id="1" name="엄재훈" initials="jh.uhm" lastIdx="48" clrIdx="1"/>
  <p:cmAuthor id="2" name="Eko Onggosanusi" initials="EO" lastIdx="10" clrIdx="2">
    <p:extLst>
      <p:ext uri="{19B8F6BF-5375-455C-9EA6-DF929625EA0E}">
        <p15:presenceInfo xmlns:p15="http://schemas.microsoft.com/office/powerpoint/2012/main" userId="S-1-5-21-1113485638-12673345-929701000-290281" providerId="AD"/>
      </p:ext>
    </p:extLst>
  </p:cmAuthor>
  <p:cmAuthor id="3" name="Li Guo" initials="LG" lastIdx="8" clrIdx="3">
    <p:extLst>
      <p:ext uri="{19B8F6BF-5375-455C-9EA6-DF929625EA0E}">
        <p15:presenceInfo xmlns:p15="http://schemas.microsoft.com/office/powerpoint/2012/main" userId="S-1-5-21-1113485638-12673345-929701000-3042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FF"/>
    <a:srgbClr val="003399"/>
    <a:srgbClr val="D9E6FF"/>
    <a:srgbClr val="000099"/>
    <a:srgbClr val="008000"/>
    <a:srgbClr val="EDF2F9"/>
    <a:srgbClr val="FFFFCC"/>
    <a:srgbClr val="FFFFFF"/>
    <a:srgbClr val="C5D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4253" autoAdjust="0"/>
  </p:normalViewPr>
  <p:slideViewPr>
    <p:cSldViewPr>
      <p:cViewPr varScale="1">
        <p:scale>
          <a:sx n="129" d="100"/>
          <a:sy n="129" d="100"/>
        </p:scale>
        <p:origin x="120" y="312"/>
      </p:cViewPr>
      <p:guideLst>
        <p:guide orient="horz" pos="1121"/>
        <p:guide pos="172"/>
        <p:guide orient="horz" pos="4156"/>
        <p:guide orient="horz" pos="1480"/>
        <p:guide pos="6068"/>
        <p:guide orient="horz" pos="4319"/>
        <p:guide orient="horz" pos="838"/>
        <p:guide orient="horz" pos="3117"/>
        <p:guide orient="horz" pos="3239"/>
        <p:guide pos="159"/>
        <p:guide pos="5602"/>
        <p:guide orient="horz" pos="849"/>
        <p:guide pos="158"/>
      </p:guideLst>
    </p:cSldViewPr>
  </p:slideViewPr>
  <p:outlineViewPr>
    <p:cViewPr>
      <p:scale>
        <a:sx n="33" d="100"/>
        <a:sy n="33" d="100"/>
      </p:scale>
      <p:origin x="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42" y="-78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1C0B9-AC36-44BF-9F5E-5EE2B9246CAA}" type="datetimeFigureOut">
              <a:rPr lang="ko-KR" altLang="en-US" smtClean="0"/>
              <a:t>2020-08-07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B72B3-93E0-482E-B064-92E5F9BDE8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995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28499-AAB5-4EBD-A5D0-5DAC6C1F3CEF}" type="datetimeFigureOut">
              <a:rPr lang="ko-KR" altLang="en-US" smtClean="0"/>
              <a:pPr/>
              <a:t>2020-08-07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31521" y="4560570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143588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2A2DD-10BF-4141-AC21-457AF57C66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247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914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기본_본문_이미지_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1" name="Text Box 5"/>
          <p:cNvSpPr txBox="1">
            <a:spLocks noChangeArrowheads="1"/>
          </p:cNvSpPr>
          <p:nvPr userDrawn="1"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2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70117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0868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-1" y="1"/>
            <a:ext cx="9144001" cy="5150168"/>
          </a:xfrm>
          <a:prstGeom prst="rect">
            <a:avLst/>
          </a:prstGeom>
          <a:gradFill flip="none" rotWithShape="1">
            <a:gsLst>
              <a:gs pos="84000">
                <a:schemeClr val="bg1">
                  <a:lumMod val="100000"/>
                </a:schemeClr>
              </a:gs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58" tIns="34278" rIns="68558" bIns="34278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45559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87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4" r:id="rId2"/>
    <p:sldLayoutId id="2147483749" r:id="rId3"/>
    <p:sldLayoutId id="2147483751" r:id="rId4"/>
  </p:sldLayoutIdLst>
  <p:hf hdr="0" ftr="0" dt="0"/>
  <p:txStyles>
    <p:titleStyle>
      <a:lvl1pPr algn="ctr" defTabSz="843987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95" indent="-316495" algn="l" defTabSz="843987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9" indent="-263746" algn="l" defTabSz="843987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98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977" indent="-210997" algn="l" defTabSz="843987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970" indent="-210997" algn="l" defTabSz="843987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964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6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950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94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94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98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98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97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96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96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95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94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60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hf hdr="0" ftr="0" dt="0"/>
  <p:txStyles>
    <p:titleStyle>
      <a:lvl1pPr algn="ctr" defTabSz="843815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30" indent="-316430" algn="l" defTabSz="843815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99" indent="-263690" algn="l" defTabSz="843815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76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673" indent="-210954" algn="l" defTabSz="843815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580" indent="-210954" algn="l" defTabSz="843815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488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3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301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20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06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81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72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628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53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441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349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25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1707654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95400" marR="0" indent="-1295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Agenda item:</a:t>
            </a:r>
            <a:r>
              <a:rPr lang="en-US" sz="2000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8.1</a:t>
            </a:r>
            <a:endParaRPr lang="en-US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95400" marR="0" indent="-1295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Source: 	</a:t>
            </a:r>
            <a:r>
              <a:rPr lang="en-US" sz="20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</a:t>
            </a:r>
            <a:r>
              <a:rPr lang="en-US" sz="2000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Moderator (Samsung)</a:t>
            </a:r>
            <a:endParaRPr lang="en-US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95400" marR="0" indent="-1295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Title: 	</a:t>
            </a:r>
            <a:r>
              <a:rPr lang="en-US" sz="20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</a:t>
            </a:r>
            <a:r>
              <a:rPr lang="en-US" sz="2000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High-level work plan for Rel.17 </a:t>
            </a:r>
            <a:r>
              <a:rPr lang="en-US" sz="2000" dirty="0" err="1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FeMIMO</a:t>
            </a:r>
            <a:r>
              <a:rPr lang="en-US" sz="2000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WI</a:t>
            </a:r>
            <a:endParaRPr lang="en-US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95400" marR="0" indent="-1295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Document for:</a:t>
            </a:r>
            <a:r>
              <a:rPr lang="en-US" sz="2000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Discussion</a:t>
            </a:r>
            <a:endParaRPr lang="en-US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3528" y="411510"/>
            <a:ext cx="856895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tabLst>
                <a:tab pos="2880360" algn="ctr"/>
                <a:tab pos="5257800" algn="r"/>
                <a:tab pos="6210935" algn="r"/>
              </a:tabLst>
            </a:pPr>
            <a:r>
              <a:rPr lang="en-US" sz="1600" b="1" dirty="0">
                <a:latin typeface="Arial" panose="020B0604020202020204" pitchFamily="34" charset="0"/>
                <a:ea typeface="Batang" panose="02030600000101010101" pitchFamily="18" charset="-127"/>
              </a:rPr>
              <a:t>3GPP TSG RAN WG1 Meeting </a:t>
            </a:r>
            <a:r>
              <a:rPr lang="en-US" sz="1600" b="1" dirty="0" smtClean="0">
                <a:latin typeface="Arial" panose="020B0604020202020204" pitchFamily="34" charset="0"/>
                <a:ea typeface="Batang" panose="02030600000101010101" pitchFamily="18" charset="-127"/>
              </a:rPr>
              <a:t>#102-e</a:t>
            </a:r>
            <a:r>
              <a:rPr lang="en-US" sz="1600" b="1" dirty="0">
                <a:latin typeface="Arial" panose="020B0604020202020204" pitchFamily="34" charset="0"/>
                <a:ea typeface="Batang" panose="02030600000101010101" pitchFamily="18" charset="-127"/>
              </a:rPr>
              <a:t>	</a:t>
            </a:r>
            <a:r>
              <a:rPr lang="en-US" sz="1600" b="1" dirty="0">
                <a:latin typeface="Arial" panose="020B0604020202020204" pitchFamily="34" charset="0"/>
                <a:ea typeface="Malgun Gothic" panose="020B0503020000020004" pitchFamily="34" charset="-127"/>
              </a:rPr>
              <a:t>		</a:t>
            </a:r>
            <a:r>
              <a:rPr lang="en-US" sz="1600" b="1" dirty="0" smtClean="0">
                <a:latin typeface="Arial" panose="020B0604020202020204" pitchFamily="34" charset="0"/>
                <a:ea typeface="Malgun Gothic" panose="020B0503020000020004" pitchFamily="34" charset="-127"/>
              </a:rPr>
              <a:t>R1-2006125</a:t>
            </a:r>
          </a:p>
          <a:p>
            <a:pPr>
              <a:lnSpc>
                <a:spcPct val="120000"/>
              </a:lnSpc>
              <a:tabLst>
                <a:tab pos="2880360" algn="ctr"/>
                <a:tab pos="5257800" algn="r"/>
                <a:tab pos="6210935" algn="r"/>
              </a:tabLst>
            </a:pPr>
            <a:r>
              <a:rPr lang="en-GB" sz="1600" b="1" dirty="0" smtClean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e-Meeting, August 17</a:t>
            </a:r>
            <a:r>
              <a:rPr lang="en-GB" sz="1600" b="1" baseline="30000" dirty="0" smtClean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GB" sz="1600" b="1" dirty="0" smtClean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– 28</a:t>
            </a:r>
            <a:r>
              <a:rPr lang="en-GB" sz="1600" b="1" baseline="30000" dirty="0" smtClean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GB" sz="1600" b="1" dirty="0" smtClean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, 2020</a:t>
            </a:r>
            <a:endParaRPr lang="en-US" sz="1600" dirty="0"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33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Rel.17 NR </a:t>
            </a:r>
            <a:r>
              <a:rPr lang="en-US" dirty="0" err="1" smtClean="0"/>
              <a:t>FeMIMO</a:t>
            </a:r>
            <a:r>
              <a:rPr lang="en-US" dirty="0" smtClean="0"/>
              <a:t>: Work load assessment</a:t>
            </a:r>
            <a:endParaRPr lang="en-US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004762"/>
              </p:ext>
            </p:extLst>
          </p:nvPr>
        </p:nvGraphicFramePr>
        <p:xfrm>
          <a:off x="252413" y="771550"/>
          <a:ext cx="8568059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7379">
                  <a:extLst>
                    <a:ext uri="{9D8B030D-6E8A-4147-A177-3AD203B41FA5}">
                      <a16:colId xmlns:a16="http://schemas.microsoft.com/office/drawing/2014/main" val="922630365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3339107345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3927296510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ITEM (cf. WID)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Description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Work load (scope size)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1052103"/>
                  </a:ext>
                </a:extLst>
              </a:tr>
              <a:tr h="133216">
                <a:tc>
                  <a:txBody>
                    <a:bodyPr/>
                    <a:lstStyle/>
                    <a:p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Multi-beam</a:t>
                      </a:r>
                      <a:r>
                        <a:rPr lang="en-US" altLang="ko-KR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(1)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AutoNum type="alphaLcParenBoth"/>
                      </a:pP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high-speed large # configured TCI states: common</a:t>
                      </a:r>
                      <a:r>
                        <a:rPr lang="en-US" altLang="ko-KR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beam, unified TCI framework, dynamic signaling</a:t>
                      </a:r>
                    </a:p>
                    <a:p>
                      <a:pPr marL="228600" indent="-228600">
                        <a:buAutoNum type="alphaLcParenBoth"/>
                      </a:pPr>
                      <a:r>
                        <a:rPr lang="en-US" altLang="ko-KR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UL multi-panel, MPE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Large</a:t>
                      </a:r>
                      <a:endParaRPr lang="ko-KR" altLang="en-US" sz="14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0538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4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mTRP</a:t>
                      </a:r>
                      <a:r>
                        <a:rPr lang="en-US" altLang="ko-KR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other channels (2a)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PDCCH,</a:t>
                      </a:r>
                      <a:r>
                        <a:rPr lang="en-US" altLang="ko-KR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PUSCH, PUCCH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Large</a:t>
                      </a:r>
                      <a:endParaRPr lang="ko-KR" altLang="en-US" sz="14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52532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Inter-cell </a:t>
                      </a:r>
                      <a:r>
                        <a:rPr lang="en-US" altLang="ko-KR" sz="14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mTRP</a:t>
                      </a: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(2b)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QCL/TCI for multi-DCI/PDSCH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Small</a:t>
                      </a:r>
                      <a:endParaRPr lang="ko-KR" altLang="en-US" sz="14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3313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mTRP</a:t>
                      </a:r>
                      <a:r>
                        <a:rPr lang="en-US" altLang="ko-KR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beam management </a:t>
                      </a: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(2c)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mTRP</a:t>
                      </a:r>
                      <a:r>
                        <a:rPr lang="en-US" altLang="ko-KR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transmission with multi-panel reception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Small </a:t>
                      </a:r>
                      <a:r>
                        <a:rPr lang="en-US" altLang="ko-KR" sz="1400" noProof="0" smtClean="0">
                          <a:solidFill>
                            <a:schemeClr val="tx1"/>
                          </a:solidFill>
                          <a:latin typeface="+mn-lt"/>
                        </a:rPr>
                        <a:t>to medium</a:t>
                      </a:r>
                      <a:endParaRPr lang="en-US" altLang="ko-KR" sz="14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908547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HST-SFN (2d)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Doppler pre-compensation,</a:t>
                      </a:r>
                      <a:r>
                        <a:rPr lang="en-US" altLang="ko-KR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QCL-related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Medium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4624704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SRS</a:t>
                      </a:r>
                      <a:r>
                        <a:rPr lang="en-US" altLang="ko-KR" sz="14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(3)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Both"/>
                        <a:tabLst/>
                        <a:defRPr/>
                      </a:pP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Flexible AP-SRS triggering </a:t>
                      </a:r>
                    </a:p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Both"/>
                        <a:tabLst/>
                        <a:defRPr/>
                      </a:pP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SRS switching</a:t>
                      </a:r>
                    </a:p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Both"/>
                        <a:tabLst/>
                        <a:defRPr/>
                      </a:pP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SRS capacity and/or coverage</a:t>
                      </a:r>
                      <a:endParaRPr lang="ko-KR" altLang="en-US" sz="14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Large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672222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CSI (4)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Both"/>
                        <a:tabLst/>
                        <a:defRPr/>
                      </a:pPr>
                      <a:r>
                        <a:rPr lang="en-US" altLang="ko-KR" sz="14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mTRP</a:t>
                      </a: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CSI</a:t>
                      </a:r>
                    </a:p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Both"/>
                        <a:tabLst/>
                        <a:defRPr/>
                      </a:pPr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FDD reciprocity Type-II CSI</a:t>
                      </a:r>
                      <a:endParaRPr lang="ko-KR" altLang="en-US" sz="14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Large</a:t>
                      </a:r>
                      <a:endParaRPr lang="ko-KR" altLang="en-US" sz="14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5575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2709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413" y="125628"/>
            <a:ext cx="8568059" cy="447635"/>
          </a:xfrm>
        </p:spPr>
        <p:txBody>
          <a:bodyPr/>
          <a:lstStyle/>
          <a:p>
            <a:r>
              <a:rPr lang="en-US" dirty="0" smtClean="0"/>
              <a:t>Rel.17 NR </a:t>
            </a:r>
            <a:r>
              <a:rPr lang="en-US" dirty="0" err="1" smtClean="0"/>
              <a:t>FeMIMO</a:t>
            </a:r>
            <a:r>
              <a:rPr lang="en-US" dirty="0" smtClean="0"/>
              <a:t>: RAN1 timeline &amp; challenges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854542"/>
              </p:ext>
            </p:extLst>
          </p:nvPr>
        </p:nvGraphicFramePr>
        <p:xfrm>
          <a:off x="395536" y="1244734"/>
          <a:ext cx="7272808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7">
                  <a:extLst>
                    <a:ext uri="{9D8B030D-6E8A-4147-A177-3AD203B41FA5}">
                      <a16:colId xmlns:a16="http://schemas.microsoft.com/office/drawing/2014/main" val="2051747444"/>
                    </a:ext>
                  </a:extLst>
                </a:gridCol>
                <a:gridCol w="791373">
                  <a:extLst>
                    <a:ext uri="{9D8B030D-6E8A-4147-A177-3AD203B41FA5}">
                      <a16:colId xmlns:a16="http://schemas.microsoft.com/office/drawing/2014/main" val="3042677016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1268501518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1907344588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3228969780"/>
                    </a:ext>
                  </a:extLst>
                </a:gridCol>
                <a:gridCol w="798635">
                  <a:extLst>
                    <a:ext uri="{9D8B030D-6E8A-4147-A177-3AD203B41FA5}">
                      <a16:colId xmlns:a16="http://schemas.microsoft.com/office/drawing/2014/main" val="3548786268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803949322"/>
                    </a:ext>
                  </a:extLst>
                </a:gridCol>
                <a:gridCol w="817680">
                  <a:extLst>
                    <a:ext uri="{9D8B030D-6E8A-4147-A177-3AD203B41FA5}">
                      <a16:colId xmlns:a16="http://schemas.microsoft.com/office/drawing/2014/main" val="2436947428"/>
                    </a:ext>
                  </a:extLst>
                </a:gridCol>
                <a:gridCol w="792087">
                  <a:extLst>
                    <a:ext uri="{9D8B030D-6E8A-4147-A177-3AD203B41FA5}">
                      <a16:colId xmlns:a16="http://schemas.microsoft.com/office/drawing/2014/main" val="4092186268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2020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2021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38248"/>
                  </a:ext>
                </a:extLst>
              </a:tr>
              <a:tr h="127248">
                <a:tc>
                  <a:txBody>
                    <a:bodyPr/>
                    <a:lstStyle/>
                    <a:p>
                      <a:pPr algn="ctr"/>
                      <a:r>
                        <a:rPr lang="en-US" sz="1200" i="1" dirty="0" smtClean="0"/>
                        <a:t>Month</a:t>
                      </a:r>
                      <a:endParaRPr lang="en-US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 (2)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100b (4)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101 (5)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102 (8)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102b (10)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103 (11)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[Ad-hoc]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104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019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i="1" dirty="0" smtClean="0"/>
                        <a:t># TUs</a:t>
                      </a:r>
                      <a:endParaRPr lang="en-US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--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109312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7107" y="803082"/>
            <a:ext cx="8099268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/>
              <a:t>Per RAN#86 2019/12: planned to start in 100 (</a:t>
            </a:r>
            <a:r>
              <a:rPr lang="en-US" sz="1600" dirty="0"/>
              <a:t>2020/02), targeting </a:t>
            </a:r>
            <a:r>
              <a:rPr lang="en-US" sz="1600" dirty="0" smtClean="0"/>
              <a:t>2021/03 </a:t>
            </a:r>
            <a:r>
              <a:rPr lang="en-US" sz="1600" dirty="0"/>
              <a:t>completion in </a:t>
            </a:r>
            <a:r>
              <a:rPr lang="en-US" sz="1600" dirty="0" smtClean="0"/>
              <a:t>RAN1</a:t>
            </a:r>
            <a:endParaRPr lang="en-US" sz="16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343759"/>
              </p:ext>
            </p:extLst>
          </p:nvPr>
        </p:nvGraphicFramePr>
        <p:xfrm>
          <a:off x="395536" y="2643758"/>
          <a:ext cx="8352926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949">
                  <a:extLst>
                    <a:ext uri="{9D8B030D-6E8A-4147-A177-3AD203B41FA5}">
                      <a16:colId xmlns:a16="http://schemas.microsoft.com/office/drawing/2014/main" val="2051747444"/>
                    </a:ext>
                  </a:extLst>
                </a:gridCol>
                <a:gridCol w="804392">
                  <a:extLst>
                    <a:ext uri="{9D8B030D-6E8A-4147-A177-3AD203B41FA5}">
                      <a16:colId xmlns:a16="http://schemas.microsoft.com/office/drawing/2014/main" val="3042677016"/>
                    </a:ext>
                  </a:extLst>
                </a:gridCol>
                <a:gridCol w="937592">
                  <a:extLst>
                    <a:ext uri="{9D8B030D-6E8A-4147-A177-3AD203B41FA5}">
                      <a16:colId xmlns:a16="http://schemas.microsoft.com/office/drawing/2014/main" val="1268501518"/>
                    </a:ext>
                  </a:extLst>
                </a:gridCol>
                <a:gridCol w="893459">
                  <a:extLst>
                    <a:ext uri="{9D8B030D-6E8A-4147-A177-3AD203B41FA5}">
                      <a16:colId xmlns:a16="http://schemas.microsoft.com/office/drawing/2014/main" val="1907344588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1652153358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322896978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548786268"/>
                    </a:ext>
                  </a:extLst>
                </a:gridCol>
                <a:gridCol w="694018">
                  <a:extLst>
                    <a:ext uri="{9D8B030D-6E8A-4147-A177-3AD203B41FA5}">
                      <a16:colId xmlns:a16="http://schemas.microsoft.com/office/drawing/2014/main" val="803949322"/>
                    </a:ext>
                  </a:extLst>
                </a:gridCol>
                <a:gridCol w="805118">
                  <a:extLst>
                    <a:ext uri="{9D8B030D-6E8A-4147-A177-3AD203B41FA5}">
                      <a16:colId xmlns:a16="http://schemas.microsoft.com/office/drawing/2014/main" val="2436947428"/>
                    </a:ext>
                  </a:extLst>
                </a:gridCol>
                <a:gridCol w="805118">
                  <a:extLst>
                    <a:ext uri="{9D8B030D-6E8A-4147-A177-3AD203B41FA5}">
                      <a16:colId xmlns:a16="http://schemas.microsoft.com/office/drawing/2014/main" val="4092186268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2020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2021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38248"/>
                  </a:ext>
                </a:extLst>
              </a:tr>
              <a:tr h="127248">
                <a:tc>
                  <a:txBody>
                    <a:bodyPr/>
                    <a:lstStyle/>
                    <a:p>
                      <a:pPr algn="ctr"/>
                      <a:r>
                        <a:rPr lang="en-US" sz="1200" i="1" dirty="0" smtClean="0"/>
                        <a:t>Month</a:t>
                      </a:r>
                      <a:endParaRPr lang="en-US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102-e (8)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103-e (10)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[Ad-hoc]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104 (3)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3333FF"/>
                          </a:solidFill>
                        </a:rPr>
                        <a:t>104b</a:t>
                      </a:r>
                      <a:r>
                        <a:rPr lang="en-US" sz="1200" baseline="0" dirty="0" smtClean="0">
                          <a:solidFill>
                            <a:srgbClr val="3333FF"/>
                          </a:solidFill>
                        </a:rPr>
                        <a:t> (4)</a:t>
                      </a:r>
                      <a:endParaRPr lang="en-US" sz="1200" dirty="0">
                        <a:solidFill>
                          <a:srgbClr val="3333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3333FF"/>
                          </a:solidFill>
                        </a:rPr>
                        <a:t>105 (5)</a:t>
                      </a:r>
                      <a:endParaRPr lang="en-US" sz="1200" dirty="0">
                        <a:solidFill>
                          <a:srgbClr val="3333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--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--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--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019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i="1" dirty="0" smtClean="0"/>
                        <a:t># TUs</a:t>
                      </a:r>
                      <a:endParaRPr lang="en-US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 or 4 (?)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 or 4 (?)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--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3333FF"/>
                          </a:solidFill>
                        </a:rPr>
                        <a:t>4</a:t>
                      </a:r>
                      <a:endParaRPr lang="en-US" sz="1200" dirty="0">
                        <a:solidFill>
                          <a:srgbClr val="3333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3333FF"/>
                          </a:solidFill>
                        </a:rPr>
                        <a:t>4</a:t>
                      </a:r>
                      <a:endParaRPr lang="en-US" sz="1200" dirty="0">
                        <a:solidFill>
                          <a:srgbClr val="3333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--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--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--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1093127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07107" y="2211710"/>
            <a:ext cx="6199069" cy="33855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/>
              <a:t>Postponed until 102-e (2020/08), targeting </a:t>
            </a:r>
            <a:r>
              <a:rPr lang="en-US" sz="1600" dirty="0" smtClean="0">
                <a:solidFill>
                  <a:srgbClr val="3333FF"/>
                </a:solidFill>
              </a:rPr>
              <a:t>2021/06</a:t>
            </a:r>
            <a:r>
              <a:rPr lang="en-US" sz="1600" dirty="0" smtClean="0"/>
              <a:t> completion in RAN1</a:t>
            </a:r>
            <a:endParaRPr lang="en-US" sz="1600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95536" y="3651870"/>
            <a:ext cx="8352927" cy="1368152"/>
          </a:xfrm>
          <a:ln w="3175">
            <a:solidFill>
              <a:schemeClr val="tx1"/>
            </a:solidFill>
          </a:ln>
        </p:spPr>
        <p:txBody>
          <a:bodyPr/>
          <a:lstStyle/>
          <a:p>
            <a:r>
              <a:rPr lang="en-US" sz="1800" dirty="0" smtClean="0"/>
              <a:t>Total </a:t>
            </a:r>
            <a:r>
              <a:rPr lang="en-US" sz="1800" dirty="0" smtClean="0">
                <a:solidFill>
                  <a:srgbClr val="FF0000">
                    <a:alpha val="99000"/>
                  </a:srgbClr>
                </a:solidFill>
              </a:rPr>
              <a:t>24</a:t>
            </a:r>
            <a:r>
              <a:rPr lang="en-US" sz="1800" dirty="0" smtClean="0"/>
              <a:t> TUs  </a:t>
            </a:r>
            <a:r>
              <a:rPr lang="en-US" sz="1800" dirty="0" smtClean="0">
                <a:solidFill>
                  <a:srgbClr val="FF0000">
                    <a:alpha val="99000"/>
                  </a:srgbClr>
                </a:solidFill>
              </a:rPr>
              <a:t>16-20</a:t>
            </a:r>
            <a:r>
              <a:rPr lang="en-US" sz="1800" dirty="0" smtClean="0"/>
              <a:t> TUs: </a:t>
            </a:r>
          </a:p>
          <a:p>
            <a:pPr lvl="1"/>
            <a:r>
              <a:rPr lang="en-US" sz="1600" dirty="0" smtClean="0"/>
              <a:t>Potential loss of up to 33% of TU allocation</a:t>
            </a:r>
          </a:p>
          <a:p>
            <a:pPr lvl="1"/>
            <a:r>
              <a:rPr lang="en-US" sz="1600" dirty="0" smtClean="0"/>
              <a:t>Reduced effectiveness </a:t>
            </a:r>
            <a:r>
              <a:rPr lang="en-US" sz="1600" dirty="0" smtClean="0"/>
              <a:t>due to</a:t>
            </a:r>
            <a:r>
              <a:rPr lang="en-US" sz="1600" dirty="0" smtClean="0"/>
              <a:t> </a:t>
            </a:r>
            <a:r>
              <a:rPr lang="en-US" sz="1600" dirty="0" smtClean="0"/>
              <a:t>e-Meeting style vs. F2F</a:t>
            </a:r>
          </a:p>
          <a:p>
            <a:pPr lvl="1"/>
            <a:r>
              <a:rPr lang="en-US" sz="1600" dirty="0" smtClean="0"/>
              <a:t>Uncertainty of 104, 104b, and/or 105 set up as F2F meetings due to covid-19 pandemic</a:t>
            </a:r>
          </a:p>
          <a:p>
            <a:pPr marL="227282" lvl="1" indent="0">
              <a:buNone/>
            </a:pPr>
            <a:endParaRPr lang="en-US" sz="12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44760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843558"/>
            <a:ext cx="8496944" cy="3960440"/>
          </a:xfrm>
          <a:ln w="3175">
            <a:solidFill>
              <a:schemeClr val="tx1"/>
            </a:solidFill>
          </a:ln>
        </p:spPr>
        <p:txBody>
          <a:bodyPr/>
          <a:lstStyle/>
          <a:p>
            <a:r>
              <a:rPr lang="en-US" sz="2400" u="sng" dirty="0" smtClean="0"/>
              <a:t>Goal</a:t>
            </a:r>
            <a:r>
              <a:rPr lang="en-US" sz="2400" dirty="0" smtClean="0"/>
              <a:t>: Avoid massive down-scoping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/>
              <a:t>U</a:t>
            </a:r>
            <a:r>
              <a:rPr lang="en-US" sz="2400" dirty="0" smtClean="0"/>
              <a:t>tilize “down time” between meetings</a:t>
            </a:r>
          </a:p>
          <a:p>
            <a:pPr lvl="1"/>
            <a:r>
              <a:rPr lang="en-US" sz="2000" dirty="0" smtClean="0"/>
              <a:t>FL-moderated offline email discussion between meetings has proven beneficial at least for MIMO</a:t>
            </a:r>
          </a:p>
          <a:p>
            <a:pPr lvl="1"/>
            <a:r>
              <a:rPr lang="en-US" sz="2000" dirty="0" smtClean="0"/>
              <a:t>FLs to set (and revise) prioritized topics from meeting to meeting</a:t>
            </a:r>
          </a:p>
          <a:p>
            <a:endParaRPr lang="en-US" sz="2200" dirty="0" smtClean="0"/>
          </a:p>
          <a:p>
            <a:r>
              <a:rPr lang="en-US" sz="2200" u="sng" dirty="0" smtClean="0"/>
              <a:t>Proposal to RAN1 official(s)</a:t>
            </a:r>
            <a:r>
              <a:rPr lang="en-US" sz="2200" dirty="0" smtClean="0"/>
              <a:t>: For </a:t>
            </a:r>
            <a:r>
              <a:rPr lang="en-US" sz="2200" dirty="0" smtClean="0"/>
              <a:t>each item, GTW (e-Meetings) </a:t>
            </a:r>
            <a:r>
              <a:rPr lang="en-US" sz="2200" dirty="0" smtClean="0"/>
              <a:t>and, if applicable, </a:t>
            </a:r>
            <a:r>
              <a:rPr lang="en-US" sz="2200" dirty="0" smtClean="0"/>
              <a:t>F2F time (official offline and online) are apportioned based on the scope size relative to other</a:t>
            </a:r>
          </a:p>
        </p:txBody>
      </p:sp>
    </p:spTree>
    <p:extLst>
      <p:ext uri="{BB962C8B-B14F-4D97-AF65-F5344CB8AC3E}">
        <p14:creationId xmlns:p14="http://schemas.microsoft.com/office/powerpoint/2010/main" val="3519592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High-level goals for RAN1#102-e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15566"/>
            <a:ext cx="8496944" cy="3888432"/>
          </a:xfrm>
          <a:ln w="3175">
            <a:solidFill>
              <a:schemeClr val="tx1"/>
            </a:solidFill>
          </a:ln>
        </p:spPr>
        <p:txBody>
          <a:bodyPr/>
          <a:lstStyle/>
          <a:p>
            <a:r>
              <a:rPr lang="en-US" sz="2400" u="sng" dirty="0" smtClean="0"/>
              <a:t>Goal 1</a:t>
            </a:r>
            <a:r>
              <a:rPr lang="en-US" sz="2400" dirty="0" smtClean="0"/>
              <a:t>: Finalize EVM for items 1, 2a, 2d, 3, and 4</a:t>
            </a:r>
          </a:p>
          <a:p>
            <a:endParaRPr lang="en-US" sz="2400" dirty="0" smtClean="0"/>
          </a:p>
          <a:p>
            <a:r>
              <a:rPr lang="en-US" sz="2400" u="sng" dirty="0" smtClean="0"/>
              <a:t>Goal 2</a:t>
            </a:r>
            <a:r>
              <a:rPr lang="en-US" sz="2400" dirty="0" smtClean="0"/>
              <a:t>: </a:t>
            </a:r>
            <a:r>
              <a:rPr lang="en-US" sz="2400" dirty="0" smtClean="0"/>
              <a:t>For each item, categorize </a:t>
            </a:r>
            <a:r>
              <a:rPr lang="en-US" sz="2400" dirty="0" smtClean="0"/>
              <a:t>and identify alternatives according to WID</a:t>
            </a:r>
          </a:p>
          <a:p>
            <a:pPr lvl="1"/>
            <a:r>
              <a:rPr lang="en-US" sz="2000" dirty="0" smtClean="0"/>
              <a:t>Strive to maintain well-defined scope consistent with WID</a:t>
            </a:r>
          </a:p>
          <a:p>
            <a:pPr lvl="1"/>
            <a:r>
              <a:rPr lang="en-US" sz="2000" dirty="0" smtClean="0"/>
              <a:t>If possible, agree on some issues (with alternatives) to be resolved </a:t>
            </a:r>
            <a:r>
              <a:rPr lang="en-US" sz="2000" dirty="0" smtClean="0"/>
              <a:t>for </a:t>
            </a:r>
            <a:r>
              <a:rPr lang="en-US" sz="2000" dirty="0" smtClean="0"/>
              <a:t>offline discussion </a:t>
            </a:r>
            <a:r>
              <a:rPr lang="en-US" sz="2000" dirty="0" smtClean="0"/>
              <a:t>(between </a:t>
            </a:r>
            <a:r>
              <a:rPr lang="en-US" sz="2000" dirty="0" err="1" smtClean="0"/>
              <a:t>eMeetings</a:t>
            </a:r>
            <a:r>
              <a:rPr lang="en-US" sz="2000" dirty="0" smtClean="0"/>
              <a:t>) and</a:t>
            </a:r>
            <a:r>
              <a:rPr lang="en-US" sz="2000" dirty="0" smtClean="0"/>
              <a:t> </a:t>
            </a:r>
            <a:r>
              <a:rPr lang="en-US" sz="2000" smtClean="0"/>
              <a:t>during </a:t>
            </a:r>
            <a:r>
              <a:rPr lang="en-US" sz="2000" smtClean="0"/>
              <a:t>RAN1#103-e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588740213"/>
      </p:ext>
    </p:extLst>
  </p:cSld>
  <p:clrMapOvr>
    <a:masterClrMapping/>
  </p:clrMapOvr>
</p:sld>
</file>

<file path=ppt/theme/theme1.xml><?xml version="1.0" encoding="utf-8"?>
<a:theme xmlns:a="http://schemas.openxmlformats.org/drawingml/2006/main" name="6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맑은 고딕"/>
        <a:cs typeface=""/>
      </a:majorFont>
      <a:minorFont>
        <a:latin typeface="Calibri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7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50532033943874A96EB894C7A17BBB0" ma:contentTypeVersion="0" ma:contentTypeDescription="새 문서를 만듭니다." ma:contentTypeScope="" ma:versionID="8976b4e93194d5a9bafb481efcf51a5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A01601-D01E-4595-BFDF-2EAEB4DD64E5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EA5808B-C448-4025-B92D-A1FDC2D8FD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57B32BE-F0EA-4FEF-8CFF-1B0292B7A82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103855</TotalTime>
  <Words>474</Words>
  <Application>Microsoft Office PowerPoint</Application>
  <PresentationFormat>On-screen Show (16:9)</PresentationFormat>
  <Paragraphs>98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Batang</vt:lpstr>
      <vt:lpstr>맑은 고딕</vt:lpstr>
      <vt:lpstr>맑은 고딕</vt:lpstr>
      <vt:lpstr>MS Mincho</vt:lpstr>
      <vt:lpstr>Arial</vt:lpstr>
      <vt:lpstr>Calibri</vt:lpstr>
      <vt:lpstr>Times New Roman</vt:lpstr>
      <vt:lpstr>Wingdings</vt:lpstr>
      <vt:lpstr>6_간지_마스터</vt:lpstr>
      <vt:lpstr>7_간지_마스터</vt:lpstr>
      <vt:lpstr>PowerPoint Presentation</vt:lpstr>
      <vt:lpstr>Rel.17 NR FeMIMO: Work load assessment</vt:lpstr>
      <vt:lpstr>Rel.17 NR FeMIMO: RAN1 timeline &amp; challenges</vt:lpstr>
      <vt:lpstr>Strategy</vt:lpstr>
      <vt:lpstr>High-level goals for RAN1#102-e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Younsun Kim</dc:creator>
  <cp:lastModifiedBy>Eko Onggosanusi</cp:lastModifiedBy>
  <cp:revision>4174</cp:revision>
  <cp:lastPrinted>2018-09-20T02:43:27Z</cp:lastPrinted>
  <dcterms:created xsi:type="dcterms:W3CDTF">2011-03-23T06:47:33Z</dcterms:created>
  <dcterms:modified xsi:type="dcterms:W3CDTF">2020-08-07T17:22:01Z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0x010100E50532033943874A96EB894C7A17BBB0</vt:lpwstr>
  </property>
  <property fmtid="{D5CDD505-2E9C-101B-9397-08002B2CF9AE}" pid="3" name="IsMyDocuments">
    <vt:bool>true</vt:bool>
  </property>
  <property fmtid="{D5CDD505-2E9C-101B-9397-08002B2CF9AE}" pid="4" name="NSCPROP_SA">
    <vt:lpwstr>D:\2017\공유폴더\(1128) Samsung Research 워크샵\(1130) 발표 자료 양식\2. 2017_SW센터_중장기전략_SW Platform팀.pptx</vt:lpwstr>
  </property>
  <property fmtid="{5C58129F-E5B8-477A-9B38-B3E54BFA04C8}" pid="2">
    <vt:lpwstr>1FAA8994B682C09ED011F662213DDBDF6135FFE06BD2FDF86BA7A7542E080C75</vt:lpwstr>
  </property>
</Properties>
</file>