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450" r:id="rId2"/>
    <p:sldId id="1578" r:id="rId3"/>
    <p:sldId id="1584" r:id="rId4"/>
    <p:sldId id="1585" r:id="rId5"/>
    <p:sldId id="1582" r:id="rId6"/>
    <p:sldId id="1579" r:id="rId7"/>
    <p:sldId id="1586" r:id="rId8"/>
    <p:sldId id="1587" r:id="rId9"/>
    <p:sldId id="36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0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644BA-CB7A-40A9-B679-6E7FAC7BDD7D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4443E-DEDC-4E67-9971-074C42F7E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73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56CCF2D6-FF62-4E28-AA44-67873AB0B158}" type="slidenum">
              <a:rPr kumimoji="0" lang="en-US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fld id="{A02BB090-B1D8-48A7-B1AF-C24AFE454FE2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icrosoft YaHe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4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/>
              </a:pPr>
              <a:t>1</a:t>
            </a:fld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en-US" altLang="en-US" sz="2000" dirty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02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928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960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659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3933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837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634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006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47D8-3C43-4439-91B9-0C1B8F4BE3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18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D41FE-A473-4D83-9D54-0B25766DD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3DBDE3-7B1F-492E-9DE2-CBB46732E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C107A-3305-4EFE-B702-12A35E284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19FB9-F78C-4C5C-BDF4-655F034BD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166A9-D560-497E-B98E-7CA652AC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4490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72054-7AD5-47A0-ABEC-B2ECA780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2E2C1E-380D-4521-8F28-D922690AC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2A80E-5EC9-4586-9BC9-2B5B18BB5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080B3-8D43-4274-A148-B18FCE7B1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D896C-8AFB-450A-B8A9-2FD883A81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634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40C531-4B45-4D34-8B7B-39635CA6B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1DC87-980A-4B91-B0D6-373BDC692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BCA7B-1414-42BA-BD8B-D6F8791CF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67305-B609-40DE-B800-4C1CBEC2A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495F4-154B-4508-9E80-0BF0BC101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8704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body" sz="quarter" idx="1"/>
          </p:nvPr>
        </p:nvSpPr>
        <p:spPr>
          <a:xfrm>
            <a:off x="535781" y="1107281"/>
            <a:ext cx="11120438" cy="893"/>
          </a:xfrm>
          <a:prstGeom prst="rect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/>
          <a:lstStyle>
            <a:lvl1pPr marL="330387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1pPr>
            <a:lvl2pPr marL="660773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2pPr>
            <a:lvl3pPr marL="991160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3pPr>
            <a:lvl4pPr marL="1321547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4pPr>
            <a:lvl5pPr marL="1651933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535781" y="508992"/>
            <a:ext cx="11120438" cy="508992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617"/>
              </a:spcBef>
              <a:defRPr sz="3656" cap="all">
                <a:solidFill>
                  <a:srgbClr val="747676"/>
                </a:solidFill>
                <a:latin typeface="DIN Condensed"/>
                <a:ea typeface="DIN Condensed"/>
                <a:cs typeface="DIN Condensed"/>
                <a:sym typeface="DIN Condensed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xfrm>
            <a:off x="11325983" y="6465094"/>
            <a:ext cx="290030" cy="241102"/>
          </a:xfrm>
          <a:prstGeom prst="rect">
            <a:avLst/>
          </a:prstGeom>
        </p:spPr>
        <p:txBody>
          <a:bodyPr/>
          <a:lstStyle>
            <a:lvl1pPr algn="r">
              <a:defRPr sz="1125">
                <a:solidFill>
                  <a:srgbClr val="747676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90238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34C6-6799-4FFB-9FC0-5C8ACC389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22055-316D-4BD7-A50C-8201DE0ED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3588A-4CC4-4F1C-AF97-14C41CFD4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2B977-0404-43CA-AED7-822715A1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65D21-D8FF-44D5-9B59-2D2462919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832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0E72-C07A-495D-A70A-334E9D409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E599F-3E94-4635-8D24-62FA82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BA391-80AF-45DB-B242-058BB32F0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F15B6-C8BA-43FE-87A1-53B3004C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7501C-36C1-48D7-8CF2-EEBF58B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325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8E556-9121-413D-A4D7-F73C69864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F270A-D1FE-4D64-AF92-BEBF8277C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D4CEE1-6568-48AB-A543-34E5B69CD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A3246F-B71B-48A8-8BF1-3A8D52A98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69A61-306E-4ED2-985C-73C317735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6AD447-B037-4879-A5F8-8B950FE33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837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B2544-12AB-49A6-9250-4C8C5ED5A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44186-3B2B-4DD8-B8A8-C4CB5413F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1A8052-06D2-4C8D-8A1E-E773F3DFC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7CE599-0AB6-46F1-BD66-27501B2425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906ABA-1180-408E-8FDE-94B511D2D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B09EAD-9954-41A6-82A4-6E4C2F3D8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A2F11A-39D0-43B2-AEC3-EBCF33BC6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9045FB-83BB-4DFE-8828-40DCBCB0C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8495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823A0-6D6E-4BB0-8A77-957B0E443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2DAE23-1702-4D8C-AF52-EE5361CF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67F809-FFD8-41F3-84A0-742CDFF17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23F983-9037-4A51-B216-DF278AB3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7925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1D6FB6-4C87-49ED-93C1-5C743DEF5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595954-3951-477F-96D1-FC395674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5B86F-1CFE-44F2-BC87-BDF21990B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9984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6DF93-1A8B-4C3E-B862-3C9F1A117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1F2F8-E77E-41BB-9E55-58FA2743D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E0BFE7-DB99-490F-9212-36118EBA78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CEAC7-35E0-434E-86AA-82305240C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9D63-5D9B-404F-BE09-B6D4A871E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43823-66FC-4413-913F-4F88BF2C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8182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35FE2-B57A-44CD-AF16-C5E2BBC1B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8A0BD5-09FE-45DC-8035-CE76837767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33EE0-77F6-4ABC-A7B8-35D1EFD0C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A31E8-CABA-4FB2-B4F2-60DF9653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0EAE8-E5A6-4821-9B76-84A4B071B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D8E1A-8051-4A27-8C60-DB73B4E75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365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D50F2-7680-45F2-A629-05C47DA9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BB397-9F98-4697-845F-776E2FA1F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8893A-0117-4961-B8E1-C0576DE1C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AA261-745C-49F7-BB2E-E08344CF3936}" type="datetimeFigureOut">
              <a:rPr lang="en-IN" smtClean="0"/>
              <a:t>12-06-2023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E96DF-6CAF-41AB-8485-1E76429624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59DE1-0024-4657-BE31-017B26504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350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Satish.Jamadagni@ril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674871"/>
              </p:ext>
            </p:extLst>
          </p:nvPr>
        </p:nvGraphicFramePr>
        <p:xfrm>
          <a:off x="714375" y="1544527"/>
          <a:ext cx="10515600" cy="4213699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05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5998" marR="35998" marT="47342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62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3GPP RAN Release 19 workshop</a:t>
                      </a:r>
                      <a:endParaRPr lang="en-US" sz="4000" baseline="0" dirty="0"/>
                    </a:p>
                    <a:p>
                      <a:pPr algn="ctr"/>
                      <a:endParaRPr lang="en-US" sz="4000" baseline="0" dirty="0"/>
                    </a:p>
                    <a:p>
                      <a:pPr algn="ctr"/>
                      <a:r>
                        <a:rPr lang="en-US" sz="2000" baseline="0" dirty="0"/>
                        <a:t>Satish Jamadagni</a:t>
                      </a:r>
                    </a:p>
                    <a:p>
                      <a:pPr algn="ctr"/>
                      <a:r>
                        <a:rPr lang="en-US" sz="2000" baseline="0" dirty="0"/>
                        <a:t>Head of Global Standards</a:t>
                      </a:r>
                    </a:p>
                    <a:p>
                      <a:pPr algn="ctr"/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Reliance Jio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 marL="35998" marR="35998" marT="36001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0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5998" marR="35998" marT="36001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0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5998" marR="35998" marT="46082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20A864-EF26-4B43-84B5-33EEBFF93A88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6/12/2023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EDFFDD-5B44-4BE2-8149-3CE4ACFBDB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5.png" descr="image5.png">
            <a:extLst>
              <a:ext uri="{FF2B5EF4-FFF2-40B4-BE49-F238E27FC236}">
                <a16:creationId xmlns:a16="http://schemas.microsoft.com/office/drawing/2014/main" id="{563A380B-D0DF-4FB2-98EB-9D5167606B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737249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2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689028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Learnings from 5G Deployment So Far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68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798024-F64B-42A3-AA14-5D5FCBE233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64" y="1689422"/>
            <a:ext cx="6294758" cy="17395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6954F6-0406-4BAE-A2BA-0C992FF131CF}"/>
              </a:ext>
            </a:extLst>
          </p:cNvPr>
          <p:cNvSpPr txBox="1"/>
          <p:nvPr/>
        </p:nvSpPr>
        <p:spPr>
          <a:xfrm>
            <a:off x="590550" y="3428999"/>
            <a:ext cx="1521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GSMA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4FC3F5-48E3-4F9D-AB92-16BAB52A69BB}"/>
              </a:ext>
            </a:extLst>
          </p:cNvPr>
          <p:cNvSpPr txBox="1"/>
          <p:nvPr/>
        </p:nvSpPr>
        <p:spPr>
          <a:xfrm>
            <a:off x="819395" y="4245246"/>
            <a:ext cx="99563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Large scale 5G Deployments across the globe (NSA and SA), close to a trillion-dollar investment so far </a:t>
            </a:r>
          </a:p>
          <a:p>
            <a:pPr algn="ctr"/>
            <a:r>
              <a:rPr lang="en-US" sz="2000" b="1" dirty="0">
                <a:solidFill>
                  <a:srgbClr val="0070C0"/>
                </a:solidFill>
              </a:rPr>
              <a:t>BUT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2000" dirty="0">
                <a:solidFill>
                  <a:srgbClr val="0070C0"/>
                </a:solidFill>
              </a:rPr>
              <a:t>Revenues from 5G are flat (B2C), user uptake is nominal</a:t>
            </a:r>
          </a:p>
          <a:p>
            <a:pPr algn="ctr"/>
            <a:r>
              <a:rPr lang="en-US" sz="2000" dirty="0">
                <a:solidFill>
                  <a:srgbClr val="0070C0"/>
                </a:solidFill>
              </a:rPr>
              <a:t>B2B use cases are yet to takeoff in scale</a:t>
            </a:r>
          </a:p>
          <a:p>
            <a:pPr algn="ctr"/>
            <a:r>
              <a:rPr lang="en-US" sz="2000" dirty="0">
                <a:solidFill>
                  <a:srgbClr val="0070C0"/>
                </a:solidFill>
              </a:rPr>
              <a:t>AR/VR/XR not yet commercialized</a:t>
            </a:r>
            <a:endParaRPr lang="en-IN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88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3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689028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Learnings from 5G Deployment So Far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68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61FB10-A9A3-46EC-9C39-89F611821770}"/>
              </a:ext>
            </a:extLst>
          </p:cNvPr>
          <p:cNvSpPr txBox="1"/>
          <p:nvPr/>
        </p:nvSpPr>
        <p:spPr>
          <a:xfrm>
            <a:off x="689028" y="1716600"/>
            <a:ext cx="1021709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>
                <a:solidFill>
                  <a:srgbClr val="0070C0"/>
                </a:solidFill>
              </a:rPr>
              <a:t>Business learning from 5G deployments:</a:t>
            </a:r>
          </a:p>
          <a:p>
            <a:pPr marL="800100" lvl="1" indent="-342900">
              <a:buFontTx/>
              <a:buAutoNum type="arabicPeriod"/>
            </a:pPr>
            <a:endParaRPr lang="en-US" sz="2400" dirty="0"/>
          </a:p>
          <a:p>
            <a:pPr marL="800100" lvl="1" indent="-342900">
              <a:buFontTx/>
              <a:buAutoNum type="arabicPeriod"/>
            </a:pPr>
            <a:r>
              <a:rPr lang="en-US" sz="2400" dirty="0" err="1"/>
              <a:t>mmWave</a:t>
            </a:r>
            <a:r>
              <a:rPr lang="en-US" sz="2400" dirty="0"/>
              <a:t> deployment challenges exist, Massive MIMO (gains) yet to be fully realized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Need for mechanisms to monetize </a:t>
            </a:r>
            <a:r>
              <a:rPr lang="en-US" sz="2400" dirty="0" err="1"/>
              <a:t>mmWave</a:t>
            </a:r>
            <a:r>
              <a:rPr lang="en-US" sz="2400" dirty="0"/>
              <a:t> better</a:t>
            </a:r>
          </a:p>
          <a:p>
            <a:pPr marL="800100" lvl="1" indent="-342900">
              <a:buFontTx/>
              <a:buAutoNum type="arabicPeriod"/>
            </a:pPr>
            <a:endParaRPr lang="en-US" sz="2400" dirty="0"/>
          </a:p>
          <a:p>
            <a:pPr marL="800100" lvl="1" indent="-342900">
              <a:buFontTx/>
              <a:buAutoNum type="arabicPeriod"/>
            </a:pPr>
            <a:r>
              <a:rPr lang="en-US" sz="2400" dirty="0"/>
              <a:t>Private network / enterprise deployments are yet to takeoff despite Slicing / Vertical Industry support APIs and other such provisions, gaps exist</a:t>
            </a:r>
          </a:p>
          <a:p>
            <a:pPr marL="800100" lvl="1" indent="-342900">
              <a:buFontTx/>
              <a:buAutoNum type="arabicPeriod"/>
            </a:pPr>
            <a:endParaRPr lang="en-US" sz="2400" dirty="0"/>
          </a:p>
          <a:p>
            <a:pPr marL="800100" lvl="1" indent="-342900">
              <a:buFontTx/>
              <a:buAutoNum type="arabicPeriod"/>
            </a:pPr>
            <a:r>
              <a:rPr lang="en-US" sz="2400" dirty="0"/>
              <a:t>IoT business has not scaled as expected – proprietary technologies emerging (</a:t>
            </a:r>
            <a:r>
              <a:rPr lang="en-US" sz="2400" dirty="0" err="1"/>
              <a:t>Wirepas</a:t>
            </a:r>
            <a:r>
              <a:rPr lang="en-US" sz="2400" dirty="0"/>
              <a:t>, RF Mesh), 3GPP IoT technology choice have gaps </a:t>
            </a:r>
          </a:p>
          <a:p>
            <a:pPr marL="1257300" lvl="2" indent="-342900">
              <a:buFontTx/>
              <a:buAutoNum type="arabicPeriod"/>
            </a:pPr>
            <a:endParaRPr lang="en-US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527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4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689028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Learnings from 5G Deployment So Far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68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2AC7FD-98F2-4E36-B8D2-87269989729E}"/>
              </a:ext>
            </a:extLst>
          </p:cNvPr>
          <p:cNvSpPr txBox="1"/>
          <p:nvPr/>
        </p:nvSpPr>
        <p:spPr>
          <a:xfrm>
            <a:off x="611214" y="1731913"/>
            <a:ext cx="1037272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dirty="0"/>
              <a:t>Summary: 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>
              <a:solidFill>
                <a:srgbClr val="0070C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>
                <a:solidFill>
                  <a:srgbClr val="0070C0"/>
                </a:solidFill>
              </a:rPr>
              <a:t>Gaps in the 3GPP 5G architecture needs to be addressed (Release 19 and beyond) for enterprise and private deployments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>
              <a:solidFill>
                <a:srgbClr val="0070C0"/>
              </a:solidFill>
              <a:highlight>
                <a:srgbClr val="FFFF00"/>
              </a:highlight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>
                <a:solidFill>
                  <a:srgbClr val="0070C0"/>
                </a:solidFill>
              </a:rPr>
              <a:t>Non 3GPP standard groups are addressing interoperability concerns (O-RAN as an example), this is a bad precedence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70C0"/>
                </a:solidFill>
              </a:rPr>
              <a:t>Such Non 3GPP solutions are hard to implement on top of 3GPP technologies – leads to industry wide confusion</a:t>
            </a:r>
          </a:p>
          <a:p>
            <a:pPr marL="1371600" lvl="2" indent="-457200">
              <a:buFont typeface="+mj-lt"/>
              <a:buAutoNum type="arabicPeriod"/>
            </a:pPr>
            <a:endParaRPr lang="en-US" sz="2400" dirty="0">
              <a:solidFill>
                <a:srgbClr val="0070C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>
                <a:solidFill>
                  <a:srgbClr val="0070C0"/>
                </a:solidFill>
              </a:rPr>
              <a:t>Release 19 should be a bridge for better monetization of 5G (as much as it is a bridge to 6G)</a:t>
            </a:r>
          </a:p>
        </p:txBody>
      </p:sp>
    </p:spTree>
    <p:extLst>
      <p:ext uri="{BB962C8B-B14F-4D97-AF65-F5344CB8AC3E}">
        <p14:creationId xmlns:p14="http://schemas.microsoft.com/office/powerpoint/2010/main" val="839328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5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689028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Issues seen in 5G Deployment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61FB10-A9A3-46EC-9C39-89F611821770}"/>
              </a:ext>
            </a:extLst>
          </p:cNvPr>
          <p:cNvSpPr txBox="1"/>
          <p:nvPr/>
        </p:nvSpPr>
        <p:spPr>
          <a:xfrm>
            <a:off x="304985" y="1582869"/>
            <a:ext cx="1098518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Key Network issues:</a:t>
            </a:r>
          </a:p>
          <a:p>
            <a:pPr marL="800100" lvl="1" indent="-342900">
              <a:buFontTx/>
              <a:buAutoNum type="arabicPeriod"/>
            </a:pPr>
            <a:endParaRPr lang="en-IN" sz="2000" dirty="0"/>
          </a:p>
          <a:p>
            <a:pPr marL="800100" lvl="1" indent="-342900">
              <a:buFontTx/>
              <a:buAutoNum type="arabicPeriod"/>
            </a:pPr>
            <a:r>
              <a:rPr lang="en-IN" sz="2000" dirty="0"/>
              <a:t>Interoperability in OAM / SON (Open interfaces, platforms) yet to be solved, RAN interoperability needs to be addressed by 3GPP</a:t>
            </a:r>
          </a:p>
          <a:p>
            <a:pPr marL="800100" lvl="1" indent="-342900">
              <a:buFontTx/>
              <a:buAutoNum type="arabicPeriod"/>
            </a:pPr>
            <a:r>
              <a:rPr lang="en-IN" sz="2000" dirty="0"/>
              <a:t>5G </a:t>
            </a:r>
            <a:r>
              <a:rPr lang="en-IN" sz="2000" dirty="0" err="1"/>
              <a:t>Femto</a:t>
            </a:r>
            <a:r>
              <a:rPr lang="en-IN" sz="2000" dirty="0"/>
              <a:t> cells / RAN slicing needs prioritization </a:t>
            </a:r>
          </a:p>
          <a:p>
            <a:pPr marL="800100" lvl="1" indent="-342900">
              <a:buFontTx/>
              <a:buAutoNum type="arabicPeriod"/>
            </a:pPr>
            <a:endParaRPr lang="en-IN" sz="2000" dirty="0"/>
          </a:p>
          <a:p>
            <a:pPr marL="800100" lvl="1" indent="-342900">
              <a:buFontTx/>
              <a:buAutoNum type="arabicPeriod"/>
            </a:pPr>
            <a:r>
              <a:rPr lang="en-IN" sz="2000" dirty="0"/>
              <a:t>RAN data collection needs focus – need a platform support for AI (data crunching) in 5G</a:t>
            </a:r>
          </a:p>
          <a:p>
            <a:pPr marL="800100" lvl="1" indent="-342900">
              <a:buFontTx/>
              <a:buAutoNum type="arabicPeriod"/>
            </a:pPr>
            <a:endParaRPr lang="en-US" sz="2000" dirty="0"/>
          </a:p>
          <a:p>
            <a:pPr marL="800100" lvl="1" indent="-342900">
              <a:buFontTx/>
              <a:buAutoNum type="arabicPeriod"/>
            </a:pPr>
            <a:r>
              <a:rPr lang="en-US" sz="2000" dirty="0" err="1"/>
              <a:t>mmWave</a:t>
            </a:r>
            <a:r>
              <a:rPr lang="en-US" sz="2000" dirty="0"/>
              <a:t> / Massive MIMO Challenges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Beam tracking</a:t>
            </a:r>
          </a:p>
          <a:p>
            <a:pPr marL="800100" lvl="1" indent="-342900">
              <a:buAutoNum type="arabicPeriod"/>
            </a:pPr>
            <a:endParaRPr lang="en-US" sz="2000" dirty="0"/>
          </a:p>
          <a:p>
            <a:pPr marL="800100" lvl="1" indent="-342900">
              <a:buAutoNum type="arabicPeriod"/>
            </a:pPr>
            <a:r>
              <a:rPr lang="en-IN" sz="2000" dirty="0"/>
              <a:t>UL Coverage and capacity is a bottleneck in commercial deployments</a:t>
            </a:r>
          </a:p>
          <a:p>
            <a:pPr marL="800100" lvl="1" indent="-342900">
              <a:buFontTx/>
              <a:buAutoNum type="arabicPeriod"/>
            </a:pPr>
            <a:endParaRPr lang="en-IN" sz="2000" dirty="0"/>
          </a:p>
          <a:p>
            <a:pPr marL="800100" lvl="1" indent="-342900">
              <a:buFontTx/>
              <a:buAutoNum type="arabicPeriod"/>
            </a:pPr>
            <a:r>
              <a:rPr lang="en-IN" sz="2000" dirty="0"/>
              <a:t>Effective Remote Interference issues (RIM)</a:t>
            </a:r>
          </a:p>
        </p:txBody>
      </p:sp>
    </p:spTree>
    <p:extLst>
      <p:ext uri="{BB962C8B-B14F-4D97-AF65-F5344CB8AC3E}">
        <p14:creationId xmlns:p14="http://schemas.microsoft.com/office/powerpoint/2010/main" val="2844367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6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825526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Prioritization for Release 19 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6EF82A-8168-4480-802B-E04BFD3E878B}"/>
              </a:ext>
            </a:extLst>
          </p:cNvPr>
          <p:cNvSpPr txBox="1"/>
          <p:nvPr/>
        </p:nvSpPr>
        <p:spPr>
          <a:xfrm>
            <a:off x="463666" y="1614487"/>
            <a:ext cx="106870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Release 19 Priority:</a:t>
            </a:r>
          </a:p>
          <a:p>
            <a:endParaRPr lang="en-US" sz="2000" dirty="0"/>
          </a:p>
          <a:p>
            <a:pPr marL="800100" lvl="1" indent="-342900">
              <a:buAutoNum type="arabicPeriod"/>
            </a:pPr>
            <a:r>
              <a:rPr lang="en-US" sz="2000" dirty="0"/>
              <a:t>Study on possible changes to the network architecture to better accommodate private / enterprise deployments in 5G</a:t>
            </a:r>
          </a:p>
          <a:p>
            <a:pPr marL="800100" lvl="1" indent="-342900">
              <a:buAutoNum type="arabicPeriod"/>
            </a:pPr>
            <a:endParaRPr lang="en-US" sz="2000" dirty="0"/>
          </a:p>
          <a:p>
            <a:pPr marL="800100" lvl="1" indent="-342900">
              <a:buAutoNum type="arabicPeriod"/>
            </a:pPr>
            <a:r>
              <a:rPr lang="en-US" sz="2000" dirty="0"/>
              <a:t>RAN Interoperability needs to be addressed with new SIs /WIs</a:t>
            </a:r>
          </a:p>
          <a:p>
            <a:pPr marL="1257300" lvl="2" indent="-342900">
              <a:buAutoNum type="arabicPeriod"/>
            </a:pPr>
            <a:r>
              <a:rPr lang="en-US" sz="2000" dirty="0"/>
              <a:t>Prioritize RAN data collection and Data crunch platforms (AI/ML platforms) in 5G</a:t>
            </a:r>
          </a:p>
          <a:p>
            <a:pPr marL="800100" lvl="1" indent="-342900">
              <a:buAutoNum type="arabicPeriod"/>
            </a:pPr>
            <a:endParaRPr lang="en-US" sz="2000" dirty="0"/>
          </a:p>
          <a:p>
            <a:pPr marL="800100" lvl="1" indent="-342900">
              <a:buFontTx/>
              <a:buAutoNum type="arabicPeriod"/>
            </a:pPr>
            <a:r>
              <a:rPr lang="en-US" sz="2000" dirty="0" err="1"/>
              <a:t>mmWave</a:t>
            </a:r>
            <a:r>
              <a:rPr lang="en-US" sz="2000" dirty="0"/>
              <a:t> monetization</a:t>
            </a:r>
          </a:p>
          <a:p>
            <a:pPr marL="1257300" lvl="2" indent="-342900">
              <a:buFontTx/>
              <a:buAutoNum type="arabicPeriod"/>
            </a:pPr>
            <a:r>
              <a:rPr lang="en-US" sz="2000" dirty="0"/>
              <a:t>Sensing in </a:t>
            </a:r>
            <a:r>
              <a:rPr lang="en-US" sz="2000" dirty="0" err="1"/>
              <a:t>mmWave</a:t>
            </a:r>
            <a:r>
              <a:rPr lang="en-US" sz="2000" dirty="0"/>
              <a:t> for 5G SHOULD be prioritized</a:t>
            </a:r>
          </a:p>
          <a:p>
            <a:pPr marL="800100" lvl="1" indent="-342900">
              <a:buFontTx/>
              <a:buAutoNum type="arabicPeriod"/>
            </a:pPr>
            <a:endParaRPr lang="en-US" sz="2000" dirty="0"/>
          </a:p>
          <a:p>
            <a:pPr marL="800100" lvl="1" indent="-342900">
              <a:buFontTx/>
              <a:buAutoNum type="arabicPeriod"/>
            </a:pPr>
            <a:r>
              <a:rPr lang="en-US" sz="2000" dirty="0"/>
              <a:t>Improved beam forming for cm wave (6Ghz Spectrum)</a:t>
            </a:r>
          </a:p>
          <a:p>
            <a:pPr marL="800100" lvl="1" indent="-342900">
              <a:buFontTx/>
              <a:buAutoNum type="arabicPeriod"/>
            </a:pPr>
            <a:endParaRPr lang="en-US" sz="2000" dirty="0"/>
          </a:p>
          <a:p>
            <a:pPr marL="800100" lvl="1" indent="-342900">
              <a:buFontTx/>
              <a:buAutoNum type="arabicPeriod"/>
            </a:pPr>
            <a:r>
              <a:rPr lang="en-US" sz="2000" dirty="0"/>
              <a:t>NAVIC L1 AGNSS Support</a:t>
            </a:r>
          </a:p>
          <a:p>
            <a:pPr marL="800100" lvl="1" indent="-342900">
              <a:buFontTx/>
              <a:buAutoNum type="arabicPeriod"/>
            </a:pPr>
            <a:endParaRPr lang="en-US" sz="2000" dirty="0"/>
          </a:p>
          <a:p>
            <a:pPr marL="800100" lvl="1" indent="-342900">
              <a:buFontTx/>
              <a:buAutoNum type="arabicPeriod"/>
            </a:pPr>
            <a:r>
              <a:rPr lang="en-US" sz="2000" dirty="0"/>
              <a:t>Ambient IOT not a priority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41434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7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825526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Prioritization for Release 19 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6EF82A-8168-4480-802B-E04BFD3E878B}"/>
              </a:ext>
            </a:extLst>
          </p:cNvPr>
          <p:cNvSpPr txBox="1"/>
          <p:nvPr/>
        </p:nvSpPr>
        <p:spPr>
          <a:xfrm>
            <a:off x="558658" y="1588413"/>
            <a:ext cx="106870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6G related study items (Priorities in Release 19)</a:t>
            </a:r>
          </a:p>
          <a:p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Study (RAN3 led) on new network architectures for 6G - Critical</a:t>
            </a:r>
            <a:endParaRPr lang="en-IN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Study on Integrated communication sensing architecture (LCS / SUPL type architectures (RAN3 led)</a:t>
            </a:r>
            <a:endParaRPr lang="en-IN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comprehensive platform for RAN data collection and data processing (AI/ML) addressing all RAN issues (RRM / SON / Scheduling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etc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</a:rPr>
              <a:t>Feasibility of multiple services in a single radio node for multiple services (V2X / Broadcast / IOT……)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IN" sz="2000" dirty="0">
                <a:latin typeface="Calibri" panose="020F0502020204030204" pitchFamily="34" charset="0"/>
              </a:rPr>
              <a:t>The degree of freedom provided by the Radio network architecture to scale on services (from a single service to multiple service deployment capabilities and vice versa)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0332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8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825526" y="760425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Summary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6EF82A-8168-4480-802B-E04BFD3E878B}"/>
              </a:ext>
            </a:extLst>
          </p:cNvPr>
          <p:cNvSpPr txBox="1"/>
          <p:nvPr/>
        </p:nvSpPr>
        <p:spPr>
          <a:xfrm>
            <a:off x="590549" y="1502688"/>
            <a:ext cx="106870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sz="2400" dirty="0">
              <a:solidFill>
                <a:srgbClr val="0070C0"/>
              </a:solidFill>
            </a:endParaRPr>
          </a:p>
          <a:p>
            <a:r>
              <a:rPr lang="en-US" sz="2400" dirty="0">
                <a:solidFill>
                  <a:srgbClr val="0070C0"/>
                </a:solidFill>
              </a:rPr>
              <a:t>Release 19 shall focus on (In equal measure)</a:t>
            </a:r>
          </a:p>
          <a:p>
            <a:pPr marL="342900" indent="-342900">
              <a:buFontTx/>
              <a:buAutoNum type="arabicPeriod"/>
            </a:pPr>
            <a:endParaRPr lang="en-US" sz="2400" dirty="0">
              <a:solidFill>
                <a:srgbClr val="0070C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Items that can help in the monetization of 5G networks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70C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6G seeding study items</a:t>
            </a:r>
          </a:p>
          <a:p>
            <a:pPr marL="342900" indent="-342900">
              <a:buAutoNum type="arabicPeriod"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33406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EB515C-CAEB-438E-84A6-B7686CFE4619}"/>
              </a:ext>
            </a:extLst>
          </p:cNvPr>
          <p:cNvSpPr txBox="1"/>
          <p:nvPr/>
        </p:nvSpPr>
        <p:spPr>
          <a:xfrm>
            <a:off x="3209760" y="2205841"/>
            <a:ext cx="5430276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6000" b="1" dirty="0"/>
              <a:t>Thank You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Satish Jamadagni</a:t>
            </a:r>
          </a:p>
          <a:p>
            <a:pPr algn="ctr"/>
            <a:r>
              <a:rPr lang="en-US" dirty="0">
                <a:hlinkClick r:id="rId3"/>
              </a:rPr>
              <a:t>Satish.Jamadagni@ril.com</a:t>
            </a:r>
            <a:endParaRPr lang="en-US" dirty="0"/>
          </a:p>
          <a:p>
            <a:pPr algn="ctr"/>
            <a:endParaRPr lang="en-IN" b="1" dirty="0"/>
          </a:p>
          <a:p>
            <a:pPr algn="ctr"/>
            <a:endParaRPr lang="en-IN" b="1" dirty="0"/>
          </a:p>
          <a:p>
            <a:pPr algn="ctr"/>
            <a:endParaRPr lang="en-IN" b="1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A996DC01-1FC7-497A-8313-30EA2AAD3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9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8" name="Date Placeholder 5">
            <a:extLst>
              <a:ext uri="{FF2B5EF4-FFF2-40B4-BE49-F238E27FC236}">
                <a16:creationId xmlns:a16="http://schemas.microsoft.com/office/drawing/2014/main" id="{7D5D528F-A183-445B-ADBF-7C9A2D8F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921" y="6450946"/>
            <a:ext cx="864476" cy="365125"/>
          </a:xfrm>
        </p:spPr>
        <p:txBody>
          <a:bodyPr/>
          <a:lstStyle/>
          <a:p>
            <a:fld id="{E715075E-7610-4B0D-9E0D-78AE3339265D}" type="datetime1">
              <a:rPr lang="en-US" smtClean="0"/>
              <a:t>6/12/2023</a:t>
            </a:fld>
            <a:endParaRPr lang="en-US" dirty="0"/>
          </a:p>
        </p:txBody>
      </p:sp>
      <p:pic>
        <p:nvPicPr>
          <p:cNvPr id="7" name="image5.png" descr="image5.png">
            <a:extLst>
              <a:ext uri="{FF2B5EF4-FFF2-40B4-BE49-F238E27FC236}">
                <a16:creationId xmlns:a16="http://schemas.microsoft.com/office/drawing/2014/main" id="{2011C103-475A-43D0-8008-D1D159C70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9094171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2631</TotalTime>
  <Words>1621</Words>
  <Application>Microsoft Office PowerPoint</Application>
  <PresentationFormat>Widescreen</PresentationFormat>
  <Paragraphs>155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DIN Alternate</vt:lpstr>
      <vt:lpstr>DIN Condensed</vt:lpstr>
      <vt:lpstr>Iowan Old Style Roman</vt:lpstr>
      <vt:lpstr>Symbol</vt:lpstr>
      <vt:lpstr>Times New Roman</vt:lpstr>
      <vt:lpstr>Trebuchet MS</vt:lpstr>
      <vt:lpstr>Zapf Dingbats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Satish Jamadagni</dc:creator>
  <cp:lastModifiedBy>Satish Jamadagni</cp:lastModifiedBy>
  <cp:revision>353</cp:revision>
  <cp:lastPrinted>2022-05-27T02:05:08Z</cp:lastPrinted>
  <dcterms:created xsi:type="dcterms:W3CDTF">2019-10-13T11:45:59Z</dcterms:created>
  <dcterms:modified xsi:type="dcterms:W3CDTF">2023-06-13T10:45:26Z</dcterms:modified>
</cp:coreProperties>
</file>