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notesMasterIdLst>
    <p:notesMasterId r:id="rId7"/>
  </p:notesMasterIdLst>
  <p:sldIdLst>
    <p:sldId id="256" r:id="rId3"/>
    <p:sldId id="257" r:id="rId4"/>
    <p:sldId id="258" r:id="rId5"/>
    <p:sldId id="259" r:id="rId6"/>
  </p:sldIdLst>
  <p:sldSz cx="9144000" cy="6858000" type="screen4x3"/>
  <p:notesSz cx="6669088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16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r>
              <a:rPr lang="fr-FR" sz="3200" b="0" strike="noStrike" spc="-1">
                <a:solidFill>
                  <a:srgbClr val="000000"/>
                </a:solidFill>
                <a:latin typeface="Arial"/>
              </a:rPr>
              <a:t>Click to move the slide</a:t>
            </a:r>
          </a:p>
        </p:txBody>
      </p:sp>
      <p:sp>
        <p:nvSpPr>
          <p:cNvPr id="89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r>
              <a:rPr lang="en-US" sz="2000" b="0" strike="noStrike" spc="-1">
                <a:latin typeface="Arial"/>
              </a:rPr>
              <a:t>Click to edit the notes format</a:t>
            </a:r>
          </a:p>
        </p:txBody>
      </p:sp>
      <p:sp>
        <p:nvSpPr>
          <p:cNvPr id="90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r>
              <a:rPr lang="en-US" sz="1400" b="0" strike="noStrike" spc="-1">
                <a:latin typeface="Times New Roman"/>
              </a:rPr>
              <a:t>&lt;header&gt;</a:t>
            </a:r>
          </a:p>
        </p:txBody>
      </p:sp>
      <p:sp>
        <p:nvSpPr>
          <p:cNvPr id="91" name="PlaceHolder 4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r"/>
            <a:r>
              <a:rPr lang="en-US" sz="1400" b="0" strike="noStrike" spc="-1">
                <a:latin typeface="Times New Roman"/>
              </a:rPr>
              <a:t>&lt;date/time&gt;</a:t>
            </a:r>
          </a:p>
        </p:txBody>
      </p:sp>
      <p:sp>
        <p:nvSpPr>
          <p:cNvPr id="92" name="PlaceHolder 5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/>
          <a:p>
            <a:r>
              <a:rPr lang="en-US" sz="1400" b="0" strike="noStrike" spc="-1">
                <a:latin typeface="Times New Roman"/>
              </a:rPr>
              <a:t>&lt;footer&gt;</a:t>
            </a:r>
          </a:p>
        </p:txBody>
      </p:sp>
      <p:sp>
        <p:nvSpPr>
          <p:cNvPr id="93" name="PlaceHolder 6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/>
          <a:p>
            <a:pPr algn="r"/>
            <a:fld id="{C274609F-55FD-48C8-B435-1E93D0B7FB16}" type="slidenum">
              <a:rPr lang="en-US" sz="1400" b="0" strike="noStrike" spc="-1">
                <a:latin typeface="Times New Roman"/>
              </a:rPr>
              <a:t>‹#›</a:t>
            </a:fld>
            <a:endParaRPr lang="en-US" sz="14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854075" y="744538"/>
            <a:ext cx="4960938" cy="3722687"/>
          </a:xfrm>
          <a:prstGeom prst="rect">
            <a:avLst/>
          </a:prstGeom>
        </p:spPr>
      </p:sp>
      <p:sp>
        <p:nvSpPr>
          <p:cNvPr id="109" name="PlaceHolder 2"/>
          <p:cNvSpPr>
            <a:spLocks noGrp="1"/>
          </p:cNvSpPr>
          <p:nvPr>
            <p:ph type="body"/>
          </p:nvPr>
        </p:nvSpPr>
        <p:spPr>
          <a:xfrm>
            <a:off x="666720" y="4716360"/>
            <a:ext cx="5335200" cy="4466880"/>
          </a:xfrm>
          <a:prstGeom prst="rect">
            <a:avLst/>
          </a:prstGeom>
        </p:spPr>
        <p:txBody>
          <a:bodyPr lIns="90720" tIns="45360" rIns="90720" bIns="45360">
            <a:noAutofit/>
          </a:bodyPr>
          <a:lstStyle/>
          <a:p>
            <a:pPr marL="216000" indent="-216000">
              <a:lnSpc>
                <a:spcPct val="100000"/>
              </a:lnSpc>
            </a:pPr>
            <a:r>
              <a:rPr lang="fr-FR" sz="2000" b="0" strike="noStrike" spc="-1">
                <a:latin typeface="Arial"/>
              </a:rPr>
              <a:t>Pas de S à science, digital science.</a:t>
            </a:r>
            <a:endParaRPr lang="en-US" sz="2000" b="0" strike="noStrike" spc="-1">
              <a:latin typeface="Arial"/>
            </a:endParaRPr>
          </a:p>
        </p:txBody>
      </p:sp>
      <p:sp>
        <p:nvSpPr>
          <p:cNvPr id="110" name="TextShape 3"/>
          <p:cNvSpPr txBox="1"/>
          <p:nvPr/>
        </p:nvSpPr>
        <p:spPr>
          <a:xfrm>
            <a:off x="0" y="9307440"/>
            <a:ext cx="2920680" cy="490320"/>
          </a:xfrm>
          <a:prstGeom prst="rect">
            <a:avLst/>
          </a:prstGeom>
          <a:noFill/>
          <a:ln>
            <a:noFill/>
          </a:ln>
        </p:spPr>
        <p:txBody>
          <a:bodyPr lIns="90720" tIns="45360" rIns="90720" bIns="45360">
            <a:noAutofit/>
          </a:bodyPr>
          <a:lstStyle/>
          <a:p>
            <a:endParaRPr lang="en-US" sz="2400" b="0" strike="noStrike" spc="-1">
              <a:latin typeface="Times New Roman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285840" y="115920"/>
            <a:ext cx="8607240" cy="864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 type="body"/>
          </p:nvPr>
        </p:nvSpPr>
        <p:spPr>
          <a:xfrm>
            <a:off x="285840" y="1268280"/>
            <a:ext cx="86072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 type="body"/>
          </p:nvPr>
        </p:nvSpPr>
        <p:spPr>
          <a:xfrm>
            <a:off x="285840" y="3863520"/>
            <a:ext cx="86072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285840" y="115920"/>
            <a:ext cx="8607240" cy="864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285840" y="1268280"/>
            <a:ext cx="420012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4696200" y="1268280"/>
            <a:ext cx="420012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285840" y="3863520"/>
            <a:ext cx="420012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4696200" y="3863520"/>
            <a:ext cx="420012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285840" y="115920"/>
            <a:ext cx="8607240" cy="864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 type="body"/>
          </p:nvPr>
        </p:nvSpPr>
        <p:spPr>
          <a:xfrm>
            <a:off x="285840" y="1268280"/>
            <a:ext cx="277128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 type="body"/>
          </p:nvPr>
        </p:nvSpPr>
        <p:spPr>
          <a:xfrm>
            <a:off x="3196080" y="1268280"/>
            <a:ext cx="277128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 type="body"/>
          </p:nvPr>
        </p:nvSpPr>
        <p:spPr>
          <a:xfrm>
            <a:off x="6106320" y="1268280"/>
            <a:ext cx="277128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 type="body"/>
          </p:nvPr>
        </p:nvSpPr>
        <p:spPr>
          <a:xfrm>
            <a:off x="285840" y="3863520"/>
            <a:ext cx="277128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 type="body"/>
          </p:nvPr>
        </p:nvSpPr>
        <p:spPr>
          <a:xfrm>
            <a:off x="3196080" y="3863520"/>
            <a:ext cx="277128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 type="body"/>
          </p:nvPr>
        </p:nvSpPr>
        <p:spPr>
          <a:xfrm>
            <a:off x="6106320" y="3863520"/>
            <a:ext cx="277128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285840" y="115920"/>
            <a:ext cx="8607240" cy="864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 type="subTitle"/>
          </p:nvPr>
        </p:nvSpPr>
        <p:spPr>
          <a:xfrm>
            <a:off x="285840" y="1268280"/>
            <a:ext cx="8607240" cy="49683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285840" y="115920"/>
            <a:ext cx="8607240" cy="864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 type="body"/>
          </p:nvPr>
        </p:nvSpPr>
        <p:spPr>
          <a:xfrm>
            <a:off x="285840" y="1268280"/>
            <a:ext cx="8607240" cy="4968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285840" y="115920"/>
            <a:ext cx="8607240" cy="864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7" name="PlaceHolder 2"/>
          <p:cNvSpPr>
            <a:spLocks noGrp="1"/>
          </p:cNvSpPr>
          <p:nvPr>
            <p:ph type="body"/>
          </p:nvPr>
        </p:nvSpPr>
        <p:spPr>
          <a:xfrm>
            <a:off x="285840" y="1268280"/>
            <a:ext cx="4200120" cy="4968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58" name="PlaceHolder 3"/>
          <p:cNvSpPr>
            <a:spLocks noGrp="1"/>
          </p:cNvSpPr>
          <p:nvPr>
            <p:ph type="body"/>
          </p:nvPr>
        </p:nvSpPr>
        <p:spPr>
          <a:xfrm>
            <a:off x="4696200" y="1268280"/>
            <a:ext cx="4200120" cy="4968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285840" y="115920"/>
            <a:ext cx="8607240" cy="864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subTitle"/>
          </p:nvPr>
        </p:nvSpPr>
        <p:spPr>
          <a:xfrm>
            <a:off x="285840" y="115920"/>
            <a:ext cx="8607240" cy="40096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285840" y="115920"/>
            <a:ext cx="8607240" cy="864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285840" y="1268280"/>
            <a:ext cx="420012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 type="body"/>
          </p:nvPr>
        </p:nvSpPr>
        <p:spPr>
          <a:xfrm>
            <a:off x="4696200" y="1268280"/>
            <a:ext cx="4200120" cy="4968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64" name="PlaceHolder 4"/>
          <p:cNvSpPr>
            <a:spLocks noGrp="1"/>
          </p:cNvSpPr>
          <p:nvPr>
            <p:ph type="body"/>
          </p:nvPr>
        </p:nvSpPr>
        <p:spPr>
          <a:xfrm>
            <a:off x="285840" y="3863520"/>
            <a:ext cx="420012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285840" y="115920"/>
            <a:ext cx="8607240" cy="864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285840" y="1268280"/>
            <a:ext cx="8607240" cy="49683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/>
          </p:cNvSpPr>
          <p:nvPr>
            <p:ph type="title"/>
          </p:nvPr>
        </p:nvSpPr>
        <p:spPr>
          <a:xfrm>
            <a:off x="285840" y="115920"/>
            <a:ext cx="8607240" cy="864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6" name="PlaceHolder 2"/>
          <p:cNvSpPr>
            <a:spLocks noGrp="1"/>
          </p:cNvSpPr>
          <p:nvPr>
            <p:ph type="body"/>
          </p:nvPr>
        </p:nvSpPr>
        <p:spPr>
          <a:xfrm>
            <a:off x="285840" y="1268280"/>
            <a:ext cx="4200120" cy="4968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67" name="PlaceHolder 3"/>
          <p:cNvSpPr>
            <a:spLocks noGrp="1"/>
          </p:cNvSpPr>
          <p:nvPr>
            <p:ph type="body"/>
          </p:nvPr>
        </p:nvSpPr>
        <p:spPr>
          <a:xfrm>
            <a:off x="4696200" y="1268280"/>
            <a:ext cx="420012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68" name="PlaceHolder 4"/>
          <p:cNvSpPr>
            <a:spLocks noGrp="1"/>
          </p:cNvSpPr>
          <p:nvPr>
            <p:ph type="body"/>
          </p:nvPr>
        </p:nvSpPr>
        <p:spPr>
          <a:xfrm>
            <a:off x="4696200" y="3863520"/>
            <a:ext cx="420012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285840" y="115920"/>
            <a:ext cx="8607240" cy="864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285840" y="1268280"/>
            <a:ext cx="420012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 type="body"/>
          </p:nvPr>
        </p:nvSpPr>
        <p:spPr>
          <a:xfrm>
            <a:off x="4696200" y="1268280"/>
            <a:ext cx="420012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72" name="PlaceHolder 4"/>
          <p:cNvSpPr>
            <a:spLocks noGrp="1"/>
          </p:cNvSpPr>
          <p:nvPr>
            <p:ph type="body"/>
          </p:nvPr>
        </p:nvSpPr>
        <p:spPr>
          <a:xfrm>
            <a:off x="285840" y="3863520"/>
            <a:ext cx="86072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PlaceHolder 1"/>
          <p:cNvSpPr>
            <a:spLocks noGrp="1"/>
          </p:cNvSpPr>
          <p:nvPr>
            <p:ph type="title"/>
          </p:nvPr>
        </p:nvSpPr>
        <p:spPr>
          <a:xfrm>
            <a:off x="285840" y="115920"/>
            <a:ext cx="8607240" cy="864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4" name="PlaceHolder 2"/>
          <p:cNvSpPr>
            <a:spLocks noGrp="1"/>
          </p:cNvSpPr>
          <p:nvPr>
            <p:ph type="body"/>
          </p:nvPr>
        </p:nvSpPr>
        <p:spPr>
          <a:xfrm>
            <a:off x="285840" y="1268280"/>
            <a:ext cx="86072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75" name="PlaceHolder 3"/>
          <p:cNvSpPr>
            <a:spLocks noGrp="1"/>
          </p:cNvSpPr>
          <p:nvPr>
            <p:ph type="body"/>
          </p:nvPr>
        </p:nvSpPr>
        <p:spPr>
          <a:xfrm>
            <a:off x="285840" y="3863520"/>
            <a:ext cx="86072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285840" y="115920"/>
            <a:ext cx="8607240" cy="864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7" name="PlaceHolder 2"/>
          <p:cNvSpPr>
            <a:spLocks noGrp="1"/>
          </p:cNvSpPr>
          <p:nvPr>
            <p:ph type="body"/>
          </p:nvPr>
        </p:nvSpPr>
        <p:spPr>
          <a:xfrm>
            <a:off x="285840" y="1268280"/>
            <a:ext cx="420012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78" name="PlaceHolder 3"/>
          <p:cNvSpPr>
            <a:spLocks noGrp="1"/>
          </p:cNvSpPr>
          <p:nvPr>
            <p:ph type="body"/>
          </p:nvPr>
        </p:nvSpPr>
        <p:spPr>
          <a:xfrm>
            <a:off x="4696200" y="1268280"/>
            <a:ext cx="420012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79" name="PlaceHolder 4"/>
          <p:cNvSpPr>
            <a:spLocks noGrp="1"/>
          </p:cNvSpPr>
          <p:nvPr>
            <p:ph type="body"/>
          </p:nvPr>
        </p:nvSpPr>
        <p:spPr>
          <a:xfrm>
            <a:off x="285840" y="3863520"/>
            <a:ext cx="420012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80" name="PlaceHolder 5"/>
          <p:cNvSpPr>
            <a:spLocks noGrp="1"/>
          </p:cNvSpPr>
          <p:nvPr>
            <p:ph type="body"/>
          </p:nvPr>
        </p:nvSpPr>
        <p:spPr>
          <a:xfrm>
            <a:off x="4696200" y="3863520"/>
            <a:ext cx="420012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PlaceHolder 1"/>
          <p:cNvSpPr>
            <a:spLocks noGrp="1"/>
          </p:cNvSpPr>
          <p:nvPr>
            <p:ph type="title"/>
          </p:nvPr>
        </p:nvSpPr>
        <p:spPr>
          <a:xfrm>
            <a:off x="285840" y="115920"/>
            <a:ext cx="8607240" cy="864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2" name="PlaceHolder 2"/>
          <p:cNvSpPr>
            <a:spLocks noGrp="1"/>
          </p:cNvSpPr>
          <p:nvPr>
            <p:ph type="body"/>
          </p:nvPr>
        </p:nvSpPr>
        <p:spPr>
          <a:xfrm>
            <a:off x="285840" y="1268280"/>
            <a:ext cx="277128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83" name="PlaceHolder 3"/>
          <p:cNvSpPr>
            <a:spLocks noGrp="1"/>
          </p:cNvSpPr>
          <p:nvPr>
            <p:ph type="body"/>
          </p:nvPr>
        </p:nvSpPr>
        <p:spPr>
          <a:xfrm>
            <a:off x="3196080" y="1268280"/>
            <a:ext cx="277128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84" name="PlaceHolder 4"/>
          <p:cNvSpPr>
            <a:spLocks noGrp="1"/>
          </p:cNvSpPr>
          <p:nvPr>
            <p:ph type="body"/>
          </p:nvPr>
        </p:nvSpPr>
        <p:spPr>
          <a:xfrm>
            <a:off x="6106320" y="1268280"/>
            <a:ext cx="277128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85" name="PlaceHolder 5"/>
          <p:cNvSpPr>
            <a:spLocks noGrp="1"/>
          </p:cNvSpPr>
          <p:nvPr>
            <p:ph type="body"/>
          </p:nvPr>
        </p:nvSpPr>
        <p:spPr>
          <a:xfrm>
            <a:off x="285840" y="3863520"/>
            <a:ext cx="277128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86" name="PlaceHolder 6"/>
          <p:cNvSpPr>
            <a:spLocks noGrp="1"/>
          </p:cNvSpPr>
          <p:nvPr>
            <p:ph type="body"/>
          </p:nvPr>
        </p:nvSpPr>
        <p:spPr>
          <a:xfrm>
            <a:off x="3196080" y="3863520"/>
            <a:ext cx="277128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87" name="PlaceHolder 7"/>
          <p:cNvSpPr>
            <a:spLocks noGrp="1"/>
          </p:cNvSpPr>
          <p:nvPr>
            <p:ph type="body"/>
          </p:nvPr>
        </p:nvSpPr>
        <p:spPr>
          <a:xfrm>
            <a:off x="6106320" y="3863520"/>
            <a:ext cx="277128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285840" y="115920"/>
            <a:ext cx="8607240" cy="864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285840" y="1268280"/>
            <a:ext cx="8607240" cy="4968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285840" y="115920"/>
            <a:ext cx="8607240" cy="864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285840" y="1268280"/>
            <a:ext cx="4200120" cy="4968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4696200" y="1268280"/>
            <a:ext cx="4200120" cy="4968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285840" y="115920"/>
            <a:ext cx="8607240" cy="864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285840" y="115920"/>
            <a:ext cx="8607240" cy="40096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285840" y="115920"/>
            <a:ext cx="8607240" cy="864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 type="body"/>
          </p:nvPr>
        </p:nvSpPr>
        <p:spPr>
          <a:xfrm>
            <a:off x="285840" y="1268280"/>
            <a:ext cx="420012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 type="body"/>
          </p:nvPr>
        </p:nvSpPr>
        <p:spPr>
          <a:xfrm>
            <a:off x="4696200" y="1268280"/>
            <a:ext cx="4200120" cy="4968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 type="body"/>
          </p:nvPr>
        </p:nvSpPr>
        <p:spPr>
          <a:xfrm>
            <a:off x="285840" y="3863520"/>
            <a:ext cx="420012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285840" y="115920"/>
            <a:ext cx="8607240" cy="864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 type="body"/>
          </p:nvPr>
        </p:nvSpPr>
        <p:spPr>
          <a:xfrm>
            <a:off x="285840" y="1268280"/>
            <a:ext cx="4200120" cy="4968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 type="body"/>
          </p:nvPr>
        </p:nvSpPr>
        <p:spPr>
          <a:xfrm>
            <a:off x="4696200" y="1268280"/>
            <a:ext cx="420012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 type="body"/>
          </p:nvPr>
        </p:nvSpPr>
        <p:spPr>
          <a:xfrm>
            <a:off x="4696200" y="3863520"/>
            <a:ext cx="420012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285840" y="115920"/>
            <a:ext cx="8607240" cy="864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 type="body"/>
          </p:nvPr>
        </p:nvSpPr>
        <p:spPr>
          <a:xfrm>
            <a:off x="285840" y="1268280"/>
            <a:ext cx="420012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 type="body"/>
          </p:nvPr>
        </p:nvSpPr>
        <p:spPr>
          <a:xfrm>
            <a:off x="4696200" y="1268280"/>
            <a:ext cx="420012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 type="body"/>
          </p:nvPr>
        </p:nvSpPr>
        <p:spPr>
          <a:xfrm>
            <a:off x="285840" y="3863520"/>
            <a:ext cx="86072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ustomShape 1" hidden="1"/>
          <p:cNvSpPr/>
          <p:nvPr/>
        </p:nvSpPr>
        <p:spPr>
          <a:xfrm rot="16200000" flipV="1">
            <a:off x="4537080" y="-3231360"/>
            <a:ext cx="69480" cy="864216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0099CC"/>
              </a:gs>
            </a:gsLst>
            <a:lin ang="10800000"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" name="Line 2"/>
          <p:cNvSpPr/>
          <p:nvPr/>
        </p:nvSpPr>
        <p:spPr>
          <a:xfrm>
            <a:off x="0" y="6318000"/>
            <a:ext cx="9144000" cy="0"/>
          </a:xfrm>
          <a:prstGeom prst="line">
            <a:avLst/>
          </a:prstGeom>
          <a:ln w="19080">
            <a:solidFill>
              <a:srgbClr val="B2B2B2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" name="Line 3"/>
          <p:cNvSpPr/>
          <p:nvPr/>
        </p:nvSpPr>
        <p:spPr>
          <a:xfrm>
            <a:off x="0" y="6357600"/>
            <a:ext cx="9144000" cy="0"/>
          </a:xfrm>
          <a:prstGeom prst="line">
            <a:avLst/>
          </a:prstGeom>
          <a:ln w="19080">
            <a:solidFill>
              <a:srgbClr val="0099CC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3" name="Image 8"/>
          <p:cNvPicPr/>
          <p:nvPr/>
        </p:nvPicPr>
        <p:blipFill>
          <a:blip r:embed="rId15"/>
          <a:stretch/>
        </p:blipFill>
        <p:spPr>
          <a:xfrm>
            <a:off x="324000" y="6396120"/>
            <a:ext cx="1584000" cy="390240"/>
          </a:xfrm>
          <a:prstGeom prst="rect">
            <a:avLst/>
          </a:prstGeom>
          <a:ln>
            <a:noFill/>
          </a:ln>
        </p:spPr>
      </p:pic>
      <p:pic>
        <p:nvPicPr>
          <p:cNvPr id="4" name="Espace réservé du contenu 2"/>
          <p:cNvPicPr/>
          <p:nvPr/>
        </p:nvPicPr>
        <p:blipFill>
          <a:blip r:embed="rId16"/>
          <a:stretch/>
        </p:blipFill>
        <p:spPr>
          <a:xfrm>
            <a:off x="8028000" y="6381720"/>
            <a:ext cx="874440" cy="439200"/>
          </a:xfrm>
          <a:prstGeom prst="rect">
            <a:avLst/>
          </a:prstGeom>
          <a:ln>
            <a:noFill/>
          </a:ln>
        </p:spPr>
      </p:pic>
      <p:sp>
        <p:nvSpPr>
          <p:cNvPr id="5" name="PlaceHolder 4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r>
              <a:rPr lang="fr-FR" sz="3200" b="0" strike="noStrike" spc="-1">
                <a:solidFill>
                  <a:srgbClr val="000000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800" b="1" strike="noStrike" spc="-1">
                <a:solidFill>
                  <a:srgbClr val="000000"/>
                </a:solidFill>
                <a:latin typeface="Arial Narrow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400" b="0" strike="noStrike" spc="-1">
                <a:solidFill>
                  <a:srgbClr val="000000"/>
                </a:solidFill>
                <a:latin typeface="Arial Narrow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400" b="0" strike="noStrike" spc="-1">
                <a:solidFill>
                  <a:srgbClr val="000000"/>
                </a:solidFill>
                <a:latin typeface="Arial Narrow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400" b="0" strike="noStrike" spc="-1">
                <a:solidFill>
                  <a:srgbClr val="000000"/>
                </a:solidFill>
                <a:latin typeface="Arial Narrow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 Narrow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 Narrow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 Narrow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CustomShape 1"/>
          <p:cNvSpPr/>
          <p:nvPr/>
        </p:nvSpPr>
        <p:spPr>
          <a:xfrm rot="16200000" flipV="1">
            <a:off x="4537080" y="-3231360"/>
            <a:ext cx="69480" cy="864216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0099CC"/>
              </a:gs>
            </a:gsLst>
            <a:lin ang="10800000"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4" name="Line 2"/>
          <p:cNvSpPr/>
          <p:nvPr/>
        </p:nvSpPr>
        <p:spPr>
          <a:xfrm>
            <a:off x="0" y="6318000"/>
            <a:ext cx="9144000" cy="0"/>
          </a:xfrm>
          <a:prstGeom prst="line">
            <a:avLst/>
          </a:prstGeom>
          <a:ln w="19080">
            <a:solidFill>
              <a:srgbClr val="B2B2B2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5" name="Line 3"/>
          <p:cNvSpPr/>
          <p:nvPr/>
        </p:nvSpPr>
        <p:spPr>
          <a:xfrm>
            <a:off x="0" y="6357600"/>
            <a:ext cx="9144000" cy="0"/>
          </a:xfrm>
          <a:prstGeom prst="line">
            <a:avLst/>
          </a:prstGeom>
          <a:ln w="19080">
            <a:solidFill>
              <a:srgbClr val="0099CC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46" name="Image 8"/>
          <p:cNvPicPr/>
          <p:nvPr/>
        </p:nvPicPr>
        <p:blipFill>
          <a:blip r:embed="rId14"/>
          <a:stretch/>
        </p:blipFill>
        <p:spPr>
          <a:xfrm>
            <a:off x="324000" y="6396120"/>
            <a:ext cx="1584000" cy="390240"/>
          </a:xfrm>
          <a:prstGeom prst="rect">
            <a:avLst/>
          </a:prstGeom>
          <a:ln>
            <a:noFill/>
          </a:ln>
        </p:spPr>
      </p:pic>
      <p:pic>
        <p:nvPicPr>
          <p:cNvPr id="47" name="Espace réservé du contenu 2"/>
          <p:cNvPicPr/>
          <p:nvPr/>
        </p:nvPicPr>
        <p:blipFill>
          <a:blip r:embed="rId15"/>
          <a:stretch/>
        </p:blipFill>
        <p:spPr>
          <a:xfrm>
            <a:off x="8028000" y="6381720"/>
            <a:ext cx="874440" cy="439200"/>
          </a:xfrm>
          <a:prstGeom prst="rect">
            <a:avLst/>
          </a:prstGeom>
          <a:ln>
            <a:noFill/>
          </a:ln>
        </p:spPr>
      </p:pic>
      <p:sp>
        <p:nvSpPr>
          <p:cNvPr id="48" name="PlaceHolder 4"/>
          <p:cNvSpPr>
            <a:spLocks noGrp="1"/>
          </p:cNvSpPr>
          <p:nvPr>
            <p:ph type="title"/>
          </p:nvPr>
        </p:nvSpPr>
        <p:spPr>
          <a:xfrm>
            <a:off x="285840" y="115920"/>
            <a:ext cx="8607240" cy="86472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1" strike="noStrike" spc="-1">
                <a:solidFill>
                  <a:srgbClr val="0099CC"/>
                </a:solidFill>
                <a:latin typeface="Arial Narrow"/>
              </a:rPr>
              <a:t>Cliquez pour modifier le style du titre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9" name="PlaceHolder 5"/>
          <p:cNvSpPr>
            <a:spLocks noGrp="1"/>
          </p:cNvSpPr>
          <p:nvPr>
            <p:ph type="body"/>
          </p:nvPr>
        </p:nvSpPr>
        <p:spPr>
          <a:xfrm>
            <a:off x="285840" y="1268280"/>
            <a:ext cx="8607240" cy="496836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marL="343080" indent="-342720">
              <a:lnSpc>
                <a:spcPct val="100000"/>
              </a:lnSpc>
              <a:spcBef>
                <a:spcPts val="1400"/>
              </a:spcBef>
              <a:buClr>
                <a:srgbClr val="0099CC"/>
              </a:buClr>
              <a:buSzPct val="130000"/>
              <a:buFont typeface="Wingdings" charset="2"/>
              <a:buChar char=""/>
            </a:pPr>
            <a:r>
              <a:rPr lang="fr-FR" sz="2800" b="1" strike="noStrike" spc="-1">
                <a:solidFill>
                  <a:srgbClr val="000000"/>
                </a:solidFill>
                <a:latin typeface="Arial Narrow"/>
              </a:rPr>
              <a:t>Cliquez pour modifier les styles du texte du masque</a:t>
            </a:r>
          </a:p>
          <a:p>
            <a:pPr marL="743040" lvl="1" indent="-285480">
              <a:lnSpc>
                <a:spcPct val="100000"/>
              </a:lnSpc>
              <a:spcBef>
                <a:spcPts val="479"/>
              </a:spcBef>
              <a:buClr>
                <a:srgbClr val="0099CC"/>
              </a:buClr>
              <a:buFont typeface="Wingdings" charset="2"/>
              <a:buChar char=""/>
            </a:pPr>
            <a:r>
              <a:rPr lang="fr-FR" sz="2400" b="0" strike="noStrike" spc="-1">
                <a:solidFill>
                  <a:srgbClr val="000000"/>
                </a:solidFill>
                <a:latin typeface="Arial Narrow"/>
              </a:rPr>
              <a:t>Deuxième niveau</a:t>
            </a:r>
          </a:p>
          <a:p>
            <a:pPr marL="1143000" lvl="2" indent="-228240">
              <a:lnSpc>
                <a:spcPct val="100000"/>
              </a:lnSpc>
              <a:spcBef>
                <a:spcPts val="479"/>
              </a:spcBef>
              <a:buClr>
                <a:srgbClr val="0099CC"/>
              </a:buClr>
              <a:buFont typeface="Eurostile LT Std"/>
              <a:buChar char="–"/>
            </a:pPr>
            <a:r>
              <a:rPr lang="fr-FR" sz="2400" b="0" strike="noStrike" spc="-1">
                <a:solidFill>
                  <a:srgbClr val="000000"/>
                </a:solidFill>
                <a:latin typeface="Arial Narrow"/>
              </a:rPr>
              <a:t>Troisième niveau</a:t>
            </a:r>
          </a:p>
          <a:p>
            <a:pPr marL="1600200" lvl="3" indent="-228240">
              <a:lnSpc>
                <a:spcPct val="100000"/>
              </a:lnSpc>
              <a:spcBef>
                <a:spcPts val="479"/>
              </a:spcBef>
              <a:buClr>
                <a:srgbClr val="0099CC"/>
              </a:buClr>
              <a:buFont typeface="Wingdings" charset="2"/>
              <a:buChar char=""/>
            </a:pPr>
            <a:r>
              <a:rPr lang="fr-FR" sz="2400" b="0" strike="noStrike" spc="-1">
                <a:solidFill>
                  <a:srgbClr val="000000"/>
                </a:solidFill>
                <a:latin typeface="Arial Narrow"/>
              </a:rPr>
              <a:t>Quatrième niveau</a:t>
            </a:r>
          </a:p>
          <a:p>
            <a:pPr marL="2057400" lvl="4" indent="-228240">
              <a:lnSpc>
                <a:spcPct val="100000"/>
              </a:lnSpc>
              <a:spcBef>
                <a:spcPts val="479"/>
              </a:spcBef>
              <a:buClr>
                <a:srgbClr val="0099CC"/>
              </a:buClr>
              <a:buFont typeface="Wingdings" charset="2"/>
              <a:buChar char=""/>
            </a:pPr>
            <a:r>
              <a:rPr lang="fr-FR" sz="2400" b="0" strike="noStrike" spc="-1">
                <a:solidFill>
                  <a:srgbClr val="000000"/>
                </a:solidFill>
                <a:latin typeface="Arial Narrow"/>
              </a:rPr>
              <a:t>Cinquième niveau</a:t>
            </a:r>
          </a:p>
        </p:txBody>
      </p:sp>
      <p:sp>
        <p:nvSpPr>
          <p:cNvPr id="50" name="PlaceHolder 6"/>
          <p:cNvSpPr>
            <a:spLocks noGrp="1"/>
          </p:cNvSpPr>
          <p:nvPr>
            <p:ph type="dt"/>
          </p:nvPr>
        </p:nvSpPr>
        <p:spPr>
          <a:xfrm>
            <a:off x="3635280" y="6524640"/>
            <a:ext cx="1079280" cy="196560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fld id="{E79873BB-342E-4703-BC9A-45CE8C9ADC5E}" type="datetime1">
              <a:rPr lang="fr-FR" sz="800" b="0" strike="noStrike" spc="-1">
                <a:solidFill>
                  <a:srgbClr val="808080"/>
                </a:solidFill>
                <a:latin typeface="Eurostile LT Std"/>
              </a:rPr>
              <a:t>30/05/2023</a:t>
            </a:fld>
            <a:endParaRPr lang="en-US" sz="800" b="0" strike="noStrike" spc="-1">
              <a:latin typeface="Times New Roman"/>
            </a:endParaRPr>
          </a:p>
        </p:txBody>
      </p:sp>
      <p:sp>
        <p:nvSpPr>
          <p:cNvPr id="51" name="PlaceHolder 7"/>
          <p:cNvSpPr>
            <a:spLocks noGrp="1"/>
          </p:cNvSpPr>
          <p:nvPr>
            <p:ph type="sldNum"/>
          </p:nvPr>
        </p:nvSpPr>
        <p:spPr>
          <a:xfrm>
            <a:off x="4788000" y="6524640"/>
            <a:ext cx="718920" cy="196560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fr-FR" sz="800" b="0" strike="noStrike" spc="-1">
                <a:solidFill>
                  <a:srgbClr val="808080"/>
                </a:solidFill>
                <a:latin typeface="Eurostile LT Std"/>
              </a:rPr>
              <a:t>- p </a:t>
            </a:r>
            <a:fld id="{2C0D1AA0-5791-4B07-8F33-156BF579B6B2}" type="slidenum">
              <a:rPr lang="fr-FR" sz="800" b="0" strike="noStrike" spc="-1">
                <a:solidFill>
                  <a:srgbClr val="808080"/>
                </a:solidFill>
                <a:latin typeface="Eurostile LT Std"/>
              </a:rPr>
              <a:t>‹#›</a:t>
            </a:fld>
            <a:r>
              <a:rPr lang="fr-FR" sz="800" b="0" strike="noStrike" spc="-1">
                <a:solidFill>
                  <a:srgbClr val="808080"/>
                </a:solidFill>
                <a:latin typeface="Eurostile LT Std"/>
              </a:rPr>
              <a:t> </a:t>
            </a:r>
            <a:endParaRPr lang="en-US" sz="8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CustomShape 1"/>
          <p:cNvSpPr/>
          <p:nvPr/>
        </p:nvSpPr>
        <p:spPr>
          <a:xfrm>
            <a:off x="3568680" y="1917000"/>
            <a:ext cx="6187680" cy="79164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en-US" sz="1600" b="1" strike="noStrike" spc="-1" dirty="0">
                <a:solidFill>
                  <a:srgbClr val="0099CC"/>
                </a:solidFill>
                <a:latin typeface="Calibri"/>
              </a:rPr>
              <a:t>3GPP TSG RAN </a:t>
            </a:r>
            <a:r>
              <a:rPr lang="en-US" sz="1600" b="1" strike="noStrike" spc="-1" dirty="0" smtClean="0">
                <a:solidFill>
                  <a:srgbClr val="0099CC"/>
                </a:solidFill>
                <a:latin typeface="Calibri"/>
              </a:rPr>
              <a:t>Rel-19 </a:t>
            </a:r>
            <a:r>
              <a:rPr lang="en-US" sz="1600" b="1" strike="noStrike" spc="-1" dirty="0">
                <a:solidFill>
                  <a:srgbClr val="0099CC"/>
                </a:solidFill>
                <a:latin typeface="Calibri"/>
              </a:rPr>
              <a:t>Workshop		</a:t>
            </a:r>
            <a:r>
              <a:rPr lang="en-US" sz="1600" b="1" strike="noStrike" spc="-1" dirty="0" smtClean="0">
                <a:solidFill>
                  <a:srgbClr val="0099CC"/>
                </a:solidFill>
                <a:latin typeface="Calibri"/>
              </a:rPr>
              <a:t>RWS-230441</a:t>
            </a:r>
            <a:r>
              <a:rPr lang="en-US" sz="1600" b="1" strike="noStrike" spc="-1" dirty="0">
                <a:solidFill>
                  <a:srgbClr val="0099CC"/>
                </a:solidFill>
                <a:latin typeface="Calibri"/>
              </a:rPr>
              <a:t>	</a:t>
            </a:r>
            <a:endParaRPr lang="en-US" sz="16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1600" b="1" spc="-1" dirty="0" smtClean="0">
                <a:solidFill>
                  <a:srgbClr val="0099CC"/>
                </a:solidFill>
                <a:latin typeface="Calibri"/>
              </a:rPr>
              <a:t>Taipei</a:t>
            </a:r>
            <a:r>
              <a:rPr lang="en-US" sz="1600" b="1" strike="noStrike" spc="-1" dirty="0" smtClean="0">
                <a:solidFill>
                  <a:srgbClr val="0099CC"/>
                </a:solidFill>
                <a:latin typeface="Calibri"/>
              </a:rPr>
              <a:t>, </a:t>
            </a:r>
            <a:r>
              <a:rPr lang="en-US" sz="1600" b="1" strike="noStrike" spc="-1" dirty="0">
                <a:solidFill>
                  <a:srgbClr val="0099CC"/>
                </a:solidFill>
                <a:latin typeface="Calibri"/>
              </a:rPr>
              <a:t>June </a:t>
            </a:r>
            <a:r>
              <a:rPr lang="en-US" sz="1600" b="1" spc="-1" dirty="0" smtClean="0">
                <a:solidFill>
                  <a:srgbClr val="0099CC"/>
                </a:solidFill>
                <a:latin typeface="Calibri"/>
              </a:rPr>
              <a:t>15</a:t>
            </a:r>
            <a:r>
              <a:rPr lang="en-US" sz="1600" b="1" strike="noStrike" spc="-1" dirty="0" smtClean="0">
                <a:solidFill>
                  <a:srgbClr val="0099CC"/>
                </a:solidFill>
                <a:latin typeface="Calibri"/>
              </a:rPr>
              <a:t> </a:t>
            </a:r>
            <a:r>
              <a:rPr lang="en-US" sz="1600" b="1" strike="noStrike" spc="-1" dirty="0">
                <a:solidFill>
                  <a:srgbClr val="0099CC"/>
                </a:solidFill>
                <a:latin typeface="Calibri"/>
              </a:rPr>
              <a:t>– </a:t>
            </a:r>
            <a:r>
              <a:rPr lang="en-US" sz="1600" b="1" spc="-1" dirty="0" smtClean="0">
                <a:solidFill>
                  <a:srgbClr val="0099CC"/>
                </a:solidFill>
                <a:latin typeface="Calibri"/>
              </a:rPr>
              <a:t>16</a:t>
            </a:r>
            <a:r>
              <a:rPr lang="en-US" sz="1600" b="1" strike="noStrike" spc="-1" dirty="0" smtClean="0">
                <a:solidFill>
                  <a:srgbClr val="0099CC"/>
                </a:solidFill>
                <a:latin typeface="Calibri"/>
              </a:rPr>
              <a:t>, 2023</a:t>
            </a:r>
            <a:endParaRPr lang="en-US" sz="1600" b="0" strike="noStrike" spc="-1" dirty="0">
              <a:latin typeface="Arial"/>
            </a:endParaRPr>
          </a:p>
        </p:txBody>
      </p:sp>
      <p:sp>
        <p:nvSpPr>
          <p:cNvPr id="95" name="CustomShape 2"/>
          <p:cNvSpPr/>
          <p:nvPr/>
        </p:nvSpPr>
        <p:spPr>
          <a:xfrm>
            <a:off x="3132000" y="3357000"/>
            <a:ext cx="6768360" cy="168552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en-US" sz="3200" b="1" strike="noStrike" spc="-1" dirty="0">
                <a:solidFill>
                  <a:srgbClr val="0099CC"/>
                </a:solidFill>
                <a:latin typeface="Calibri"/>
              </a:rPr>
              <a:t>Considerations </a:t>
            </a:r>
            <a:r>
              <a:rPr lang="en-US" sz="3200" b="1" strike="noStrike" spc="-1" dirty="0" smtClean="0">
                <a:solidFill>
                  <a:srgbClr val="0099CC"/>
                </a:solidFill>
                <a:latin typeface="Calibri"/>
              </a:rPr>
              <a:t>on Ambient </a:t>
            </a:r>
            <a:r>
              <a:rPr lang="en-US" sz="3200" b="1" strike="noStrike" spc="-1" dirty="0" err="1" smtClean="0">
                <a:solidFill>
                  <a:srgbClr val="0099CC"/>
                </a:solidFill>
                <a:latin typeface="Calibri"/>
              </a:rPr>
              <a:t>IoT</a:t>
            </a:r>
            <a:r>
              <a:rPr dirty="0"/>
              <a:t/>
            </a:r>
            <a:br>
              <a:rPr dirty="0"/>
            </a:br>
            <a:r>
              <a:rPr dirty="0"/>
              <a:t/>
            </a:r>
            <a:br>
              <a:rPr dirty="0"/>
            </a:br>
            <a:r>
              <a:rPr lang="en-US" sz="2000" b="1" strike="noStrike" spc="-1" dirty="0">
                <a:solidFill>
                  <a:srgbClr val="0099CC"/>
                </a:solidFill>
                <a:latin typeface="Calibri"/>
              </a:rPr>
              <a:t>Agenda Item: </a:t>
            </a:r>
            <a:r>
              <a:rPr lang="en-US" sz="2000" b="1" spc="-1" dirty="0">
                <a:solidFill>
                  <a:srgbClr val="0099CC"/>
                </a:solidFill>
                <a:latin typeface="Calibri"/>
              </a:rPr>
              <a:t>5</a:t>
            </a:r>
            <a:endParaRPr lang="en-US" sz="2000" b="0" strike="noStrike" spc="-1" dirty="0">
              <a:latin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TextShape 1"/>
          <p:cNvSpPr txBox="1"/>
          <p:nvPr/>
        </p:nvSpPr>
        <p:spPr>
          <a:xfrm>
            <a:off x="285840" y="115920"/>
            <a:ext cx="8607240" cy="86472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en-US" sz="3200" b="1" strike="noStrike" spc="-1">
                <a:solidFill>
                  <a:srgbClr val="0099CC"/>
                </a:solidFill>
                <a:latin typeface="Calibri"/>
              </a:rPr>
              <a:t>Motivation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7" name="TextShape 2"/>
          <p:cNvSpPr txBox="1"/>
          <p:nvPr/>
        </p:nvSpPr>
        <p:spPr>
          <a:xfrm>
            <a:off x="285840" y="1268280"/>
            <a:ext cx="8607240" cy="496836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marL="343080" indent="-342720">
              <a:lnSpc>
                <a:spcPct val="100000"/>
              </a:lnSpc>
              <a:spcBef>
                <a:spcPts val="901"/>
              </a:spcBef>
              <a:buClr>
                <a:srgbClr val="0099CC"/>
              </a:buClr>
              <a:buSzPct val="130000"/>
              <a:buFont typeface="Wingdings" charset="2"/>
              <a:buChar char=""/>
            </a:pPr>
            <a:r>
              <a:rPr lang="en-US" sz="2000" b="1" strike="noStrike" spc="-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Identified use cases not addressed by existing 3GPP LPWA/</a:t>
            </a:r>
            <a:r>
              <a:rPr lang="en-US" sz="2000" b="1" strike="noStrike" spc="-1" dirty="0" err="1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IoT</a:t>
            </a:r>
            <a:r>
              <a:rPr lang="en-US" sz="2000" b="1" strike="noStrike" spc="-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technology</a:t>
            </a:r>
            <a:endParaRPr lang="fr-FR" sz="2000" b="1" strike="noStrike" spc="-1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743040" lvl="1" indent="-285480">
              <a:lnSpc>
                <a:spcPct val="100000"/>
              </a:lnSpc>
              <a:spcBef>
                <a:spcPts val="360"/>
              </a:spcBef>
              <a:buClr>
                <a:srgbClr val="0099CC"/>
              </a:buClr>
              <a:buFont typeface="Wingdings" charset="2"/>
              <a:buChar char=""/>
            </a:pPr>
            <a:r>
              <a:rPr lang="en-US" sz="2000" b="0" strike="noStrike" spc="-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Inventory (automated warehouse, automobile manufacturing, …)</a:t>
            </a:r>
          </a:p>
          <a:p>
            <a:pPr marL="743040" lvl="1" indent="-285480">
              <a:lnSpc>
                <a:spcPct val="100000"/>
              </a:lnSpc>
              <a:spcBef>
                <a:spcPts val="360"/>
              </a:spcBef>
              <a:buClr>
                <a:srgbClr val="0099CC"/>
              </a:buClr>
              <a:buFont typeface="Wingdings" charset="2"/>
              <a:buChar char=""/>
            </a:pPr>
            <a:r>
              <a:rPr lang="en-US" sz="2000" spc="-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Sensors (Smart agriculture, smart grid, …)</a:t>
            </a:r>
          </a:p>
          <a:p>
            <a:pPr marL="743040" lvl="1" indent="-285480">
              <a:lnSpc>
                <a:spcPct val="100000"/>
              </a:lnSpc>
              <a:spcBef>
                <a:spcPts val="360"/>
              </a:spcBef>
              <a:buClr>
                <a:srgbClr val="0099CC"/>
              </a:buClr>
              <a:buFont typeface="Wingdings" charset="2"/>
              <a:buChar char=""/>
            </a:pPr>
            <a:r>
              <a:rPr lang="en-US" sz="2000" b="0" strike="noStrike" spc="-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Positioning (Asset tracking, indoor positioning,…)</a:t>
            </a:r>
          </a:p>
          <a:p>
            <a:pPr marL="743040" lvl="1" indent="-285480">
              <a:lnSpc>
                <a:spcPct val="100000"/>
              </a:lnSpc>
              <a:spcBef>
                <a:spcPts val="360"/>
              </a:spcBef>
              <a:buClr>
                <a:srgbClr val="0099CC"/>
              </a:buClr>
              <a:buFont typeface="Wingdings" charset="2"/>
              <a:buChar char=""/>
            </a:pPr>
            <a:r>
              <a:rPr lang="en-US" sz="2000" spc="-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Command (Device activation/deactivation,…)</a:t>
            </a:r>
          </a:p>
          <a:p>
            <a:pPr marL="743040" lvl="1" indent="-285480">
              <a:lnSpc>
                <a:spcPct val="100000"/>
              </a:lnSpc>
              <a:spcBef>
                <a:spcPts val="360"/>
              </a:spcBef>
              <a:buClr>
                <a:srgbClr val="0099CC"/>
              </a:buClr>
              <a:buFont typeface="Wingdings" charset="2"/>
              <a:buChar char=""/>
            </a:pPr>
            <a:endParaRPr lang="fr-FR" sz="2000" b="0" strike="noStrike" spc="-1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3080" indent="-342720">
              <a:lnSpc>
                <a:spcPct val="100000"/>
              </a:lnSpc>
              <a:spcBef>
                <a:spcPts val="901"/>
              </a:spcBef>
              <a:buClr>
                <a:srgbClr val="0099CC"/>
              </a:buClr>
              <a:buSzPct val="130000"/>
              <a:buFont typeface="Wingdings" charset="2"/>
              <a:buChar char=""/>
              <a:tabLst>
                <a:tab pos="0" algn="l"/>
              </a:tabLst>
            </a:pPr>
            <a:r>
              <a:rPr lang="en-US" sz="2000" b="1" spc="-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Enabling ultra-low cost battery-less devices within 3GPP cellular technology has a lot of benefits</a:t>
            </a:r>
            <a:endParaRPr lang="fr-FR" sz="2000" b="0" strike="noStrike" spc="-1" dirty="0" smtClean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743040" lvl="1" indent="-285480">
              <a:lnSpc>
                <a:spcPct val="100000"/>
              </a:lnSpc>
              <a:spcBef>
                <a:spcPts val="360"/>
              </a:spcBef>
              <a:buClr>
                <a:srgbClr val="0099CC"/>
              </a:buClr>
              <a:buFont typeface="Wingdings" charset="2"/>
              <a:buChar char=""/>
              <a:tabLst>
                <a:tab pos="0" algn="l"/>
              </a:tabLst>
            </a:pPr>
            <a:r>
              <a:rPr lang="en-US" sz="2000" spc="-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Massive number of connections</a:t>
            </a:r>
          </a:p>
          <a:p>
            <a:pPr marL="743040" lvl="1" indent="-285480">
              <a:lnSpc>
                <a:spcPct val="100000"/>
              </a:lnSpc>
              <a:spcBef>
                <a:spcPts val="360"/>
              </a:spcBef>
              <a:buClr>
                <a:srgbClr val="0099CC"/>
              </a:buClr>
              <a:buFont typeface="Wingdings" charset="2"/>
              <a:buChar char=""/>
              <a:tabLst>
                <a:tab pos="0" algn="l"/>
              </a:tabLst>
            </a:pPr>
            <a:r>
              <a:rPr lang="en-US" sz="2000" b="0" strike="noStrike" spc="-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Improved coverage compared to RFID</a:t>
            </a:r>
          </a:p>
          <a:p>
            <a:pPr marL="743040" lvl="1" indent="-285480">
              <a:lnSpc>
                <a:spcPct val="100000"/>
              </a:lnSpc>
              <a:spcBef>
                <a:spcPts val="360"/>
              </a:spcBef>
              <a:buClr>
                <a:srgbClr val="0099CC"/>
              </a:buClr>
              <a:buFont typeface="Wingdings" charset="2"/>
              <a:buChar char=""/>
              <a:tabLst>
                <a:tab pos="0" algn="l"/>
              </a:tabLst>
            </a:pPr>
            <a:r>
              <a:rPr lang="en-US" sz="2000" spc="-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Devices managed within 5G cellular network</a:t>
            </a:r>
            <a:endParaRPr lang="fr-FR" sz="2000" b="0" strike="noStrike" spc="-1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TextShape 1"/>
          <p:cNvSpPr txBox="1"/>
          <p:nvPr/>
        </p:nvSpPr>
        <p:spPr>
          <a:xfrm>
            <a:off x="285840" y="115920"/>
            <a:ext cx="8607240" cy="86472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en-US" sz="3200" b="1" strike="noStrike" spc="-1">
                <a:solidFill>
                  <a:srgbClr val="0099CC"/>
                </a:solidFill>
                <a:latin typeface="Calibri"/>
              </a:rPr>
              <a:t>Background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1" name="TextShape 2"/>
              <p:cNvSpPr txBox="1"/>
              <p:nvPr/>
            </p:nvSpPr>
            <p:spPr>
              <a:xfrm>
                <a:off x="285840" y="1268280"/>
                <a:ext cx="8607240" cy="49683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="t">
                <a:noAutofit/>
              </a:bodyPr>
              <a:lstStyle/>
              <a:p>
                <a:pPr marL="360">
                  <a:lnSpc>
                    <a:spcPct val="100000"/>
                  </a:lnSpc>
                  <a:spcBef>
                    <a:spcPts val="901"/>
                  </a:spcBef>
                  <a:buClr>
                    <a:srgbClr val="0099CC"/>
                  </a:buClr>
                  <a:buSzPct val="130000"/>
                </a:pPr>
                <a:r>
                  <a:rPr lang="en-US" b="1" spc="-1" dirty="0" smtClean="0">
                    <a:solidFill>
                      <a:srgbClr val="00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Ambient </a:t>
                </a:r>
                <a:r>
                  <a:rPr lang="en-US" b="1" spc="-1" dirty="0" err="1" smtClean="0">
                    <a:solidFill>
                      <a:srgbClr val="00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IoT</a:t>
                </a:r>
                <a:r>
                  <a:rPr lang="en-US" b="1" spc="-1" dirty="0" smtClean="0">
                    <a:solidFill>
                      <a:srgbClr val="00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device complexity</a:t>
                </a:r>
              </a:p>
              <a:p>
                <a:pPr marL="360">
                  <a:lnSpc>
                    <a:spcPct val="100000"/>
                  </a:lnSpc>
                  <a:spcBef>
                    <a:spcPts val="901"/>
                  </a:spcBef>
                  <a:buClr>
                    <a:srgbClr val="0099CC"/>
                  </a:buClr>
                  <a:buSzPct val="130000"/>
                </a:pPr>
                <a:endParaRPr lang="fr-FR" sz="1800" b="1" strike="noStrike" spc="-1" dirty="0" smtClean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360">
                  <a:lnSpc>
                    <a:spcPct val="100000"/>
                  </a:lnSpc>
                  <a:spcBef>
                    <a:spcPts val="901"/>
                  </a:spcBef>
                  <a:buClr>
                    <a:srgbClr val="0099CC"/>
                  </a:buClr>
                  <a:buSzPct val="130000"/>
                </a:pPr>
                <a:endParaRPr lang="fr-FR" b="1" spc="-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360">
                  <a:lnSpc>
                    <a:spcPct val="100000"/>
                  </a:lnSpc>
                  <a:spcBef>
                    <a:spcPts val="901"/>
                  </a:spcBef>
                  <a:buClr>
                    <a:srgbClr val="0099CC"/>
                  </a:buClr>
                  <a:buSzPct val="130000"/>
                </a:pPr>
                <a:endParaRPr lang="fr-FR" sz="1800" b="1" strike="noStrike" spc="-1" dirty="0" smtClean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360">
                  <a:lnSpc>
                    <a:spcPct val="100000"/>
                  </a:lnSpc>
                  <a:spcBef>
                    <a:spcPts val="901"/>
                  </a:spcBef>
                  <a:buClr>
                    <a:srgbClr val="0099CC"/>
                  </a:buClr>
                  <a:buSzPct val="130000"/>
                </a:pPr>
                <a:endParaRPr lang="fr-FR" b="1" spc="-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360">
                  <a:lnSpc>
                    <a:spcPct val="100000"/>
                  </a:lnSpc>
                  <a:spcBef>
                    <a:spcPts val="901"/>
                  </a:spcBef>
                  <a:buClr>
                    <a:srgbClr val="0099CC"/>
                  </a:buClr>
                  <a:buSzPct val="130000"/>
                </a:pPr>
                <a:endParaRPr lang="fr-FR" sz="1800" b="1" strike="noStrike" spc="-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360">
                  <a:lnSpc>
                    <a:spcPct val="150000"/>
                  </a:lnSpc>
                  <a:spcBef>
                    <a:spcPts val="901"/>
                  </a:spcBef>
                  <a:buClr>
                    <a:srgbClr val="0099CC"/>
                  </a:buClr>
                  <a:buSzPct val="130000"/>
                  <a:tabLst>
                    <a:tab pos="0" algn="l"/>
                  </a:tabLst>
                </a:pPr>
                <a:r>
                  <a:rPr lang="en-US" b="1" strike="noStrike" spc="-1" dirty="0" smtClean="0">
                    <a:solidFill>
                      <a:srgbClr val="00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Observations</a:t>
                </a:r>
                <a:endParaRPr lang="fr-FR" b="1" strike="noStrike" spc="-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743040" lvl="1" indent="-285480">
                  <a:lnSpc>
                    <a:spcPct val="150000"/>
                  </a:lnSpc>
                  <a:buClr>
                    <a:srgbClr val="0099CC"/>
                  </a:buClr>
                  <a:buFont typeface="Wingdings" charset="2"/>
                  <a:buChar char=""/>
                  <a:tabLst>
                    <a:tab pos="0" algn="l"/>
                  </a:tabLst>
                </a:pPr>
                <a:r>
                  <a:rPr lang="en-US" sz="1400" spc="-1" dirty="0" smtClean="0">
                    <a:solidFill>
                      <a:srgbClr val="00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Ultra-low power </a:t>
                </a:r>
                <a:r>
                  <a:rPr lang="en-US" sz="1400" i="1" spc="-1" dirty="0" smtClean="0">
                    <a:solidFill>
                      <a:srgbClr val="00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reception</a:t>
                </a:r>
                <a:r>
                  <a:rPr lang="en-US" sz="1400" spc="-1" dirty="0" smtClean="0">
                    <a:solidFill>
                      <a:srgbClr val="00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for Devices B and C</a:t>
                </a:r>
                <a:endParaRPr lang="fr-FR" sz="1400" spc="-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1200510" lvl="2" indent="-285750">
                  <a:lnSpc>
                    <a:spcPct val="150000"/>
                  </a:lnSpc>
                  <a:buClr>
                    <a:srgbClr val="0099CC"/>
                  </a:buClr>
                  <a:buFont typeface="Arial" panose="020B0604020202020204" pitchFamily="34" charset="0"/>
                  <a:buChar char="•"/>
                  <a:tabLst>
                    <a:tab pos="0" algn="l"/>
                  </a:tabLst>
                </a:pPr>
                <a:r>
                  <a:rPr lang="en-US" sz="1400" spc="-1" dirty="0" smtClean="0">
                    <a:solidFill>
                      <a:srgbClr val="00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Non-coherent receivers with envelope detection</a:t>
                </a:r>
              </a:p>
              <a:p>
                <a:pPr marL="1200510" lvl="2" indent="-285750">
                  <a:lnSpc>
                    <a:spcPct val="150000"/>
                  </a:lnSpc>
                  <a:buClr>
                    <a:srgbClr val="0099CC"/>
                  </a:buClr>
                  <a:buFont typeface="Arial" panose="020B0604020202020204" pitchFamily="34" charset="0"/>
                  <a:buChar char="•"/>
                  <a:tabLst>
                    <a:tab pos="0" algn="l"/>
                  </a:tabLst>
                </a:pPr>
                <a:r>
                  <a:rPr lang="en-US" sz="1400" b="0" strike="noStrike" spc="-1" dirty="0" smtClean="0">
                    <a:solidFill>
                      <a:srgbClr val="00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Limited processing capabilities (channel decoding, …)</a:t>
                </a:r>
                <a:endParaRPr lang="fr-FR" sz="1400" b="0" strike="noStrike" spc="-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743040" lvl="1" indent="-285480">
                  <a:lnSpc>
                    <a:spcPct val="150000"/>
                  </a:lnSpc>
                  <a:buClr>
                    <a:srgbClr val="0099CC"/>
                  </a:buClr>
                  <a:buFont typeface="Wingdings" charset="2"/>
                  <a:buChar char=""/>
                  <a:tabLst>
                    <a:tab pos="0" algn="l"/>
                  </a:tabLst>
                </a:pPr>
                <a:r>
                  <a:rPr lang="en-US" sz="1400" spc="-1" dirty="0" smtClean="0">
                    <a:solidFill>
                      <a:srgbClr val="00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Two types of UL transmission</a:t>
                </a:r>
                <a:endParaRPr lang="fr-FR" sz="1400" spc="-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1200510" lvl="2" indent="-285750">
                  <a:lnSpc>
                    <a:spcPct val="150000"/>
                  </a:lnSpc>
                  <a:buClr>
                    <a:srgbClr val="0099CC"/>
                  </a:buClr>
                  <a:buFont typeface="Arial" panose="020B0604020202020204" pitchFamily="34" charset="0"/>
                  <a:buChar char="•"/>
                  <a:tabLst>
                    <a:tab pos="0" algn="l"/>
                  </a:tabLst>
                </a:pPr>
                <a:r>
                  <a:rPr lang="en-US" sz="1400" spc="-1" dirty="0" smtClean="0">
                    <a:solidFill>
                      <a:srgbClr val="00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Back-scattering (Devices A &amp; B) of ambient RF source</a:t>
                </a:r>
              </a:p>
              <a:p>
                <a:pPr marL="1200510" lvl="2" indent="-285750">
                  <a:lnSpc>
                    <a:spcPct val="150000"/>
                  </a:lnSpc>
                  <a:buClr>
                    <a:srgbClr val="0099CC"/>
                  </a:buClr>
                  <a:buFont typeface="Arial" panose="020B0604020202020204" pitchFamily="34" charset="0"/>
                  <a:buChar char="•"/>
                  <a:tabLst>
                    <a:tab pos="0" algn="l"/>
                  </a:tabLst>
                </a:pPr>
                <a:r>
                  <a:rPr lang="en-US" sz="1400" b="0" strike="noStrike" spc="-1" dirty="0" smtClean="0">
                    <a:solidFill>
                      <a:srgbClr val="00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Independent transmission (Device C)</a:t>
                </a:r>
                <a:endParaRPr lang="en-US" sz="1400" spc="-1" dirty="0" smtClean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743310" lvl="1" indent="-285750">
                  <a:lnSpc>
                    <a:spcPct val="150000"/>
                  </a:lnSpc>
                  <a:buClr>
                    <a:srgbClr val="0099CC"/>
                  </a:buClr>
                  <a:buFont typeface="Wingdings" panose="05000000000000000000" pitchFamily="2" charset="2"/>
                  <a:buChar char="Ø"/>
                  <a:tabLst>
                    <a:tab pos="0" algn="l"/>
                  </a:tabLst>
                </a:pPr>
                <a:r>
                  <a:rPr lang="en-US" sz="1400" b="0" strike="noStrike" spc="-1" dirty="0" smtClean="0">
                    <a:solidFill>
                      <a:srgbClr val="00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Devices B &amp; C have similar power consumption targets as LP-WUR (&lt; 1</a:t>
                </a:r>
                <a14:m>
                  <m:oMath xmlns:m="http://schemas.openxmlformats.org/officeDocument/2006/math">
                    <m:r>
                      <a:rPr lang="en-US" sz="1400" b="0" i="1" strike="noStrike" spc="-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𝑚𝑊</m:t>
                    </m:r>
                  </m:oMath>
                </a14:m>
                <a:r>
                  <a:rPr lang="en-US" sz="1400" b="0" strike="noStrike" spc="-1" dirty="0" smtClean="0">
                    <a:solidFill>
                      <a:srgbClr val="00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)</a:t>
                </a:r>
              </a:p>
            </p:txBody>
          </p:sp>
        </mc:Choice>
        <mc:Fallback>
          <p:sp>
            <p:nvSpPr>
              <p:cNvPr id="101" name="TextShap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5840" y="1268280"/>
                <a:ext cx="8607240" cy="4968360"/>
              </a:xfrm>
              <a:prstGeom prst="rect">
                <a:avLst/>
              </a:prstGeom>
              <a:blipFill>
                <a:blip r:embed="rId2"/>
                <a:stretch>
                  <a:fillRect l="-637" t="-613" b="-2822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2" name="Table 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50848658"/>
                  </p:ext>
                </p:extLst>
              </p:nvPr>
            </p:nvGraphicFramePr>
            <p:xfrm>
              <a:off x="720966" y="1739900"/>
              <a:ext cx="7376748" cy="1854200"/>
            </p:xfrm>
            <a:graphic>
              <a:graphicData uri="http://schemas.openxmlformats.org/drawingml/2006/table">
                <a:tbl>
                  <a:tblPr firstRow="1" bandRow="1">
                    <a:tableStyleId>{68D230F3-CF80-4859-8CE7-A43EE81993B5}</a:tableStyleId>
                  </a:tblPr>
                  <a:tblGrid>
                    <a:gridCol w="1844187">
                      <a:extLst>
                        <a:ext uri="{9D8B030D-6E8A-4147-A177-3AD203B41FA5}">
                          <a16:colId xmlns:a16="http://schemas.microsoft.com/office/drawing/2014/main" val="3019190664"/>
                        </a:ext>
                      </a:extLst>
                    </a:gridCol>
                    <a:gridCol w="1844187">
                      <a:extLst>
                        <a:ext uri="{9D8B030D-6E8A-4147-A177-3AD203B41FA5}">
                          <a16:colId xmlns:a16="http://schemas.microsoft.com/office/drawing/2014/main" val="2143045368"/>
                        </a:ext>
                      </a:extLst>
                    </a:gridCol>
                    <a:gridCol w="1844187">
                      <a:extLst>
                        <a:ext uri="{9D8B030D-6E8A-4147-A177-3AD203B41FA5}">
                          <a16:colId xmlns:a16="http://schemas.microsoft.com/office/drawing/2014/main" val="37470705"/>
                        </a:ext>
                      </a:extLst>
                    </a:gridCol>
                    <a:gridCol w="1844187">
                      <a:extLst>
                        <a:ext uri="{9D8B030D-6E8A-4147-A177-3AD203B41FA5}">
                          <a16:colId xmlns:a16="http://schemas.microsoft.com/office/drawing/2014/main" val="47921361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Property</a:t>
                          </a:r>
                          <a:endParaRPr lang="en-US" sz="14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Device A</a:t>
                          </a:r>
                          <a:endParaRPr lang="en-US" sz="14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Device B</a:t>
                          </a:r>
                          <a:endParaRPr lang="en-US" sz="14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Device C</a:t>
                          </a:r>
                          <a:endParaRPr lang="en-US" sz="14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26996714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1400" dirty="0" err="1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Tx</a:t>
                          </a:r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/Rx</a:t>
                          </a:r>
                          <a:endParaRPr lang="en-US" sz="14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1400" dirty="0" err="1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Tx</a:t>
                          </a:r>
                          <a:endParaRPr lang="en-US" sz="14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1400" dirty="0" err="1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Tx</a:t>
                          </a:r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 or</a:t>
                          </a:r>
                          <a:r>
                            <a:rPr lang="en-US" sz="1400" baseline="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 </a:t>
                          </a:r>
                          <a:r>
                            <a:rPr lang="en-US" sz="1400" baseline="0" dirty="0" err="1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Tx</a:t>
                          </a:r>
                          <a:r>
                            <a:rPr lang="en-US" sz="1400" baseline="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/Rx</a:t>
                          </a:r>
                          <a:endParaRPr lang="en-US" sz="14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1400" dirty="0" err="1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Tx</a:t>
                          </a:r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/Rx</a:t>
                          </a:r>
                          <a:endParaRPr lang="en-US" sz="14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13887187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Energy storage</a:t>
                          </a:r>
                          <a:endParaRPr lang="en-US" sz="14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None</a:t>
                          </a:r>
                          <a:endParaRPr lang="en-US" sz="14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E1</a:t>
                          </a:r>
                          <a:endParaRPr lang="en-US" sz="14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E2</a:t>
                          </a:r>
                          <a:r>
                            <a:rPr lang="en-US" sz="1400" baseline="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 (E2&gt;E1)</a:t>
                          </a:r>
                          <a:endParaRPr lang="en-US" sz="14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14537277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Independent </a:t>
                          </a:r>
                          <a:r>
                            <a:rPr lang="en-US" sz="1400" dirty="0" err="1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Tx</a:t>
                          </a:r>
                          <a:endParaRPr lang="en-US" sz="14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No</a:t>
                          </a:r>
                          <a:endParaRPr lang="en-US" sz="14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No</a:t>
                          </a:r>
                          <a:endParaRPr lang="en-US" sz="14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Yes</a:t>
                          </a:r>
                          <a:endParaRPr lang="en-US" sz="14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05001260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Power consumption</a:t>
                          </a:r>
                          <a:endParaRPr lang="en-US" sz="14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&lt;[1-10]</a:t>
                          </a:r>
                          <a14:m>
                            <m:oMath xmlns:m="http://schemas.openxmlformats.org/officeDocument/2006/math">
                              <m:r>
                                <a:rPr lang="en-US" sz="140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Calibri" panose="020F0502020204030204" pitchFamily="34" charset="0"/>
                                </a:rPr>
                                <m:t>𝜇</m:t>
                              </m:r>
                              <m:r>
                                <a:rPr lang="en-US" sz="1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Calibri" panose="020F0502020204030204" pitchFamily="34" charset="0"/>
                                </a:rPr>
                                <m:t>𝑊</m:t>
                              </m:r>
                            </m:oMath>
                          </a14:m>
                          <a:endParaRPr lang="en-US" sz="14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Hundreds</a:t>
                          </a:r>
                          <a:r>
                            <a:rPr lang="en-US" sz="1400" baseline="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 of </a:t>
                          </a:r>
                          <a14:m>
                            <m:oMath xmlns:m="http://schemas.openxmlformats.org/officeDocument/2006/math">
                              <m:r>
                                <a:rPr lang="en-US" sz="140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Calibri" panose="020F0502020204030204" pitchFamily="34" charset="0"/>
                                </a:rPr>
                                <m:t>𝜇</m:t>
                              </m:r>
                              <m:r>
                                <a:rPr lang="en-US" sz="1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Calibri" panose="020F0502020204030204" pitchFamily="34" charset="0"/>
                                </a:rPr>
                                <m:t>𝑊</m:t>
                              </m:r>
                            </m:oMath>
                          </a14:m>
                          <a:endParaRPr lang="en-US" sz="14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&lt;[1-10] </a:t>
                          </a:r>
                          <a14:m>
                            <m:oMath xmlns:m="http://schemas.openxmlformats.org/officeDocument/2006/math">
                              <m:r>
                                <a:rPr lang="en-US" sz="1400" b="0" i="1" smtClean="0">
                                  <a:latin typeface="Cambria Math" panose="02040503050406030204" pitchFamily="18" charset="0"/>
                                  <a:cs typeface="Calibri" panose="020F0502020204030204" pitchFamily="34" charset="0"/>
                                </a:rPr>
                                <m:t>𝑚𝑊</m:t>
                              </m:r>
                            </m:oMath>
                          </a14:m>
                          <a:endParaRPr lang="en-US" sz="14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823101613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2" name="Table 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50848658"/>
                  </p:ext>
                </p:extLst>
              </p:nvPr>
            </p:nvGraphicFramePr>
            <p:xfrm>
              <a:off x="720966" y="1739900"/>
              <a:ext cx="7376748" cy="1854200"/>
            </p:xfrm>
            <a:graphic>
              <a:graphicData uri="http://schemas.openxmlformats.org/drawingml/2006/table">
                <a:tbl>
                  <a:tblPr firstRow="1" bandRow="1">
                    <a:tableStyleId>{68D230F3-CF80-4859-8CE7-A43EE81993B5}</a:tableStyleId>
                  </a:tblPr>
                  <a:tblGrid>
                    <a:gridCol w="1844187">
                      <a:extLst>
                        <a:ext uri="{9D8B030D-6E8A-4147-A177-3AD203B41FA5}">
                          <a16:colId xmlns:a16="http://schemas.microsoft.com/office/drawing/2014/main" val="3019190664"/>
                        </a:ext>
                      </a:extLst>
                    </a:gridCol>
                    <a:gridCol w="1844187">
                      <a:extLst>
                        <a:ext uri="{9D8B030D-6E8A-4147-A177-3AD203B41FA5}">
                          <a16:colId xmlns:a16="http://schemas.microsoft.com/office/drawing/2014/main" val="2143045368"/>
                        </a:ext>
                      </a:extLst>
                    </a:gridCol>
                    <a:gridCol w="1844187">
                      <a:extLst>
                        <a:ext uri="{9D8B030D-6E8A-4147-A177-3AD203B41FA5}">
                          <a16:colId xmlns:a16="http://schemas.microsoft.com/office/drawing/2014/main" val="37470705"/>
                        </a:ext>
                      </a:extLst>
                    </a:gridCol>
                    <a:gridCol w="1844187">
                      <a:extLst>
                        <a:ext uri="{9D8B030D-6E8A-4147-A177-3AD203B41FA5}">
                          <a16:colId xmlns:a16="http://schemas.microsoft.com/office/drawing/2014/main" val="47921361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Property</a:t>
                          </a:r>
                          <a:endParaRPr lang="en-US" sz="14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Device A</a:t>
                          </a:r>
                          <a:endParaRPr lang="en-US" sz="14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Device B</a:t>
                          </a:r>
                          <a:endParaRPr lang="en-US" sz="14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Device C</a:t>
                          </a:r>
                          <a:endParaRPr lang="en-US" sz="14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26996714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1400" dirty="0" err="1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Tx</a:t>
                          </a:r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/Rx</a:t>
                          </a:r>
                          <a:endParaRPr lang="en-US" sz="14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1400" dirty="0" err="1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Tx</a:t>
                          </a:r>
                          <a:endParaRPr lang="en-US" sz="14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1400" dirty="0" err="1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Tx</a:t>
                          </a:r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 or</a:t>
                          </a:r>
                          <a:r>
                            <a:rPr lang="en-US" sz="1400" baseline="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 </a:t>
                          </a:r>
                          <a:r>
                            <a:rPr lang="en-US" sz="1400" baseline="0" dirty="0" err="1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Tx</a:t>
                          </a:r>
                          <a:r>
                            <a:rPr lang="en-US" sz="1400" baseline="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/Rx</a:t>
                          </a:r>
                          <a:endParaRPr lang="en-US" sz="14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1400" dirty="0" err="1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Tx</a:t>
                          </a:r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/Rx</a:t>
                          </a:r>
                          <a:endParaRPr lang="en-US" sz="14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13887187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Energy storage</a:t>
                          </a:r>
                          <a:endParaRPr lang="en-US" sz="14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None</a:t>
                          </a:r>
                          <a:endParaRPr lang="en-US" sz="14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E1</a:t>
                          </a:r>
                          <a:endParaRPr lang="en-US" sz="14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E2</a:t>
                          </a:r>
                          <a:r>
                            <a:rPr lang="en-US" sz="1400" baseline="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 (E2&gt;E1)</a:t>
                          </a:r>
                          <a:endParaRPr lang="en-US" sz="14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14537277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Independent </a:t>
                          </a:r>
                          <a:r>
                            <a:rPr lang="en-US" sz="1400" dirty="0" err="1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Tx</a:t>
                          </a:r>
                          <a:endParaRPr lang="en-US" sz="14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No</a:t>
                          </a:r>
                          <a:endParaRPr lang="en-US" sz="14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No</a:t>
                          </a:r>
                          <a:endParaRPr lang="en-US" sz="14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Yes</a:t>
                          </a:r>
                          <a:endParaRPr lang="en-US" sz="14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05001260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1400" dirty="0" smtClean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Power consumption</a:t>
                          </a:r>
                          <a:endParaRPr lang="en-US" sz="14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0000" t="-401639" r="-200000" b="-163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200662" t="-401639" r="-100662" b="-163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299670" t="-401639" r="-330" b="-163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823101613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TextShape 1"/>
          <p:cNvSpPr txBox="1"/>
          <p:nvPr/>
        </p:nvSpPr>
        <p:spPr>
          <a:xfrm>
            <a:off x="285840" y="115920"/>
            <a:ext cx="8607240" cy="86472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en-US" sz="3200" b="1" strike="noStrike" spc="-1">
                <a:solidFill>
                  <a:srgbClr val="0099CC"/>
                </a:solidFill>
                <a:latin typeface="Calibri"/>
              </a:rPr>
              <a:t>Proposals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5" name="TextShape 2"/>
          <p:cNvSpPr txBox="1"/>
          <p:nvPr/>
        </p:nvSpPr>
        <p:spPr>
          <a:xfrm>
            <a:off x="285840" y="1268280"/>
            <a:ext cx="8607240" cy="496836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marL="343080" indent="-342720">
              <a:lnSpc>
                <a:spcPct val="100000"/>
              </a:lnSpc>
              <a:spcBef>
                <a:spcPts val="1199"/>
              </a:spcBef>
              <a:buClr>
                <a:srgbClr val="0099CC"/>
              </a:buClr>
              <a:buSzPct val="130000"/>
              <a:buFont typeface="Wingdings" charset="2"/>
              <a:buChar char=""/>
            </a:pPr>
            <a:r>
              <a:rPr lang="en-US" sz="2000" b="1" strike="noStrike" spc="-1" dirty="0">
                <a:solidFill>
                  <a:srgbClr val="000000"/>
                </a:solidFill>
                <a:latin typeface="Calibri"/>
              </a:rPr>
              <a:t>Study </a:t>
            </a:r>
            <a:r>
              <a:rPr lang="en-US" sz="2000" b="1" strike="noStrike" spc="-1" dirty="0" smtClean="0">
                <a:solidFill>
                  <a:srgbClr val="000000"/>
                </a:solidFill>
                <a:latin typeface="Calibri"/>
              </a:rPr>
              <a:t>PHY layer aspects for UL and DL of Ambient </a:t>
            </a:r>
            <a:r>
              <a:rPr lang="en-US" sz="2000" b="1" strike="noStrike" spc="-1" dirty="0" err="1" smtClean="0">
                <a:solidFill>
                  <a:srgbClr val="000000"/>
                </a:solidFill>
                <a:latin typeface="Calibri"/>
              </a:rPr>
              <a:t>IoT</a:t>
            </a:r>
            <a:r>
              <a:rPr lang="en-US" sz="2000" b="1" strike="noStrike" spc="-1" dirty="0" smtClean="0">
                <a:solidFill>
                  <a:srgbClr val="000000"/>
                </a:solidFill>
                <a:latin typeface="Calibri"/>
              </a:rPr>
              <a:t> devices</a:t>
            </a:r>
            <a:endParaRPr lang="en-US" sz="2000" b="1" strike="noStrike" spc="-1" dirty="0" smtClean="0">
              <a:solidFill>
                <a:srgbClr val="000000"/>
              </a:solidFill>
              <a:latin typeface="Calibri"/>
            </a:endParaRPr>
          </a:p>
          <a:p>
            <a:pPr marL="743040" lvl="1" indent="-285480">
              <a:spcBef>
                <a:spcPts val="479"/>
              </a:spcBef>
              <a:buClr>
                <a:srgbClr val="0099CC"/>
              </a:buClr>
              <a:buFont typeface="Wingdings" charset="2"/>
              <a:buChar char=""/>
            </a:pP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DL waveform and channel coding for ultra low-power reception</a:t>
            </a:r>
          </a:p>
          <a:p>
            <a:pPr marL="743040" lvl="1" indent="-285480">
              <a:spcBef>
                <a:spcPts val="479"/>
              </a:spcBef>
              <a:buClr>
                <a:srgbClr val="0099CC"/>
              </a:buClr>
              <a:buFont typeface="Wingdings" charset="2"/>
              <a:buChar char=""/>
            </a:pP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UL waveform &amp; coding for low-power transmission</a:t>
            </a:r>
          </a:p>
          <a:p>
            <a:pPr marL="743040" lvl="1" indent="-285480">
              <a:spcBef>
                <a:spcPts val="479"/>
              </a:spcBef>
              <a:buClr>
                <a:srgbClr val="0099CC"/>
              </a:buClr>
              <a:buFont typeface="Wingdings" charset="2"/>
              <a:buChar char=""/>
            </a:pP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PHY security aspects, e.g. secure UL transmission</a:t>
            </a:r>
            <a:endParaRPr lang="en-US" sz="20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743040" lvl="1" indent="-285480">
              <a:spcBef>
                <a:spcPts val="479"/>
              </a:spcBef>
              <a:buClr>
                <a:srgbClr val="0099CC"/>
              </a:buClr>
              <a:buFont typeface="Wingdings" charset="2"/>
              <a:buChar char=""/>
            </a:pP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L1 procedures (start/stop of transmission/reception, synchronization, measurements,…)</a:t>
            </a:r>
            <a:endParaRPr lang="en-US" sz="2000" b="0" strike="noStrike" spc="-1" dirty="0" smtClean="0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00000"/>
              </a:lnSpc>
              <a:spcBef>
                <a:spcPts val="1199"/>
              </a:spcBef>
              <a:buClr>
                <a:srgbClr val="0099CC"/>
              </a:buClr>
              <a:buSzPct val="130000"/>
              <a:buFont typeface="Wingdings" charset="2"/>
              <a:buChar char=""/>
            </a:pPr>
            <a:r>
              <a:rPr lang="en-US" sz="2000" b="1" spc="-1" dirty="0" smtClean="0">
                <a:solidFill>
                  <a:srgbClr val="000000"/>
                </a:solidFill>
                <a:latin typeface="Calibri"/>
              </a:rPr>
              <a:t>Consider </a:t>
            </a:r>
            <a:r>
              <a:rPr lang="en-US" sz="2000" b="1" strike="noStrike" spc="-1" dirty="0" smtClean="0">
                <a:solidFill>
                  <a:srgbClr val="000000"/>
                </a:solidFill>
                <a:latin typeface="Calibri"/>
              </a:rPr>
              <a:t>synergies with SI on low-power wake-up radio (LP-WUR)</a:t>
            </a:r>
            <a:endParaRPr lang="fr-FR" sz="2000" b="1" strike="noStrike" spc="-1" dirty="0" smtClean="0">
              <a:solidFill>
                <a:srgbClr val="000000"/>
              </a:solidFill>
              <a:latin typeface="Arial Narrow"/>
            </a:endParaRPr>
          </a:p>
          <a:p>
            <a:pPr marL="743040" lvl="1" indent="-285480">
              <a:lnSpc>
                <a:spcPct val="100000"/>
              </a:lnSpc>
              <a:spcBef>
                <a:spcPts val="479"/>
              </a:spcBef>
              <a:buClr>
                <a:srgbClr val="0099CC"/>
              </a:buClr>
              <a:buFont typeface="Wingdings" charset="2"/>
              <a:buChar char=""/>
            </a:pPr>
            <a:r>
              <a:rPr lang="en-US" sz="2000" spc="-1" dirty="0" smtClean="0">
                <a:solidFill>
                  <a:srgbClr val="000000"/>
                </a:solidFill>
                <a:latin typeface="Calibri"/>
              </a:rPr>
              <a:t>DL waveform design for low-power/complexity receiver</a:t>
            </a:r>
          </a:p>
          <a:p>
            <a:pPr marL="1371960" lvl="2" indent="-457200">
              <a:spcBef>
                <a:spcPts val="479"/>
              </a:spcBef>
              <a:buClr>
                <a:srgbClr val="0099CC"/>
              </a:buClr>
              <a:buFont typeface="Arial" panose="020B0604020202020204" pitchFamily="34" charset="0"/>
              <a:buChar char="•"/>
            </a:pPr>
            <a:r>
              <a:rPr lang="en-US" sz="2000" spc="-1" dirty="0" smtClean="0">
                <a:solidFill>
                  <a:srgbClr val="000000"/>
                </a:solidFill>
                <a:latin typeface="Calibri"/>
              </a:rPr>
              <a:t>E.g. reception </a:t>
            </a:r>
            <a:r>
              <a:rPr lang="en-US" sz="2000" spc="-1" smtClean="0">
                <a:solidFill>
                  <a:srgbClr val="000000"/>
                </a:solidFill>
                <a:latin typeface="Calibri"/>
              </a:rPr>
              <a:t>of OOK/FSK </a:t>
            </a:r>
            <a:r>
              <a:rPr lang="en-US" sz="2000" spc="-1" dirty="0" smtClean="0">
                <a:solidFill>
                  <a:srgbClr val="000000"/>
                </a:solidFill>
                <a:latin typeface="Calibri"/>
              </a:rPr>
              <a:t>waveform with envelope detection</a:t>
            </a:r>
          </a:p>
          <a:p>
            <a:pPr marL="743040" lvl="1" indent="-285480">
              <a:lnSpc>
                <a:spcPct val="100000"/>
              </a:lnSpc>
              <a:spcBef>
                <a:spcPts val="479"/>
              </a:spcBef>
              <a:buClr>
                <a:srgbClr val="0099CC"/>
              </a:buClr>
              <a:buFont typeface="Wingdings" charset="2"/>
              <a:buChar char=""/>
            </a:pPr>
            <a:r>
              <a:rPr lang="en-US" sz="2000" b="0" strike="noStrike" spc="-1" dirty="0" smtClean="0">
                <a:solidFill>
                  <a:srgbClr val="000000"/>
                </a:solidFill>
                <a:latin typeface="Calibri"/>
              </a:rPr>
              <a:t>Measurements performed by ultra-low power device</a:t>
            </a:r>
          </a:p>
          <a:p>
            <a:pPr marL="743040" lvl="1" indent="-285480">
              <a:lnSpc>
                <a:spcPct val="100000"/>
              </a:lnSpc>
              <a:spcBef>
                <a:spcPts val="479"/>
              </a:spcBef>
              <a:buClr>
                <a:srgbClr val="0099CC"/>
              </a:buClr>
              <a:buFont typeface="Wingdings" charset="2"/>
              <a:buChar char=""/>
            </a:pPr>
            <a:r>
              <a:rPr lang="en-US" sz="2000" b="0" strike="noStrike" spc="-1" dirty="0" smtClean="0">
                <a:solidFill>
                  <a:srgbClr val="000000"/>
                </a:solidFill>
                <a:latin typeface="Calibri"/>
              </a:rPr>
              <a:t>Evaluation results for different receiver architectures as starting point (Device types B &amp; C have similar power consumption targets as LP-WUR)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38785</TotalTime>
  <Words>314</Words>
  <Application>Microsoft Office PowerPoint</Application>
  <PresentationFormat>On-screen Show (4:3)</PresentationFormat>
  <Paragraphs>61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15" baseType="lpstr">
      <vt:lpstr>Arial</vt:lpstr>
      <vt:lpstr>Arial Narrow</vt:lpstr>
      <vt:lpstr>Calibri</vt:lpstr>
      <vt:lpstr>Cambria Math</vt:lpstr>
      <vt:lpstr>DejaVu Sans</vt:lpstr>
      <vt:lpstr>Eurostile LT Std</vt:lpstr>
      <vt:lpstr>Symbol</vt:lpstr>
      <vt:lpstr>Times New Roman</vt:lpstr>
      <vt:lpstr>Wingdings</vt:lpstr>
      <vt:lpstr>Office Theme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Eurecom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Sporadic UL</dc:title>
  <dc:subject/>
  <dc:creator>Sebastian Wagner</dc:creator>
  <dc:description/>
  <cp:lastModifiedBy>Sebastian Wagner</cp:lastModifiedBy>
  <cp:revision>633</cp:revision>
  <cp:lastPrinted>2014-05-05T14:01:36Z</cp:lastPrinted>
  <dcterms:created xsi:type="dcterms:W3CDTF">2007-06-19T08:15:35Z</dcterms:created>
  <dcterms:modified xsi:type="dcterms:W3CDTF">2023-05-31T14:15:34Z</dcterms:modified>
  <dc:language>en-US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16.0000</vt:lpwstr>
  </property>
  <property fmtid="{D5CDD505-2E9C-101B-9397-08002B2CF9AE}" pid="3" name="Company">
    <vt:lpwstr>Eurecom</vt:lpwstr>
  </property>
  <property fmtid="{D5CDD505-2E9C-101B-9397-08002B2CF9AE}" pid="4" name="HiddenSlides">
    <vt:i4>0</vt:i4>
  </property>
  <property fmtid="{D5CDD505-2E9C-101B-9397-08002B2CF9AE}" pid="5" name="HyperlinksChanged">
    <vt:bool>false</vt:bool>
  </property>
  <property fmtid="{D5CDD505-2E9C-101B-9397-08002B2CF9AE}" pid="6" name="LinksUpToDate">
    <vt:bool>false</vt:bool>
  </property>
  <property fmtid="{D5CDD505-2E9C-101B-9397-08002B2CF9AE}" pid="7" name="MMClips">
    <vt:i4>0</vt:i4>
  </property>
  <property fmtid="{D5CDD505-2E9C-101B-9397-08002B2CF9AE}" pid="8" name="Notes">
    <vt:i4>1</vt:i4>
  </property>
  <property fmtid="{D5CDD505-2E9C-101B-9397-08002B2CF9AE}" pid="9" name="PresentationFormat">
    <vt:lpwstr>On-screen Show (4:3)</vt:lpwstr>
  </property>
  <property fmtid="{D5CDD505-2E9C-101B-9397-08002B2CF9AE}" pid="10" name="ScaleCrop">
    <vt:bool>false</vt:bool>
  </property>
  <property fmtid="{D5CDD505-2E9C-101B-9397-08002B2CF9AE}" pid="11" name="ShareDoc">
    <vt:bool>false</vt:bool>
  </property>
  <property fmtid="{D5CDD505-2E9C-101B-9397-08002B2CF9AE}" pid="12" name="Slides">
    <vt:i4>3</vt:i4>
  </property>
</Properties>
</file>