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</p:sldMasterIdLst>
  <p:notesMasterIdLst>
    <p:notesMasterId r:id="rId9"/>
  </p:notesMasterIdLst>
  <p:handoutMasterIdLst>
    <p:handoutMasterId r:id="rId10"/>
  </p:handoutMasterIdLst>
  <p:sldIdLst>
    <p:sldId id="283" r:id="rId3"/>
    <p:sldId id="1512" r:id="rId4"/>
    <p:sldId id="1511" r:id="rId5"/>
    <p:sldId id="1509" r:id="rId6"/>
    <p:sldId id="1510" r:id="rId7"/>
    <p:sldId id="1506" r:id="rId8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</p14:sldIdLst>
        </p14:section>
        <p14:section name="General" id="{17C670ED-A4D6-4502-8203-67C0E20568EB}">
          <p14:sldIdLst>
            <p14:sldId id="1512"/>
            <p14:sldId id="1511"/>
            <p14:sldId id="1509"/>
            <p14:sldId id="1510"/>
            <p14:sldId id="150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3B73"/>
    <a:srgbClr val="F8F8F8"/>
    <a:srgbClr val="D0E8C4"/>
    <a:srgbClr val="170BB5"/>
    <a:srgbClr val="DDDDDD"/>
    <a:srgbClr val="B5B5B5"/>
    <a:srgbClr val="FFFFFF"/>
    <a:srgbClr val="000000"/>
    <a:srgbClr val="E9002F"/>
    <a:srgbClr val="59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6291"/>
  </p:normalViewPr>
  <p:slideViewPr>
    <p:cSldViewPr snapToGrid="0" snapToObjects="1">
      <p:cViewPr varScale="1">
        <p:scale>
          <a:sx n="124" d="100"/>
          <a:sy n="124" d="100"/>
        </p:scale>
        <p:origin x="132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5/31/2023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5/31/2023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100" dirty="0"/>
              <a:t> </a:t>
            </a:r>
            <a:endParaRPr lang="zh-CN" altLang="en-US" sz="11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616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100" dirty="0"/>
              <a:t> </a:t>
            </a:r>
            <a:endParaRPr lang="zh-CN" altLang="en-US" sz="11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823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100" dirty="0"/>
              <a:t> </a:t>
            </a:r>
            <a:endParaRPr lang="zh-CN" altLang="en-US" sz="11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523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AD7D4-8BF1-4888-9C5E-15EBE38A9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06A61-7F5F-4E0F-BB80-98603D8F3F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898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AD7D4-8BF1-4888-9C5E-15EBE38A9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06A61-7F5F-4E0F-BB80-98603D8F3F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440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5213" y="987426"/>
            <a:ext cx="617461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AD7D4-8BF1-4888-9C5E-15EBE38A9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06A61-7F5F-4E0F-BB80-98603D8F3F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2558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5213" y="987426"/>
            <a:ext cx="617461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AD7D4-8BF1-4888-9C5E-15EBE38A9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06A61-7F5F-4E0F-BB80-98603D8F3F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068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AD7D4-8BF1-4888-9C5E-15EBE38A9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06A61-7F5F-4E0F-BB80-98603D8F3F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365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8309" y="365125"/>
            <a:ext cx="2629927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527" y="365125"/>
            <a:ext cx="7737322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AD7D4-8BF1-4888-9C5E-15EBE38A9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06A61-7F5F-4E0F-BB80-98603D8F3F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1088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1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ts val="0"/>
              </a:spcBef>
              <a:buNone/>
              <a:defRPr sz="2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549" indent="0" algn="ctr">
              <a:buNone/>
              <a:defRPr sz="2596"/>
            </a:lvl2pPr>
            <a:lvl3pPr marL="1187094" indent="0" algn="ctr">
              <a:buNone/>
              <a:defRPr sz="2337"/>
            </a:lvl3pPr>
            <a:lvl4pPr marL="1780646" indent="0" algn="ctr">
              <a:buNone/>
              <a:defRPr sz="2079"/>
            </a:lvl4pPr>
            <a:lvl5pPr marL="2374193" indent="0" algn="ctr">
              <a:buNone/>
              <a:defRPr sz="2079"/>
            </a:lvl5pPr>
            <a:lvl6pPr marL="2967740" indent="0" algn="ctr">
              <a:buNone/>
              <a:defRPr sz="2079"/>
            </a:lvl6pPr>
            <a:lvl7pPr marL="3561288" indent="0" algn="ctr">
              <a:buNone/>
              <a:defRPr sz="2079"/>
            </a:lvl7pPr>
            <a:lvl8pPr marL="4154837" indent="0" algn="ctr">
              <a:buNone/>
              <a:defRPr sz="2079"/>
            </a:lvl8pPr>
            <a:lvl9pPr marL="4748385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949690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"/>
            <a:ext cx="12196763" cy="5602265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2181" y="1743742"/>
            <a:ext cx="6522800" cy="589885"/>
          </a:xfrm>
          <a:prstGeom prst="rect">
            <a:avLst/>
          </a:prstGeom>
        </p:spPr>
        <p:txBody>
          <a:bodyPr anchor="ctr"/>
          <a:lstStyle>
            <a:lvl1pPr>
              <a:defRPr sz="1799" spc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399"/>
            </a:lvl2pPr>
            <a:lvl3pPr>
              <a:defRPr sz="1399"/>
            </a:lvl3pPr>
            <a:lvl4pPr>
              <a:defRPr sz="1399"/>
            </a:lvl4pPr>
            <a:lvl5pPr>
              <a:defRPr sz="1399"/>
            </a:lvl5pPr>
          </a:lstStyle>
          <a:p>
            <a:pPr lvl="0"/>
            <a:r>
              <a:rPr lang="en-US" dirty="0"/>
              <a:t>Author</a:t>
            </a:r>
          </a:p>
        </p:txBody>
      </p:sp>
      <p:sp>
        <p:nvSpPr>
          <p:cNvPr id="11" name="标题 1"/>
          <p:cNvSpPr>
            <a:spLocks noGrp="1"/>
          </p:cNvSpPr>
          <p:nvPr>
            <p:ph type="title" hasCustomPrompt="1"/>
          </p:nvPr>
        </p:nvSpPr>
        <p:spPr>
          <a:xfrm>
            <a:off x="812181" y="917721"/>
            <a:ext cx="10520363" cy="751333"/>
          </a:xfrm>
          <a:prstGeom prst="rect">
            <a:avLst/>
          </a:prstGeom>
        </p:spPr>
        <p:txBody>
          <a:bodyPr anchor="ctr"/>
          <a:lstStyle>
            <a:lvl1pPr>
              <a:defRPr sz="3599">
                <a:latin typeface="+mj-lt"/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160803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528" y="365126"/>
            <a:ext cx="10519708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/>
          <a:lstStyle/>
          <a:p>
            <a:fld id="{551AD7D4-8BF1-4888-9C5E-15EBE38A9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/>
          <a:lstStyle/>
          <a:p>
            <a:fld id="{DAF06A61-7F5F-4E0F-BB80-98603D8F3F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660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AD7D4-8BF1-4888-9C5E-15EBE38A9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06A61-7F5F-4E0F-BB80-98603D8F3F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58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AD7D4-8BF1-4888-9C5E-15EBE38A9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06A61-7F5F-4E0F-BB80-98603D8F3F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788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175" y="4589464"/>
            <a:ext cx="105197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AD7D4-8BF1-4888-9C5E-15EBE38A9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06A61-7F5F-4E0F-BB80-98603D8F3F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306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528" y="1825625"/>
            <a:ext cx="5183624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4611" y="1825625"/>
            <a:ext cx="5183624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AD7D4-8BF1-4888-9C5E-15EBE38A9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06A61-7F5F-4E0F-BB80-98603D8F3F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999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16" y="365126"/>
            <a:ext cx="1051970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117" y="1681163"/>
            <a:ext cx="51598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117" y="2505075"/>
            <a:ext cx="5159802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4611" y="1681163"/>
            <a:ext cx="51852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4611" y="2505075"/>
            <a:ext cx="5185213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AD7D4-8BF1-4888-9C5E-15EBE38A9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06A61-7F5F-4E0F-BB80-98603D8F3F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173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  <p:sldLayoutId id="214748403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528" y="365126"/>
            <a:ext cx="105197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51AD7D4-8BF1-4888-9C5E-15EBE38A9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DAF06A61-7F5F-4E0F-BB80-98603D8F3F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751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  <p:sldLayoutId id="2147484032" r:id="rId12"/>
    <p:sldLayoutId id="214748403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507483" y="1669568"/>
            <a:ext cx="10663078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</a:rPr>
              <a:t>Sidelink and V2X enhancements in Rel-19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Rel-19 workshop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RWS-230409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Taipei, June 15 - 16, 2023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标题 1"/>
          <p:cNvSpPr>
            <a:spLocks noGrp="1"/>
          </p:cNvSpPr>
          <p:nvPr/>
        </p:nvSpPr>
        <p:spPr bwMode="auto">
          <a:xfrm>
            <a:off x="232077" y="220803"/>
            <a:ext cx="11802887" cy="41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050" tIns="40028" rIns="80050" bIns="40028" numCol="1" anchor="ctr" anchorCtr="0" compatLnSpc="1">
            <a:prstTxWarp prst="textNoShape">
              <a:avLst/>
            </a:prstTxWarp>
          </a:bodyPr>
          <a:lstStyle>
            <a:lvl1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608893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1217790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826686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2435582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 defTabSz="1218652"/>
            <a:r>
              <a:rPr lang="en-US" altLang="zh-CN" sz="2800" b="1" dirty="0">
                <a:solidFill>
                  <a:prstClr val="black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Contents</a:t>
            </a:r>
            <a:endParaRPr lang="zh-CN" altLang="zh-CN" sz="1200" b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AutoShape 4" descr="Huawei unveils AR HUD tech for cars, turns front windshield into a smart  screen - Gizmochina"/>
          <p:cNvSpPr>
            <a:spLocks noChangeAspect="1" noChangeArrowheads="1"/>
          </p:cNvSpPr>
          <p:nvPr/>
        </p:nvSpPr>
        <p:spPr bwMode="auto">
          <a:xfrm>
            <a:off x="155575" y="-769938"/>
            <a:ext cx="2847975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6" descr="Huawei unveils AR HUD tech for cars, turns front windshield into a smart  screen - Gizmochina"/>
          <p:cNvSpPr>
            <a:spLocks noChangeAspect="1" noChangeArrowheads="1"/>
          </p:cNvSpPr>
          <p:nvPr/>
        </p:nvSpPr>
        <p:spPr bwMode="auto">
          <a:xfrm>
            <a:off x="307975" y="-617538"/>
            <a:ext cx="2847975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8" descr="Huawei unveils AR HUD tech for cars, turns front windshield into a smart  screen - Gizmochina"/>
          <p:cNvSpPr>
            <a:spLocks noChangeAspect="1" noChangeArrowheads="1"/>
          </p:cNvSpPr>
          <p:nvPr/>
        </p:nvSpPr>
        <p:spPr bwMode="auto">
          <a:xfrm>
            <a:off x="460375" y="-465138"/>
            <a:ext cx="2847975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07975" y="732321"/>
            <a:ext cx="11534401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标题 1"/>
          <p:cNvSpPr>
            <a:spLocks noGrp="1"/>
          </p:cNvSpPr>
          <p:nvPr/>
        </p:nvSpPr>
        <p:spPr bwMode="auto">
          <a:xfrm>
            <a:off x="711814" y="1379366"/>
            <a:ext cx="10961202" cy="287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050" tIns="40028" rIns="80050" bIns="40028" numCol="1" anchor="ctr" anchorCtr="0" compatLnSpc="1">
            <a:prstTxWarp prst="textNoShape">
              <a:avLst/>
            </a:prstTxWarp>
          </a:bodyPr>
          <a:lstStyle>
            <a:lvl1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608893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1217790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826686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2435582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 defTabSz="1218652">
              <a:spcAft>
                <a:spcPts val="60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Overview </a:t>
            </a:r>
            <a:r>
              <a:rPr lang="en-US" altLang="zh-CN" sz="2400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(P3)</a:t>
            </a:r>
          </a:p>
          <a:p>
            <a:pPr defTabSz="1218652">
              <a:spcAft>
                <a:spcPts val="60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Technical considerations</a:t>
            </a:r>
          </a:p>
          <a:p>
            <a:pPr marL="342900" indent="-342900" defTabSz="1218652"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n-US" altLang="zh-CN" sz="2400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SL operation in FR2 spectrum, including FR2-2 unlicensed spectrum (P4)</a:t>
            </a:r>
          </a:p>
          <a:p>
            <a:pPr marL="342900" indent="-342900" defTabSz="1218652"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n-US" altLang="zh-CN" sz="2400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SL carrier operation, including aggregation of FR1 unlicensed CCs, aggregation of FR2 unlicensed CCs (P5)</a:t>
            </a:r>
          </a:p>
          <a:p>
            <a:pPr defTabSz="1218652">
              <a:spcAft>
                <a:spcPts val="60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Proposals </a:t>
            </a:r>
            <a:r>
              <a:rPr lang="en-US" altLang="zh-CN" sz="2400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(P6)</a:t>
            </a:r>
          </a:p>
        </p:txBody>
      </p:sp>
    </p:spTree>
    <p:extLst>
      <p:ext uri="{BB962C8B-B14F-4D97-AF65-F5344CB8AC3E}">
        <p14:creationId xmlns:p14="http://schemas.microsoft.com/office/powerpoint/2010/main" val="3572142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标题 1"/>
          <p:cNvSpPr>
            <a:spLocks noGrp="1"/>
          </p:cNvSpPr>
          <p:nvPr/>
        </p:nvSpPr>
        <p:spPr bwMode="auto">
          <a:xfrm>
            <a:off x="232077" y="220803"/>
            <a:ext cx="11802887" cy="41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050" tIns="40028" rIns="80050" bIns="40028" numCol="1" anchor="ctr" anchorCtr="0" compatLnSpc="1">
            <a:prstTxWarp prst="textNoShape">
              <a:avLst/>
            </a:prstTxWarp>
          </a:bodyPr>
          <a:lstStyle>
            <a:lvl1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608893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1217790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826686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2435582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 defTabSz="1218652"/>
            <a:r>
              <a:rPr lang="en-US" altLang="zh-CN" sz="2800" b="1" dirty="0">
                <a:solidFill>
                  <a:prstClr val="black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Overview</a:t>
            </a:r>
            <a:endParaRPr lang="zh-CN" altLang="zh-CN" sz="1200" b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AutoShape 4" descr="Huawei unveils AR HUD tech for cars, turns front windshield into a smart  screen - Gizmochina"/>
          <p:cNvSpPr>
            <a:spLocks noChangeAspect="1" noChangeArrowheads="1"/>
          </p:cNvSpPr>
          <p:nvPr/>
        </p:nvSpPr>
        <p:spPr bwMode="auto">
          <a:xfrm>
            <a:off x="155575" y="-769938"/>
            <a:ext cx="2847975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6" descr="Huawei unveils AR HUD tech for cars, turns front windshield into a smart  screen - Gizmochina"/>
          <p:cNvSpPr>
            <a:spLocks noChangeAspect="1" noChangeArrowheads="1"/>
          </p:cNvSpPr>
          <p:nvPr/>
        </p:nvSpPr>
        <p:spPr bwMode="auto">
          <a:xfrm>
            <a:off x="307975" y="-617538"/>
            <a:ext cx="2847975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8" descr="Huawei unveils AR HUD tech for cars, turns front windshield into a smart  screen - Gizmochina"/>
          <p:cNvSpPr>
            <a:spLocks noChangeAspect="1" noChangeArrowheads="1"/>
          </p:cNvSpPr>
          <p:nvPr/>
        </p:nvSpPr>
        <p:spPr bwMode="auto">
          <a:xfrm>
            <a:off x="460375" y="-465138"/>
            <a:ext cx="2847975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07975" y="732321"/>
            <a:ext cx="11534401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标题 1"/>
          <p:cNvSpPr>
            <a:spLocks noGrp="1"/>
          </p:cNvSpPr>
          <p:nvPr/>
        </p:nvSpPr>
        <p:spPr bwMode="auto">
          <a:xfrm>
            <a:off x="711814" y="1379366"/>
            <a:ext cx="10364256" cy="287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050" tIns="40028" rIns="80050" bIns="40028" numCol="1" anchor="ctr" anchorCtr="0" compatLnSpc="1">
            <a:prstTxWarp prst="textNoShape">
              <a:avLst/>
            </a:prstTxWarp>
          </a:bodyPr>
          <a:lstStyle>
            <a:lvl1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608893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1217790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826686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2435582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 defTabSz="1218652">
              <a:spcAft>
                <a:spcPts val="60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Rel-19 SL should continue to leverage the use of wider bandwidth in new spectrum for ~</a:t>
            </a:r>
            <a:r>
              <a:rPr lang="en-US" altLang="zh-CN" sz="2400" b="1" dirty="0" err="1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Gbps</a:t>
            </a:r>
            <a:r>
              <a:rPr lang="en-US" altLang="zh-CN" sz="2400" b="1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 communications</a:t>
            </a:r>
          </a:p>
          <a:p>
            <a:pPr marL="914440" lvl="1" indent="-457200" defTabSz="121865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Specify SL FR2, starting from the Rel-18 study phase outputs</a:t>
            </a:r>
          </a:p>
          <a:p>
            <a:pPr marL="1371678" lvl="2" indent="-457200" defTabSz="121865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Include FR2-2 unlicensed spectrum</a:t>
            </a:r>
          </a:p>
          <a:p>
            <a:pPr marL="914440" lvl="1" indent="-457200" defTabSz="121865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Specify a full version of SL carrier aggregation, not limited to start from the Rel-18 V2X CA</a:t>
            </a:r>
          </a:p>
        </p:txBody>
      </p:sp>
    </p:spTree>
    <p:extLst>
      <p:ext uri="{BB962C8B-B14F-4D97-AF65-F5344CB8AC3E}">
        <p14:creationId xmlns:p14="http://schemas.microsoft.com/office/powerpoint/2010/main" val="3192933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矩形 58"/>
          <p:cNvSpPr/>
          <p:nvPr/>
        </p:nvSpPr>
        <p:spPr>
          <a:xfrm>
            <a:off x="366642" y="1030941"/>
            <a:ext cx="5695402" cy="5141850"/>
          </a:xfrm>
          <a:prstGeom prst="roundRect">
            <a:avLst>
              <a:gd name="adj" fmla="val 7281"/>
            </a:avLst>
          </a:prstGeom>
          <a:noFill/>
          <a:ln w="158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华文细黑" panose="02010600040101010101" pitchFamily="2" charset="-122"/>
              <a:cs typeface="Calibri" panose="020F0502020204030204" pitchFamily="34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307975" y="688361"/>
            <a:ext cx="11534401" cy="0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miter lim="800000"/>
          </a:ln>
          <a:effectLst/>
        </p:spPr>
      </p:cxnSp>
      <p:sp>
        <p:nvSpPr>
          <p:cNvPr id="68" name="圆角矩形 67"/>
          <p:cNvSpPr/>
          <p:nvPr/>
        </p:nvSpPr>
        <p:spPr>
          <a:xfrm>
            <a:off x="6320118" y="1030941"/>
            <a:ext cx="5467108" cy="5141850"/>
          </a:xfrm>
          <a:prstGeom prst="roundRect">
            <a:avLst>
              <a:gd name="adj" fmla="val 6952"/>
            </a:avLst>
          </a:prstGeom>
          <a:noFill/>
          <a:ln w="158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华文细黑" panose="02010600040101010101" pitchFamily="2" charset="-122"/>
              <a:cs typeface="Calibri" panose="020F0502020204030204" pitchFamily="34" charset="0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900869"/>
              </p:ext>
            </p:extLst>
          </p:nvPr>
        </p:nvGraphicFramePr>
        <p:xfrm>
          <a:off x="665436" y="2014589"/>
          <a:ext cx="5173617" cy="2286000"/>
        </p:xfrm>
        <a:graphic>
          <a:graphicData uri="http://schemas.openxmlformats.org/drawingml/2006/table">
            <a:tbl>
              <a:tblPr firstRow="1" bandRow="1"/>
              <a:tblGrid>
                <a:gridCol w="19958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26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86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3085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Use Cases</a:t>
                      </a:r>
                      <a:endParaRPr lang="zh-CN" sz="10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Characteristic parameter (KPI)</a:t>
                      </a:r>
                      <a:endParaRPr lang="zh-CN" sz="10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7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Max Allowed E2E latency</a:t>
                      </a:r>
                      <a:endParaRPr lang="zh-CN" sz="1000" dirty="0"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 w="381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Service bit rate: user-experienced data rate</a:t>
                      </a:r>
                      <a:endParaRPr lang="zh-CN" sz="1000" dirty="0"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Reliability</a:t>
                      </a:r>
                      <a:endParaRPr lang="zh-CN" sz="1000" dirty="0"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17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Gaming or Interactive Data Exchanging </a:t>
                      </a:r>
                      <a:endParaRPr lang="zh-CN" sz="1000" dirty="0"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NOTE: 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Communication includes direct wireless links (UE to UE).</a:t>
                      </a:r>
                      <a:endParaRPr lang="zh-CN" sz="1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10ms</a:t>
                      </a:r>
                      <a:endParaRPr lang="zh-CN" sz="1000" dirty="0"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0.1-[1] Gbps supporting visual content (e.g. VR based or high definition video) with 4K, 8K resolution and up to120fps content.</a:t>
                      </a:r>
                      <a:endParaRPr lang="zh-CN" sz="1000" dirty="0"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99.99%</a:t>
                      </a:r>
                      <a:endParaRPr lang="zh-CN" sz="1000" dirty="0"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74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Consume VR content via tethered VR headset</a:t>
                      </a:r>
                      <a:endParaRPr lang="zh-CN" sz="1000" dirty="0"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NOTE: The performance requirement is valid for 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the direct wireless link between</a:t>
                      </a:r>
                      <a:r>
                        <a:rPr lang="en-US" sz="10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the tethered VR headset and its connected UE.</a:t>
                      </a:r>
                      <a:endParaRPr lang="zh-CN" sz="1000" dirty="0"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[5 -10] ms </a:t>
                      </a:r>
                      <a:endParaRPr lang="zh-CN" sz="1000" dirty="0"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0.1-[10] Gbit/s  </a:t>
                      </a:r>
                      <a:endParaRPr lang="zh-CN" sz="1000" dirty="0"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[99.99%]</a:t>
                      </a:r>
                      <a:endParaRPr lang="zh-CN" sz="1000" dirty="0"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" name="矩形 22"/>
          <p:cNvSpPr/>
          <p:nvPr/>
        </p:nvSpPr>
        <p:spPr>
          <a:xfrm>
            <a:off x="627534" y="1275925"/>
            <a:ext cx="515165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Extra-high data rate short-range direct communication is motivated to support interactive applications (e.g. XR), i.e. KPIs such as high data rate, low latency and high reliability, as per SA requirement.</a:t>
            </a:r>
            <a:endParaRPr lang="en-GB" altLang="zh-CN" sz="1400" dirty="0">
              <a:solidFill>
                <a:srgbClr val="002060"/>
              </a:solidFill>
              <a:latin typeface="Calibri" panose="020F0502020204030204" pitchFamily="34" charset="0"/>
              <a:ea typeface="华文细黑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38924" y="830152"/>
            <a:ext cx="1247457" cy="338554"/>
          </a:xfrm>
          <a:prstGeom prst="rect">
            <a:avLst/>
          </a:prstGeom>
          <a:solidFill>
            <a:sysClr val="window" lastClr="FFFFFF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华文细黑" panose="02010600040101010101" pitchFamily="2" charset="-122"/>
                <a:cs typeface="Arial" panose="020B0604020202020204" pitchFamily="34" charset="0"/>
              </a:rPr>
              <a:t>Motivation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05384" y="861663"/>
            <a:ext cx="2196435" cy="338554"/>
          </a:xfrm>
          <a:prstGeom prst="rect">
            <a:avLst/>
          </a:prstGeom>
          <a:solidFill>
            <a:sysClr val="window" lastClr="FFFFFF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华文细黑" panose="02010600040101010101" pitchFamily="2" charset="-122"/>
                <a:cs typeface="Arial" panose="020B0604020202020204" pitchFamily="34" charset="0"/>
              </a:rPr>
              <a:t>Rel-19 consideration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标题 1"/>
          <p:cNvSpPr>
            <a:spLocks noGrp="1"/>
          </p:cNvSpPr>
          <p:nvPr/>
        </p:nvSpPr>
        <p:spPr bwMode="auto">
          <a:xfrm>
            <a:off x="307975" y="219623"/>
            <a:ext cx="11802887" cy="41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050" tIns="40028" rIns="80050" bIns="40028" numCol="1" anchor="ctr" anchorCtr="0" compatLnSpc="1">
            <a:prstTxWarp prst="textNoShape">
              <a:avLst/>
            </a:prstTxWarp>
          </a:bodyPr>
          <a:lstStyle>
            <a:lvl1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608893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1217790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826686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2435582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 defTabSz="1218652"/>
            <a:r>
              <a:rPr lang="en-US" altLang="zh-CN" sz="2800" b="1" dirty="0">
                <a:solidFill>
                  <a:prstClr val="black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SL operation in FR2 (incl. FR2-2 unlicensed)</a:t>
            </a:r>
            <a:endParaRPr lang="zh-CN" altLang="zh-CN" sz="1200" b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29358" y="4356908"/>
            <a:ext cx="535798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b="1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Rel-18 has a SI-only objective for SL FR2 licensed</a:t>
            </a:r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, which was activated for WG discussions starting from Q1 2023.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The study scope only focuses on:</a:t>
            </a:r>
          </a:p>
          <a:p>
            <a:pPr marL="628690" lvl="1" indent="-171450" algn="just">
              <a:buFont typeface="Arial" panose="020B0604020202020204" pitchFamily="34" charset="0"/>
              <a:buChar char="○"/>
            </a:pPr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SL beam management, including beam initial pairing, maintenance, failure detection and recovery, and SL CSI framework. </a:t>
            </a:r>
          </a:p>
          <a:p>
            <a:pPr marL="0" lvl="1" algn="just"/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Rel-19 can use Rel-18 SI outcome as a starting point to complete normative work for sidelink operation on FR2 spectrum.</a:t>
            </a:r>
          </a:p>
        </p:txBody>
      </p:sp>
      <p:sp>
        <p:nvSpPr>
          <p:cNvPr id="32" name="矩形 31"/>
          <p:cNvSpPr/>
          <p:nvPr/>
        </p:nvSpPr>
        <p:spPr>
          <a:xfrm>
            <a:off x="6578600" y="1294531"/>
            <a:ext cx="487829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In addition to beam management, which is fundamental for operation over </a:t>
            </a:r>
            <a:r>
              <a:rPr lang="en-US" altLang="zh-CN" sz="1400" dirty="0" err="1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mmW</a:t>
            </a:r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 spectrum, reliability is also critical. The current NR SL resource allocation, i.e. mode 1 and mode 2, is designed to operate on FR1 spectrum. It is important that </a:t>
            </a:r>
            <a:r>
              <a:rPr lang="en-US" altLang="zh-CN" sz="1400" dirty="0" err="1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sidelink</a:t>
            </a:r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 operation on FR2 spectrum can achieve at least the same reliability as that on FR1 spectrum.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Both sidelink mode 1 and mode 2 need be supported on FR2 spectrum, with enhancements to facilitate beam-domain scheduling and sensing for reliability. </a:t>
            </a:r>
          </a:p>
          <a:p>
            <a:pPr marL="628690" lvl="1" indent="-171450" algn="just">
              <a:buFont typeface="Arial" panose="020B0604020202020204" pitchFamily="34" charset="0"/>
              <a:buChar char="•"/>
            </a:pPr>
            <a:endParaRPr lang="en-US" altLang="zh-CN" sz="1400" b="1" dirty="0">
              <a:solidFill>
                <a:srgbClr val="C00000"/>
              </a:solidFill>
              <a:latin typeface="Calibri" panose="020F0502020204030204" pitchFamily="34" charset="0"/>
              <a:ea typeface="华文细黑" panose="02010600040101010101" pitchFamily="2" charset="-122"/>
              <a:cs typeface="Calibri" panose="020F0502020204030204" pitchFamily="34" charset="0"/>
            </a:endParaRPr>
          </a:p>
          <a:p>
            <a:pPr algn="just"/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Rel-19 should focus on SL FR2-2 (52.6 - 71 GHz) for SL operation, given FR2-2 includes 60 GHz unlicensed spectrum, which is more valuable for commercialization, taking into account the spectrum availability for SL operation.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Further design considerations for FR2-2 unlicensed </a:t>
            </a:r>
          </a:p>
          <a:p>
            <a:pPr marL="628690" lvl="1" indent="-171450" algn="just">
              <a:buFont typeface="Arial" panose="020B0604020202020204" pitchFamily="34" charset="0"/>
              <a:buChar char="○"/>
            </a:pPr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New numerology</a:t>
            </a:r>
          </a:p>
          <a:p>
            <a:pPr marL="628690" lvl="1" indent="-171450" algn="just">
              <a:buFont typeface="Arial" panose="020B0604020202020204" pitchFamily="34" charset="0"/>
              <a:buChar char="○"/>
            </a:pPr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Physical channel (S-SSB/PSCCH/PSSCH/PSFCH) &amp; procedure enhancements </a:t>
            </a:r>
          </a:p>
          <a:p>
            <a:pPr marL="628690" lvl="1" indent="-171450" algn="just">
              <a:buFont typeface="Arial" panose="020B0604020202020204" pitchFamily="34" charset="0"/>
              <a:buChar char="○"/>
            </a:pPr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Channel access for FR2-2 unlicensed including  directional LBT, etc.</a:t>
            </a:r>
          </a:p>
        </p:txBody>
      </p:sp>
    </p:spTree>
    <p:extLst>
      <p:ext uri="{BB962C8B-B14F-4D97-AF65-F5344CB8AC3E}">
        <p14:creationId xmlns:p14="http://schemas.microsoft.com/office/powerpoint/2010/main" val="41074392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矩形 58"/>
          <p:cNvSpPr/>
          <p:nvPr/>
        </p:nvSpPr>
        <p:spPr>
          <a:xfrm>
            <a:off x="366642" y="1030940"/>
            <a:ext cx="5513079" cy="5163915"/>
          </a:xfrm>
          <a:prstGeom prst="roundRect">
            <a:avLst>
              <a:gd name="adj" fmla="val 6993"/>
            </a:avLst>
          </a:prstGeom>
          <a:noFill/>
          <a:ln w="158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华文细黑" panose="02010600040101010101" pitchFamily="2" charset="-122"/>
              <a:cs typeface="Calibri" panose="020F0502020204030204" pitchFamily="34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307975" y="688361"/>
            <a:ext cx="11534401" cy="0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miter lim="800000"/>
          </a:ln>
          <a:effectLst/>
        </p:spPr>
      </p:cxnSp>
      <p:sp>
        <p:nvSpPr>
          <p:cNvPr id="68" name="圆角矩形 67"/>
          <p:cNvSpPr/>
          <p:nvPr/>
        </p:nvSpPr>
        <p:spPr>
          <a:xfrm>
            <a:off x="6068487" y="1030941"/>
            <a:ext cx="5718739" cy="5163914"/>
          </a:xfrm>
          <a:prstGeom prst="roundRect">
            <a:avLst>
              <a:gd name="adj" fmla="val 6993"/>
            </a:avLst>
          </a:prstGeom>
          <a:noFill/>
          <a:ln w="158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华文细黑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38924" y="830152"/>
            <a:ext cx="1247457" cy="338554"/>
          </a:xfrm>
          <a:prstGeom prst="rect">
            <a:avLst/>
          </a:prstGeom>
          <a:solidFill>
            <a:sysClr val="window" lastClr="FFFFFF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华文细黑" panose="02010600040101010101" pitchFamily="2" charset="-122"/>
                <a:cs typeface="Arial" panose="020B0604020202020204" pitchFamily="34" charset="0"/>
              </a:rPr>
              <a:t>Motivation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68787" y="861663"/>
            <a:ext cx="2196435" cy="338554"/>
          </a:xfrm>
          <a:prstGeom prst="rect">
            <a:avLst/>
          </a:prstGeom>
          <a:solidFill>
            <a:sysClr val="window" lastClr="FFFFFF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华文细黑" panose="02010600040101010101" pitchFamily="2" charset="-122"/>
                <a:cs typeface="Arial" panose="020B0604020202020204" pitchFamily="34" charset="0"/>
              </a:rPr>
              <a:t>Rel-19 consideration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标题 1"/>
          <p:cNvSpPr>
            <a:spLocks noGrp="1"/>
          </p:cNvSpPr>
          <p:nvPr/>
        </p:nvSpPr>
        <p:spPr bwMode="auto">
          <a:xfrm>
            <a:off x="232077" y="220803"/>
            <a:ext cx="10660041" cy="41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050" tIns="40028" rIns="80050" bIns="40028" numCol="1" anchor="ctr" anchorCtr="0" compatLnSpc="1">
            <a:prstTxWarp prst="textNoShape">
              <a:avLst/>
            </a:prstTxWarp>
          </a:bodyPr>
          <a:lstStyle>
            <a:lvl1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608893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1217790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826686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2435582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 defTabSz="1218652"/>
            <a:r>
              <a:rPr lang="en-US" altLang="zh-CN" sz="2800" b="1" dirty="0">
                <a:solidFill>
                  <a:prstClr val="black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SL carrier aggregation</a:t>
            </a:r>
            <a:endParaRPr lang="zh-CN" altLang="zh-CN" sz="1200" b="1" dirty="0">
              <a:solidFill>
                <a:prstClr val="black"/>
              </a:solidFill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6541" y="1484293"/>
            <a:ext cx="51584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Since the specification of </a:t>
            </a:r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NR sidelink in Rel-16, additional bands/spectrums have been defined/proposed for SL operation, e.g. unlicensed band in both FR1 and FR2.</a:t>
            </a:r>
          </a:p>
        </p:txBody>
      </p:sp>
      <p:sp>
        <p:nvSpPr>
          <p:cNvPr id="16" name="矩形 15"/>
          <p:cNvSpPr/>
          <p:nvPr/>
        </p:nvSpPr>
        <p:spPr>
          <a:xfrm>
            <a:off x="556542" y="3788272"/>
            <a:ext cx="5157651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SL CA is one of the objectives in Rel-18, however, due to workload and TU management, it is activated only late in Rel-18 for WG discussions.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In RAN#99 decided to start CA specification work with a very constrained scope after completion of coexistence objective.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The value of SL CA work in Rel-18 is therefore rather limited and is unsuitable for the majority of use cases, e.g. anything apart from specific V2X applications.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Rel-19 SL CA should not be restricted based on the SL CA work in Rel-18.</a:t>
            </a:r>
          </a:p>
        </p:txBody>
      </p:sp>
      <p:sp>
        <p:nvSpPr>
          <p:cNvPr id="2" name="矩形 1"/>
          <p:cNvSpPr/>
          <p:nvPr/>
        </p:nvSpPr>
        <p:spPr>
          <a:xfrm>
            <a:off x="556542" y="2464156"/>
            <a:ext cx="515845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In most of spectrum, bands are scattered and non-contiguous. In the unlicensed (FR1 and  FR2) bands, much larger bandwidth is available. However, single-carrier operation is too limited for sidelink, and is unable to fully utilize spectrum resources, particularly in the unlicensed band.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528328"/>
              </p:ext>
            </p:extLst>
          </p:nvPr>
        </p:nvGraphicFramePr>
        <p:xfrm>
          <a:off x="6293708" y="1976416"/>
          <a:ext cx="5296931" cy="3623713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205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57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53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457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Rel-19 SL</a:t>
                      </a:r>
                      <a:r>
                        <a:rPr lang="en-US" altLang="zh-CN" sz="1200" b="0" i="0" u="none" strike="noStrike" kern="1200" baseline="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 CA</a:t>
                      </a:r>
                      <a:endParaRPr lang="zh-CN" altLang="en-US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Notes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4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RA mode</a:t>
                      </a:r>
                      <a:endParaRPr lang="zh-CN" altLang="en-US" sz="12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Mode 1 CA </a:t>
                      </a:r>
                    </a:p>
                    <a:p>
                      <a:pPr marL="171450" indent="-1714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Mode 2 CA</a:t>
                      </a:r>
                      <a:endParaRPr lang="zh-CN" altLang="en-US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SL CA</a:t>
                      </a:r>
                      <a:r>
                        <a:rPr lang="en-US" altLang="zh-CN" sz="1200" baseline="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 operation should be operational under RA modes.</a:t>
                      </a:r>
                      <a:endParaRPr lang="zh-CN" altLang="en-US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98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Band consideration</a:t>
                      </a:r>
                      <a:endParaRPr lang="zh-CN" altLang="en-US" sz="12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Intra-band 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CA in </a:t>
                      </a:r>
                      <a:r>
                        <a:rPr lang="en-US" altLang="zh-CN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FR1 </a:t>
                      </a:r>
                      <a:r>
                        <a:rPr lang="en-US" altLang="zh-CN" sz="120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unlicensed</a:t>
                      </a:r>
                      <a:r>
                        <a:rPr lang="en-US" altLang="zh-CN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,</a:t>
                      </a:r>
                      <a:r>
                        <a:rPr lang="en-US" altLang="zh-CN" sz="1200" b="0" i="0" u="none" strike="noStrike" kern="1200" baseline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 e.g. n46</a:t>
                      </a:r>
                      <a:endParaRPr lang="en-US" altLang="zh-CN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  <a:p>
                      <a:pPr marL="171450" indent="-1714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Intra-band CA in FR2  </a:t>
                      </a:r>
                      <a:r>
                        <a:rPr lang="en-US" altLang="zh-CN" sz="120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unlicensed, e.g. n263</a:t>
                      </a:r>
                      <a:endParaRPr lang="zh-CN" altLang="en-US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CCs can be </a:t>
                      </a:r>
                      <a:r>
                        <a:rPr lang="en-US" altLang="zh-CN" sz="12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contiguous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altLang="zh-CN" sz="12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non-contiguous</a:t>
                      </a:r>
                      <a:r>
                        <a:rPr lang="en-US" altLang="zh-CN" sz="1200" baseline="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 for intra-band CA.</a:t>
                      </a:r>
                      <a:endParaRPr lang="en-US" altLang="zh-CN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92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Cross-carrier operation</a:t>
                      </a:r>
                      <a:endParaRPr lang="zh-CN" altLang="en-US" sz="12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CC1: PSCCH + CC2: PSSCH for unicast</a:t>
                      </a:r>
                    </a:p>
                    <a:p>
                      <a:pPr marL="171450" indent="-1714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CC1: PSSCH + CC2: PSFCH for unicast</a:t>
                      </a:r>
                      <a:endParaRPr lang="zh-CN" altLang="en-US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This</a:t>
                      </a:r>
                      <a:r>
                        <a:rPr lang="en-US" altLang="zh-CN" sz="1200" b="0" i="0" u="none" strike="noStrike" kern="1200" baseline="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 is beneficial for improved reliability, in case of channel access failure, consecutive reception loss, different TX and RX capability, etc.</a:t>
                      </a:r>
                      <a:endParaRPr lang="zh-CN" altLang="en-US" sz="1200" b="0" i="0" u="none" strike="noStrike" kern="1200" baseline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464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PCC/SCC differentiation</a:t>
                      </a:r>
                      <a:endParaRPr lang="zh-CN" altLang="en-US" sz="12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PCC and SCC differentiation for unicast</a:t>
                      </a:r>
                      <a:endParaRPr lang="zh-CN" altLang="en-US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Configuration </a:t>
                      </a:r>
                      <a:r>
                        <a:rPr lang="en-US" altLang="zh-CN" sz="1200" b="0" i="0" u="none" strike="noStrike" kern="1200" baseline="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via 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PC5</a:t>
                      </a:r>
                      <a:r>
                        <a:rPr lang="en-US" altLang="zh-CN" sz="1200" b="0" i="0" u="none" strike="noStrike" kern="1200" baseline="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华文细黑" panose="02010600040101010101" pitchFamily="2" charset="-122"/>
                          <a:cs typeface="Calibri" panose="020F0502020204030204" pitchFamily="34" charset="0"/>
                        </a:rPr>
                        <a:t> RRC for management of PCC/SCC.</a:t>
                      </a:r>
                      <a:endParaRPr lang="zh-CN" altLang="en-US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华文细黑" panose="0201060004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6293708" y="1434428"/>
            <a:ext cx="47865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Following can be </a:t>
            </a:r>
            <a:r>
              <a:rPr lang="en-US" altLang="zh-CN" sz="1400" b="1" u="sng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prioritized</a:t>
            </a:r>
            <a:r>
              <a:rPr lang="en-US" altLang="zh-CN" sz="1400" dirty="0">
                <a:solidFill>
                  <a:srgbClr val="00206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 in Rel-19 for SL carrier aggregation </a:t>
            </a:r>
            <a:endParaRPr lang="zh-CN" altLang="en-US" sz="1400" dirty="0">
              <a:solidFill>
                <a:srgbClr val="002060"/>
              </a:solidFill>
              <a:latin typeface="Calibri" panose="020F0502020204030204" pitchFamily="34" charset="0"/>
              <a:ea typeface="华文细黑" panose="0201060004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45216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标题 1"/>
          <p:cNvSpPr>
            <a:spLocks noGrp="1"/>
          </p:cNvSpPr>
          <p:nvPr/>
        </p:nvSpPr>
        <p:spPr bwMode="auto">
          <a:xfrm>
            <a:off x="232077" y="220803"/>
            <a:ext cx="11802887" cy="41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050" tIns="40028" rIns="80050" bIns="40028" numCol="1" anchor="ctr" anchorCtr="0" compatLnSpc="1">
            <a:prstTxWarp prst="textNoShape">
              <a:avLst/>
            </a:prstTxWarp>
          </a:bodyPr>
          <a:lstStyle>
            <a:lvl1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608893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1217790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826686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2435582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 defTabSz="1218652"/>
            <a:r>
              <a:rPr lang="en-US" altLang="zh-CN" sz="2800" b="1" dirty="0">
                <a:solidFill>
                  <a:prstClr val="black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Proposals </a:t>
            </a:r>
            <a:endParaRPr lang="zh-CN" altLang="zh-CN" sz="1200" b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AutoShape 4" descr="Huawei unveils AR HUD tech for cars, turns front windshield into a smart  screen - Gizmochina"/>
          <p:cNvSpPr>
            <a:spLocks noChangeAspect="1" noChangeArrowheads="1"/>
          </p:cNvSpPr>
          <p:nvPr/>
        </p:nvSpPr>
        <p:spPr bwMode="auto">
          <a:xfrm>
            <a:off x="155575" y="-769938"/>
            <a:ext cx="2847975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6" descr="Huawei unveils AR HUD tech for cars, turns front windshield into a smart  screen - Gizmochina"/>
          <p:cNvSpPr>
            <a:spLocks noChangeAspect="1" noChangeArrowheads="1"/>
          </p:cNvSpPr>
          <p:nvPr/>
        </p:nvSpPr>
        <p:spPr bwMode="auto">
          <a:xfrm>
            <a:off x="307975" y="-617538"/>
            <a:ext cx="2847975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8" descr="Huawei unveils AR HUD tech for cars, turns front windshield into a smart  screen - Gizmochina"/>
          <p:cNvSpPr>
            <a:spLocks noChangeAspect="1" noChangeArrowheads="1"/>
          </p:cNvSpPr>
          <p:nvPr/>
        </p:nvSpPr>
        <p:spPr bwMode="auto">
          <a:xfrm>
            <a:off x="460375" y="-465138"/>
            <a:ext cx="2847975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07975" y="732321"/>
            <a:ext cx="11534401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标题 1"/>
          <p:cNvSpPr>
            <a:spLocks noGrp="1"/>
          </p:cNvSpPr>
          <p:nvPr/>
        </p:nvSpPr>
        <p:spPr bwMode="auto">
          <a:xfrm>
            <a:off x="711814" y="1379366"/>
            <a:ext cx="10364256" cy="287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050" tIns="40028" rIns="80050" bIns="40028" numCol="1" anchor="ctr" anchorCtr="0" compatLnSpc="1">
            <a:prstTxWarp prst="textNoShape">
              <a:avLst/>
            </a:prstTxWarp>
          </a:bodyPr>
          <a:lstStyle>
            <a:lvl1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algn="l" defTabSz="1065693" rtl="0" eaLnBrk="0" fontAlgn="base" hangingPunct="0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608893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1217790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826686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2435582" algn="l" defTabSz="1067681" rtl="0" fontAlgn="base">
              <a:spcBef>
                <a:spcPct val="0"/>
              </a:spcBef>
              <a:spcAft>
                <a:spcPct val="0"/>
              </a:spcAft>
              <a:defRPr sz="4533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 defTabSz="1218652">
              <a:spcAft>
                <a:spcPts val="600"/>
              </a:spcAft>
            </a:pPr>
            <a:r>
              <a:rPr lang="en-US" altLang="zh-CN" sz="1600" b="1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Proposal 1: Specify enhanced sidelink operation on FR2 spectrum</a:t>
            </a:r>
          </a:p>
          <a:p>
            <a:pPr marL="342900" indent="-342900" defTabSz="1218652">
              <a:spcAft>
                <a:spcPts val="600"/>
              </a:spcAft>
              <a:buFont typeface="Wingdings" panose="05000000000000000000" pitchFamily="2" charset="2"/>
              <a:buChar char="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Specify sidelink beam management.</a:t>
            </a:r>
          </a:p>
          <a:p>
            <a:pPr marL="342900" indent="-342900" defTabSz="1218652">
              <a:spcAft>
                <a:spcPts val="600"/>
              </a:spcAft>
              <a:buFont typeface="Wingdings" panose="05000000000000000000" pitchFamily="2" charset="2"/>
              <a:buChar char="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Specify mode 1 and mode 2 enhancements for improved reliability on FR2 spectrum.</a:t>
            </a:r>
          </a:p>
          <a:p>
            <a:pPr marL="342900" indent="-342900" defTabSz="1218652">
              <a:spcAft>
                <a:spcPts val="600"/>
              </a:spcAft>
              <a:buFont typeface="Wingdings" panose="05000000000000000000" pitchFamily="2" charset="2"/>
              <a:buChar char="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Specify SL operation on FR2-2 unlicensed spectrum. </a:t>
            </a:r>
          </a:p>
          <a:p>
            <a:pPr marL="342900" indent="-342900" defTabSz="1218652">
              <a:spcAft>
                <a:spcPts val="600"/>
              </a:spcAft>
              <a:buFont typeface="Wingdings" panose="05000000000000000000" pitchFamily="2" charset="2"/>
              <a:buChar char=""/>
            </a:pPr>
            <a:endParaRPr lang="en-US" altLang="zh-CN" sz="1600" dirty="0">
              <a:solidFill>
                <a:prstClr val="black"/>
              </a:solidFill>
              <a:latin typeface="Calibri" panose="020F0502020204030204" pitchFamily="34" charset="0"/>
              <a:ea typeface="华文细黑" panose="02010600040101010101" pitchFamily="2" charset="-122"/>
              <a:cs typeface="Calibri" panose="020F0502020204030204" pitchFamily="34" charset="0"/>
            </a:endParaRPr>
          </a:p>
          <a:p>
            <a:pPr defTabSz="1218652">
              <a:spcAft>
                <a:spcPts val="600"/>
              </a:spcAft>
            </a:pPr>
            <a:r>
              <a:rPr lang="en-US" altLang="zh-CN" sz="1600" b="1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Proposal 2: Specify sidelink carrier aggregation </a:t>
            </a:r>
          </a:p>
          <a:p>
            <a:pPr marL="342900" indent="-342900" defTabSz="1218652">
              <a:spcAft>
                <a:spcPts val="600"/>
              </a:spcAft>
              <a:buFont typeface="Wingdings" panose="05000000000000000000" pitchFamily="2" charset="2"/>
              <a:buChar char="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Specify CA between FR1 unlicensed CCs, and between FR2unlicensed CCs.</a:t>
            </a:r>
          </a:p>
          <a:p>
            <a:pPr marL="342900" indent="-342900" defTabSz="1218652">
              <a:spcAft>
                <a:spcPts val="600"/>
              </a:spcAft>
              <a:buFont typeface="Wingdings" panose="05000000000000000000" pitchFamily="2" charset="2"/>
              <a:buChar char="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Calibri" panose="020F0502020204030204" pitchFamily="34" charset="0"/>
              </a:rPr>
              <a:t>Specify cross-carrier operation.</a:t>
            </a:r>
          </a:p>
        </p:txBody>
      </p:sp>
    </p:spTree>
    <p:extLst>
      <p:ext uri="{BB962C8B-B14F-4D97-AF65-F5344CB8AC3E}">
        <p14:creationId xmlns:p14="http://schemas.microsoft.com/office/powerpoint/2010/main" val="176603478"/>
      </p:ext>
    </p:extLst>
  </p:cSld>
  <p:clrMapOvr>
    <a:masterClrMapping/>
  </p:clrMapOvr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17951</TotalTime>
  <Words>924</Words>
  <Application>Microsoft Office PowerPoint</Application>
  <PresentationFormat>Custom</PresentationFormat>
  <Paragraphs>89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.AppleSystemUIFont</vt:lpstr>
      <vt:lpstr>等线</vt:lpstr>
      <vt:lpstr>Microsoft YaHei</vt:lpstr>
      <vt:lpstr>MS Mincho</vt:lpstr>
      <vt:lpstr>黑体</vt:lpstr>
      <vt:lpstr>宋体</vt:lpstr>
      <vt:lpstr>华文细黑</vt:lpstr>
      <vt:lpstr>Arial</vt:lpstr>
      <vt:lpstr>Calibri</vt:lpstr>
      <vt:lpstr>Calibri Light</vt:lpstr>
      <vt:lpstr>Times New Roman</vt:lpstr>
      <vt:lpstr>Wingdings</vt:lpstr>
      <vt:lpstr>封面页_图片版 </vt:lpstr>
      <vt:lpstr>4_Office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Matthew Webb</cp:lastModifiedBy>
  <cp:revision>270</cp:revision>
  <dcterms:created xsi:type="dcterms:W3CDTF">2020-08-28T08:44:19Z</dcterms:created>
  <dcterms:modified xsi:type="dcterms:W3CDTF">2023-05-31T10:34:46Z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(3)e0s4TZC/SQNWBpWmU5se1m3L8tRkUd46QAYmlNzYbVrleadDiReGerTmG+lPKwM4w8Yx8KGo
nnnzG4rR5lnREZwvPFpgMYnUmovvqmj6Q+FD/RJsfllI/OD3cXpXWBgk+JYfUTb01gwL6THB
KRsBT0NsAj7WeHkaMfOZPpQGlek8Gc1iFWZBY1Tqd8TVazwU9e8O4LvPOiWCSJ6t+Q+g6FdR
b7XnLZl00wg+kfT6BR</vt:lpwstr>
  </property>
  <property fmtid="{D5CDD505-2E9C-101B-9397-08002B2CF9AE}" pid="3" name="_2015_ms_pID_7253431">
    <vt:lpwstr>RPiCa8dwq0NRpRddwz8XfiF2wHEnKbOoLACM3xlCmawQYxomVTRBIO
tflJ8LiwZg2wOM2MiJRXGjX3xhqn0FoUWVRXmltQCaD1YvWAQu7Wyz7AV7qYCFJ1E2Yba/V1
0zc47tfGVsEKhKvqsvUEYirPX1CBy7dqL9QP5HVwiSN26V3ZT8wW7ZB2xAQTxAEH77wbNkHi
oisw8aLVXGP6SFHFJld2L3WdFM62O4+vWpzd</vt:lpwstr>
  </property>
  <property fmtid="{D5CDD505-2E9C-101B-9397-08002B2CF9AE}" pid="4" name="_2015_ms_pID_7253432">
    <vt:lpwstr>/g==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1685371834</vt:lpwstr>
  </property>
</Properties>
</file>