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8"/>
  </p:notesMasterIdLst>
  <p:handoutMasterIdLst>
    <p:handoutMasterId r:id="rId9"/>
  </p:handoutMasterIdLst>
  <p:sldIdLst>
    <p:sldId id="283" r:id="rId2"/>
    <p:sldId id="2147470992" r:id="rId3"/>
    <p:sldId id="1495" r:id="rId4"/>
    <p:sldId id="1498" r:id="rId5"/>
    <p:sldId id="1497" r:id="rId6"/>
    <p:sldId id="1499" r:id="rId7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</p14:sldIdLst>
        </p14:section>
        <p14:section name="General" id="{17C670ED-A4D6-4502-8203-67C0E20568EB}">
          <p14:sldIdLst>
            <p14:sldId id="2147470992"/>
            <p14:sldId id="1495"/>
            <p14:sldId id="1498"/>
            <p14:sldId id="1497"/>
            <p14:sldId id="149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E8C4"/>
    <a:srgbClr val="170BB5"/>
    <a:srgbClr val="DDDDDD"/>
    <a:srgbClr val="B5B5B5"/>
    <a:srgbClr val="FFFFFF"/>
    <a:srgbClr val="000000"/>
    <a:srgbClr val="E9002F"/>
    <a:srgbClr val="595757"/>
    <a:srgbClr val="221815"/>
    <a:srgbClr val="888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6291"/>
  </p:normalViewPr>
  <p:slideViewPr>
    <p:cSldViewPr snapToGrid="0" snapToObjects="1">
      <p:cViewPr varScale="1">
        <p:scale>
          <a:sx n="124" d="100"/>
          <a:sy n="124" d="100"/>
        </p:scale>
        <p:origin x="132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746380" y="1916703"/>
            <a:ext cx="10663078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C00000"/>
                </a:solidFill>
              </a:rPr>
              <a:t>Scope of LP-WUS in Rel-19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Rel-19 workshop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RWS-230408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Taipei, June 15 - 16, 2023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E96025A-83D6-4D2B-BFB5-52D2FA034D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7445" y="198294"/>
            <a:ext cx="10740640" cy="993400"/>
          </a:xfrm>
        </p:spPr>
        <p:txBody>
          <a:bodyPr/>
          <a:lstStyle/>
          <a:p>
            <a:r>
              <a:rPr lang="en-US" altLang="zh-CN" dirty="0"/>
              <a:t>LP-WUS in Rel-19: Objectives</a:t>
            </a:r>
            <a:endParaRPr lang="zh-CN" altLang="en-US" dirty="0"/>
          </a:p>
        </p:txBody>
      </p:sp>
      <p:sp>
        <p:nvSpPr>
          <p:cNvPr id="4" name="Rectangle: Rounded Corners 25">
            <a:extLst>
              <a:ext uri="{FF2B5EF4-FFF2-40B4-BE49-F238E27FC236}">
                <a16:creationId xmlns:a16="http://schemas.microsoft.com/office/drawing/2014/main" id="{F0D45595-ADE5-4B2B-9E1E-862FD5BE705C}"/>
              </a:ext>
            </a:extLst>
          </p:cNvPr>
          <p:cNvSpPr/>
          <p:nvPr/>
        </p:nvSpPr>
        <p:spPr>
          <a:xfrm>
            <a:off x="3662323" y="1138807"/>
            <a:ext cx="3894921" cy="155377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10000"/>
                  <a:lumOff val="90000"/>
                </a:schemeClr>
              </a:gs>
              <a:gs pos="50000">
                <a:schemeClr val="bg1">
                  <a:lumMod val="20000"/>
                  <a:lumOff val="80000"/>
                </a:schemeClr>
              </a:gs>
              <a:gs pos="100000">
                <a:schemeClr val="tx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" name="Rectangle: Rounded Corners 24">
            <a:extLst>
              <a:ext uri="{FF2B5EF4-FFF2-40B4-BE49-F238E27FC236}">
                <a16:creationId xmlns:a16="http://schemas.microsoft.com/office/drawing/2014/main" id="{6076B6A9-5517-44B8-A41C-06FCE5E95C03}"/>
              </a:ext>
            </a:extLst>
          </p:cNvPr>
          <p:cNvSpPr/>
          <p:nvPr/>
        </p:nvSpPr>
        <p:spPr>
          <a:xfrm>
            <a:off x="7637929" y="5545786"/>
            <a:ext cx="4437106" cy="851126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20000"/>
                  <a:lumOff val="80000"/>
                </a:schemeClr>
              </a:gs>
              <a:gs pos="50000">
                <a:schemeClr val="tx1">
                  <a:lumMod val="10000"/>
                  <a:lumOff val="90000"/>
                </a:schemeClr>
              </a:gs>
              <a:gs pos="100000">
                <a:schemeClr val="tx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: Rounded Corners 23">
            <a:extLst>
              <a:ext uri="{FF2B5EF4-FFF2-40B4-BE49-F238E27FC236}">
                <a16:creationId xmlns:a16="http://schemas.microsoft.com/office/drawing/2014/main" id="{27209DE7-B661-4C5D-B9E2-8264AF68E930}"/>
              </a:ext>
            </a:extLst>
          </p:cNvPr>
          <p:cNvSpPr/>
          <p:nvPr/>
        </p:nvSpPr>
        <p:spPr>
          <a:xfrm>
            <a:off x="7607083" y="4525956"/>
            <a:ext cx="4461884" cy="851126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20000"/>
                  <a:lumOff val="80000"/>
                </a:schemeClr>
              </a:gs>
              <a:gs pos="50000">
                <a:schemeClr val="tx1">
                  <a:lumMod val="10000"/>
                  <a:lumOff val="90000"/>
                </a:schemeClr>
              </a:gs>
              <a:gs pos="100000">
                <a:schemeClr val="tx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angle: Rounded Corners 4">
            <a:extLst>
              <a:ext uri="{FF2B5EF4-FFF2-40B4-BE49-F238E27FC236}">
                <a16:creationId xmlns:a16="http://schemas.microsoft.com/office/drawing/2014/main" id="{F5F625A6-8C6D-4369-9925-AB6A3956B0AB}"/>
              </a:ext>
            </a:extLst>
          </p:cNvPr>
          <p:cNvSpPr/>
          <p:nvPr/>
        </p:nvSpPr>
        <p:spPr>
          <a:xfrm>
            <a:off x="3662323" y="3508334"/>
            <a:ext cx="3894922" cy="82190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10000"/>
                  <a:lumOff val="90000"/>
                </a:schemeClr>
              </a:gs>
              <a:gs pos="50000">
                <a:schemeClr val="bg1">
                  <a:lumMod val="20000"/>
                  <a:lumOff val="80000"/>
                </a:schemeClr>
              </a:gs>
              <a:gs pos="100000">
                <a:schemeClr val="tx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45CB05D-2B78-4AEB-8F93-8C2BA121C4DE}"/>
              </a:ext>
            </a:extLst>
          </p:cNvPr>
          <p:cNvSpPr/>
          <p:nvPr/>
        </p:nvSpPr>
        <p:spPr>
          <a:xfrm>
            <a:off x="479031" y="2075808"/>
            <a:ext cx="2557935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lvl="2" defTabSz="914400" eaLnBrk="0" fontAlgn="base" hangingPunct="0">
              <a:spcBef>
                <a:spcPts val="300"/>
              </a:spcBef>
              <a:spcAft>
                <a:spcPct val="0"/>
              </a:spcAft>
              <a:buSzPct val="125000"/>
              <a:defRPr/>
            </a:pPr>
            <a:r>
              <a:rPr kumimoji="1" lang="en-US" altLang="zh-CN" sz="1400" b="1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Signal design of LP-WUS</a:t>
            </a:r>
            <a:endParaRPr kumimoji="1" lang="en-US" altLang="zh-CN" sz="1400" b="1" dirty="0"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9D569DF-2C34-4D29-9943-28539D27D227}"/>
              </a:ext>
            </a:extLst>
          </p:cNvPr>
          <p:cNvSpPr/>
          <p:nvPr/>
        </p:nvSpPr>
        <p:spPr>
          <a:xfrm>
            <a:off x="7637929" y="5648781"/>
            <a:ext cx="4527177" cy="67710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85750" indent="-285750" defTabSz="914400" eaLnBrk="0" fontAlgn="base" hangingPunct="0">
              <a:spcBef>
                <a:spcPts val="600"/>
              </a:spcBef>
              <a:spcAft>
                <a:spcPct val="0"/>
              </a:spcAft>
              <a:buSzPct val="50000"/>
              <a:buFont typeface="Wingdings" panose="05000000000000000000" pitchFamily="2" charset="2"/>
              <a:buChar char="l"/>
              <a:defRPr/>
            </a:pPr>
            <a:r>
              <a:rPr kumimoji="1" lang="en-US" altLang="zh-CN" sz="11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LP-WUS </a:t>
            </a:r>
            <a:r>
              <a:rPr lang="en-US" altLang="zh-CN" sz="11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is at least used to indicate PDCCH monitoring</a:t>
            </a:r>
          </a:p>
          <a:p>
            <a:pPr marL="285750" indent="-285750" defTabSz="914400" eaLnBrk="0" fontAlgn="base" hangingPunct="0">
              <a:spcBef>
                <a:spcPts val="600"/>
              </a:spcBef>
              <a:spcAft>
                <a:spcPct val="0"/>
              </a:spcAft>
              <a:buSzPct val="50000"/>
              <a:buFont typeface="Wingdings" panose="05000000000000000000" pitchFamily="2" charset="2"/>
              <a:buChar char="l"/>
              <a:defRPr/>
            </a:pPr>
            <a:r>
              <a:rPr kumimoji="1" lang="en-US" altLang="zh-CN" sz="11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The activation/deactivation of LP-WUS monitoring is in explicit way or implicit way, which is known by gNB </a:t>
            </a:r>
          </a:p>
        </p:txBody>
      </p:sp>
      <p:sp>
        <p:nvSpPr>
          <p:cNvPr id="11" name="Isosceles Triangle 2">
            <a:extLst>
              <a:ext uri="{FF2B5EF4-FFF2-40B4-BE49-F238E27FC236}">
                <a16:creationId xmlns:a16="http://schemas.microsoft.com/office/drawing/2014/main" id="{9076AEB3-3DEA-4AD1-AA9D-3D4C03E65A86}"/>
              </a:ext>
            </a:extLst>
          </p:cNvPr>
          <p:cNvSpPr/>
          <p:nvPr/>
        </p:nvSpPr>
        <p:spPr>
          <a:xfrm rot="16200000">
            <a:off x="2317424" y="2064765"/>
            <a:ext cx="2093579" cy="312287"/>
          </a:xfrm>
          <a:prstGeom prst="triangle">
            <a:avLst/>
          </a:prstGeom>
          <a:gradFill flip="none" rotWithShape="1">
            <a:gsLst>
              <a:gs pos="0">
                <a:schemeClr val="tx2"/>
              </a:gs>
              <a:gs pos="74000">
                <a:schemeClr val="bg1">
                  <a:lumMod val="20000"/>
                  <a:lumOff val="80000"/>
                </a:schemeClr>
              </a:gs>
              <a:gs pos="87000">
                <a:schemeClr val="bg1">
                  <a:lumMod val="20000"/>
                  <a:lumOff val="80000"/>
                </a:schemeClr>
              </a:gs>
              <a:gs pos="100000">
                <a:schemeClr val="bg1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Isosceles Triangle 14">
            <a:extLst>
              <a:ext uri="{FF2B5EF4-FFF2-40B4-BE49-F238E27FC236}">
                <a16:creationId xmlns:a16="http://schemas.microsoft.com/office/drawing/2014/main" id="{8A127BAD-4D0E-4C29-87AC-657092EFB5F6}"/>
              </a:ext>
            </a:extLst>
          </p:cNvPr>
          <p:cNvSpPr/>
          <p:nvPr/>
        </p:nvSpPr>
        <p:spPr>
          <a:xfrm rot="16200000">
            <a:off x="2977148" y="3773198"/>
            <a:ext cx="835880" cy="291289"/>
          </a:xfrm>
          <a:prstGeom prst="triangle">
            <a:avLst/>
          </a:prstGeom>
          <a:gradFill flip="none" rotWithShape="1">
            <a:gsLst>
              <a:gs pos="0">
                <a:schemeClr val="tx2"/>
              </a:gs>
              <a:gs pos="74000">
                <a:schemeClr val="bg1">
                  <a:lumMod val="20000"/>
                  <a:lumOff val="80000"/>
                </a:schemeClr>
              </a:gs>
              <a:gs pos="87000">
                <a:schemeClr val="bg1">
                  <a:lumMod val="20000"/>
                  <a:lumOff val="80000"/>
                </a:schemeClr>
              </a:gs>
              <a:gs pos="100000">
                <a:schemeClr val="bg1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Isosceles Triangle 15">
            <a:extLst>
              <a:ext uri="{FF2B5EF4-FFF2-40B4-BE49-F238E27FC236}">
                <a16:creationId xmlns:a16="http://schemas.microsoft.com/office/drawing/2014/main" id="{40F5A906-43FA-443D-B47F-3B226C545119}"/>
              </a:ext>
            </a:extLst>
          </p:cNvPr>
          <p:cNvSpPr/>
          <p:nvPr/>
        </p:nvSpPr>
        <p:spPr>
          <a:xfrm rot="16200000">
            <a:off x="2977148" y="4791662"/>
            <a:ext cx="835880" cy="291289"/>
          </a:xfrm>
          <a:prstGeom prst="triangle">
            <a:avLst/>
          </a:prstGeom>
          <a:gradFill flip="none" rotWithShape="1">
            <a:gsLst>
              <a:gs pos="0">
                <a:schemeClr val="tx2"/>
              </a:gs>
              <a:gs pos="74000">
                <a:schemeClr val="bg1">
                  <a:lumMod val="20000"/>
                  <a:lumOff val="80000"/>
                </a:schemeClr>
              </a:gs>
              <a:gs pos="87000">
                <a:schemeClr val="bg1">
                  <a:lumMod val="20000"/>
                  <a:lumOff val="80000"/>
                </a:schemeClr>
              </a:gs>
              <a:gs pos="100000">
                <a:schemeClr val="bg1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Isosceles Triangle 16">
            <a:extLst>
              <a:ext uri="{FF2B5EF4-FFF2-40B4-BE49-F238E27FC236}">
                <a16:creationId xmlns:a16="http://schemas.microsoft.com/office/drawing/2014/main" id="{F733CFA0-0D35-4446-A062-00D02A190916}"/>
              </a:ext>
            </a:extLst>
          </p:cNvPr>
          <p:cNvSpPr/>
          <p:nvPr/>
        </p:nvSpPr>
        <p:spPr>
          <a:xfrm rot="16200000">
            <a:off x="2977148" y="5852214"/>
            <a:ext cx="835880" cy="291289"/>
          </a:xfrm>
          <a:prstGeom prst="triangle">
            <a:avLst/>
          </a:prstGeom>
          <a:gradFill flip="none" rotWithShape="1">
            <a:gsLst>
              <a:gs pos="0">
                <a:schemeClr val="tx2"/>
              </a:gs>
              <a:gs pos="74000">
                <a:schemeClr val="bg1">
                  <a:lumMod val="20000"/>
                  <a:lumOff val="80000"/>
                </a:schemeClr>
              </a:gs>
              <a:gs pos="87000">
                <a:schemeClr val="bg1">
                  <a:lumMod val="20000"/>
                  <a:lumOff val="80000"/>
                </a:schemeClr>
              </a:gs>
              <a:gs pos="100000">
                <a:schemeClr val="bg1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矩形 90">
            <a:extLst>
              <a:ext uri="{FF2B5EF4-FFF2-40B4-BE49-F238E27FC236}">
                <a16:creationId xmlns:a16="http://schemas.microsoft.com/office/drawing/2014/main" id="{144428B0-4F37-4738-ACB4-0659AC0909E5}"/>
              </a:ext>
            </a:extLst>
          </p:cNvPr>
          <p:cNvSpPr/>
          <p:nvPr/>
        </p:nvSpPr>
        <p:spPr>
          <a:xfrm>
            <a:off x="7602069" y="4574724"/>
            <a:ext cx="4527177" cy="8463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85750" indent="-285750" defTabSz="914400" eaLnBrk="0" fontAlgn="base" hangingPunct="0">
              <a:spcBef>
                <a:spcPts val="600"/>
              </a:spcBef>
              <a:spcAft>
                <a:spcPct val="0"/>
              </a:spcAft>
              <a:buSzPct val="50000"/>
              <a:buFont typeface="Wingdings" panose="05000000000000000000" pitchFamily="2" charset="2"/>
              <a:buChar char="l"/>
              <a:defRPr/>
            </a:pPr>
            <a:r>
              <a:rPr kumimoji="1" lang="en-US" altLang="zh-CN" sz="11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Paging information is carried by LP-WUS, as well as other information, e.g. ETWS, SI change, cell/area ID</a:t>
            </a:r>
          </a:p>
          <a:p>
            <a:pPr marL="285750" indent="-285750" defTabSz="914400" eaLnBrk="0" fontAlgn="base" hangingPunct="0">
              <a:spcBef>
                <a:spcPts val="600"/>
              </a:spcBef>
              <a:spcAft>
                <a:spcPct val="0"/>
              </a:spcAft>
              <a:buSzPct val="50000"/>
              <a:buFont typeface="Wingdings" panose="05000000000000000000" pitchFamily="2" charset="2"/>
              <a:buChar char="l"/>
              <a:defRPr/>
            </a:pPr>
            <a:r>
              <a:rPr kumimoji="1" lang="en-US" altLang="zh-CN" sz="11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At least serving cell measurement is performed by LP-WUR, which can be based on periodically LP-SS. </a:t>
            </a:r>
          </a:p>
        </p:txBody>
      </p:sp>
      <p:sp>
        <p:nvSpPr>
          <p:cNvPr id="17" name="矩形 3">
            <a:extLst>
              <a:ext uri="{FF2B5EF4-FFF2-40B4-BE49-F238E27FC236}">
                <a16:creationId xmlns:a16="http://schemas.microsoft.com/office/drawing/2014/main" id="{B5392DA9-F8B6-498D-B77A-02F581BFDD48}"/>
              </a:ext>
            </a:extLst>
          </p:cNvPr>
          <p:cNvSpPr/>
          <p:nvPr/>
        </p:nvSpPr>
        <p:spPr>
          <a:xfrm>
            <a:off x="176469" y="5817460"/>
            <a:ext cx="2904796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lvl="2" defTabSz="914400" eaLnBrk="0" fontAlgn="base" hangingPunct="0">
              <a:spcBef>
                <a:spcPts val="300"/>
              </a:spcBef>
              <a:spcAft>
                <a:spcPct val="0"/>
              </a:spcAft>
              <a:buSzPct val="125000"/>
            </a:pPr>
            <a:r>
              <a:rPr kumimoji="1" lang="en-US" altLang="zh-CN" sz="1400" b="1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LP-WUS for CONNECTED mode</a:t>
            </a:r>
          </a:p>
        </p:txBody>
      </p:sp>
      <p:sp>
        <p:nvSpPr>
          <p:cNvPr id="18" name="矩形 3">
            <a:extLst>
              <a:ext uri="{FF2B5EF4-FFF2-40B4-BE49-F238E27FC236}">
                <a16:creationId xmlns:a16="http://schemas.microsoft.com/office/drawing/2014/main" id="{646FA55F-264A-4D89-A70B-DC7DFBC598D3}"/>
              </a:ext>
            </a:extLst>
          </p:cNvPr>
          <p:cNvSpPr/>
          <p:nvPr/>
        </p:nvSpPr>
        <p:spPr>
          <a:xfrm>
            <a:off x="197292" y="3764954"/>
            <a:ext cx="3182077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lvl="2" defTabSz="914400" eaLnBrk="0" fontAlgn="base" hangingPunct="0">
              <a:spcBef>
                <a:spcPts val="300"/>
              </a:spcBef>
              <a:spcAft>
                <a:spcPct val="0"/>
              </a:spcAft>
              <a:buSzPct val="125000"/>
            </a:pPr>
            <a:r>
              <a:rPr kumimoji="1" lang="en-US" altLang="zh-CN" sz="1400" b="1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Low-power synchronization signal</a:t>
            </a:r>
          </a:p>
        </p:txBody>
      </p:sp>
      <p:sp>
        <p:nvSpPr>
          <p:cNvPr id="19" name="矩形 3">
            <a:extLst>
              <a:ext uri="{FF2B5EF4-FFF2-40B4-BE49-F238E27FC236}">
                <a16:creationId xmlns:a16="http://schemas.microsoft.com/office/drawing/2014/main" id="{B0B82325-6797-4AE2-B68D-8EDF7AB0083F}"/>
              </a:ext>
            </a:extLst>
          </p:cNvPr>
          <p:cNvSpPr/>
          <p:nvPr/>
        </p:nvSpPr>
        <p:spPr>
          <a:xfrm>
            <a:off x="188263" y="4779457"/>
            <a:ext cx="3054975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lvl="2" defTabSz="914400" eaLnBrk="0" fontAlgn="base" hangingPunct="0">
              <a:spcBef>
                <a:spcPts val="300"/>
              </a:spcBef>
              <a:spcAft>
                <a:spcPct val="0"/>
              </a:spcAft>
              <a:buSzPct val="125000"/>
            </a:pPr>
            <a:r>
              <a:rPr kumimoji="1" lang="en-US" altLang="zh-CN" sz="1400" b="1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LP-WUS for IDLE/INACTIVE mode</a:t>
            </a:r>
          </a:p>
        </p:txBody>
      </p:sp>
      <p:sp>
        <p:nvSpPr>
          <p:cNvPr id="20" name="Rectangle: Rounded Corners 25">
            <a:extLst>
              <a:ext uri="{FF2B5EF4-FFF2-40B4-BE49-F238E27FC236}">
                <a16:creationId xmlns:a16="http://schemas.microsoft.com/office/drawing/2014/main" id="{12CB313D-0CC6-4313-9F53-C7BB913A0072}"/>
              </a:ext>
            </a:extLst>
          </p:cNvPr>
          <p:cNvSpPr/>
          <p:nvPr/>
        </p:nvSpPr>
        <p:spPr>
          <a:xfrm>
            <a:off x="7592849" y="1131751"/>
            <a:ext cx="4452014" cy="1560827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20000"/>
                  <a:lumOff val="80000"/>
                </a:schemeClr>
              </a:gs>
              <a:gs pos="50000">
                <a:schemeClr val="tx1">
                  <a:lumMod val="10000"/>
                  <a:lumOff val="90000"/>
                </a:schemeClr>
              </a:gs>
              <a:gs pos="100000">
                <a:schemeClr val="tx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F4B7077-6E8B-4526-89AF-73B7E7115243}"/>
              </a:ext>
            </a:extLst>
          </p:cNvPr>
          <p:cNvSpPr/>
          <p:nvPr/>
        </p:nvSpPr>
        <p:spPr>
          <a:xfrm>
            <a:off x="7580188" y="1164354"/>
            <a:ext cx="4261607" cy="160043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171450" indent="-171450">
              <a:buSzPct val="50000"/>
              <a:buFont typeface="Wingdings" panose="05000000000000000000" pitchFamily="2" charset="2"/>
              <a:buChar char="l"/>
            </a:pPr>
            <a:r>
              <a:rPr lang="en-US" altLang="zh-CN" sz="1100" dirty="0">
                <a:cs typeface="Calibri" panose="020F0502020204030204" pitchFamily="34" charset="0"/>
              </a:rPr>
              <a:t>Specify harmonized OOK+FSK to achieve FSK benefits on time/frequency error robustness, etc.  </a:t>
            </a:r>
            <a:endParaRPr lang="zh-CN" altLang="en-US" sz="1100" dirty="0">
              <a:cs typeface="Calibri" panose="020F0502020204030204" pitchFamily="34" charset="0"/>
            </a:endParaRPr>
          </a:p>
          <a:p>
            <a:pPr marL="171450" indent="-171450">
              <a:buSzPct val="50000"/>
              <a:buFont typeface="Wingdings" panose="05000000000000000000" pitchFamily="2" charset="2"/>
              <a:buChar char="l"/>
            </a:pPr>
            <a:endParaRPr lang="en-US" altLang="zh-CN" sz="1100" dirty="0">
              <a:cs typeface="Calibri" panose="020F0502020204030204" pitchFamily="34" charset="0"/>
            </a:endParaRPr>
          </a:p>
          <a:p>
            <a:pPr marL="171450" indent="-171450">
              <a:buSzPct val="50000"/>
              <a:buFont typeface="Wingdings" panose="05000000000000000000" pitchFamily="2" charset="2"/>
              <a:buChar char="l"/>
            </a:pPr>
            <a:endParaRPr lang="en-US" altLang="zh-CN" sz="1100" dirty="0">
              <a:cs typeface="Calibri" panose="020F0502020204030204" pitchFamily="34" charset="0"/>
            </a:endParaRPr>
          </a:p>
          <a:p>
            <a:pPr marL="171450" indent="-171450">
              <a:buSzPct val="50000"/>
              <a:buFont typeface="Wingdings" panose="05000000000000000000" pitchFamily="2" charset="2"/>
              <a:buChar char="l"/>
            </a:pPr>
            <a:endParaRPr lang="en-US" altLang="zh-CN" sz="1100" dirty="0">
              <a:cs typeface="Calibri" panose="020F0502020204030204" pitchFamily="34" charset="0"/>
            </a:endParaRPr>
          </a:p>
          <a:p>
            <a:pPr marL="171450" indent="-171450">
              <a:buSzPct val="50000"/>
              <a:buFont typeface="Wingdings" panose="05000000000000000000" pitchFamily="2" charset="2"/>
              <a:buChar char="l"/>
            </a:pPr>
            <a:endParaRPr lang="en-US" altLang="zh-CN" sz="1100" dirty="0">
              <a:cs typeface="Calibri" panose="020F0502020204030204" pitchFamily="34" charset="0"/>
            </a:endParaRPr>
          </a:p>
          <a:p>
            <a:pPr marL="171450" indent="-171450">
              <a:spcBef>
                <a:spcPts val="1200"/>
              </a:spcBef>
              <a:buSzPct val="50000"/>
              <a:buFont typeface="Wingdings" panose="05000000000000000000" pitchFamily="2" charset="2"/>
              <a:buChar char="l"/>
            </a:pPr>
            <a:r>
              <a:rPr lang="en-US" altLang="zh-CN" sz="1100" dirty="0">
                <a:cs typeface="Calibri" panose="020F0502020204030204" pitchFamily="34" charset="0"/>
              </a:rPr>
              <a:t>Sequence based modulation is supported on top of OOK and FSK to improve demodulation performance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8957F9C-ECBD-4479-A039-7C8E7E9B48AE}"/>
              </a:ext>
            </a:extLst>
          </p:cNvPr>
          <p:cNvSpPr/>
          <p:nvPr/>
        </p:nvSpPr>
        <p:spPr>
          <a:xfrm>
            <a:off x="3540733" y="1188281"/>
            <a:ext cx="4093591" cy="150810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60363" indent="-184150">
              <a:spcBef>
                <a:spcPts val="600"/>
              </a:spcBef>
              <a:spcAft>
                <a:spcPts val="300"/>
              </a:spcAft>
              <a:buSzPct val="50000"/>
              <a:buFont typeface="Wingdings" panose="05000000000000000000" pitchFamily="2" charset="2"/>
              <a:buChar char="l"/>
              <a:tabLst>
                <a:tab pos="87313" algn="l"/>
              </a:tabLst>
            </a:pPr>
            <a:r>
              <a:rPr lang="en-US" altLang="zh-CN" sz="1100" dirty="0">
                <a:solidFill>
                  <a:srgbClr val="000000"/>
                </a:solidFill>
                <a:ea typeface="微软雅黑" panose="020B0503020204020204" pitchFamily="34" charset="-122"/>
              </a:rPr>
              <a:t>Low precision LO used by LP-WUR has frequency error as high as 200 ppm. It causes high frequency error and accumulates timing error rapidly.</a:t>
            </a:r>
          </a:p>
          <a:p>
            <a:pPr marL="360363" indent="-184150">
              <a:spcBef>
                <a:spcPts val="600"/>
              </a:spcBef>
              <a:spcAft>
                <a:spcPts val="300"/>
              </a:spcAft>
              <a:buSzPct val="50000"/>
              <a:buFont typeface="Wingdings" panose="05000000000000000000" pitchFamily="2" charset="2"/>
              <a:buChar char="l"/>
              <a:tabLst>
                <a:tab pos="87313" algn="l"/>
              </a:tabLst>
            </a:pPr>
            <a:r>
              <a:rPr lang="en-US" altLang="zh-CN" sz="1100" dirty="0">
                <a:solidFill>
                  <a:srgbClr val="000000"/>
                </a:solidFill>
                <a:ea typeface="微软雅黑" panose="020B0503020204020204" pitchFamily="34" charset="-122"/>
              </a:rPr>
              <a:t>It is desirable the modulation scheme is robust against both frequency/time errors. </a:t>
            </a:r>
          </a:p>
          <a:p>
            <a:pPr marL="360363" indent="-184150">
              <a:spcBef>
                <a:spcPts val="600"/>
              </a:spcBef>
              <a:spcAft>
                <a:spcPts val="300"/>
              </a:spcAft>
              <a:buSzPct val="50000"/>
              <a:buFont typeface="Wingdings" panose="05000000000000000000" pitchFamily="2" charset="2"/>
              <a:buChar char="l"/>
              <a:tabLst>
                <a:tab pos="87313" algn="l"/>
              </a:tabLst>
            </a:pPr>
            <a:r>
              <a:rPr lang="en-US" altLang="zh-CN" sz="1100" dirty="0">
                <a:solidFill>
                  <a:srgbClr val="000000"/>
                </a:solidFill>
                <a:ea typeface="微软雅黑" panose="020B0503020204020204" pitchFamily="34" charset="-122"/>
              </a:rPr>
              <a:t>It is also important that the receiver is able to assist LO perform frequency error correction.</a:t>
            </a:r>
          </a:p>
        </p:txBody>
      </p:sp>
      <p:sp>
        <p:nvSpPr>
          <p:cNvPr id="25" name="Rectangle: Rounded Corners 4">
            <a:extLst>
              <a:ext uri="{FF2B5EF4-FFF2-40B4-BE49-F238E27FC236}">
                <a16:creationId xmlns:a16="http://schemas.microsoft.com/office/drawing/2014/main" id="{9DBB751F-92A6-406B-B0F6-424A83AD93A0}"/>
              </a:ext>
            </a:extLst>
          </p:cNvPr>
          <p:cNvSpPr/>
          <p:nvPr/>
        </p:nvSpPr>
        <p:spPr>
          <a:xfrm>
            <a:off x="7607083" y="3508333"/>
            <a:ext cx="4461884" cy="851126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20000"/>
                  <a:lumOff val="80000"/>
                </a:schemeClr>
              </a:gs>
              <a:gs pos="50000">
                <a:schemeClr val="tx1">
                  <a:lumMod val="10000"/>
                  <a:lumOff val="90000"/>
                </a:schemeClr>
              </a:gs>
              <a:gs pos="100000">
                <a:schemeClr val="tx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矩形 90">
            <a:extLst>
              <a:ext uri="{FF2B5EF4-FFF2-40B4-BE49-F238E27FC236}">
                <a16:creationId xmlns:a16="http://schemas.microsoft.com/office/drawing/2014/main" id="{F034553E-C28E-41DA-9DC9-5D5C17F0C2B8}"/>
              </a:ext>
            </a:extLst>
          </p:cNvPr>
          <p:cNvSpPr/>
          <p:nvPr/>
        </p:nvSpPr>
        <p:spPr>
          <a:xfrm>
            <a:off x="7596127" y="3575512"/>
            <a:ext cx="4261607" cy="67710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85750" indent="-285750" defTabSz="914400" eaLnBrk="0" fontAlgn="base" hangingPunct="0">
              <a:spcBef>
                <a:spcPts val="300"/>
              </a:spcBef>
              <a:spcAft>
                <a:spcPct val="0"/>
              </a:spcAft>
              <a:buSzPct val="50000"/>
              <a:buFont typeface="Wingdings" panose="05000000000000000000" pitchFamily="2" charset="2"/>
              <a:buChar char="l"/>
              <a:defRPr/>
            </a:pPr>
            <a:r>
              <a:rPr kumimoji="1" lang="en-US" altLang="zh-CN" sz="11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Support of periodic low power synchronization signal for </a:t>
            </a:r>
          </a:p>
          <a:p>
            <a:pPr marL="742990" lvl="1" indent="-285750" defTabSz="914400" eaLnBrk="0" fontAlgn="base" hangingPunct="0">
              <a:spcBef>
                <a:spcPts val="300"/>
              </a:spcBef>
              <a:spcAft>
                <a:spcPct val="0"/>
              </a:spcAft>
              <a:buSzPct val="50000"/>
              <a:buFont typeface="Wingdings" panose="05000000000000000000" pitchFamily="2" charset="2"/>
              <a:buChar char="l"/>
              <a:defRPr/>
            </a:pPr>
            <a:r>
              <a:rPr kumimoji="1" lang="en-US" altLang="zh-CN" sz="11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Time/frequency correction for LP-WUS demodulation</a:t>
            </a:r>
          </a:p>
          <a:p>
            <a:pPr marL="742990" lvl="1" indent="-285750" defTabSz="914400" eaLnBrk="0" fontAlgn="base" hangingPunct="0">
              <a:spcBef>
                <a:spcPts val="300"/>
              </a:spcBef>
              <a:spcAft>
                <a:spcPct val="0"/>
              </a:spcAft>
              <a:buSzPct val="50000"/>
              <a:buFont typeface="Wingdings" panose="05000000000000000000" pitchFamily="2" charset="2"/>
              <a:buChar char="l"/>
              <a:defRPr/>
            </a:pPr>
            <a:r>
              <a:rPr kumimoji="1" lang="en-US" altLang="zh-CN" sz="11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Further enabling of RRM measurement by LP-WUR</a:t>
            </a:r>
          </a:p>
        </p:txBody>
      </p:sp>
      <p:sp>
        <p:nvSpPr>
          <p:cNvPr id="26" name="Rectangle: Rounded Corners 4">
            <a:extLst>
              <a:ext uri="{FF2B5EF4-FFF2-40B4-BE49-F238E27FC236}">
                <a16:creationId xmlns:a16="http://schemas.microsoft.com/office/drawing/2014/main" id="{BD5BA1FA-EA45-48E2-8444-84E71A60A079}"/>
              </a:ext>
            </a:extLst>
          </p:cNvPr>
          <p:cNvSpPr/>
          <p:nvPr/>
        </p:nvSpPr>
        <p:spPr>
          <a:xfrm>
            <a:off x="3662323" y="2714934"/>
            <a:ext cx="3894921" cy="598874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10000"/>
                  <a:lumOff val="90000"/>
                </a:schemeClr>
              </a:gs>
              <a:gs pos="50000">
                <a:schemeClr val="bg1">
                  <a:lumMod val="20000"/>
                  <a:lumOff val="80000"/>
                </a:schemeClr>
              </a:gs>
              <a:gs pos="100000">
                <a:schemeClr val="tx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6B501A3-9027-483A-86D9-41BE7E31A9F3}"/>
              </a:ext>
            </a:extLst>
          </p:cNvPr>
          <p:cNvSpPr/>
          <p:nvPr/>
        </p:nvSpPr>
        <p:spPr>
          <a:xfrm>
            <a:off x="3539081" y="2825304"/>
            <a:ext cx="384397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lvl="0" indent="-184150">
              <a:spcAft>
                <a:spcPts val="300"/>
              </a:spcAft>
              <a:buSzPct val="50000"/>
              <a:buFont typeface="Wingdings" panose="05000000000000000000" pitchFamily="2" charset="2"/>
              <a:buChar char="l"/>
              <a:tabLst>
                <a:tab pos="87313" algn="l"/>
              </a:tabLst>
            </a:pPr>
            <a:r>
              <a:rPr lang="en-US" altLang="zh-CN" sz="1100" dirty="0">
                <a:solidFill>
                  <a:srgbClr val="000000"/>
                </a:solidFill>
                <a:ea typeface="微软雅黑" panose="020B0503020204020204" pitchFamily="34" charset="-122"/>
              </a:rPr>
              <a:t>Coverage performance  is degraded than MR due to large noise figure and 1Rx reception </a:t>
            </a:r>
          </a:p>
        </p:txBody>
      </p:sp>
      <p:sp>
        <p:nvSpPr>
          <p:cNvPr id="29" name="Rectangle: Rounded Corners 4">
            <a:extLst>
              <a:ext uri="{FF2B5EF4-FFF2-40B4-BE49-F238E27FC236}">
                <a16:creationId xmlns:a16="http://schemas.microsoft.com/office/drawing/2014/main" id="{C11B2477-3DFF-4D9B-B1EC-43A5B43AB963}"/>
              </a:ext>
            </a:extLst>
          </p:cNvPr>
          <p:cNvSpPr/>
          <p:nvPr/>
        </p:nvSpPr>
        <p:spPr>
          <a:xfrm>
            <a:off x="7596127" y="2714934"/>
            <a:ext cx="4452013" cy="59887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20000"/>
                  <a:lumOff val="80000"/>
                </a:schemeClr>
              </a:gs>
              <a:gs pos="50000">
                <a:schemeClr val="tx1">
                  <a:lumMod val="10000"/>
                  <a:lumOff val="90000"/>
                </a:schemeClr>
              </a:gs>
              <a:gs pos="100000">
                <a:schemeClr val="tx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D82A67C-6B84-472E-948D-C39876593EB8}"/>
              </a:ext>
            </a:extLst>
          </p:cNvPr>
          <p:cNvSpPr/>
          <p:nvPr/>
        </p:nvSpPr>
        <p:spPr>
          <a:xfrm>
            <a:off x="7580188" y="2762549"/>
            <a:ext cx="443778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defTabSz="914400" eaLnBrk="0" fontAlgn="base" hangingPunct="0">
              <a:spcBef>
                <a:spcPts val="300"/>
              </a:spcBef>
              <a:spcAft>
                <a:spcPct val="0"/>
              </a:spcAft>
              <a:buSzPct val="50000"/>
              <a:buFont typeface="Wingdings" panose="05000000000000000000" pitchFamily="2" charset="2"/>
              <a:buChar char="l"/>
              <a:defRPr/>
            </a:pPr>
            <a:r>
              <a:rPr kumimoji="1" lang="en-US" altLang="zh-CN" sz="11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Coverage enhancements are supported, e.g., channel coding ( polar or high-rate error correction codes), time domain interleaving, etc.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3E6AAAF1-E43B-40AD-9CCD-739FA68956C8}"/>
              </a:ext>
            </a:extLst>
          </p:cNvPr>
          <p:cNvSpPr/>
          <p:nvPr/>
        </p:nvSpPr>
        <p:spPr>
          <a:xfrm>
            <a:off x="3667105" y="3565046"/>
            <a:ext cx="384397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SzPct val="50000"/>
              <a:buFont typeface="Wingdings" panose="05000000000000000000" pitchFamily="2" charset="2"/>
              <a:buChar char="l"/>
            </a:pPr>
            <a:r>
              <a:rPr lang="en-US" altLang="zh-CN" sz="1100" dirty="0">
                <a:solidFill>
                  <a:srgbClr val="000000"/>
                </a:solidFill>
                <a:ea typeface="微软雅黑" panose="020B0503020204020204" pitchFamily="34" charset="-122"/>
              </a:rPr>
              <a:t>The frequency/time errors due to low precision LO cause demodulation performance degradation or link failure if not corrected.</a:t>
            </a:r>
          </a:p>
        </p:txBody>
      </p:sp>
      <p:sp>
        <p:nvSpPr>
          <p:cNvPr id="35" name="Rectangle: Rounded Corners 4">
            <a:extLst>
              <a:ext uri="{FF2B5EF4-FFF2-40B4-BE49-F238E27FC236}">
                <a16:creationId xmlns:a16="http://schemas.microsoft.com/office/drawing/2014/main" id="{DECCE1C8-3BA4-4B0C-B132-52E0ABD86862}"/>
              </a:ext>
            </a:extLst>
          </p:cNvPr>
          <p:cNvSpPr/>
          <p:nvPr/>
        </p:nvSpPr>
        <p:spPr>
          <a:xfrm>
            <a:off x="3662323" y="4548238"/>
            <a:ext cx="3894922" cy="82190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10000"/>
                  <a:lumOff val="90000"/>
                </a:schemeClr>
              </a:gs>
              <a:gs pos="50000">
                <a:schemeClr val="bg1">
                  <a:lumMod val="20000"/>
                  <a:lumOff val="80000"/>
                </a:schemeClr>
              </a:gs>
              <a:gs pos="100000">
                <a:schemeClr val="tx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1BF6CED0-7C4B-44C7-B762-7A7646E397B3}"/>
              </a:ext>
            </a:extLst>
          </p:cNvPr>
          <p:cNvSpPr/>
          <p:nvPr/>
        </p:nvSpPr>
        <p:spPr>
          <a:xfrm>
            <a:off x="3649175" y="4569090"/>
            <a:ext cx="391613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SzPct val="50000"/>
              <a:buFont typeface="Wingdings" panose="05000000000000000000" pitchFamily="2" charset="2"/>
              <a:buChar char="l"/>
            </a:pPr>
            <a:r>
              <a:rPr lang="en-US" altLang="zh-CN" sz="1100" dirty="0">
                <a:solidFill>
                  <a:srgbClr val="000000"/>
                </a:solidFill>
                <a:ea typeface="微软雅黑" panose="020B0503020204020204" pitchFamily="34" charset="-122"/>
              </a:rPr>
              <a:t>LP-WUS contributes significant power saving gain for idle/inactive mode</a:t>
            </a:r>
          </a:p>
          <a:p>
            <a:pPr marL="171450" indent="-171450">
              <a:spcBef>
                <a:spcPts val="600"/>
              </a:spcBef>
              <a:buSzPct val="50000"/>
              <a:buFont typeface="Wingdings" panose="05000000000000000000" pitchFamily="2" charset="2"/>
              <a:buChar char="l"/>
            </a:pPr>
            <a:r>
              <a:rPr lang="en-US" altLang="zh-CN" sz="1100" dirty="0">
                <a:solidFill>
                  <a:srgbClr val="000000"/>
                </a:solidFill>
                <a:ea typeface="微软雅黑" panose="020B0503020204020204" pitchFamily="34" charset="-122"/>
              </a:rPr>
              <a:t>To maximize power saving gain, it should avoid to switch back to MR for RRM measurement frequently.</a:t>
            </a:r>
          </a:p>
        </p:txBody>
      </p:sp>
      <p:sp>
        <p:nvSpPr>
          <p:cNvPr id="37" name="Rectangle: Rounded Corners 4">
            <a:extLst>
              <a:ext uri="{FF2B5EF4-FFF2-40B4-BE49-F238E27FC236}">
                <a16:creationId xmlns:a16="http://schemas.microsoft.com/office/drawing/2014/main" id="{C4E5EFA3-2DC7-4A1B-B997-44025F4169AF}"/>
              </a:ext>
            </a:extLst>
          </p:cNvPr>
          <p:cNvSpPr/>
          <p:nvPr/>
        </p:nvSpPr>
        <p:spPr>
          <a:xfrm>
            <a:off x="3640304" y="5568563"/>
            <a:ext cx="3894922" cy="82190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10000"/>
                  <a:lumOff val="90000"/>
                </a:schemeClr>
              </a:gs>
              <a:gs pos="50000">
                <a:schemeClr val="bg1">
                  <a:lumMod val="20000"/>
                  <a:lumOff val="80000"/>
                </a:schemeClr>
              </a:gs>
              <a:gs pos="100000">
                <a:schemeClr val="tx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D52EC95A-2FA2-47E5-9704-12A31BD0D520}"/>
              </a:ext>
            </a:extLst>
          </p:cNvPr>
          <p:cNvSpPr/>
          <p:nvPr/>
        </p:nvSpPr>
        <p:spPr>
          <a:xfrm>
            <a:off x="3621881" y="5691771"/>
            <a:ext cx="373216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SzPct val="50000"/>
              <a:buFont typeface="Wingdings" panose="05000000000000000000" pitchFamily="2" charset="2"/>
              <a:buChar char="l"/>
            </a:pPr>
            <a:r>
              <a:rPr lang="en-US" altLang="zh-CN" sz="1100" dirty="0">
                <a:solidFill>
                  <a:srgbClr val="000000"/>
                </a:solidFill>
                <a:ea typeface="微软雅黑" panose="020B0503020204020204" pitchFamily="34" charset="-122"/>
              </a:rPr>
              <a:t>PDCCH monitoring brings a significant part of power consumption in CONNECTED mode. </a:t>
            </a:r>
          </a:p>
        </p:txBody>
      </p:sp>
      <p:sp>
        <p:nvSpPr>
          <p:cNvPr id="39" name="圆角矩形 16">
            <a:extLst>
              <a:ext uri="{FF2B5EF4-FFF2-40B4-BE49-F238E27FC236}">
                <a16:creationId xmlns:a16="http://schemas.microsoft.com/office/drawing/2014/main" id="{CDC38C4E-AA13-48AC-9DB9-D2B9DE12305F}"/>
              </a:ext>
            </a:extLst>
          </p:cNvPr>
          <p:cNvSpPr/>
          <p:nvPr/>
        </p:nvSpPr>
        <p:spPr>
          <a:xfrm>
            <a:off x="67517" y="898064"/>
            <a:ext cx="12007518" cy="5761642"/>
          </a:xfrm>
          <a:prstGeom prst="roundRect">
            <a:avLst>
              <a:gd name="adj" fmla="val 2648"/>
            </a:avLst>
          </a:prstGeom>
          <a:ln>
            <a:noFill/>
          </a:ln>
        </p:spPr>
        <p:txBody>
          <a:bodyPr wrap="square">
            <a:spAutoFit/>
          </a:bodyPr>
          <a:lstStyle/>
          <a:p>
            <a:pPr marL="360363" indent="-184150">
              <a:spcBef>
                <a:spcPts val="600"/>
              </a:spcBef>
              <a:spcAft>
                <a:spcPts val="300"/>
              </a:spcAft>
              <a:buSzPct val="50000"/>
              <a:buFont typeface="Wingdings" panose="05000000000000000000" pitchFamily="2" charset="2"/>
              <a:buChar char="l"/>
              <a:tabLst>
                <a:tab pos="87313" algn="l"/>
              </a:tabLst>
            </a:pPr>
            <a:endParaRPr lang="zh-CN" altLang="en-US" sz="1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16">
            <a:extLst>
              <a:ext uri="{FF2B5EF4-FFF2-40B4-BE49-F238E27FC236}">
                <a16:creationId xmlns:a16="http://schemas.microsoft.com/office/drawing/2014/main" id="{AA88C596-48D4-42DF-B02D-B7B63C98C22F}"/>
              </a:ext>
            </a:extLst>
          </p:cNvPr>
          <p:cNvSpPr/>
          <p:nvPr/>
        </p:nvSpPr>
        <p:spPr>
          <a:xfrm>
            <a:off x="94478" y="898064"/>
            <a:ext cx="12034767" cy="5690995"/>
          </a:xfrm>
          <a:prstGeom prst="roundRect">
            <a:avLst>
              <a:gd name="adj" fmla="val 2648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3EC3D35-D237-4FB6-9868-0ECBFFB3E1A1}"/>
              </a:ext>
            </a:extLst>
          </p:cNvPr>
          <p:cNvSpPr txBox="1"/>
          <p:nvPr/>
        </p:nvSpPr>
        <p:spPr>
          <a:xfrm>
            <a:off x="4715435" y="699950"/>
            <a:ext cx="1850146" cy="338426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 defTabSz="12180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599" b="1" kern="0" dirty="0">
                <a:solidFill>
                  <a:srgbClr val="C00000"/>
                </a:solidFill>
                <a:ea typeface="微软雅黑"/>
                <a:cs typeface="Arial" panose="020B0604020202020204" pitchFamily="34" charset="0"/>
              </a:rPr>
              <a:t>Motivations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C2885B4-E6A1-4D5C-B44D-3ED7BF8991BF}"/>
              </a:ext>
            </a:extLst>
          </p:cNvPr>
          <p:cNvSpPr txBox="1"/>
          <p:nvPr/>
        </p:nvSpPr>
        <p:spPr>
          <a:xfrm>
            <a:off x="8935780" y="687593"/>
            <a:ext cx="1850146" cy="338426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 defTabSz="12180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599" b="1" kern="0" dirty="0">
                <a:solidFill>
                  <a:srgbClr val="C00000"/>
                </a:solidFill>
                <a:ea typeface="微软雅黑"/>
                <a:cs typeface="Arial" panose="020B0604020202020204" pitchFamily="34" charset="0"/>
              </a:rPr>
              <a:t>Proposals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B9BCE79-8329-46B2-A0D9-DDF88638A2B3}"/>
              </a:ext>
            </a:extLst>
          </p:cNvPr>
          <p:cNvSpPr txBox="1"/>
          <p:nvPr/>
        </p:nvSpPr>
        <p:spPr>
          <a:xfrm>
            <a:off x="719136" y="746781"/>
            <a:ext cx="1923322" cy="338426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 defTabSz="12180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599" b="1" kern="0" dirty="0">
                <a:solidFill>
                  <a:srgbClr val="C00000"/>
                </a:solidFill>
                <a:ea typeface="微软雅黑"/>
                <a:cs typeface="Arial" panose="020B0604020202020204" pitchFamily="34" charset="0"/>
              </a:rPr>
              <a:t>Directions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C3CA231-1EB9-4060-859F-6055134F8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7389" y="1546986"/>
            <a:ext cx="4060011" cy="79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88496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28940" y="254897"/>
            <a:ext cx="10740640" cy="993400"/>
          </a:xfrm>
        </p:spPr>
        <p:txBody>
          <a:bodyPr/>
          <a:lstStyle/>
          <a:p>
            <a:r>
              <a:rPr lang="en-US" altLang="zh-CN" dirty="0"/>
              <a:t>R19 LP-WUS/WUR: Waveform/modulation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17E6AF57-F620-4DED-8234-E47C0A9FF553}"/>
              </a:ext>
            </a:extLst>
          </p:cNvPr>
          <p:cNvSpPr/>
          <p:nvPr/>
        </p:nvSpPr>
        <p:spPr>
          <a:xfrm>
            <a:off x="-15346" y="856701"/>
            <a:ext cx="6240955" cy="4282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4662" lvl="1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prstClr val="black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474662" lvl="1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FSK is robust to time/frequency error and the related FSK receiver can naturally perform frequency error estimation</a:t>
            </a:r>
          </a:p>
          <a:p>
            <a:pPr marL="474662" lvl="1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Harmonized OOK and FSK provides balances between frequency diversity gain and robustness against time error </a:t>
            </a:r>
          </a:p>
          <a:p>
            <a:pPr marL="474662" lvl="1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Both OOK and FSK can be demodulated based on the same parallel receiver architecture including </a:t>
            </a:r>
            <a:r>
              <a:rPr lang="en-US" altLang="zh-CN" sz="12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RF/IF processing, i.e. BPF at low IF to filter out the signal on each channel, followed by envelope detection and ADC</a:t>
            </a:r>
          </a:p>
          <a:p>
            <a:pPr marL="474662" lvl="1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prstClr val="black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646112" lvl="2" defTabSz="1218906" fontAlgn="base">
              <a:lnSpc>
                <a:spcPct val="120000"/>
              </a:lnSpc>
              <a:spcAft>
                <a:spcPct val="0"/>
              </a:spcAft>
              <a:buSzPct val="100000"/>
            </a:pPr>
            <a:endParaRPr lang="en-US" altLang="zh-CN" sz="1200" dirty="0">
              <a:solidFill>
                <a:prstClr val="black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931862" lvl="2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prstClr val="black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931862" lvl="2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prstClr val="black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931862" lvl="2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prstClr val="black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188912" lvl="1" defTabSz="1218906" fontAlgn="base">
              <a:lnSpc>
                <a:spcPct val="120000"/>
              </a:lnSpc>
              <a:spcAft>
                <a:spcPct val="0"/>
              </a:spcAft>
              <a:buSzPct val="100000"/>
            </a:pPr>
            <a:endParaRPr lang="en-US" altLang="zh-CN" sz="1200" dirty="0">
              <a:solidFill>
                <a:prstClr val="black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474662" lvl="1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prstClr val="black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474662" lvl="1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rgbClr val="1D1D1A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474662" lvl="1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rgbClr val="1D1D1A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474662" lvl="1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Optimized waveform, e.g. concentrated waveform, can further improve the performance with respect to timing error etc.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AADAEA9-AA5B-4F91-AAC9-13AC9C549559}"/>
              </a:ext>
            </a:extLst>
          </p:cNvPr>
          <p:cNvGrpSpPr/>
          <p:nvPr/>
        </p:nvGrpSpPr>
        <p:grpSpPr>
          <a:xfrm>
            <a:off x="198121" y="2877867"/>
            <a:ext cx="5941110" cy="1563788"/>
            <a:chOff x="1713063" y="2900727"/>
            <a:chExt cx="4540467" cy="1384505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BCE0EA1E-4E81-47BD-96FC-80E62DD74916}"/>
                </a:ext>
              </a:extLst>
            </p:cNvPr>
            <p:cNvSpPr/>
            <p:nvPr/>
          </p:nvSpPr>
          <p:spPr>
            <a:xfrm>
              <a:off x="1713063" y="3920304"/>
              <a:ext cx="737278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OOK+FSK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26FA91EF-0FCD-4E5F-89BE-0E033AB91433}"/>
                </a:ext>
              </a:extLst>
            </p:cNvPr>
            <p:cNvSpPr/>
            <p:nvPr/>
          </p:nvSpPr>
          <p:spPr>
            <a:xfrm>
              <a:off x="2294777" y="3168426"/>
              <a:ext cx="721168" cy="1070582"/>
            </a:xfrm>
            <a:prstGeom prst="rect">
              <a:avLst/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8C725A7D-765C-4ED0-93EB-C81FD7A98D30}"/>
                </a:ext>
              </a:extLst>
            </p:cNvPr>
            <p:cNvSpPr/>
            <p:nvPr/>
          </p:nvSpPr>
          <p:spPr>
            <a:xfrm>
              <a:off x="2735856" y="3172803"/>
              <a:ext cx="301686" cy="2645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x</a:t>
              </a:r>
              <a:r>
                <a:rPr kumimoji="1" lang="en-US" altLang="zh-CN" sz="1000" b="0" i="0" u="none" strike="noStrike" kern="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E5545410-0921-4017-B2A1-4020BCC6ECB1}"/>
                </a:ext>
              </a:extLst>
            </p:cNvPr>
            <p:cNvSpPr/>
            <p:nvPr/>
          </p:nvSpPr>
          <p:spPr>
            <a:xfrm>
              <a:off x="2735856" y="3554541"/>
              <a:ext cx="301686" cy="2645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x</a:t>
              </a:r>
              <a:r>
                <a:rPr kumimoji="1" lang="en-US" altLang="zh-CN" sz="1000" b="0" i="0" u="none" strike="noStrike" kern="0" cap="none" spc="0" normalizeH="0" baseline="-2500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n</a:t>
              </a:r>
              <a:endParaRPr kumimoji="1" lang="en-US" altLang="zh-CN" sz="10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D7992204-9DB1-4E55-B9E7-51E90714F3BD}"/>
                </a:ext>
              </a:extLst>
            </p:cNvPr>
            <p:cNvSpPr/>
            <p:nvPr/>
          </p:nvSpPr>
          <p:spPr>
            <a:xfrm>
              <a:off x="2735856" y="3723621"/>
              <a:ext cx="301686" cy="2645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y</a:t>
              </a:r>
              <a:r>
                <a:rPr kumimoji="1" lang="en-US" altLang="zh-CN" sz="1000" b="0" i="0" u="none" strike="noStrike" kern="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29B5BEFA-5FF9-4A6E-9444-46CC5DD3A999}"/>
                </a:ext>
              </a:extLst>
            </p:cNvPr>
            <p:cNvSpPr/>
            <p:nvPr/>
          </p:nvSpPr>
          <p:spPr>
            <a:xfrm>
              <a:off x="2735856" y="3997994"/>
              <a:ext cx="301686" cy="2645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y</a:t>
              </a:r>
              <a:r>
                <a:rPr kumimoji="1" lang="en-US" altLang="zh-CN" sz="1000" b="0" i="0" u="none" strike="noStrike" kern="0" cap="none" spc="0" normalizeH="0" baseline="-2500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n</a:t>
              </a:r>
              <a:endParaRPr kumimoji="1" lang="en-US" altLang="zh-CN" sz="10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1" name="左大括号 60">
              <a:extLst>
                <a:ext uri="{FF2B5EF4-FFF2-40B4-BE49-F238E27FC236}">
                  <a16:creationId xmlns:a16="http://schemas.microsoft.com/office/drawing/2014/main" id="{C756DF81-0EF7-447D-8A89-E59A257D315A}"/>
                </a:ext>
              </a:extLst>
            </p:cNvPr>
            <p:cNvSpPr/>
            <p:nvPr/>
          </p:nvSpPr>
          <p:spPr>
            <a:xfrm>
              <a:off x="2740705" y="3291551"/>
              <a:ext cx="45719" cy="406973"/>
            </a:xfrm>
            <a:prstGeom prst="leftBrace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766BCADD-C338-484C-ACC7-E7C2B22BB4F1}"/>
                </a:ext>
              </a:extLst>
            </p:cNvPr>
            <p:cNvSpPr/>
            <p:nvPr/>
          </p:nvSpPr>
          <p:spPr>
            <a:xfrm>
              <a:off x="2247643" y="3308500"/>
              <a:ext cx="66903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REs for legacy NR signal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9C95E2F3-4C9F-4180-A67E-288B9455C15C}"/>
                </a:ext>
              </a:extLst>
            </p:cNvPr>
            <p:cNvSpPr/>
            <p:nvPr/>
          </p:nvSpPr>
          <p:spPr>
            <a:xfrm>
              <a:off x="2259352" y="3844105"/>
              <a:ext cx="55613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REs for LP-WUS</a:t>
              </a:r>
            </a:p>
          </p:txBody>
        </p:sp>
        <p:sp>
          <p:nvSpPr>
            <p:cNvPr id="64" name="左大括号 63">
              <a:extLst>
                <a:ext uri="{FF2B5EF4-FFF2-40B4-BE49-F238E27FC236}">
                  <a16:creationId xmlns:a16="http://schemas.microsoft.com/office/drawing/2014/main" id="{3927FAB6-71DC-47AB-B570-F29FFC5F7EFC}"/>
                </a:ext>
              </a:extLst>
            </p:cNvPr>
            <p:cNvSpPr/>
            <p:nvPr/>
          </p:nvSpPr>
          <p:spPr>
            <a:xfrm>
              <a:off x="2740705" y="3843587"/>
              <a:ext cx="45719" cy="305765"/>
            </a:xfrm>
            <a:prstGeom prst="leftBrace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65" name="直接箭头连接符 64">
              <a:extLst>
                <a:ext uri="{FF2B5EF4-FFF2-40B4-BE49-F238E27FC236}">
                  <a16:creationId xmlns:a16="http://schemas.microsoft.com/office/drawing/2014/main" id="{B704AD80-9748-43A2-A7D3-637E2A2D5837}"/>
                </a:ext>
              </a:extLst>
            </p:cNvPr>
            <p:cNvCxnSpPr>
              <a:cxnSpLocks/>
            </p:cNvCxnSpPr>
            <p:nvPr/>
          </p:nvCxnSpPr>
          <p:spPr>
            <a:xfrm>
              <a:off x="3015945" y="3296129"/>
              <a:ext cx="173900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  <a:tailEnd type="none" w="sm" len="med"/>
            </a:ln>
            <a:effectLst/>
          </p:spPr>
        </p:cxn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FDAC89F1-DFC1-4532-9638-E710EFE90E66}"/>
                </a:ext>
              </a:extLst>
            </p:cNvPr>
            <p:cNvSpPr/>
            <p:nvPr/>
          </p:nvSpPr>
          <p:spPr>
            <a:xfrm>
              <a:off x="3189845" y="3168426"/>
              <a:ext cx="249476" cy="1070582"/>
            </a:xfrm>
            <a:prstGeom prst="rect">
              <a:avLst/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C069FC21-8450-4F11-B833-E610FAAFB7D2}"/>
                </a:ext>
              </a:extLst>
            </p:cNvPr>
            <p:cNvSpPr/>
            <p:nvPr/>
          </p:nvSpPr>
          <p:spPr>
            <a:xfrm>
              <a:off x="3167069" y="3477315"/>
              <a:ext cx="340665" cy="4168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IFFT</a:t>
              </a:r>
            </a:p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&amp;</a:t>
              </a:r>
            </a:p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CP</a:t>
              </a:r>
            </a:p>
          </p:txBody>
        </p:sp>
        <p:cxnSp>
          <p:nvCxnSpPr>
            <p:cNvPr id="69" name="直接箭头连接符 68">
              <a:extLst>
                <a:ext uri="{FF2B5EF4-FFF2-40B4-BE49-F238E27FC236}">
                  <a16:creationId xmlns:a16="http://schemas.microsoft.com/office/drawing/2014/main" id="{AC20B792-694B-4126-95B1-920743A59C39}"/>
                </a:ext>
              </a:extLst>
            </p:cNvPr>
            <p:cNvCxnSpPr>
              <a:cxnSpLocks/>
            </p:cNvCxnSpPr>
            <p:nvPr/>
          </p:nvCxnSpPr>
          <p:spPr>
            <a:xfrm>
              <a:off x="3022962" y="4117709"/>
              <a:ext cx="173900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  <a:tailEnd type="none" w="sm" len="med"/>
            </a:ln>
            <a:effectLst/>
          </p:spPr>
        </p:cxn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C3A16883-4A50-4352-9234-EDC8F88C7252}"/>
                </a:ext>
              </a:extLst>
            </p:cNvPr>
            <p:cNvSpPr/>
            <p:nvPr/>
          </p:nvSpPr>
          <p:spPr>
            <a:xfrm rot="5400000">
              <a:off x="2643266" y="3611830"/>
              <a:ext cx="92797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……………</a:t>
              </a: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8369C6AA-F210-425E-99F1-494D99F3C3BE}"/>
                </a:ext>
              </a:extLst>
            </p:cNvPr>
            <p:cNvSpPr/>
            <p:nvPr/>
          </p:nvSpPr>
          <p:spPr>
            <a:xfrm>
              <a:off x="3656972" y="3857004"/>
              <a:ext cx="498766" cy="114276"/>
            </a:xfrm>
            <a:prstGeom prst="rect">
              <a:avLst/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BPF(f</a:t>
              </a:r>
              <a:r>
                <a:rPr kumimoji="0" lang="en-US" altLang="zh-CN" sz="700" b="0" i="0" u="none" strike="noStrike" kern="0" cap="none" spc="0" normalizeH="0" baseline="-2500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0</a:t>
              </a:r>
              <a:r>
                <a:rPr kumimoji="0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)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E59FF1D6-EB5F-4C96-9326-EC719D7750A2}"/>
                </a:ext>
              </a:extLst>
            </p:cNvPr>
            <p:cNvSpPr/>
            <p:nvPr/>
          </p:nvSpPr>
          <p:spPr>
            <a:xfrm>
              <a:off x="3659107" y="4092214"/>
              <a:ext cx="498766" cy="114276"/>
            </a:xfrm>
            <a:prstGeom prst="rect">
              <a:avLst/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BPF(f</a:t>
              </a:r>
              <a:r>
                <a:rPr kumimoji="0" lang="en-US" altLang="zh-CN" sz="700" b="0" i="0" u="none" strike="noStrike" kern="0" cap="none" spc="0" normalizeH="0" baseline="-2500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1</a:t>
              </a:r>
              <a:r>
                <a:rPr kumimoji="0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)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74" name="连接符: 肘形 73">
              <a:extLst>
                <a:ext uri="{FF2B5EF4-FFF2-40B4-BE49-F238E27FC236}">
                  <a16:creationId xmlns:a16="http://schemas.microsoft.com/office/drawing/2014/main" id="{141B69C8-4088-45EC-B93E-BB52D3A65662}"/>
                </a:ext>
              </a:extLst>
            </p:cNvPr>
            <p:cNvCxnSpPr>
              <a:cxnSpLocks/>
              <a:endCxn id="72" idx="1"/>
            </p:cNvCxnSpPr>
            <p:nvPr/>
          </p:nvCxnSpPr>
          <p:spPr>
            <a:xfrm flipV="1">
              <a:off x="3439321" y="3914142"/>
              <a:ext cx="217651" cy="139519"/>
            </a:xfrm>
            <a:prstGeom prst="bentConnector3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</p:cxnSp>
        <p:cxnSp>
          <p:nvCxnSpPr>
            <p:cNvPr id="75" name="连接符: 肘形 74">
              <a:extLst>
                <a:ext uri="{FF2B5EF4-FFF2-40B4-BE49-F238E27FC236}">
                  <a16:creationId xmlns:a16="http://schemas.microsoft.com/office/drawing/2014/main" id="{5502F52F-B07B-4798-A58E-F2BB6BE33929}"/>
                </a:ext>
              </a:extLst>
            </p:cNvPr>
            <p:cNvCxnSpPr>
              <a:cxnSpLocks/>
              <a:endCxn id="73" idx="1"/>
            </p:cNvCxnSpPr>
            <p:nvPr/>
          </p:nvCxnSpPr>
          <p:spPr>
            <a:xfrm>
              <a:off x="3439321" y="4053661"/>
              <a:ext cx="219785" cy="95691"/>
            </a:xfrm>
            <a:prstGeom prst="bentConnector3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</p:cxn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9BB6A800-44A5-4949-AA79-46FA19F7BEE1}"/>
                </a:ext>
              </a:extLst>
            </p:cNvPr>
            <p:cNvSpPr/>
            <p:nvPr/>
          </p:nvSpPr>
          <p:spPr>
            <a:xfrm>
              <a:off x="4350382" y="3857004"/>
              <a:ext cx="281541" cy="114276"/>
            </a:xfrm>
            <a:prstGeom prst="rect">
              <a:avLst/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ED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2A47E766-DAA4-4BE3-B27D-501C73A80589}"/>
                </a:ext>
              </a:extLst>
            </p:cNvPr>
            <p:cNvSpPr/>
            <p:nvPr/>
          </p:nvSpPr>
          <p:spPr>
            <a:xfrm>
              <a:off x="4350382" y="4092214"/>
              <a:ext cx="281541" cy="114276"/>
            </a:xfrm>
            <a:prstGeom prst="rect">
              <a:avLst/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ED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6FD5F70C-E738-492D-821E-21A255582551}"/>
                </a:ext>
              </a:extLst>
            </p:cNvPr>
            <p:cNvSpPr/>
            <p:nvPr/>
          </p:nvSpPr>
          <p:spPr>
            <a:xfrm>
              <a:off x="4774552" y="3857004"/>
              <a:ext cx="374732" cy="114276"/>
            </a:xfrm>
            <a:prstGeom prst="rect">
              <a:avLst/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ADC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9FA83EB6-A247-4093-B1C7-61A079036016}"/>
                </a:ext>
              </a:extLst>
            </p:cNvPr>
            <p:cNvSpPr/>
            <p:nvPr/>
          </p:nvSpPr>
          <p:spPr>
            <a:xfrm>
              <a:off x="4775470" y="4092214"/>
              <a:ext cx="374732" cy="114276"/>
            </a:xfrm>
            <a:prstGeom prst="rect">
              <a:avLst/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ADC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80" name="直接箭头连接符 79">
              <a:extLst>
                <a:ext uri="{FF2B5EF4-FFF2-40B4-BE49-F238E27FC236}">
                  <a16:creationId xmlns:a16="http://schemas.microsoft.com/office/drawing/2014/main" id="{CCCDF386-B599-414E-A73A-04617B15AF79}"/>
                </a:ext>
              </a:extLst>
            </p:cNvPr>
            <p:cNvCxnSpPr>
              <a:cxnSpLocks/>
              <a:stCxn id="72" idx="3"/>
              <a:endCxn id="76" idx="1"/>
            </p:cNvCxnSpPr>
            <p:nvPr/>
          </p:nvCxnSpPr>
          <p:spPr>
            <a:xfrm>
              <a:off x="4155739" y="3914142"/>
              <a:ext cx="194644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  <a:tailEnd type="none" w="sm" len="med"/>
            </a:ln>
            <a:effectLst/>
          </p:spPr>
        </p:cxnSp>
        <p:cxnSp>
          <p:nvCxnSpPr>
            <p:cNvPr id="81" name="直接箭头连接符 80">
              <a:extLst>
                <a:ext uri="{FF2B5EF4-FFF2-40B4-BE49-F238E27FC236}">
                  <a16:creationId xmlns:a16="http://schemas.microsoft.com/office/drawing/2014/main" id="{813D6AA8-2655-4C4E-B6BA-17D30F3C749C}"/>
                </a:ext>
              </a:extLst>
            </p:cNvPr>
            <p:cNvCxnSpPr>
              <a:cxnSpLocks/>
              <a:stCxn id="73" idx="3"/>
              <a:endCxn id="77" idx="1"/>
            </p:cNvCxnSpPr>
            <p:nvPr/>
          </p:nvCxnSpPr>
          <p:spPr>
            <a:xfrm>
              <a:off x="4157873" y="4149352"/>
              <a:ext cx="192509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  <a:tailEnd type="none" w="sm" len="med"/>
            </a:ln>
            <a:effectLst/>
          </p:spPr>
        </p:cxnSp>
        <p:cxnSp>
          <p:nvCxnSpPr>
            <p:cNvPr id="82" name="直接箭头连接符 81">
              <a:extLst>
                <a:ext uri="{FF2B5EF4-FFF2-40B4-BE49-F238E27FC236}">
                  <a16:creationId xmlns:a16="http://schemas.microsoft.com/office/drawing/2014/main" id="{7A628FB4-C4CC-434D-BD38-44586BC5F03C}"/>
                </a:ext>
              </a:extLst>
            </p:cNvPr>
            <p:cNvCxnSpPr>
              <a:cxnSpLocks/>
              <a:stCxn id="76" idx="3"/>
              <a:endCxn id="78" idx="1"/>
            </p:cNvCxnSpPr>
            <p:nvPr/>
          </p:nvCxnSpPr>
          <p:spPr>
            <a:xfrm>
              <a:off x="4631923" y="3914142"/>
              <a:ext cx="142629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  <a:tailEnd type="none" w="sm" len="med"/>
            </a:ln>
            <a:effectLst/>
          </p:spPr>
        </p:cxnSp>
        <p:cxnSp>
          <p:nvCxnSpPr>
            <p:cNvPr id="83" name="直接箭头连接符 82">
              <a:extLst>
                <a:ext uri="{FF2B5EF4-FFF2-40B4-BE49-F238E27FC236}">
                  <a16:creationId xmlns:a16="http://schemas.microsoft.com/office/drawing/2014/main" id="{16A66A96-D5DB-4F2F-8315-75D880A226DF}"/>
                </a:ext>
              </a:extLst>
            </p:cNvPr>
            <p:cNvCxnSpPr>
              <a:cxnSpLocks/>
              <a:stCxn id="77" idx="3"/>
              <a:endCxn id="79" idx="1"/>
            </p:cNvCxnSpPr>
            <p:nvPr/>
          </p:nvCxnSpPr>
          <p:spPr>
            <a:xfrm>
              <a:off x="4631923" y="4149352"/>
              <a:ext cx="143546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  <a:tailEnd type="none" w="sm" len="med"/>
            </a:ln>
            <a:effectLst/>
          </p:spPr>
        </p:cxnSp>
        <p:cxnSp>
          <p:nvCxnSpPr>
            <p:cNvPr id="84" name="连接符: 肘形 83">
              <a:extLst>
                <a:ext uri="{FF2B5EF4-FFF2-40B4-BE49-F238E27FC236}">
                  <a16:creationId xmlns:a16="http://schemas.microsoft.com/office/drawing/2014/main" id="{C89801F6-2430-4375-9BD5-B30718F8B846}"/>
                </a:ext>
              </a:extLst>
            </p:cNvPr>
            <p:cNvCxnSpPr>
              <a:cxnSpLocks/>
              <a:stCxn id="78" idx="3"/>
              <a:endCxn id="79" idx="3"/>
            </p:cNvCxnSpPr>
            <p:nvPr/>
          </p:nvCxnSpPr>
          <p:spPr>
            <a:xfrm>
              <a:off x="5149284" y="3914142"/>
              <a:ext cx="917" cy="235210"/>
            </a:xfrm>
            <a:prstGeom prst="bentConnector3">
              <a:avLst>
                <a:gd name="adj1" fmla="val 7180079"/>
              </a:avLst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</p:cxn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7F721F59-96C9-4755-83C5-10FBF22AAD35}"/>
                </a:ext>
              </a:extLst>
            </p:cNvPr>
            <p:cNvSpPr/>
            <p:nvPr/>
          </p:nvSpPr>
          <p:spPr>
            <a:xfrm>
              <a:off x="5392902" y="3798635"/>
              <a:ext cx="860628" cy="404139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Digital processing</a:t>
              </a:r>
            </a:p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OOK+FSK demodulation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88" name="直接箭头连接符 87">
              <a:extLst>
                <a:ext uri="{FF2B5EF4-FFF2-40B4-BE49-F238E27FC236}">
                  <a16:creationId xmlns:a16="http://schemas.microsoft.com/office/drawing/2014/main" id="{D457DCD1-051B-4151-B57E-062615B525C5}"/>
                </a:ext>
              </a:extLst>
            </p:cNvPr>
            <p:cNvCxnSpPr>
              <a:cxnSpLocks/>
            </p:cNvCxnSpPr>
            <p:nvPr/>
          </p:nvCxnSpPr>
          <p:spPr>
            <a:xfrm>
              <a:off x="5219862" y="4042207"/>
              <a:ext cx="193810" cy="0"/>
            </a:xfrm>
            <a:prstGeom prst="straightConnector1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90" name="直接箭头连接符 89">
              <a:extLst>
                <a:ext uri="{FF2B5EF4-FFF2-40B4-BE49-F238E27FC236}">
                  <a16:creationId xmlns:a16="http://schemas.microsoft.com/office/drawing/2014/main" id="{4F2053E2-6728-4F0D-A774-194132BFFAA0}"/>
                </a:ext>
              </a:extLst>
            </p:cNvPr>
            <p:cNvCxnSpPr>
              <a:cxnSpLocks/>
            </p:cNvCxnSpPr>
            <p:nvPr/>
          </p:nvCxnSpPr>
          <p:spPr>
            <a:xfrm>
              <a:off x="3508913" y="2975513"/>
              <a:ext cx="0" cy="1309719"/>
            </a:xfrm>
            <a:prstGeom prst="straightConnector1">
              <a:avLst/>
            </a:prstGeom>
            <a:noFill/>
            <a:ln w="9525" cap="flat" cmpd="sng" algn="ctr">
              <a:solidFill>
                <a:srgbClr val="1D1D1A"/>
              </a:solidFill>
              <a:prstDash val="dash"/>
              <a:miter lim="800000"/>
              <a:tailEnd type="none"/>
            </a:ln>
            <a:effectLst/>
          </p:spPr>
        </p:cxn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4850F582-0454-4CCE-9BA7-237E326E2212}"/>
                </a:ext>
              </a:extLst>
            </p:cNvPr>
            <p:cNvSpPr/>
            <p:nvPr/>
          </p:nvSpPr>
          <p:spPr>
            <a:xfrm>
              <a:off x="4066765" y="2900727"/>
              <a:ext cx="689612" cy="2565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Receiver</a:t>
              </a: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733DE289-E5B9-4C99-877D-D9ED31A60F0F}"/>
                </a:ext>
              </a:extLst>
            </p:cNvPr>
            <p:cNvSpPr/>
            <p:nvPr/>
          </p:nvSpPr>
          <p:spPr>
            <a:xfrm>
              <a:off x="2337283" y="2905406"/>
              <a:ext cx="832279" cy="2565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Transmitter</a:t>
              </a:r>
            </a:p>
          </p:txBody>
        </p:sp>
      </p:grpSp>
      <p:sp>
        <p:nvSpPr>
          <p:cNvPr id="94" name="矩形 93">
            <a:extLst>
              <a:ext uri="{FF2B5EF4-FFF2-40B4-BE49-F238E27FC236}">
                <a16:creationId xmlns:a16="http://schemas.microsoft.com/office/drawing/2014/main" id="{FC1BEAD2-CBC1-4BED-94A5-7ECD4CD9A633}"/>
              </a:ext>
            </a:extLst>
          </p:cNvPr>
          <p:cNvSpPr/>
          <p:nvPr/>
        </p:nvSpPr>
        <p:spPr>
          <a:xfrm>
            <a:off x="6203059" y="1084305"/>
            <a:ext cx="5863720" cy="206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4662" lvl="1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Sequence correlation has better performance if time/frequency are synchronized, e.g. within 1 us and 30kHz frequency error </a:t>
            </a:r>
          </a:p>
          <a:p>
            <a:pPr marL="474662" lvl="1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LP-WUR can utilize the correlation to improve the performance, or to carry additional information:</a:t>
            </a:r>
          </a:p>
          <a:p>
            <a:pPr marL="931900" lvl="2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Specify the generation sequence of OOK/FSK waveform </a:t>
            </a:r>
            <a:r>
              <a:rPr lang="en-US" altLang="zh-CN" sz="12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Wingdings" panose="05000000000000000000" pitchFamily="2" charset="2"/>
              </a:rPr>
              <a:t> improved performance</a:t>
            </a:r>
          </a:p>
          <a:p>
            <a:pPr marL="931900" lvl="2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Wingdings" panose="05000000000000000000" pitchFamily="2" charset="2"/>
              </a:rPr>
              <a:t>Some information bits can be carried by different sequences (on top of OOK/FSK)  increase data rates;</a:t>
            </a:r>
          </a:p>
          <a:p>
            <a:pPr marL="474662" lvl="1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prstClr val="black"/>
              </a:solidFill>
              <a:ea typeface="微软雅黑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563CB771-DF62-41FC-BD77-398D62CD6568}"/>
              </a:ext>
            </a:extLst>
          </p:cNvPr>
          <p:cNvSpPr/>
          <p:nvPr/>
        </p:nvSpPr>
        <p:spPr>
          <a:xfrm>
            <a:off x="128940" y="5311403"/>
            <a:ext cx="11979967" cy="923330"/>
          </a:xfrm>
          <a:prstGeom prst="rect">
            <a:avLst/>
          </a:prstGeom>
          <a:solidFill>
            <a:srgbClr val="666666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lvl="0" defTabSz="1181505" fontAlgn="base">
              <a:spcBef>
                <a:spcPts val="600"/>
              </a:spcBef>
              <a:spcAft>
                <a:spcPct val="0"/>
              </a:spcAft>
              <a:buSzPct val="80000"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The </a:t>
            </a:r>
            <a:r>
              <a:rPr lang="en-US" altLang="zh-CN" sz="1600" b="1" kern="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waveform/modulation </a:t>
            </a: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of R19 LP-WUS/WUR</a:t>
            </a:r>
          </a:p>
          <a:p>
            <a:pPr marL="342900" lvl="0" indent="-342900" defTabSz="1181505" fontAlgn="base">
              <a:spcBef>
                <a:spcPts val="600"/>
              </a:spcBef>
              <a:spcAft>
                <a:spcPct val="0"/>
              </a:spcAft>
              <a:buSzPct val="80000"/>
              <a:buFont typeface="Arial" panose="020B0604020202020204" pitchFamily="34" charset="0"/>
              <a:buChar char="•"/>
              <a:defRPr/>
            </a:pPr>
            <a:r>
              <a:rPr lang="en-US" altLang="zh-CN" sz="1400" kern="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Specify harmonization of OOK/FSK to achieve benefits on time/frequency error robustness, etc.  </a:t>
            </a:r>
          </a:p>
          <a:p>
            <a:pPr marL="342900" lvl="0" indent="-342900" defTabSz="1181505" fontAlgn="base">
              <a:spcBef>
                <a:spcPts val="600"/>
              </a:spcBef>
              <a:spcAft>
                <a:spcPct val="0"/>
              </a:spcAft>
              <a:buSzPct val="80000"/>
              <a:buFont typeface="Arial" panose="020B0604020202020204" pitchFamily="34" charset="0"/>
              <a:buChar char="•"/>
              <a:defRPr/>
            </a:pPr>
            <a:r>
              <a:rPr lang="en-US" altLang="zh-CN" sz="1400" kern="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Sequence based modulation is supported on top of OOK and FSK to improve demodulation performance</a:t>
            </a:r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549EA4CC-65C6-4FB0-A2A5-6EE69E5C0E57}"/>
              </a:ext>
            </a:extLst>
          </p:cNvPr>
          <p:cNvGrpSpPr/>
          <p:nvPr/>
        </p:nvGrpSpPr>
        <p:grpSpPr>
          <a:xfrm>
            <a:off x="6419939" y="3130838"/>
            <a:ext cx="5604720" cy="1917076"/>
            <a:chOff x="300292" y="4137660"/>
            <a:chExt cx="6165192" cy="2108784"/>
          </a:xfrm>
        </p:grpSpPr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18307D6D-78B8-4359-9852-76FA27373C79}"/>
                </a:ext>
              </a:extLst>
            </p:cNvPr>
            <p:cNvSpPr/>
            <p:nvPr/>
          </p:nvSpPr>
          <p:spPr>
            <a:xfrm>
              <a:off x="3363377" y="4490854"/>
              <a:ext cx="574867" cy="58510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3EDC8E62-75BD-4DBF-BB39-8480AC453983}"/>
                </a:ext>
              </a:extLst>
            </p:cNvPr>
            <p:cNvCxnSpPr/>
            <p:nvPr/>
          </p:nvCxnSpPr>
          <p:spPr>
            <a:xfrm flipH="1">
              <a:off x="2736799" y="4493393"/>
              <a:ext cx="1281536" cy="139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0697DB0A-BACB-41F5-8CA6-03835B803B7A}"/>
                </a:ext>
              </a:extLst>
            </p:cNvPr>
            <p:cNvCxnSpPr/>
            <p:nvPr/>
          </p:nvCxnSpPr>
          <p:spPr>
            <a:xfrm flipH="1">
              <a:off x="2727267" y="5076325"/>
              <a:ext cx="1281536" cy="139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5B205346-5B82-40A6-8325-226D110E3C94}"/>
                </a:ext>
              </a:extLst>
            </p:cNvPr>
            <p:cNvSpPr/>
            <p:nvPr/>
          </p:nvSpPr>
          <p:spPr>
            <a:xfrm>
              <a:off x="3351726" y="5472057"/>
              <a:ext cx="565976" cy="28804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CF54C552-E3D9-42A2-BCE2-74AE3FE5D1C0}"/>
                </a:ext>
              </a:extLst>
            </p:cNvPr>
            <p:cNvSpPr/>
            <p:nvPr/>
          </p:nvSpPr>
          <p:spPr>
            <a:xfrm>
              <a:off x="2769017" y="5769388"/>
              <a:ext cx="574867" cy="29121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BD01A773-F3D8-4D37-9B7D-D2E9CF4CB5E3}"/>
                </a:ext>
              </a:extLst>
            </p:cNvPr>
            <p:cNvCxnSpPr/>
            <p:nvPr/>
          </p:nvCxnSpPr>
          <p:spPr>
            <a:xfrm flipH="1">
              <a:off x="2729179" y="5470658"/>
              <a:ext cx="1281536" cy="139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6772FD9B-CDEB-46E3-A4D2-8523D9339013}"/>
                </a:ext>
              </a:extLst>
            </p:cNvPr>
            <p:cNvSpPr txBox="1"/>
            <p:nvPr/>
          </p:nvSpPr>
          <p:spPr>
            <a:xfrm>
              <a:off x="3215640" y="4137660"/>
              <a:ext cx="293350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kumimoji="1" lang="en-US" altLang="zh-CN" sz="1200" b="1" dirty="0">
                  <a:solidFill>
                    <a:srgbClr val="000000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OOK</a:t>
              </a:r>
              <a:endParaRPr kumimoji="1" lang="zh-CN" altLang="en-US" sz="1200" b="1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D3AC4C27-FF61-4F8C-87E5-76A3962EAA5F}"/>
                </a:ext>
              </a:extLst>
            </p:cNvPr>
            <p:cNvSpPr txBox="1"/>
            <p:nvPr/>
          </p:nvSpPr>
          <p:spPr>
            <a:xfrm>
              <a:off x="3246120" y="5151120"/>
              <a:ext cx="225575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kumimoji="1" lang="en-US" altLang="zh-CN" sz="1200" b="1" dirty="0">
                  <a:solidFill>
                    <a:srgbClr val="000000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FSK</a:t>
              </a:r>
              <a:endParaRPr kumimoji="1" lang="zh-CN" altLang="en-US" sz="1200" b="1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54AD938D-BC9E-4A59-BA89-54A9C59D61B0}"/>
                </a:ext>
              </a:extLst>
            </p:cNvPr>
            <p:cNvCxnSpPr/>
            <p:nvPr/>
          </p:nvCxnSpPr>
          <p:spPr>
            <a:xfrm flipH="1">
              <a:off x="2729179" y="5767838"/>
              <a:ext cx="1281536" cy="1398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D570C54B-6545-48CA-889C-0845862C06E1}"/>
                </a:ext>
              </a:extLst>
            </p:cNvPr>
            <p:cNvSpPr txBox="1"/>
            <p:nvPr/>
          </p:nvSpPr>
          <p:spPr>
            <a:xfrm>
              <a:off x="4434840" y="4145280"/>
              <a:ext cx="1278465" cy="37240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kumimoji="1" lang="en-US" altLang="zh-CN" sz="1200" b="1" dirty="0">
                  <a:solidFill>
                    <a:srgbClr val="000000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Envelope detector</a:t>
              </a:r>
            </a:p>
            <a:p>
              <a:pPr algn="l"/>
              <a:r>
                <a:rPr kumimoji="1" lang="en-US" altLang="zh-CN" sz="1000" dirty="0">
                  <a:solidFill>
                    <a:srgbClr val="000000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Receives bit stream 1</a:t>
              </a:r>
              <a:endParaRPr kumimoji="1" lang="zh-CN" altLang="en-US" sz="10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90076C76-BA15-4206-B5ED-EF1F16FC405E}"/>
                </a:ext>
              </a:extLst>
            </p:cNvPr>
            <p:cNvSpPr txBox="1"/>
            <p:nvPr/>
          </p:nvSpPr>
          <p:spPr>
            <a:xfrm>
              <a:off x="4450081" y="4960620"/>
              <a:ext cx="1775646" cy="3808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kumimoji="1" lang="en-US" altLang="zh-CN" sz="1200" b="1" dirty="0">
                  <a:solidFill>
                    <a:srgbClr val="000000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I/Q receiver</a:t>
              </a:r>
            </a:p>
            <a:p>
              <a:pPr algn="l"/>
              <a:r>
                <a:rPr kumimoji="1" lang="en-US" altLang="zh-CN" sz="1050" dirty="0">
                  <a:solidFill>
                    <a:srgbClr val="000000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Receives both bit stream 1&amp;2</a:t>
              </a:r>
              <a:endParaRPr kumimoji="1" lang="zh-CN" altLang="en-US" sz="105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A69028C6-5A00-4748-B29C-000111108181}"/>
                </a:ext>
              </a:extLst>
            </p:cNvPr>
            <p:cNvSpPr txBox="1"/>
            <p:nvPr/>
          </p:nvSpPr>
          <p:spPr>
            <a:xfrm>
              <a:off x="411480" y="4333088"/>
              <a:ext cx="1576190" cy="372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kumimoji="1" lang="en-US" altLang="zh-CN" sz="1200" b="1" dirty="0">
                  <a:solidFill>
                    <a:srgbClr val="000000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Bit stream 1</a:t>
              </a:r>
            </a:p>
            <a:p>
              <a:pPr algn="l"/>
              <a:r>
                <a:rPr kumimoji="1" lang="en-US" altLang="zh-CN" sz="1000" dirty="0">
                  <a:solidFill>
                    <a:srgbClr val="000000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(OOK/FSK modulated)</a:t>
              </a:r>
              <a:endParaRPr kumimoji="1" lang="zh-CN" altLang="en-US" sz="10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A2526856-FBFB-4114-8F31-A7BE31747154}"/>
                </a:ext>
              </a:extLst>
            </p:cNvPr>
            <p:cNvCxnSpPr/>
            <p:nvPr/>
          </p:nvCxnSpPr>
          <p:spPr>
            <a:xfrm flipH="1">
              <a:off x="2734887" y="6061210"/>
              <a:ext cx="1281536" cy="139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5" name="TextBox 134">
                  <a:extLst>
                    <a:ext uri="{FF2B5EF4-FFF2-40B4-BE49-F238E27FC236}">
                      <a16:creationId xmlns:a16="http://schemas.microsoft.com/office/drawing/2014/main" id="{3987CEF8-1AF1-4F58-BF91-0FA0E9A06968}"/>
                    </a:ext>
                  </a:extLst>
                </p:cNvPr>
                <p:cNvSpPr txBox="1"/>
                <p:nvPr/>
              </p:nvSpPr>
              <p:spPr>
                <a:xfrm>
                  <a:off x="300292" y="5400573"/>
                  <a:ext cx="1576190" cy="7642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l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zh-CN" sz="1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  <a:cs typeface="Calibri" panose="020F0502020204030204" pitchFamily="34" charset="0"/>
                          </a:rPr>
                          <m:t>00→</m:t>
                        </m:r>
                        <m:sSub>
                          <m:sSubPr>
                            <m:ctrlPr>
                              <a:rPr kumimoji="1" lang="en-US" altLang="zh-CN" sz="1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</m:ctrlPr>
                          </m:sSubPr>
                          <m:e>
                            <m:r>
                              <a:rPr kumimoji="1" lang="en-US" altLang="zh-CN" sz="1000" b="1" i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  <m:t>𝐬</m:t>
                            </m:r>
                          </m:e>
                          <m:sub>
                            <m:r>
                              <a:rPr kumimoji="1" lang="en-US" altLang="zh-CN" sz="1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  <m:t>0</m:t>
                            </m:r>
                          </m:sub>
                        </m:sSub>
                        <m:r>
                          <a:rPr kumimoji="1" lang="en-US" altLang="zh-CN" sz="1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  <a:cs typeface="Calibri" panose="020F0502020204030204" pitchFamily="34" charset="0"/>
                          </a:rPr>
                          <m:t>=</m:t>
                        </m:r>
                        <m:d>
                          <m:dPr>
                            <m:begChr m:val="["/>
                            <m:endChr m:val="]"/>
                            <m:ctrlPr>
                              <a:rPr kumimoji="1" lang="en-US" altLang="zh-CN" sz="1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kumimoji="1" lang="en-US" altLang="zh-CN" sz="1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CN" sz="1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kumimoji="1" lang="en-US" altLang="zh-CN" sz="1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00, 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kumimoji="1" lang="en-US" altLang="zh-CN" sz="1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CN" sz="1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kumimoji="1" lang="en-US" altLang="zh-CN" sz="1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01</m:t>
                                </m:r>
                              </m:sub>
                            </m:sSub>
                            <m:r>
                              <a:rPr kumimoji="1" lang="en-US" altLang="zh-CN" sz="1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  <m:t>, …</m:t>
                            </m:r>
                            <m:sSub>
                              <m:sSubPr>
                                <m:ctrlPr>
                                  <a:rPr kumimoji="1" lang="en-US" altLang="zh-CN" sz="1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CN" sz="1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kumimoji="1" lang="en-US" altLang="zh-CN" sz="1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0</m:t>
                                </m:r>
                                <m:r>
                                  <a:rPr kumimoji="1" lang="en-US" altLang="zh-CN" sz="1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𝑁</m:t>
                                </m:r>
                              </m:sub>
                            </m:sSub>
                          </m:e>
                        </m:d>
                      </m:oMath>
                    </m:oMathPara>
                  </a14:m>
                  <a:endParaRPr kumimoji="1" lang="en-US" altLang="zh-CN" sz="1000" b="0" dirty="0">
                    <a:solidFill>
                      <a:srgbClr val="000000"/>
                    </a:solidFill>
                    <a:latin typeface="Calibri" panose="020F0502020204030204" pitchFamily="34" charset="0"/>
                    <a:ea typeface="Microsoft YaHei" panose="020B0503020204020204" pitchFamily="34" charset="-122"/>
                    <a:cs typeface="Calibri" panose="020F0502020204030204" pitchFamily="34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zh-CN" sz="1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  <a:cs typeface="Calibri" panose="020F0502020204030204" pitchFamily="34" charset="0"/>
                          </a:rPr>
                          <m:t>0</m:t>
                        </m:r>
                        <m:r>
                          <a:rPr kumimoji="1" lang="en-US" altLang="zh-CN" sz="1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  <a:cs typeface="Calibri" panose="020F0502020204030204" pitchFamily="34" charset="0"/>
                          </a:rPr>
                          <m:t>1</m:t>
                        </m:r>
                        <m:r>
                          <a:rPr kumimoji="1" lang="en-US" altLang="zh-CN" sz="1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  <a:cs typeface="Calibri" panose="020F0502020204030204" pitchFamily="34" charset="0"/>
                          </a:rPr>
                          <m:t>→</m:t>
                        </m:r>
                        <m:sSub>
                          <m:sSubPr>
                            <m:ctrlPr>
                              <a:rPr kumimoji="1" lang="en-US" altLang="zh-CN" sz="1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</m:ctrlPr>
                          </m:sSubPr>
                          <m:e>
                            <m:r>
                              <a:rPr kumimoji="1" lang="en-US" altLang="zh-CN" sz="1000" b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  <m:t>𝐬</m:t>
                            </m:r>
                          </m:e>
                          <m:sub>
                            <m:r>
                              <a:rPr kumimoji="1" lang="en-US" altLang="zh-CN" sz="1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  <m:t>1</m:t>
                            </m:r>
                          </m:sub>
                        </m:sSub>
                        <m:r>
                          <a:rPr kumimoji="1" lang="en-US" altLang="zh-CN" sz="1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  <a:cs typeface="Calibri" panose="020F0502020204030204" pitchFamily="34" charset="0"/>
                          </a:rPr>
                          <m:t>=</m:t>
                        </m:r>
                        <m:d>
                          <m:dPr>
                            <m:begChr m:val="["/>
                            <m:endChr m:val="]"/>
                            <m:ctrlPr>
                              <a:rPr kumimoji="1" lang="en-US" altLang="zh-CN" sz="1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kumimoji="1" lang="en-US" altLang="zh-CN" sz="1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1</m:t>
                                </m:r>
                                <m: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0, 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kumimoji="1" lang="en-US" altLang="zh-CN" sz="1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1</m:t>
                                </m:r>
                                <m: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1" lang="en-US" altLang="zh-CN" sz="1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  <m:t>, …</m:t>
                            </m:r>
                            <m:sSub>
                              <m:sSubPr>
                                <m:ctrlP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kumimoji="1" lang="en-US" altLang="zh-CN" sz="1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1</m:t>
                                </m:r>
                                <m: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𝑁</m:t>
                                </m:r>
                              </m:sub>
                            </m:sSub>
                          </m:e>
                        </m:d>
                      </m:oMath>
                    </m:oMathPara>
                  </a14:m>
                  <a:endParaRPr kumimoji="1" lang="en-US" altLang="zh-CN" sz="1000" dirty="0">
                    <a:solidFill>
                      <a:srgbClr val="000000"/>
                    </a:solidFill>
                    <a:latin typeface="Calibri" panose="020F0502020204030204" pitchFamily="34" charset="0"/>
                    <a:ea typeface="Microsoft YaHei" panose="020B0503020204020204" pitchFamily="34" charset="-122"/>
                    <a:cs typeface="Calibri" panose="020F0502020204030204" pitchFamily="34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zh-CN" sz="10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  <a:cs typeface="Calibri" panose="020F0502020204030204" pitchFamily="34" charset="0"/>
                          </a:rPr>
                          <m:t>1</m:t>
                        </m:r>
                        <m:r>
                          <a:rPr kumimoji="1" lang="en-US" altLang="zh-CN" sz="1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  <a:cs typeface="Calibri" panose="020F0502020204030204" pitchFamily="34" charset="0"/>
                          </a:rPr>
                          <m:t>0→</m:t>
                        </m:r>
                        <m:sSub>
                          <m:sSubPr>
                            <m:ctrlPr>
                              <a:rPr kumimoji="1" lang="en-US" altLang="zh-CN" sz="1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</m:ctrlPr>
                          </m:sSubPr>
                          <m:e>
                            <m:r>
                              <a:rPr kumimoji="1" lang="en-US" altLang="zh-CN" sz="1000" b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  <m:t>𝐬</m:t>
                            </m:r>
                          </m:e>
                          <m:sub>
                            <m:r>
                              <a:rPr kumimoji="1" lang="en-US" altLang="zh-CN" sz="1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  <m:t>2</m:t>
                            </m:r>
                          </m:sub>
                        </m:sSub>
                        <m:r>
                          <a:rPr kumimoji="1" lang="en-US" altLang="zh-CN" sz="1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  <a:cs typeface="Calibri" panose="020F0502020204030204" pitchFamily="34" charset="0"/>
                          </a:rPr>
                          <m:t>=</m:t>
                        </m:r>
                        <m:d>
                          <m:dPr>
                            <m:begChr m:val="["/>
                            <m:endChr m:val="]"/>
                            <m:ctrlPr>
                              <a:rPr kumimoji="1" lang="en-US" altLang="zh-CN" sz="1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kumimoji="1" lang="en-US" altLang="zh-CN" sz="1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2</m:t>
                                </m:r>
                                <m: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0, 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kumimoji="1" lang="en-US" altLang="zh-CN" sz="1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2</m:t>
                                </m:r>
                                <m: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1" lang="en-US" altLang="zh-CN" sz="1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  <m:t>, …</m:t>
                            </m:r>
                            <m:sSub>
                              <m:sSubPr>
                                <m:ctrlP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kumimoji="1" lang="en-US" altLang="zh-CN" sz="1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2</m:t>
                                </m:r>
                                <m: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𝑁</m:t>
                                </m:r>
                              </m:sub>
                            </m:sSub>
                          </m:e>
                        </m:d>
                      </m:oMath>
                    </m:oMathPara>
                  </a14:m>
                  <a:endParaRPr kumimoji="1" lang="zh-CN" altLang="en-US" sz="1000" dirty="0">
                    <a:solidFill>
                      <a:srgbClr val="000000"/>
                    </a:solidFill>
                    <a:latin typeface="Calibri" panose="020F0502020204030204" pitchFamily="34" charset="0"/>
                    <a:ea typeface="Microsoft YaHei" panose="020B0503020204020204" pitchFamily="34" charset="-122"/>
                    <a:cs typeface="Calibri" panose="020F0502020204030204" pitchFamily="34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zh-CN" sz="10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  <a:cs typeface="Calibri" panose="020F0502020204030204" pitchFamily="34" charset="0"/>
                          </a:rPr>
                          <m:t>1</m:t>
                        </m:r>
                        <m:r>
                          <a:rPr kumimoji="1" lang="en-US" altLang="zh-CN" sz="1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  <a:cs typeface="Calibri" panose="020F0502020204030204" pitchFamily="34" charset="0"/>
                          </a:rPr>
                          <m:t>1</m:t>
                        </m:r>
                        <m:r>
                          <a:rPr kumimoji="1" lang="en-US" altLang="zh-CN" sz="1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  <a:cs typeface="Calibri" panose="020F0502020204030204" pitchFamily="34" charset="0"/>
                          </a:rPr>
                          <m:t>→</m:t>
                        </m:r>
                        <m:sSub>
                          <m:sSubPr>
                            <m:ctrlPr>
                              <a:rPr kumimoji="1" lang="en-US" altLang="zh-CN" sz="1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</m:ctrlPr>
                          </m:sSubPr>
                          <m:e>
                            <m:r>
                              <a:rPr kumimoji="1" lang="en-US" altLang="zh-CN" sz="1000" b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  <m:t>𝐬</m:t>
                            </m:r>
                          </m:e>
                          <m:sub>
                            <m:r>
                              <a:rPr kumimoji="1" lang="en-US" altLang="zh-CN" sz="1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  <m:t>3</m:t>
                            </m:r>
                          </m:sub>
                        </m:sSub>
                        <m:r>
                          <a:rPr kumimoji="1" lang="en-US" altLang="zh-CN" sz="1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  <a:cs typeface="Calibri" panose="020F0502020204030204" pitchFamily="34" charset="0"/>
                          </a:rPr>
                          <m:t>=</m:t>
                        </m:r>
                        <m:d>
                          <m:dPr>
                            <m:begChr m:val="["/>
                            <m:endChr m:val="]"/>
                            <m:ctrlPr>
                              <a:rPr kumimoji="1" lang="en-US" altLang="zh-CN" sz="1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kumimoji="1" lang="en-US" altLang="zh-CN" sz="1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3</m:t>
                                </m:r>
                                <m: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0, 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kumimoji="1" lang="en-US" altLang="zh-CN" sz="1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3</m:t>
                                </m:r>
                                <m: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1" lang="en-US" altLang="zh-CN" sz="1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Calibri" panose="020F0502020204030204" pitchFamily="34" charset="0"/>
                              </a:rPr>
                              <m:t>, …</m:t>
                            </m:r>
                            <m:sSub>
                              <m:sSubPr>
                                <m:ctrlP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kumimoji="1" lang="en-US" altLang="zh-CN" sz="1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3</m:t>
                                </m:r>
                                <m:r>
                                  <a:rPr kumimoji="1" lang="en-US" altLang="zh-CN" sz="1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  <a:cs typeface="Calibri" panose="020F0502020204030204" pitchFamily="34" charset="0"/>
                                  </a:rPr>
                                  <m:t>𝑁</m:t>
                                </m:r>
                              </m:sub>
                            </m:sSub>
                          </m:e>
                        </m:d>
                      </m:oMath>
                    </m:oMathPara>
                  </a14:m>
                  <a:endParaRPr kumimoji="1" lang="zh-CN" altLang="en-US" sz="1000" dirty="0">
                    <a:solidFill>
                      <a:srgbClr val="000000"/>
                    </a:solidFill>
                    <a:latin typeface="Calibri" panose="020F0502020204030204" pitchFamily="34" charset="0"/>
                    <a:ea typeface="Microsoft YaHei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</mc:Choice>
          <mc:Fallback xmlns="">
            <p:sp>
              <p:nvSpPr>
                <p:cNvPr id="135" name="TextBox 134">
                  <a:extLst>
                    <a:ext uri="{FF2B5EF4-FFF2-40B4-BE49-F238E27FC236}">
                      <a16:creationId xmlns:a16="http://schemas.microsoft.com/office/drawing/2014/main" id="{3987CEF8-1AF1-4F58-BF91-0FA0E9A0696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0292" y="5400573"/>
                  <a:ext cx="1576190" cy="764287"/>
                </a:xfrm>
                <a:prstGeom prst="rect">
                  <a:avLst/>
                </a:prstGeom>
                <a:blipFill>
                  <a:blip r:embed="rId2"/>
                  <a:stretch>
                    <a:fillRect l="-2553" b="-877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6" name="TextBox 135">
                  <a:extLst>
                    <a:ext uri="{FF2B5EF4-FFF2-40B4-BE49-F238E27FC236}">
                      <a16:creationId xmlns:a16="http://schemas.microsoft.com/office/drawing/2014/main" id="{9E971ECC-B681-48C9-92CD-B4B333A00994}"/>
                    </a:ext>
                  </a:extLst>
                </p:cNvPr>
                <p:cNvSpPr txBox="1"/>
                <p:nvPr/>
              </p:nvSpPr>
              <p:spPr>
                <a:xfrm>
                  <a:off x="2133046" y="4655819"/>
                  <a:ext cx="1064119" cy="2369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l"/>
                  <a:r>
                    <a:rPr kumimoji="1" lang="en-US" altLang="zh-CN" sz="1200" b="0" dirty="0">
                      <a:solidFill>
                        <a:srgbClr val="000000"/>
                      </a:solidFill>
                      <a:latin typeface="Calibri" panose="020F0502020204030204" pitchFamily="34" charset="0"/>
                      <a:ea typeface="Microsoft YaHei" panose="020B0503020204020204" pitchFamily="34" charset="-122"/>
                      <a:cs typeface="Calibri" panose="020F0502020204030204" pitchFamily="34" charset="0"/>
                    </a:rPr>
                    <a:t>Bit </a:t>
                  </a:r>
                  <a:r>
                    <a:rPr kumimoji="1" lang="en-US" altLang="zh-CN" sz="1200" dirty="0">
                      <a:solidFill>
                        <a:srgbClr val="000000"/>
                      </a:solidFill>
                      <a:latin typeface="Calibri" panose="020F0502020204030204" pitchFamily="34" charset="0"/>
                      <a:ea typeface="Microsoft YaHei" panose="020B0503020204020204" pitchFamily="34" charset="-122"/>
                      <a:cs typeface="Calibri" panose="020F0502020204030204" pitchFamily="34" charset="0"/>
                    </a:rPr>
                    <a:t>str</a:t>
                  </a:r>
                  <a:r>
                    <a:rPr kumimoji="1" lang="en-US" altLang="zh-CN" sz="1200" b="0" dirty="0">
                      <a:solidFill>
                        <a:srgbClr val="000000"/>
                      </a:solidFill>
                      <a:latin typeface="Calibri" panose="020F0502020204030204" pitchFamily="34" charset="0"/>
                      <a:ea typeface="Microsoft YaHei" panose="020B0503020204020204" pitchFamily="34" charset="-122"/>
                      <a:cs typeface="Calibri" panose="020F0502020204030204" pitchFamily="34" charset="0"/>
                    </a:rPr>
                    <a:t> 2    </a:t>
                  </a:r>
                  <a14:m>
                    <m:oMath xmlns:m="http://schemas.openxmlformats.org/officeDocument/2006/math">
                      <m:r>
                        <a:rPr kumimoji="1" lang="en-US" altLang="zh-CN" sz="1400" b="0" i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Microsoft YaHei" panose="020B0503020204020204" pitchFamily="34" charset="-122"/>
                        </a:rPr>
                        <m:t>→</m:t>
                      </m:r>
                      <m:sSub>
                        <m:sSubPr>
                          <m:ctrlPr>
                            <a:rPr kumimoji="1" lang="en-US" altLang="zh-CN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anose="020B0503020204020204" pitchFamily="34" charset="-122"/>
                            </a:rPr>
                          </m:ctrlPr>
                        </m:sSubPr>
                        <m:e>
                          <m:r>
                            <a:rPr kumimoji="1" lang="en-US" altLang="zh-CN" sz="1400" b="1" i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anose="020B0503020204020204" pitchFamily="34" charset="-122"/>
                            </a:rPr>
                            <m:t>𝐬</m:t>
                          </m:r>
                        </m:e>
                        <m:sub>
                          <m:r>
                            <a:rPr kumimoji="1" lang="en-US" altLang="zh-CN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anose="020B0503020204020204" pitchFamily="34" charset="-122"/>
                            </a:rPr>
                            <m:t>𝑖</m:t>
                          </m:r>
                        </m:sub>
                      </m:sSub>
                    </m:oMath>
                  </a14:m>
                  <a:endParaRPr kumimoji="1" lang="zh-CN" altLang="en-US" sz="1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Microsoft YaHei" panose="020B0503020204020204" pitchFamily="34" charset="-122"/>
                  </a:endParaRPr>
                </a:p>
              </p:txBody>
            </p:sp>
          </mc:Choice>
          <mc:Fallback xmlns="">
            <p:sp>
              <p:nvSpPr>
                <p:cNvPr id="136" name="TextBox 135">
                  <a:extLst>
                    <a:ext uri="{FF2B5EF4-FFF2-40B4-BE49-F238E27FC236}">
                      <a16:creationId xmlns:a16="http://schemas.microsoft.com/office/drawing/2014/main" id="{9E971ECC-B681-48C9-92CD-B4B333A0099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3046" y="4655819"/>
                  <a:ext cx="1064119" cy="236988"/>
                </a:xfrm>
                <a:prstGeom prst="rect">
                  <a:avLst/>
                </a:prstGeom>
                <a:blipFill>
                  <a:blip r:embed="rId3"/>
                  <a:stretch>
                    <a:fillRect l="-9434" t="-8571" r="-2516" b="-42857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7" name="Left Brace 136">
              <a:extLst>
                <a:ext uri="{FF2B5EF4-FFF2-40B4-BE49-F238E27FC236}">
                  <a16:creationId xmlns:a16="http://schemas.microsoft.com/office/drawing/2014/main" id="{75F608AE-A424-4E50-8F37-F8F18F533C7A}"/>
                </a:ext>
              </a:extLst>
            </p:cNvPr>
            <p:cNvSpPr/>
            <p:nvPr/>
          </p:nvSpPr>
          <p:spPr>
            <a:xfrm>
              <a:off x="3264351" y="4514966"/>
              <a:ext cx="83786" cy="553370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8" name="TextBox 137">
                  <a:extLst>
                    <a:ext uri="{FF2B5EF4-FFF2-40B4-BE49-F238E27FC236}">
                      <a16:creationId xmlns:a16="http://schemas.microsoft.com/office/drawing/2014/main" id="{B1EFCE66-4192-4C13-A9A7-721247765B40}"/>
                    </a:ext>
                  </a:extLst>
                </p:cNvPr>
                <p:cNvSpPr txBox="1"/>
                <p:nvPr/>
              </p:nvSpPr>
              <p:spPr>
                <a:xfrm>
                  <a:off x="3039826" y="5463540"/>
                  <a:ext cx="183447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l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sSubPr>
                          <m:e>
                            <m:r>
                              <a:rPr kumimoji="1" lang="en-US" altLang="zh-CN" sz="1400" b="1" i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𝐬</m:t>
                            </m:r>
                          </m:e>
                          <m:sub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kumimoji="1" lang="zh-CN" altLang="en-US" sz="1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Microsoft YaHei" panose="020B0503020204020204" pitchFamily="34" charset="-122"/>
                  </a:endParaRPr>
                </a:p>
              </p:txBody>
            </p:sp>
          </mc:Choice>
          <mc:Fallback xmlns="">
            <p:sp>
              <p:nvSpPr>
                <p:cNvPr id="198" name="TextBox 197">
                  <a:extLst>
                    <a:ext uri="{FF2B5EF4-FFF2-40B4-BE49-F238E27FC236}">
                      <a16:creationId xmlns:a16="http://schemas.microsoft.com/office/drawing/2014/main" id="{A9BC546C-4CB7-45CB-8887-E9894A83DC6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39826" y="5463540"/>
                  <a:ext cx="183447" cy="215444"/>
                </a:xfrm>
                <a:prstGeom prst="rect">
                  <a:avLst/>
                </a:prstGeom>
                <a:blipFill>
                  <a:blip r:embed="rId4"/>
                  <a:stretch>
                    <a:fillRect l="-16667" r="-3333" b="-16667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9" name="Left Brace 138">
              <a:extLst>
                <a:ext uri="{FF2B5EF4-FFF2-40B4-BE49-F238E27FC236}">
                  <a16:creationId xmlns:a16="http://schemas.microsoft.com/office/drawing/2014/main" id="{0FBA4A17-F525-4344-A5B7-4F01210ACB2C}"/>
                </a:ext>
              </a:extLst>
            </p:cNvPr>
            <p:cNvSpPr/>
            <p:nvPr/>
          </p:nvSpPr>
          <p:spPr>
            <a:xfrm>
              <a:off x="3256731" y="5485536"/>
              <a:ext cx="83786" cy="258151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Left Brace 139">
              <a:extLst>
                <a:ext uri="{FF2B5EF4-FFF2-40B4-BE49-F238E27FC236}">
                  <a16:creationId xmlns:a16="http://schemas.microsoft.com/office/drawing/2014/main" id="{BEB3E20E-CAB8-4FD8-BD7A-4240FC81713D}"/>
                </a:ext>
              </a:extLst>
            </p:cNvPr>
            <p:cNvSpPr/>
            <p:nvPr/>
          </p:nvSpPr>
          <p:spPr>
            <a:xfrm>
              <a:off x="2669991" y="5782716"/>
              <a:ext cx="83786" cy="258151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1" name="TextBox 140">
                  <a:extLst>
                    <a:ext uri="{FF2B5EF4-FFF2-40B4-BE49-F238E27FC236}">
                      <a16:creationId xmlns:a16="http://schemas.microsoft.com/office/drawing/2014/main" id="{B5258F42-20EF-42D0-AC18-433675A23866}"/>
                    </a:ext>
                  </a:extLst>
                </p:cNvPr>
                <p:cNvSpPr txBox="1"/>
                <p:nvPr/>
              </p:nvSpPr>
              <p:spPr>
                <a:xfrm>
                  <a:off x="2468326" y="5745480"/>
                  <a:ext cx="183447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l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sSubPr>
                          <m:e>
                            <m:r>
                              <a:rPr kumimoji="1" lang="en-US" altLang="zh-CN" sz="1400" b="1" i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𝐬</m:t>
                            </m:r>
                          </m:e>
                          <m:sub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kumimoji="1" lang="zh-CN" altLang="en-US" sz="1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Microsoft YaHei" panose="020B0503020204020204" pitchFamily="34" charset="-122"/>
                  </a:endParaRPr>
                </a:p>
              </p:txBody>
            </p:sp>
          </mc:Choice>
          <mc:Fallback xmlns="">
            <p:sp>
              <p:nvSpPr>
                <p:cNvPr id="201" name="TextBox 200">
                  <a:extLst>
                    <a:ext uri="{FF2B5EF4-FFF2-40B4-BE49-F238E27FC236}">
                      <a16:creationId xmlns:a16="http://schemas.microsoft.com/office/drawing/2014/main" id="{4CB9B408-6E3D-4666-84B5-4BB472BC15A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68326" y="5745480"/>
                  <a:ext cx="183447" cy="215444"/>
                </a:xfrm>
                <a:prstGeom prst="rect">
                  <a:avLst/>
                </a:prstGeom>
                <a:blipFill>
                  <a:blip r:embed="rId5"/>
                  <a:stretch>
                    <a:fillRect l="-16667" r="-3333" b="-17143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92ED6DC5-8E52-4FBA-B7F4-A25D8B2ECC2C}"/>
                </a:ext>
              </a:extLst>
            </p:cNvPr>
            <p:cNvSpPr txBox="1"/>
            <p:nvPr/>
          </p:nvSpPr>
          <p:spPr>
            <a:xfrm>
              <a:off x="2096562" y="4323368"/>
              <a:ext cx="1680287" cy="2031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kumimoji="1" lang="en-US" altLang="zh-CN" sz="1200" dirty="0">
                  <a:solidFill>
                    <a:srgbClr val="000000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Bit str 1:          0              1</a:t>
              </a:r>
              <a:endParaRPr kumimoji="1" lang="zh-CN" altLang="en-US" sz="12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7CA5A968-610B-4D3A-8A12-6509ECF66D4E}"/>
                </a:ext>
              </a:extLst>
            </p:cNvPr>
            <p:cNvSpPr txBox="1"/>
            <p:nvPr/>
          </p:nvSpPr>
          <p:spPr>
            <a:xfrm>
              <a:off x="2136433" y="5283488"/>
              <a:ext cx="1680287" cy="2031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kumimoji="1" lang="en-US" altLang="zh-CN" sz="1200" dirty="0">
                  <a:solidFill>
                    <a:srgbClr val="000000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Bit str 1:          0              1</a:t>
              </a:r>
              <a:endParaRPr kumimoji="1" lang="zh-CN" altLang="en-US" sz="12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AA39F97E-54B2-44FC-AE53-BDE8E7FEBE89}"/>
                </a:ext>
              </a:extLst>
            </p:cNvPr>
            <p:cNvSpPr txBox="1"/>
            <p:nvPr/>
          </p:nvSpPr>
          <p:spPr>
            <a:xfrm>
              <a:off x="2140666" y="5516880"/>
              <a:ext cx="530614" cy="2031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kumimoji="1" lang="en-US" altLang="zh-CN" sz="1200" b="0" dirty="0">
                  <a:solidFill>
                    <a:srgbClr val="000000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Bit str 2</a:t>
              </a:r>
              <a:endParaRPr kumimoji="1" lang="zh-CN" altLang="en-US" sz="1400" dirty="0">
                <a:solidFill>
                  <a:srgbClr val="000000"/>
                </a:solidFill>
                <a:latin typeface="Cambria Math" panose="02040503050406030204" pitchFamily="18" charset="0"/>
                <a:ea typeface="Microsoft YaHei" panose="020B0503020204020204" pitchFamily="34" charset="-122"/>
              </a:endParaRPr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DBAC872F-CF8B-4DC0-8892-0AC4506A4CD1}"/>
                </a:ext>
              </a:extLst>
            </p:cNvPr>
            <p:cNvSpPr/>
            <p:nvPr/>
          </p:nvSpPr>
          <p:spPr>
            <a:xfrm>
              <a:off x="2346960" y="5707380"/>
              <a:ext cx="137160" cy="167640"/>
            </a:xfrm>
            <a:custGeom>
              <a:avLst/>
              <a:gdLst>
                <a:gd name="connsiteX0" fmla="*/ 0 w 137160"/>
                <a:gd name="connsiteY0" fmla="*/ 0 h 167640"/>
                <a:gd name="connsiteX1" fmla="*/ 22860 w 137160"/>
                <a:gd name="connsiteY1" fmla="*/ 114300 h 167640"/>
                <a:gd name="connsiteX2" fmla="*/ 137160 w 137160"/>
                <a:gd name="connsiteY2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" h="167640">
                  <a:moveTo>
                    <a:pt x="0" y="0"/>
                  </a:moveTo>
                  <a:cubicBezTo>
                    <a:pt x="0" y="43180"/>
                    <a:pt x="0" y="86360"/>
                    <a:pt x="22860" y="114300"/>
                  </a:cubicBezTo>
                  <a:cubicBezTo>
                    <a:pt x="45720" y="142240"/>
                    <a:pt x="91440" y="154940"/>
                    <a:pt x="137160" y="167640"/>
                  </a:cubicBezTo>
                </a:path>
              </a:pathLst>
            </a:custGeom>
            <a:no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6" name="Straight Arrow Connector 145">
              <a:extLst>
                <a:ext uri="{FF2B5EF4-FFF2-40B4-BE49-F238E27FC236}">
                  <a16:creationId xmlns:a16="http://schemas.microsoft.com/office/drawing/2014/main" id="{DECB6674-2EE4-4E79-A05B-6D1300DCD658}"/>
                </a:ext>
              </a:extLst>
            </p:cNvPr>
            <p:cNvCxnSpPr>
              <a:stCxn id="144" idx="3"/>
            </p:cNvCxnSpPr>
            <p:nvPr/>
          </p:nvCxnSpPr>
          <p:spPr>
            <a:xfrm flipV="1">
              <a:off x="2671279" y="5613087"/>
              <a:ext cx="234037" cy="535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34B6D183-A3B5-41B9-8CBE-629103773BDD}"/>
                </a:ext>
              </a:extLst>
            </p:cNvPr>
            <p:cNvSpPr/>
            <p:nvPr/>
          </p:nvSpPr>
          <p:spPr>
            <a:xfrm>
              <a:off x="4293570" y="4633821"/>
              <a:ext cx="527676" cy="148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100" dirty="0">
                  <a:solidFill>
                    <a:schemeClr val="tx1"/>
                  </a:solidFill>
                </a:rPr>
                <a:t>BPF</a:t>
              </a:r>
              <a:endParaRPr lang="zh-CN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4B2937CE-AACA-4A6F-B3DE-25A97421FCBF}"/>
                </a:ext>
              </a:extLst>
            </p:cNvPr>
            <p:cNvSpPr/>
            <p:nvPr/>
          </p:nvSpPr>
          <p:spPr>
            <a:xfrm>
              <a:off x="5070810" y="4633821"/>
              <a:ext cx="527676" cy="148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100" dirty="0">
                  <a:solidFill>
                    <a:schemeClr val="tx1"/>
                  </a:solidFill>
                </a:rPr>
                <a:t>ED</a:t>
              </a:r>
              <a:endParaRPr lang="zh-CN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F98050D4-1F89-4D7F-A290-D407F51EA558}"/>
                </a:ext>
              </a:extLst>
            </p:cNvPr>
            <p:cNvSpPr/>
            <p:nvPr/>
          </p:nvSpPr>
          <p:spPr>
            <a:xfrm>
              <a:off x="5848050" y="4633821"/>
              <a:ext cx="617434" cy="148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100" dirty="0">
                  <a:solidFill>
                    <a:schemeClr val="tx1"/>
                  </a:solidFill>
                </a:rPr>
                <a:t>ADC</a:t>
              </a:r>
              <a:endParaRPr lang="zh-CN" altLang="en-US" sz="1100" dirty="0">
                <a:solidFill>
                  <a:schemeClr val="tx1"/>
                </a:solidFill>
              </a:endParaRPr>
            </a:p>
          </p:txBody>
        </p:sp>
        <p:cxnSp>
          <p:nvCxnSpPr>
            <p:cNvPr id="150" name="Straight Arrow Connector 149">
              <a:extLst>
                <a:ext uri="{FF2B5EF4-FFF2-40B4-BE49-F238E27FC236}">
                  <a16:creationId xmlns:a16="http://schemas.microsoft.com/office/drawing/2014/main" id="{AC75699B-F4D3-4CCC-BE9A-4219BDBB9F8A}"/>
                </a:ext>
              </a:extLst>
            </p:cNvPr>
            <p:cNvCxnSpPr>
              <a:stCxn id="147" idx="3"/>
              <a:endCxn id="148" idx="1"/>
            </p:cNvCxnSpPr>
            <p:nvPr/>
          </p:nvCxnSpPr>
          <p:spPr>
            <a:xfrm>
              <a:off x="4821246" y="4708081"/>
              <a:ext cx="24956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Arrow Connector 150">
              <a:extLst>
                <a:ext uri="{FF2B5EF4-FFF2-40B4-BE49-F238E27FC236}">
                  <a16:creationId xmlns:a16="http://schemas.microsoft.com/office/drawing/2014/main" id="{C524A465-D265-49DE-A166-11A10081804F}"/>
                </a:ext>
              </a:extLst>
            </p:cNvPr>
            <p:cNvCxnSpPr>
              <a:cxnSpLocks/>
              <a:stCxn id="148" idx="3"/>
              <a:endCxn id="149" idx="1"/>
            </p:cNvCxnSpPr>
            <p:nvPr/>
          </p:nvCxnSpPr>
          <p:spPr>
            <a:xfrm>
              <a:off x="5598486" y="4708081"/>
              <a:ext cx="24956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Arrow Connector 151">
              <a:extLst>
                <a:ext uri="{FF2B5EF4-FFF2-40B4-BE49-F238E27FC236}">
                  <a16:creationId xmlns:a16="http://schemas.microsoft.com/office/drawing/2014/main" id="{2340EF0D-5433-44C6-95D9-186A18E8E4B0}"/>
                </a:ext>
              </a:extLst>
            </p:cNvPr>
            <p:cNvCxnSpPr/>
            <p:nvPr/>
          </p:nvCxnSpPr>
          <p:spPr>
            <a:xfrm>
              <a:off x="4044006" y="4708082"/>
              <a:ext cx="24956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3" name="Picture 152">
              <a:extLst>
                <a:ext uri="{FF2B5EF4-FFF2-40B4-BE49-F238E27FC236}">
                  <a16:creationId xmlns:a16="http://schemas.microsoft.com/office/drawing/2014/main" id="{0C91027B-3B85-411C-A479-F1A1D644F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16744" y="5335957"/>
              <a:ext cx="943872" cy="910487"/>
            </a:xfrm>
            <a:prstGeom prst="rect">
              <a:avLst/>
            </a:prstGeom>
          </p:spPr>
        </p:pic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386B76E5-D39E-446D-BA55-A603018098A1}"/>
                </a:ext>
              </a:extLst>
            </p:cNvPr>
            <p:cNvSpPr/>
            <p:nvPr/>
          </p:nvSpPr>
          <p:spPr>
            <a:xfrm>
              <a:off x="5149917" y="5365341"/>
              <a:ext cx="580444" cy="148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100" dirty="0">
                  <a:solidFill>
                    <a:schemeClr val="tx1"/>
                  </a:solidFill>
                </a:rPr>
                <a:t>ADC</a:t>
              </a:r>
              <a:endParaRPr lang="zh-CN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A842AFF5-AFFE-4B68-BD7A-0032B11EF8F1}"/>
                </a:ext>
              </a:extLst>
            </p:cNvPr>
            <p:cNvSpPr/>
            <p:nvPr/>
          </p:nvSpPr>
          <p:spPr>
            <a:xfrm>
              <a:off x="5148309" y="6058761"/>
              <a:ext cx="580444" cy="148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100" dirty="0">
                  <a:solidFill>
                    <a:schemeClr val="tx1"/>
                  </a:solidFill>
                </a:rPr>
                <a:t>ADC</a:t>
              </a:r>
              <a:endParaRPr lang="zh-CN" altLang="en-US" sz="1100" dirty="0">
                <a:solidFill>
                  <a:schemeClr val="tx1"/>
                </a:solidFill>
              </a:endParaRPr>
            </a:p>
          </p:txBody>
        </p: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434D23D6-AD64-4E4F-9E2C-CC7F650DE294}"/>
                </a:ext>
              </a:extLst>
            </p:cNvPr>
            <p:cNvCxnSpPr/>
            <p:nvPr/>
          </p:nvCxnSpPr>
          <p:spPr>
            <a:xfrm flipV="1">
              <a:off x="2007211" y="4175557"/>
              <a:ext cx="0" cy="2023335"/>
            </a:xfrm>
            <a:prstGeom prst="line">
              <a:avLst/>
            </a:prstGeom>
            <a:ln>
              <a:solidFill>
                <a:schemeClr val="bg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9A2908CF-0F98-42F0-922F-9450F6E8222C}"/>
                </a:ext>
              </a:extLst>
            </p:cNvPr>
            <p:cNvCxnSpPr/>
            <p:nvPr/>
          </p:nvCxnSpPr>
          <p:spPr>
            <a:xfrm flipV="1">
              <a:off x="4047136" y="4168566"/>
              <a:ext cx="0" cy="2023335"/>
            </a:xfrm>
            <a:prstGeom prst="line">
              <a:avLst/>
            </a:prstGeom>
            <a:ln>
              <a:solidFill>
                <a:schemeClr val="bg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8" name="圆角矩形 16">
            <a:extLst>
              <a:ext uri="{FF2B5EF4-FFF2-40B4-BE49-F238E27FC236}">
                <a16:creationId xmlns:a16="http://schemas.microsoft.com/office/drawing/2014/main" id="{370EE027-1B2C-4A1C-B462-2958162AA8D5}"/>
              </a:ext>
            </a:extLst>
          </p:cNvPr>
          <p:cNvSpPr/>
          <p:nvPr/>
        </p:nvSpPr>
        <p:spPr>
          <a:xfrm>
            <a:off x="94478" y="901254"/>
            <a:ext cx="6192735" cy="4282391"/>
          </a:xfrm>
          <a:prstGeom prst="roundRect">
            <a:avLst>
              <a:gd name="adj" fmla="val 2648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E292ECE-77E2-4867-9C68-B42DD606166E}"/>
              </a:ext>
            </a:extLst>
          </p:cNvPr>
          <p:cNvSpPr/>
          <p:nvPr/>
        </p:nvSpPr>
        <p:spPr>
          <a:xfrm>
            <a:off x="656012" y="751583"/>
            <a:ext cx="5087273" cy="30777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 defTabSz="121807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kern="0" dirty="0">
                <a:solidFill>
                  <a:srgbClr val="C00000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Supporting harmonized OOK and FSK </a:t>
            </a:r>
          </a:p>
        </p:txBody>
      </p:sp>
      <p:sp>
        <p:nvSpPr>
          <p:cNvPr id="159" name="圆角矩形 16">
            <a:extLst>
              <a:ext uri="{FF2B5EF4-FFF2-40B4-BE49-F238E27FC236}">
                <a16:creationId xmlns:a16="http://schemas.microsoft.com/office/drawing/2014/main" id="{544D9FDA-CACF-426B-8A04-618DE6184458}"/>
              </a:ext>
            </a:extLst>
          </p:cNvPr>
          <p:cNvSpPr/>
          <p:nvPr/>
        </p:nvSpPr>
        <p:spPr>
          <a:xfrm>
            <a:off x="6354864" y="889234"/>
            <a:ext cx="5746733" cy="4294411"/>
          </a:xfrm>
          <a:prstGeom prst="roundRect">
            <a:avLst>
              <a:gd name="adj" fmla="val 2648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63AD49D-CD2D-474D-ADA4-77F7B97E3C85}"/>
              </a:ext>
            </a:extLst>
          </p:cNvPr>
          <p:cNvSpPr/>
          <p:nvPr/>
        </p:nvSpPr>
        <p:spPr>
          <a:xfrm>
            <a:off x="6701545" y="743194"/>
            <a:ext cx="4655441" cy="30777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 defTabSz="121807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kern="0" dirty="0">
                <a:solidFill>
                  <a:srgbClr val="C00000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Sequence based modulation on top of OOK and FSK</a:t>
            </a:r>
            <a:endParaRPr lang="zh-CN" altLang="en-US" sz="1400" b="1" kern="0" dirty="0">
              <a:solidFill>
                <a:srgbClr val="C00000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61D1C79-06FC-4274-B1F8-085DA2039BF4}"/>
              </a:ext>
            </a:extLst>
          </p:cNvPr>
          <p:cNvSpPr/>
          <p:nvPr/>
        </p:nvSpPr>
        <p:spPr>
          <a:xfrm>
            <a:off x="6439694" y="3735341"/>
            <a:ext cx="143289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200" b="1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Bit stream 2</a:t>
            </a:r>
          </a:p>
          <a:p>
            <a:r>
              <a:rPr kumimoji="1" lang="en-US" altLang="zh-CN" sz="10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(Sequence modulated)</a:t>
            </a:r>
          </a:p>
        </p:txBody>
      </p:sp>
    </p:spTree>
    <p:extLst>
      <p:ext uri="{BB962C8B-B14F-4D97-AF65-F5344CB8AC3E}">
        <p14:creationId xmlns:p14="http://schemas.microsoft.com/office/powerpoint/2010/main" val="55464701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6">
            <a:extLst>
              <a:ext uri="{FF2B5EF4-FFF2-40B4-BE49-F238E27FC236}">
                <a16:creationId xmlns:a16="http://schemas.microsoft.com/office/drawing/2014/main" id="{D4953E2F-0440-4E4D-8DA8-891D87E2FC90}"/>
              </a:ext>
            </a:extLst>
          </p:cNvPr>
          <p:cNvSpPr/>
          <p:nvPr/>
        </p:nvSpPr>
        <p:spPr>
          <a:xfrm>
            <a:off x="6078645" y="988422"/>
            <a:ext cx="5904974" cy="5528920"/>
          </a:xfrm>
          <a:prstGeom prst="roundRect">
            <a:avLst>
              <a:gd name="adj" fmla="val 2648"/>
            </a:avLst>
          </a:prstGeom>
          <a:solidFill>
            <a:srgbClr val="FFFFFF"/>
          </a:solidFill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22590" y="234874"/>
            <a:ext cx="10740640" cy="993400"/>
          </a:xfrm>
        </p:spPr>
        <p:txBody>
          <a:bodyPr/>
          <a:lstStyle/>
          <a:p>
            <a:r>
              <a:rPr lang="en-US" altLang="zh-CN" dirty="0"/>
              <a:t>R19 LP-WUS/WUR: Coverage and synchronization design</a:t>
            </a:r>
          </a:p>
        </p:txBody>
      </p:sp>
      <p:sp>
        <p:nvSpPr>
          <p:cNvPr id="95" name="矩形 107">
            <a:extLst>
              <a:ext uri="{FF2B5EF4-FFF2-40B4-BE49-F238E27FC236}">
                <a16:creationId xmlns:a16="http://schemas.microsoft.com/office/drawing/2014/main" id="{F08CBA88-258C-4515-94D4-4D0A3A74A961}"/>
              </a:ext>
            </a:extLst>
          </p:cNvPr>
          <p:cNvSpPr/>
          <p:nvPr/>
        </p:nvSpPr>
        <p:spPr>
          <a:xfrm>
            <a:off x="280856" y="1133712"/>
            <a:ext cx="5694082" cy="3008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The coverage performance of </a:t>
            </a:r>
            <a:r>
              <a:rPr kumimoji="1" lang="zh-CN" altLang="en-US" sz="14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LP</a:t>
            </a:r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-</a:t>
            </a:r>
            <a:r>
              <a:rPr kumimoji="1" lang="zh-CN" altLang="en-US" sz="14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WUS </a:t>
            </a:r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is limited</a:t>
            </a:r>
            <a:r>
              <a:rPr kumimoji="1" lang="en-US" altLang="zh-CN" sz="1400" dirty="0">
                <a:ea typeface="Microsoft YaHei" panose="020B0503020204020204" pitchFamily="34" charset="-122"/>
                <a:cs typeface="Arial" panose="020B0604020202020204" pitchFamily="34" charset="0"/>
              </a:rPr>
              <a:t> by</a:t>
            </a:r>
            <a:endParaRPr kumimoji="1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High n</a:t>
            </a: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oise figure (</a:t>
            </a:r>
            <a:r>
              <a:rPr kumimoji="1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e.g. </a:t>
            </a: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15 dB)</a:t>
            </a:r>
            <a:endParaRPr kumimoji="1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1 RX</a:t>
            </a:r>
            <a:r>
              <a:rPr kumimoji="1"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endParaRPr kumimoji="1"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Lack of sophisticated signal processing </a:t>
            </a:r>
          </a:p>
          <a:p>
            <a:pPr marL="171410" indent="-171450" defTabSz="914400" eaLnBrk="0" fontAlgn="base" hangingPunct="0"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zh-CN" sz="14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The following enhancements can be considered at least to </a:t>
            </a:r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match coverage requirement with Msg3</a:t>
            </a:r>
          </a:p>
          <a:p>
            <a:pPr marL="628650" lvl="1" indent="-171450" defTabSz="914400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Power boosting</a:t>
            </a:r>
          </a:p>
          <a:p>
            <a:pPr marL="628650" lvl="1" indent="-171450" defTabSz="914400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Time domain method, e.g. interleaving</a:t>
            </a:r>
          </a:p>
          <a:p>
            <a:pPr marL="628650" lvl="1" indent="-171450" defTabSz="914400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Frequency domain method, e.g. frequency hopping</a:t>
            </a:r>
          </a:p>
          <a:p>
            <a:pPr marL="628650" lvl="1" indent="-171450" defTabSz="914400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Channel coding, where decoding should be low complexity and low power,</a:t>
            </a:r>
            <a:r>
              <a:rPr kumimoji="1"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e.g.</a:t>
            </a:r>
            <a:r>
              <a:rPr kumimoji="1"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polar, or high-rate error correction codes</a:t>
            </a:r>
          </a:p>
          <a:p>
            <a:pPr marL="628650" lvl="1" indent="-171450" defTabSz="914400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Code domain method, e.g. spreading code of LP-WUS</a:t>
            </a:r>
          </a:p>
          <a:p>
            <a:pPr marL="628650" lvl="1" indent="-171450" defTabSz="914400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27DB20-8BDE-4519-BD34-8099FE789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7" y="3845917"/>
            <a:ext cx="3135917" cy="204221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8D38B19-0113-4955-B5C8-A57F1CD09F2E}"/>
              </a:ext>
            </a:extLst>
          </p:cNvPr>
          <p:cNvSpPr/>
          <p:nvPr/>
        </p:nvSpPr>
        <p:spPr>
          <a:xfrm>
            <a:off x="262875" y="5887885"/>
            <a:ext cx="273509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914400" fontAlgn="base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zh-CN" sz="9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When polar coding with 1/4 coding rate is used together with frequency hopping, 8.5 dB gain can be achieved. </a:t>
            </a:r>
          </a:p>
        </p:txBody>
      </p:sp>
      <p:sp>
        <p:nvSpPr>
          <p:cNvPr id="18" name="圆角矩形 16">
            <a:extLst>
              <a:ext uri="{FF2B5EF4-FFF2-40B4-BE49-F238E27FC236}">
                <a16:creationId xmlns:a16="http://schemas.microsoft.com/office/drawing/2014/main" id="{BE9C8FA9-9F8D-44BC-8183-AB3CEBBC50ED}"/>
              </a:ext>
            </a:extLst>
          </p:cNvPr>
          <p:cNvSpPr/>
          <p:nvPr/>
        </p:nvSpPr>
        <p:spPr>
          <a:xfrm>
            <a:off x="73577" y="973936"/>
            <a:ext cx="5904974" cy="5543406"/>
          </a:xfrm>
          <a:prstGeom prst="roundRect">
            <a:avLst>
              <a:gd name="adj" fmla="val 2648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0263E3B-A713-4B14-A572-2579C5DCF251}"/>
              </a:ext>
            </a:extLst>
          </p:cNvPr>
          <p:cNvSpPr/>
          <p:nvPr/>
        </p:nvSpPr>
        <p:spPr>
          <a:xfrm>
            <a:off x="1216048" y="816544"/>
            <a:ext cx="3620032" cy="30777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 defTabSz="121807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kern="0" dirty="0">
                <a:solidFill>
                  <a:srgbClr val="C00000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Coverage enhancements of LP-WUS</a:t>
            </a:r>
            <a:endParaRPr lang="zh-CN" altLang="en-US" sz="1400" b="1" kern="0" dirty="0">
              <a:solidFill>
                <a:srgbClr val="C00000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" name="矩形 37">
            <a:extLst>
              <a:ext uri="{FF2B5EF4-FFF2-40B4-BE49-F238E27FC236}">
                <a16:creationId xmlns:a16="http://schemas.microsoft.com/office/drawing/2014/main" id="{A5CC0673-5DE0-424B-9B27-CF2BF1D8DC2F}"/>
              </a:ext>
            </a:extLst>
          </p:cNvPr>
          <p:cNvSpPr/>
          <p:nvPr/>
        </p:nvSpPr>
        <p:spPr>
          <a:xfrm>
            <a:off x="6925017" y="834533"/>
            <a:ext cx="3989294" cy="30777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 defTabSz="121807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kern="0" dirty="0">
                <a:solidFill>
                  <a:srgbClr val="C00000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Synchronization signal for LP-WUS</a:t>
            </a:r>
            <a:endParaRPr lang="zh-CN" altLang="en-US" sz="1400" b="1" kern="0" dirty="0">
              <a:solidFill>
                <a:srgbClr val="C00000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BC2A03BB-2AB5-42F7-BAAA-7FDA8B8DA0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0055" y="3914884"/>
            <a:ext cx="2834645" cy="2042216"/>
          </a:xfrm>
          <a:prstGeom prst="rect">
            <a:avLst/>
          </a:prstGeom>
        </p:spPr>
      </p:pic>
      <p:sp>
        <p:nvSpPr>
          <p:cNvPr id="23" name="矩形 3">
            <a:extLst>
              <a:ext uri="{FF2B5EF4-FFF2-40B4-BE49-F238E27FC236}">
                <a16:creationId xmlns:a16="http://schemas.microsoft.com/office/drawing/2014/main" id="{D716F1DD-E085-4AFC-BB32-90406DA46E46}"/>
              </a:ext>
            </a:extLst>
          </p:cNvPr>
          <p:cNvSpPr/>
          <p:nvPr/>
        </p:nvSpPr>
        <p:spPr>
          <a:xfrm>
            <a:off x="3067778" y="5917739"/>
            <a:ext cx="26577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914400" fontAlgn="base">
              <a:spcAft>
                <a:spcPts val="300"/>
              </a:spcAft>
              <a:buSzPct val="50000"/>
              <a:buFont typeface="Wingdings" panose="05000000000000000000" pitchFamily="2" charset="2"/>
              <a:buChar char="l"/>
              <a:defRPr/>
            </a:pPr>
            <a:r>
              <a:rPr kumimoji="1" lang="en-US" altLang="zh-CN" sz="900" dirty="0">
                <a:ea typeface="Microsoft YaHei" panose="020B0503020204020204" pitchFamily="34" charset="-122"/>
                <a:cs typeface="Arial" panose="020B0604020202020204" pitchFamily="34" charset="0"/>
              </a:rPr>
              <a:t>BLER vs. SNR of UE ID transmission by a rate-1 error correction code based on identification coding.</a:t>
            </a:r>
          </a:p>
        </p:txBody>
      </p:sp>
      <p:sp>
        <p:nvSpPr>
          <p:cNvPr id="6" name="箭头: 下 5">
            <a:extLst>
              <a:ext uri="{FF2B5EF4-FFF2-40B4-BE49-F238E27FC236}">
                <a16:creationId xmlns:a16="http://schemas.microsoft.com/office/drawing/2014/main" id="{3B586AD2-9FFE-4D0C-B7B8-8E8671894999}"/>
              </a:ext>
            </a:extLst>
          </p:cNvPr>
          <p:cNvSpPr/>
          <p:nvPr/>
        </p:nvSpPr>
        <p:spPr>
          <a:xfrm rot="5400000">
            <a:off x="1576148" y="4575453"/>
            <a:ext cx="240864" cy="1089190"/>
          </a:xfrm>
          <a:prstGeom prst="downArrow">
            <a:avLst/>
          </a:prstGeom>
          <a:noFill/>
          <a:ln>
            <a:solidFill>
              <a:srgbClr val="666666">
                <a:lumMod val="40000"/>
                <a:lumOff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B14F654-0174-437F-ADF2-CD30DCD70EFD}"/>
              </a:ext>
            </a:extLst>
          </p:cNvPr>
          <p:cNvSpPr/>
          <p:nvPr/>
        </p:nvSpPr>
        <p:spPr>
          <a:xfrm>
            <a:off x="1360359" y="5014607"/>
            <a:ext cx="612668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700" dirty="0">
                <a:ea typeface="Microsoft YaHei" panose="020B0503020204020204" pitchFamily="34" charset="-122"/>
                <a:cs typeface="Arial" panose="020B0604020202020204" pitchFamily="34" charset="0"/>
              </a:rPr>
              <a:t>8.5dB gain</a:t>
            </a:r>
            <a:endParaRPr lang="zh-CN" altLang="en-US" sz="700" dirty="0"/>
          </a:p>
        </p:txBody>
      </p:sp>
      <p:sp>
        <p:nvSpPr>
          <p:cNvPr id="25" name="矩形 107">
            <a:extLst>
              <a:ext uri="{FF2B5EF4-FFF2-40B4-BE49-F238E27FC236}">
                <a16:creationId xmlns:a16="http://schemas.microsoft.com/office/drawing/2014/main" id="{12B2CC9C-67E1-48A7-8CD4-D3EB54A60FE9}"/>
              </a:ext>
            </a:extLst>
          </p:cNvPr>
          <p:cNvSpPr/>
          <p:nvPr/>
        </p:nvSpPr>
        <p:spPr>
          <a:xfrm>
            <a:off x="6203524" y="1214397"/>
            <a:ext cx="5531276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defTabSz="914400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zh-CN" sz="14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Periodic SYNC (LP-SS) is preferred due to the following advantages:</a:t>
            </a:r>
          </a:p>
          <a:p>
            <a:pPr marL="628690" lvl="1" indent="-171450" defTabSz="914400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Reliable sync source even with sparse traffic</a:t>
            </a:r>
          </a:p>
          <a:p>
            <a:pPr marL="628690" lvl="1" indent="-171450" defTabSz="914400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Reliable source for RRM measurement/triggering switching to MR</a:t>
            </a:r>
          </a:p>
          <a:p>
            <a:pPr marL="628690" lvl="1" indent="-171450" defTabSz="914400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Enable duty-cycle based monitoring of LP-WUS</a:t>
            </a:r>
          </a:p>
          <a:p>
            <a:pPr marL="628690" lvl="1" indent="-171450" defTabSz="914400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Can carry ‘cell specific’ info to reduce overhead</a:t>
            </a:r>
            <a:endParaRPr kumimoji="1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18B2B36F-8A6B-4BB9-83CA-4AC8D76BC046}"/>
              </a:ext>
            </a:extLst>
          </p:cNvPr>
          <p:cNvSpPr/>
          <p:nvPr/>
        </p:nvSpPr>
        <p:spPr>
          <a:xfrm>
            <a:off x="6459061" y="4025495"/>
            <a:ext cx="5330590" cy="515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1218906" eaLnBrk="1" hangingPunct="1">
              <a:lnSpc>
                <a:spcPct val="120000"/>
              </a:lnSpc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Parallel OOK/FSK receiver is capable of frequency error estimation and correction by utilizing its multiple branches</a:t>
            </a:r>
          </a:p>
        </p:txBody>
      </p:sp>
      <p:pic>
        <p:nvPicPr>
          <p:cNvPr id="27" name="Picture 7">
            <a:extLst>
              <a:ext uri="{FF2B5EF4-FFF2-40B4-BE49-F238E27FC236}">
                <a16:creationId xmlns:a16="http://schemas.microsoft.com/office/drawing/2014/main" id="{469F1E47-8E5C-4B68-B05C-769C043A29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0872" y="4478761"/>
            <a:ext cx="2477870" cy="1636332"/>
          </a:xfrm>
          <a:prstGeom prst="rect">
            <a:avLst/>
          </a:prstGeom>
        </p:spPr>
      </p:pic>
      <p:sp>
        <p:nvSpPr>
          <p:cNvPr id="30" name="矩形 107">
            <a:extLst>
              <a:ext uri="{FF2B5EF4-FFF2-40B4-BE49-F238E27FC236}">
                <a16:creationId xmlns:a16="http://schemas.microsoft.com/office/drawing/2014/main" id="{CD55F8C5-8024-4EC2-BF71-4F3516CC25DE}"/>
              </a:ext>
            </a:extLst>
          </p:cNvPr>
          <p:cNvSpPr/>
          <p:nvPr/>
        </p:nvSpPr>
        <p:spPr>
          <a:xfrm>
            <a:off x="6203522" y="2587974"/>
            <a:ext cx="5858725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914400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Periodicity requirement: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200~400ms is enough for T/F error correction</a:t>
            </a:r>
          </a:p>
          <a:p>
            <a:pPr marL="171450" indent="-171450" defTabSz="914400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zh-CN" sz="14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The resource overhead of LP-SS is </a:t>
            </a:r>
            <a:r>
              <a:rPr kumimoji="1" lang="en-US" altLang="zh-CN" sz="1400" b="1" u="sng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0.13%</a:t>
            </a:r>
            <a:r>
              <a:rPr kumimoji="1" lang="en-US" altLang="zh-CN" sz="14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, and the additional network consumption introduced by LP-SS is </a:t>
            </a:r>
            <a:r>
              <a:rPr kumimoji="1" lang="en-US" altLang="zh-CN" sz="1400" b="1" u="sng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0.08%</a:t>
            </a:r>
          </a:p>
          <a:p>
            <a:pPr marL="628690" lvl="1" indent="-171450" defTabSz="914400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The periodicity of LP-SS is 320ms, BW of LP-SS is 5MHz, and </a:t>
            </a: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LP-SS is </a:t>
            </a:r>
            <a:r>
              <a:rPr kumimoji="1" lang="en-US" altLang="zh-CN" sz="1200" dirty="0" err="1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FDMed</a:t>
            </a: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with SSB/SIB1; channel BW is 100MHz.</a:t>
            </a:r>
            <a:endParaRPr kumimoji="1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107">
            <a:extLst>
              <a:ext uri="{FF2B5EF4-FFF2-40B4-BE49-F238E27FC236}">
                <a16:creationId xmlns:a16="http://schemas.microsoft.com/office/drawing/2014/main" id="{2D826D87-61C5-4D4C-8D71-19E7EC9FB753}"/>
              </a:ext>
            </a:extLst>
          </p:cNvPr>
          <p:cNvSpPr/>
          <p:nvPr/>
        </p:nvSpPr>
        <p:spPr>
          <a:xfrm>
            <a:off x="6228602" y="3745638"/>
            <a:ext cx="58587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914400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Receiver architecture to support frequency error estimation/correction</a:t>
            </a:r>
            <a:endParaRPr kumimoji="1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7C1C7670-77CE-4227-BF8F-540D10BAE6E7}"/>
              </a:ext>
            </a:extLst>
          </p:cNvPr>
          <p:cNvSpPr/>
          <p:nvPr/>
        </p:nvSpPr>
        <p:spPr>
          <a:xfrm>
            <a:off x="9574306" y="6115093"/>
            <a:ext cx="2359583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95 probability the residual frequency error can be within ±2.5 ppm. </a:t>
            </a:r>
            <a:endParaRPr lang="zh-CN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2" descr="C:\Users\x00643968\AppData\Roaming\eSpace_Desktop\UserData\x00643968\imagefiles\674A9525-BC0D-40EC-9C60-EF1629991D20.png">
            <a:extLst>
              <a:ext uri="{FF2B5EF4-FFF2-40B4-BE49-F238E27FC236}">
                <a16:creationId xmlns:a16="http://schemas.microsoft.com/office/drawing/2014/main" id="{30171F3E-D768-4BDE-AA7F-BB1E188EEB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197" y="4580288"/>
            <a:ext cx="2886837" cy="171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65973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66965" y="293387"/>
            <a:ext cx="11467588" cy="993400"/>
          </a:xfrm>
        </p:spPr>
        <p:txBody>
          <a:bodyPr/>
          <a:lstStyle/>
          <a:p>
            <a:r>
              <a:rPr lang="en-US" altLang="zh-CN" dirty="0"/>
              <a:t>R19 LP-WUS/WUR: IDLE and INACTIVE modes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E2FA250-9E41-480E-8418-51E1CA061338}"/>
              </a:ext>
            </a:extLst>
          </p:cNvPr>
          <p:cNvGrpSpPr/>
          <p:nvPr/>
        </p:nvGrpSpPr>
        <p:grpSpPr>
          <a:xfrm>
            <a:off x="419804" y="1929254"/>
            <a:ext cx="2880320" cy="2109676"/>
            <a:chOff x="4433445" y="1959366"/>
            <a:chExt cx="3168353" cy="2742062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D5CB443D-F968-4C91-8D98-015148EF30B3}"/>
                </a:ext>
              </a:extLst>
            </p:cNvPr>
            <p:cNvGrpSpPr/>
            <p:nvPr/>
          </p:nvGrpSpPr>
          <p:grpSpPr>
            <a:xfrm>
              <a:off x="4649328" y="2060848"/>
              <a:ext cx="2650489" cy="2640580"/>
              <a:chOff x="1439217" y="2060848"/>
              <a:chExt cx="2650489" cy="2640580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7BF0EDBB-A3D7-4249-8FA1-58B1432CEC18}"/>
                  </a:ext>
                </a:extLst>
              </p:cNvPr>
              <p:cNvSpPr txBox="1"/>
              <p:nvPr/>
            </p:nvSpPr>
            <p:spPr>
              <a:xfrm>
                <a:off x="1817365" y="2060848"/>
                <a:ext cx="262143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1" lang="en-US" altLang="zh-CN" sz="1200" b="1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UE</a:t>
                </a:r>
                <a:endParaRPr kumimoji="1" lang="zh-CN" altLang="en-US" sz="1200" b="1" kern="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C923E409-F8E7-4E1C-84BD-B5186A2FF3D6}"/>
                  </a:ext>
                </a:extLst>
              </p:cNvPr>
              <p:cNvSpPr txBox="1"/>
              <p:nvPr/>
            </p:nvSpPr>
            <p:spPr>
              <a:xfrm>
                <a:off x="3696492" y="2071006"/>
                <a:ext cx="393214" cy="18466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1" lang="en-US" altLang="zh-CN" sz="1200" b="1" kern="0" dirty="0" err="1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gNB</a:t>
                </a:r>
                <a:endParaRPr kumimoji="1" lang="zh-CN" altLang="en-US" sz="1200" b="1" kern="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4A2C05B0-507D-48A5-BC59-4588DE6810F4}"/>
                  </a:ext>
                </a:extLst>
              </p:cNvPr>
              <p:cNvCxnSpPr/>
              <p:nvPr/>
            </p:nvCxnSpPr>
            <p:spPr>
              <a:xfrm>
                <a:off x="2272385" y="2561534"/>
                <a:ext cx="0" cy="2118370"/>
              </a:xfrm>
              <a:prstGeom prst="line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solid"/>
                <a:miter lim="800000"/>
                <a:tailEnd type="none"/>
              </a:ln>
              <a:effectLst/>
            </p:spPr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08A337F6-295B-484D-ACE1-2BDC125D72B2}"/>
                  </a:ext>
                </a:extLst>
              </p:cNvPr>
              <p:cNvCxnSpPr/>
              <p:nvPr/>
            </p:nvCxnSpPr>
            <p:spPr>
              <a:xfrm>
                <a:off x="3876351" y="2492896"/>
                <a:ext cx="0" cy="2187008"/>
              </a:xfrm>
              <a:prstGeom prst="line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solid"/>
                <a:miter lim="800000"/>
                <a:tailEnd type="none"/>
              </a:ln>
              <a:effectLst/>
            </p:spPr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C8A3DEC4-7F6E-4A3D-9EBE-D7A199782F06}"/>
                  </a:ext>
                </a:extLst>
              </p:cNvPr>
              <p:cNvCxnSpPr/>
              <p:nvPr/>
            </p:nvCxnSpPr>
            <p:spPr>
              <a:xfrm flipH="1">
                <a:off x="2272385" y="2973621"/>
                <a:ext cx="1603966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90A724CF-01CC-4E9C-A70D-B0BE1D1FD020}"/>
                  </a:ext>
                </a:extLst>
              </p:cNvPr>
              <p:cNvSpPr txBox="1"/>
              <p:nvPr/>
            </p:nvSpPr>
            <p:spPr>
              <a:xfrm>
                <a:off x="2088063" y="2286447"/>
                <a:ext cx="481821" cy="18466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1" lang="en-US" altLang="zh-CN" sz="12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WUR</a:t>
                </a:r>
                <a:endParaRPr kumimoji="1" lang="zh-CN" altLang="en-US" sz="1200" kern="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58D9A99B-17A1-4891-9B4A-0DAD3ADE45B5}"/>
                  </a:ext>
                </a:extLst>
              </p:cNvPr>
              <p:cNvSpPr txBox="1"/>
              <p:nvPr/>
            </p:nvSpPr>
            <p:spPr>
              <a:xfrm>
                <a:off x="2332258" y="2764524"/>
                <a:ext cx="1480435" cy="42003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1" lang="en-US" altLang="zh-CN" sz="1050" b="1" kern="0" dirty="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WUS(UE specific paging information</a:t>
                </a:r>
                <a:r>
                  <a:rPr kumimoji="1" lang="zh-CN" altLang="en-US" sz="1050" b="1" kern="0" dirty="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）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6BB2C159-F64B-4CF2-AC21-DA429263BAAD}"/>
                  </a:ext>
                </a:extLst>
              </p:cNvPr>
              <p:cNvSpPr txBox="1"/>
              <p:nvPr/>
            </p:nvSpPr>
            <p:spPr>
              <a:xfrm>
                <a:off x="1586140" y="3097199"/>
                <a:ext cx="1116849" cy="190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1" lang="en-US" altLang="zh-CN" sz="105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trigger</a:t>
                </a:r>
                <a:endParaRPr kumimoji="1" lang="zh-CN" altLang="en-US" sz="1050" kern="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14F55829-839F-431B-AC28-8EAE18B4333F}"/>
                  </a:ext>
                </a:extLst>
              </p:cNvPr>
              <p:cNvCxnSpPr/>
              <p:nvPr/>
            </p:nvCxnSpPr>
            <p:spPr>
              <a:xfrm>
                <a:off x="1529333" y="4171119"/>
                <a:ext cx="2157519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0F9CFA6D-0010-4839-A179-97E5C1AE4AA2}"/>
                  </a:ext>
                </a:extLst>
              </p:cNvPr>
              <p:cNvSpPr txBox="1"/>
              <p:nvPr/>
            </p:nvSpPr>
            <p:spPr>
              <a:xfrm>
                <a:off x="1656527" y="3971102"/>
                <a:ext cx="1767978" cy="2000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1" lang="en-US" altLang="zh-CN" sz="11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Perform random access</a:t>
                </a:r>
                <a:endParaRPr kumimoji="1" lang="zh-CN" altLang="en-US" sz="1100" kern="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F349B013-B25B-4936-BEE5-E7328F01513F}"/>
                  </a:ext>
                </a:extLst>
              </p:cNvPr>
              <p:cNvSpPr txBox="1"/>
              <p:nvPr/>
            </p:nvSpPr>
            <p:spPr>
              <a:xfrm>
                <a:off x="1439217" y="2276871"/>
                <a:ext cx="655414" cy="2400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1" lang="en-US" altLang="zh-CN" sz="12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MR</a:t>
                </a:r>
                <a:endParaRPr kumimoji="1" lang="zh-CN" altLang="en-US" sz="1200" kern="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B173CA05-12F5-4E1B-B435-C6F32C92B836}"/>
                  </a:ext>
                </a:extLst>
              </p:cNvPr>
              <p:cNvCxnSpPr/>
              <p:nvPr/>
            </p:nvCxnSpPr>
            <p:spPr>
              <a:xfrm>
                <a:off x="1529333" y="2514420"/>
                <a:ext cx="0" cy="2187008"/>
              </a:xfrm>
              <a:prstGeom prst="line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solid"/>
                <a:miter lim="800000"/>
                <a:tailEnd type="none"/>
              </a:ln>
              <a:effectLst/>
            </p:spPr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DA8D3DE3-F228-47C7-89CB-F7868217C046}"/>
                  </a:ext>
                </a:extLst>
              </p:cNvPr>
              <p:cNvCxnSpPr/>
              <p:nvPr/>
            </p:nvCxnSpPr>
            <p:spPr>
              <a:xfrm flipH="1">
                <a:off x="1529333" y="3351294"/>
                <a:ext cx="743053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B12700CD-843F-4FDD-80FB-165C4A829DC9}"/>
                </a:ext>
              </a:extLst>
            </p:cNvPr>
            <p:cNvSpPr/>
            <p:nvPr/>
          </p:nvSpPr>
          <p:spPr bwMode="auto">
            <a:xfrm>
              <a:off x="4433445" y="1999978"/>
              <a:ext cx="1461688" cy="576064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>
                <a:solidFill>
                  <a:srgbClr val="1D1D1A"/>
                </a:solidFill>
                <a:latin typeface="FrutigerNext LT BlackCn" pitchFamily="34" charset="0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9D9438A0-12FD-4E3E-8893-9C31A25EB31E}"/>
                </a:ext>
              </a:extLst>
            </p:cNvPr>
            <p:cNvSpPr/>
            <p:nvPr/>
          </p:nvSpPr>
          <p:spPr bwMode="auto">
            <a:xfrm>
              <a:off x="6604621" y="1959366"/>
              <a:ext cx="997177" cy="549699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>
                <a:solidFill>
                  <a:srgbClr val="1D1D1A"/>
                </a:solidFill>
                <a:latin typeface="FrutigerNext LT BlackCn" pitchFamily="34" charset="0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349C125-936B-4B1F-9821-375A0A1CEC9F}"/>
              </a:ext>
            </a:extLst>
          </p:cNvPr>
          <p:cNvGrpSpPr/>
          <p:nvPr/>
        </p:nvGrpSpPr>
        <p:grpSpPr>
          <a:xfrm>
            <a:off x="4007575" y="1931639"/>
            <a:ext cx="3227638" cy="2251295"/>
            <a:chOff x="6294583" y="1575057"/>
            <a:chExt cx="3227638" cy="2476424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861AFDB1-EFE3-4972-8C9A-0B75B0A6FE8F}"/>
                </a:ext>
              </a:extLst>
            </p:cNvPr>
            <p:cNvGrpSpPr/>
            <p:nvPr/>
          </p:nvGrpSpPr>
          <p:grpSpPr>
            <a:xfrm>
              <a:off x="6294583" y="1575057"/>
              <a:ext cx="3227638" cy="2476424"/>
              <a:chOff x="-310345" y="2019262"/>
              <a:chExt cx="5300275" cy="4066667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011FD19E-8DD5-4D13-A8CC-3CC9271126B2}"/>
                  </a:ext>
                </a:extLst>
              </p:cNvPr>
              <p:cNvGrpSpPr/>
              <p:nvPr/>
            </p:nvGrpSpPr>
            <p:grpSpPr>
              <a:xfrm>
                <a:off x="504571" y="2052669"/>
                <a:ext cx="4207738" cy="4033260"/>
                <a:chOff x="1469669" y="2022187"/>
                <a:chExt cx="2520111" cy="2805961"/>
              </a:xfrm>
            </p:grpSpPr>
            <p:sp>
              <p:nvSpPr>
                <p:cNvPr id="54" name="文本框 53">
                  <a:extLst>
                    <a:ext uri="{FF2B5EF4-FFF2-40B4-BE49-F238E27FC236}">
                      <a16:creationId xmlns:a16="http://schemas.microsoft.com/office/drawing/2014/main" id="{80F5B7F0-2A56-4A18-8938-358F00180128}"/>
                    </a:ext>
                  </a:extLst>
                </p:cNvPr>
                <p:cNvSpPr txBox="1"/>
                <p:nvPr/>
              </p:nvSpPr>
              <p:spPr>
                <a:xfrm>
                  <a:off x="1803271" y="2022187"/>
                  <a:ext cx="262143" cy="12847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kumimoji="1" lang="en-US" altLang="zh-CN" sz="1200" b="1" kern="0" dirty="0">
                      <a:solidFill>
                        <a:srgbClr val="000000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UE</a:t>
                  </a:r>
                  <a:endParaRPr kumimoji="1" lang="zh-CN" altLang="en-US" sz="1200" b="1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76A24C24-2B66-42AE-A000-BBB28F970A79}"/>
                    </a:ext>
                  </a:extLst>
                </p:cNvPr>
                <p:cNvSpPr txBox="1"/>
                <p:nvPr/>
              </p:nvSpPr>
              <p:spPr>
                <a:xfrm>
                  <a:off x="3560495" y="2162086"/>
                  <a:ext cx="393214" cy="12847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kumimoji="1" lang="en-US" altLang="zh-CN" sz="1200" b="1" kern="0" dirty="0" err="1">
                      <a:solidFill>
                        <a:srgbClr val="000000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gNB</a:t>
                  </a:r>
                  <a:endParaRPr kumimoji="1" lang="zh-CN" altLang="en-US" sz="1200" b="1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8C5E524F-C169-43F9-B5CA-253473A37F8E}"/>
                    </a:ext>
                  </a:extLst>
                </p:cNvPr>
                <p:cNvCxnSpPr/>
                <p:nvPr/>
              </p:nvCxnSpPr>
              <p:spPr>
                <a:xfrm>
                  <a:off x="2272385" y="2492896"/>
                  <a:ext cx="0" cy="2187008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1D1D1A"/>
                  </a:solidFill>
                  <a:prstDash val="solid"/>
                  <a:miter lim="800000"/>
                  <a:tailEnd type="none"/>
                </a:ln>
                <a:effectLst/>
              </p:spPr>
            </p:cxn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183D8E7E-9B6C-427E-9262-BE93001F97BD}"/>
                    </a:ext>
                  </a:extLst>
                </p:cNvPr>
                <p:cNvCxnSpPr/>
                <p:nvPr/>
              </p:nvCxnSpPr>
              <p:spPr>
                <a:xfrm>
                  <a:off x="3714171" y="2492896"/>
                  <a:ext cx="0" cy="2187008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1D1D1A"/>
                  </a:solidFill>
                  <a:prstDash val="solid"/>
                  <a:miter lim="800000"/>
                  <a:tailEnd type="none"/>
                </a:ln>
                <a:effectLst/>
              </p:spPr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91227C6D-7112-43B0-B603-60797CE5F9D6}"/>
                    </a:ext>
                  </a:extLst>
                </p:cNvPr>
                <p:cNvCxnSpPr/>
                <p:nvPr/>
              </p:nvCxnSpPr>
              <p:spPr>
                <a:xfrm flipH="1">
                  <a:off x="2272385" y="2973620"/>
                  <a:ext cx="1441786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1D1D1A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59" name="文本框 58">
                  <a:extLst>
                    <a:ext uri="{FF2B5EF4-FFF2-40B4-BE49-F238E27FC236}">
                      <a16:creationId xmlns:a16="http://schemas.microsoft.com/office/drawing/2014/main" id="{53FA0C2A-D63E-448F-9B8F-1F39E45055C1}"/>
                    </a:ext>
                  </a:extLst>
                </p:cNvPr>
                <p:cNvSpPr txBox="1"/>
                <p:nvPr/>
              </p:nvSpPr>
              <p:spPr>
                <a:xfrm>
                  <a:off x="2009437" y="2308300"/>
                  <a:ext cx="481821" cy="11776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kumimoji="1" lang="en-US" altLang="zh-CN" sz="1100" kern="0" dirty="0">
                      <a:solidFill>
                        <a:srgbClr val="000000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WUR</a:t>
                  </a:r>
                  <a:endParaRPr kumimoji="1" lang="zh-CN" altLang="en-US" sz="12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60" name="文本框 59">
                  <a:extLst>
                    <a:ext uri="{FF2B5EF4-FFF2-40B4-BE49-F238E27FC236}">
                      <a16:creationId xmlns:a16="http://schemas.microsoft.com/office/drawing/2014/main" id="{5F249595-E291-4430-86C8-FC074E64B4A1}"/>
                    </a:ext>
                  </a:extLst>
                </p:cNvPr>
                <p:cNvSpPr txBox="1"/>
                <p:nvPr/>
              </p:nvSpPr>
              <p:spPr>
                <a:xfrm>
                  <a:off x="2330141" y="2765237"/>
                  <a:ext cx="1326274" cy="42546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kumimoji="1" lang="en-US" altLang="zh-CN" sz="1100" b="1" kern="0" dirty="0"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LP-WUS (group/subgroup</a:t>
                  </a:r>
                  <a:r>
                    <a:rPr kumimoji="1" lang="zh-CN" altLang="en-US" sz="1100" b="1" kern="0" dirty="0"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）</a:t>
                  </a:r>
                </a:p>
              </p:txBody>
            </p:sp>
            <p:sp>
              <p:nvSpPr>
                <p:cNvPr id="61" name="文本框 60">
                  <a:extLst>
                    <a:ext uri="{FF2B5EF4-FFF2-40B4-BE49-F238E27FC236}">
                      <a16:creationId xmlns:a16="http://schemas.microsoft.com/office/drawing/2014/main" id="{63662DC4-EAAC-4A1A-B942-698AECC2B5ED}"/>
                    </a:ext>
                  </a:extLst>
                </p:cNvPr>
                <p:cNvSpPr txBox="1"/>
                <p:nvPr/>
              </p:nvSpPr>
              <p:spPr>
                <a:xfrm>
                  <a:off x="1652403" y="3094301"/>
                  <a:ext cx="521018" cy="1177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kumimoji="1" lang="en-US" altLang="zh-CN" sz="1100" kern="0" dirty="0">
                      <a:solidFill>
                        <a:srgbClr val="000000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trigger</a:t>
                  </a:r>
                  <a:endParaRPr kumimoji="1" lang="zh-CN" altLang="en-US" sz="11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cxnSp>
              <p:nvCxnSpPr>
                <p:cNvPr id="62" name="直接连接符 61">
                  <a:extLst>
                    <a:ext uri="{FF2B5EF4-FFF2-40B4-BE49-F238E27FC236}">
                      <a16:creationId xmlns:a16="http://schemas.microsoft.com/office/drawing/2014/main" id="{869E6231-EB94-43D9-B373-76BCF1CB97ED}"/>
                    </a:ext>
                  </a:extLst>
                </p:cNvPr>
                <p:cNvCxnSpPr/>
                <p:nvPr/>
              </p:nvCxnSpPr>
              <p:spPr>
                <a:xfrm>
                  <a:off x="1529333" y="4171119"/>
                  <a:ext cx="2191729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1D1D1A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63" name="文本框 62">
                  <a:extLst>
                    <a:ext uri="{FF2B5EF4-FFF2-40B4-BE49-F238E27FC236}">
                      <a16:creationId xmlns:a16="http://schemas.microsoft.com/office/drawing/2014/main" id="{A5568099-1774-4E31-867A-7EED85F1E1BF}"/>
                    </a:ext>
                  </a:extLst>
                </p:cNvPr>
                <p:cNvSpPr txBox="1"/>
                <p:nvPr/>
              </p:nvSpPr>
              <p:spPr>
                <a:xfrm>
                  <a:off x="1535657" y="3990342"/>
                  <a:ext cx="2454123" cy="11776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kumimoji="1" lang="en-US" altLang="zh-CN" sz="1100" kern="0" dirty="0">
                      <a:solidFill>
                        <a:srgbClr val="000000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If paged, perform random access</a:t>
                  </a:r>
                  <a:endParaRPr kumimoji="1" lang="zh-CN" altLang="en-US" sz="11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64" name="文本框 63">
                  <a:extLst>
                    <a:ext uri="{FF2B5EF4-FFF2-40B4-BE49-F238E27FC236}">
                      <a16:creationId xmlns:a16="http://schemas.microsoft.com/office/drawing/2014/main" id="{EA3AD0F6-ED95-4571-9E34-EE7CB084F2EC}"/>
                    </a:ext>
                  </a:extLst>
                </p:cNvPr>
                <p:cNvSpPr txBox="1"/>
                <p:nvPr/>
              </p:nvSpPr>
              <p:spPr>
                <a:xfrm>
                  <a:off x="1469669" y="2292282"/>
                  <a:ext cx="667201" cy="11776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kumimoji="1" lang="en-US" altLang="zh-CN" sz="1100" kern="0" dirty="0">
                      <a:solidFill>
                        <a:srgbClr val="000000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MR</a:t>
                  </a:r>
                  <a:endParaRPr kumimoji="1" lang="zh-CN" altLang="en-US" sz="12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cxnSp>
              <p:nvCxnSpPr>
                <p:cNvPr id="65" name="直接连接符 64">
                  <a:extLst>
                    <a:ext uri="{FF2B5EF4-FFF2-40B4-BE49-F238E27FC236}">
                      <a16:creationId xmlns:a16="http://schemas.microsoft.com/office/drawing/2014/main" id="{397B63D5-DFFB-4A72-B9F9-660A7A8ABF38}"/>
                    </a:ext>
                  </a:extLst>
                </p:cNvPr>
                <p:cNvCxnSpPr/>
                <p:nvPr/>
              </p:nvCxnSpPr>
              <p:spPr>
                <a:xfrm>
                  <a:off x="1529333" y="2514420"/>
                  <a:ext cx="0" cy="2187008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1D1D1A"/>
                  </a:solidFill>
                  <a:prstDash val="solid"/>
                  <a:miter lim="800000"/>
                  <a:tailEnd type="none"/>
                </a:ln>
                <a:effectLst/>
              </p:spPr>
            </p:cxnSp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id="{C62C17E6-71C0-4CD8-B9F0-F3AB9F9AC0B7}"/>
                    </a:ext>
                  </a:extLst>
                </p:cNvPr>
                <p:cNvCxnSpPr/>
                <p:nvPr/>
              </p:nvCxnSpPr>
              <p:spPr>
                <a:xfrm flipH="1">
                  <a:off x="1529333" y="3294333"/>
                  <a:ext cx="743053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1D1D1A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8606737E-E008-4F61-BC95-9F9BC1A31D2E}"/>
                    </a:ext>
                  </a:extLst>
                </p:cNvPr>
                <p:cNvCxnSpPr/>
                <p:nvPr/>
              </p:nvCxnSpPr>
              <p:spPr>
                <a:xfrm>
                  <a:off x="1529333" y="4171119"/>
                  <a:ext cx="491698" cy="256042"/>
                </a:xfrm>
                <a:prstGeom prst="line">
                  <a:avLst/>
                </a:prstGeom>
                <a:noFill/>
                <a:ln w="6350" cap="flat" cmpd="sng" algn="ctr">
                  <a:solidFill>
                    <a:schemeClr val="tx1"/>
                  </a:solidFill>
                  <a:prstDash val="dash"/>
                  <a:miter lim="800000"/>
                  <a:tailEnd type="triangle"/>
                </a:ln>
                <a:effectLst/>
              </p:spPr>
            </p:cxnSp>
            <p:sp>
              <p:nvSpPr>
                <p:cNvPr id="68" name="文本框 67">
                  <a:extLst>
                    <a:ext uri="{FF2B5EF4-FFF2-40B4-BE49-F238E27FC236}">
                      <a16:creationId xmlns:a16="http://schemas.microsoft.com/office/drawing/2014/main" id="{51828715-F6CD-402C-9D4D-F91980405610}"/>
                    </a:ext>
                  </a:extLst>
                </p:cNvPr>
                <p:cNvSpPr txBox="1"/>
                <p:nvPr/>
              </p:nvSpPr>
              <p:spPr>
                <a:xfrm>
                  <a:off x="1584251" y="4458947"/>
                  <a:ext cx="2054547" cy="36920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kumimoji="1" lang="en-US" altLang="zh-CN" sz="1050" kern="0" dirty="0">
                      <a:solidFill>
                        <a:srgbClr val="1D1D1A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if not paged, unnecessary wake-up leads to power wasting</a:t>
                  </a:r>
                  <a:endParaRPr kumimoji="1" lang="zh-CN" altLang="en-US" sz="1050" kern="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</p:grpSp>
          <p:sp>
            <p:nvSpPr>
              <p:cNvPr id="52" name="矩形: 圆角 11">
                <a:extLst>
                  <a:ext uri="{FF2B5EF4-FFF2-40B4-BE49-F238E27FC236}">
                    <a16:creationId xmlns:a16="http://schemas.microsoft.com/office/drawing/2014/main" id="{8A591A9B-0D97-4EC1-B4A7-8804C14C97CA}"/>
                  </a:ext>
                </a:extLst>
              </p:cNvPr>
              <p:cNvSpPr/>
              <p:nvPr/>
            </p:nvSpPr>
            <p:spPr>
              <a:xfrm>
                <a:off x="-310345" y="4117735"/>
                <a:ext cx="1852219" cy="580156"/>
              </a:xfrm>
              <a:prstGeom prst="roundRect">
                <a:avLst/>
              </a:prstGeom>
              <a:solidFill>
                <a:schemeClr val="tx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1000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Legacy paging operation</a:t>
                </a:r>
                <a:endParaRPr lang="zh-CN" altLang="en-US" sz="100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E0AB50E7-79AA-454F-94C5-D30DF1B92B0A}"/>
                  </a:ext>
                </a:extLst>
              </p:cNvPr>
              <p:cNvSpPr/>
              <p:nvPr/>
            </p:nvSpPr>
            <p:spPr>
              <a:xfrm>
                <a:off x="3514336" y="2019262"/>
                <a:ext cx="1475594" cy="699596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 sz="2000">
                  <a:solidFill>
                    <a:srgbClr val="666666"/>
                  </a:solidFill>
                </a:endParaRPr>
              </a:p>
            </p:txBody>
          </p:sp>
        </p:grp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BE3531D7-CDEC-49BF-84A6-73B04C1A1C46}"/>
                </a:ext>
              </a:extLst>
            </p:cNvPr>
            <p:cNvSpPr/>
            <p:nvPr/>
          </p:nvSpPr>
          <p:spPr>
            <a:xfrm>
              <a:off x="6641901" y="1575057"/>
              <a:ext cx="1162538" cy="484638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2000">
                <a:solidFill>
                  <a:srgbClr val="666666"/>
                </a:solidFill>
              </a:endParaRP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3D00A30F-C911-4534-BA54-62B263AC616E}"/>
              </a:ext>
            </a:extLst>
          </p:cNvPr>
          <p:cNvSpPr/>
          <p:nvPr/>
        </p:nvSpPr>
        <p:spPr>
          <a:xfrm>
            <a:off x="741896" y="1490717"/>
            <a:ext cx="21611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UE specific paging info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939985E3-42E7-48F0-AE73-E1D6D87E7B34}"/>
              </a:ext>
            </a:extLst>
          </p:cNvPr>
          <p:cNvSpPr/>
          <p:nvPr/>
        </p:nvSpPr>
        <p:spPr>
          <a:xfrm>
            <a:off x="4417849" y="1490717"/>
            <a:ext cx="28761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UE group/subgroup paging info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72881D7A-0936-41D1-A3BB-FA0FB3259154}"/>
              </a:ext>
            </a:extLst>
          </p:cNvPr>
          <p:cNvSpPr/>
          <p:nvPr/>
        </p:nvSpPr>
        <p:spPr>
          <a:xfrm>
            <a:off x="3530131" y="1492515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OR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F10F9438-6B2B-44D5-8E10-B7D31822F41E}"/>
              </a:ext>
            </a:extLst>
          </p:cNvPr>
          <p:cNvSpPr/>
          <p:nvPr/>
        </p:nvSpPr>
        <p:spPr>
          <a:xfrm>
            <a:off x="7501898" y="1521594"/>
            <a:ext cx="4628203" cy="2377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68328" defTabSz="1218906" fontAlgn="base">
              <a:lnSpc>
                <a:spcPct val="120000"/>
              </a:lnSpc>
              <a:spcAft>
                <a:spcPct val="0"/>
              </a:spcAft>
              <a:buSzPct val="100000"/>
            </a:pPr>
            <a:r>
              <a:rPr lang="en-US" altLang="zh-CN" sz="1400" b="1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ETWS information</a:t>
            </a:r>
          </a:p>
          <a:p>
            <a:pPr marL="17422" indent="-285750" defTabSz="1218906"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Reduce ETWS latency</a:t>
            </a:r>
          </a:p>
          <a:p>
            <a:pPr indent="-268328" defTabSz="1218906"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SzPct val="100000"/>
            </a:pPr>
            <a:r>
              <a:rPr lang="en-US" altLang="zh-CN" sz="1400" b="1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SI change information: </a:t>
            </a:r>
          </a:p>
          <a:p>
            <a:pPr marL="17422" indent="-285750" defTabSz="1218906"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Reduce the latency of SI update</a:t>
            </a:r>
          </a:p>
          <a:p>
            <a:pPr indent="-268328" defTabSz="1218906" fontAlgn="base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SzPct val="100000"/>
            </a:pPr>
            <a:r>
              <a:rPr lang="en-US" altLang="zh-CN" sz="1400" b="1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Cell area ID:</a:t>
            </a:r>
            <a:endParaRPr lang="en-US" altLang="zh-CN" sz="1400" dirty="0">
              <a:solidFill>
                <a:prstClr val="black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285750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Cell ID used to distinguish the cell </a:t>
            </a:r>
          </a:p>
          <a:p>
            <a:pPr marL="285750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Tracking area/RAN area ID to let UE be synchronized with network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69A3453-62A7-4A00-AD42-3FEAC8F9CB47}"/>
              </a:ext>
            </a:extLst>
          </p:cNvPr>
          <p:cNvSpPr/>
          <p:nvPr/>
        </p:nvSpPr>
        <p:spPr>
          <a:xfrm>
            <a:off x="312002" y="4724627"/>
            <a:ext cx="697516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/>
              <a:t>Serving cell: </a:t>
            </a:r>
            <a:r>
              <a:rPr lang="en-US" altLang="zh-CN" sz="1400" dirty="0"/>
              <a:t>Performed by LP-WUR, which can be based on periodical </a:t>
            </a:r>
            <a:r>
              <a:rPr kumimoji="1" lang="en-US" altLang="zh-CN" sz="14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LP-SS</a:t>
            </a:r>
            <a:r>
              <a:rPr lang="en-US" altLang="zh-CN" sz="14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New metrics needs to be defined for new waveform, e.g. LP-RSRP and LP-RSRQ.</a:t>
            </a:r>
          </a:p>
          <a:p>
            <a:pPr>
              <a:spcBef>
                <a:spcPts val="1200"/>
              </a:spcBef>
            </a:pPr>
            <a:r>
              <a:rPr lang="en-US" altLang="zh-CN" sz="1400" b="1" dirty="0"/>
              <a:t>Neighbor cell:</a:t>
            </a:r>
            <a:r>
              <a:rPr lang="en-US" altLang="zh-CN" sz="1400" dirty="0"/>
              <a:t> two options can be considered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dirty="0"/>
              <a:t>Option 1: Performed by MR if the serving cell results satisfy certain conditions, e.g. LP-RSRP is less than a threshold.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dirty="0"/>
              <a:t>Option 2: Performed by LP-WUR, where interference from different cells should be minimized</a:t>
            </a: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9197268F-3634-4F57-9AC5-E160EE8A6040}"/>
              </a:ext>
            </a:extLst>
          </p:cNvPr>
          <p:cNvSpPr/>
          <p:nvPr/>
        </p:nvSpPr>
        <p:spPr>
          <a:xfrm>
            <a:off x="7501897" y="4772763"/>
            <a:ext cx="4568627" cy="1515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68328" defTabSz="1218906" fontAlgn="base">
              <a:lnSpc>
                <a:spcPct val="120000"/>
              </a:lnSpc>
              <a:spcAft>
                <a:spcPct val="0"/>
              </a:spcAft>
              <a:buSzPct val="100000"/>
            </a:pPr>
            <a:r>
              <a:rPr lang="en-US" altLang="zh-CN" sz="1400" b="1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MR to LP-WUR: </a:t>
            </a:r>
            <a:r>
              <a:rPr lang="en-US" altLang="zh-CN" sz="14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LP-WUS is configured by </a:t>
            </a:r>
            <a:r>
              <a:rPr lang="en-US" altLang="zh-CN" sz="1400" dirty="0" err="1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gNB</a:t>
            </a:r>
            <a:endParaRPr lang="en-US" altLang="zh-CN" sz="1400" dirty="0">
              <a:solidFill>
                <a:prstClr val="black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indent="-268328" defTabSz="1218906" fontAlgn="base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SzPct val="100000"/>
            </a:pPr>
            <a:r>
              <a:rPr lang="en-US" altLang="zh-CN" sz="1400" b="1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LP-WUR to MR:</a:t>
            </a:r>
            <a:endParaRPr lang="en-US" altLang="zh-CN" sz="1400" dirty="0">
              <a:solidFill>
                <a:prstClr val="black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285750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Indicated over LP-WUS</a:t>
            </a:r>
          </a:p>
          <a:p>
            <a:pPr marL="285750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A fallback mechanism: when the channel condition of LP-WUS is not sufficient</a:t>
            </a:r>
          </a:p>
        </p:txBody>
      </p:sp>
      <p:sp>
        <p:nvSpPr>
          <p:cNvPr id="69" name="圆角矩形 16">
            <a:extLst>
              <a:ext uri="{FF2B5EF4-FFF2-40B4-BE49-F238E27FC236}">
                <a16:creationId xmlns:a16="http://schemas.microsoft.com/office/drawing/2014/main" id="{50A5D7FA-9020-4F29-B5D3-A18E0EED5083}"/>
              </a:ext>
            </a:extLst>
          </p:cNvPr>
          <p:cNvSpPr/>
          <p:nvPr/>
        </p:nvSpPr>
        <p:spPr>
          <a:xfrm>
            <a:off x="306863" y="1228166"/>
            <a:ext cx="6980302" cy="3047469"/>
          </a:xfrm>
          <a:prstGeom prst="roundRect">
            <a:avLst>
              <a:gd name="adj" fmla="val 2648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" name="矩形 37">
            <a:extLst>
              <a:ext uri="{FF2B5EF4-FFF2-40B4-BE49-F238E27FC236}">
                <a16:creationId xmlns:a16="http://schemas.microsoft.com/office/drawing/2014/main" id="{1DD205D2-3079-47A1-B7A8-A8A39A7EA46E}"/>
              </a:ext>
            </a:extLst>
          </p:cNvPr>
          <p:cNvSpPr/>
          <p:nvPr/>
        </p:nvSpPr>
        <p:spPr>
          <a:xfrm>
            <a:off x="2440340" y="1061751"/>
            <a:ext cx="2723625" cy="338554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 defTabSz="121807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kern="0" dirty="0">
                <a:solidFill>
                  <a:srgbClr val="C00000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Paging information </a:t>
            </a:r>
            <a:endParaRPr lang="zh-CN" altLang="en-US" sz="1400" b="1" kern="0" dirty="0">
              <a:solidFill>
                <a:srgbClr val="C00000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0" name="圆角矩形 16">
            <a:extLst>
              <a:ext uri="{FF2B5EF4-FFF2-40B4-BE49-F238E27FC236}">
                <a16:creationId xmlns:a16="http://schemas.microsoft.com/office/drawing/2014/main" id="{1774AC57-6A7B-406C-BAC4-D119F1D51EC6}"/>
              </a:ext>
            </a:extLst>
          </p:cNvPr>
          <p:cNvSpPr/>
          <p:nvPr/>
        </p:nvSpPr>
        <p:spPr>
          <a:xfrm>
            <a:off x="7458362" y="1243842"/>
            <a:ext cx="4628203" cy="3047469"/>
          </a:xfrm>
          <a:prstGeom prst="roundRect">
            <a:avLst>
              <a:gd name="adj" fmla="val 2648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5" name="矩形 37">
            <a:extLst>
              <a:ext uri="{FF2B5EF4-FFF2-40B4-BE49-F238E27FC236}">
                <a16:creationId xmlns:a16="http://schemas.microsoft.com/office/drawing/2014/main" id="{4C8D010F-0DE4-4F8F-BF7D-CC4C4510DC18}"/>
              </a:ext>
            </a:extLst>
          </p:cNvPr>
          <p:cNvSpPr/>
          <p:nvPr/>
        </p:nvSpPr>
        <p:spPr>
          <a:xfrm>
            <a:off x="8384469" y="1061751"/>
            <a:ext cx="2723625" cy="338554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 defTabSz="121807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kern="0" dirty="0">
                <a:solidFill>
                  <a:srgbClr val="C00000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Other information </a:t>
            </a:r>
            <a:endParaRPr lang="zh-CN" altLang="en-US" sz="1400" b="1" kern="0" dirty="0">
              <a:solidFill>
                <a:srgbClr val="C00000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2" name="圆角矩形 16">
            <a:extLst>
              <a:ext uri="{FF2B5EF4-FFF2-40B4-BE49-F238E27FC236}">
                <a16:creationId xmlns:a16="http://schemas.microsoft.com/office/drawing/2014/main" id="{DDF8A4DC-F512-435D-AC65-6C32A346F8B3}"/>
              </a:ext>
            </a:extLst>
          </p:cNvPr>
          <p:cNvSpPr/>
          <p:nvPr/>
        </p:nvSpPr>
        <p:spPr>
          <a:xfrm>
            <a:off x="7442321" y="4550624"/>
            <a:ext cx="4628203" cy="2060840"/>
          </a:xfrm>
          <a:prstGeom prst="roundRect">
            <a:avLst>
              <a:gd name="adj" fmla="val 2648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3" name="矩形 37">
            <a:extLst>
              <a:ext uri="{FF2B5EF4-FFF2-40B4-BE49-F238E27FC236}">
                <a16:creationId xmlns:a16="http://schemas.microsoft.com/office/drawing/2014/main" id="{24D0575D-2763-4CFF-A4AE-C1CC3E24D0F8}"/>
              </a:ext>
            </a:extLst>
          </p:cNvPr>
          <p:cNvSpPr/>
          <p:nvPr/>
        </p:nvSpPr>
        <p:spPr>
          <a:xfrm>
            <a:off x="7933708" y="4389447"/>
            <a:ext cx="3625146" cy="30777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 defTabSz="121807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kern="0" dirty="0">
                <a:solidFill>
                  <a:srgbClr val="C00000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Switch between MR and LP-WUR </a:t>
            </a:r>
            <a:endParaRPr lang="zh-CN" altLang="en-US" sz="1400" b="1" kern="0" dirty="0">
              <a:solidFill>
                <a:srgbClr val="C00000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9" name="圆角矩形 16">
            <a:extLst>
              <a:ext uri="{FF2B5EF4-FFF2-40B4-BE49-F238E27FC236}">
                <a16:creationId xmlns:a16="http://schemas.microsoft.com/office/drawing/2014/main" id="{D08E3049-1B00-4369-B526-3D7A5B3DAE7A}"/>
              </a:ext>
            </a:extLst>
          </p:cNvPr>
          <p:cNvSpPr/>
          <p:nvPr/>
        </p:nvSpPr>
        <p:spPr>
          <a:xfrm>
            <a:off x="266965" y="4534371"/>
            <a:ext cx="7020200" cy="2060840"/>
          </a:xfrm>
          <a:prstGeom prst="roundRect">
            <a:avLst>
              <a:gd name="adj" fmla="val 2648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8" name="矩形 37">
            <a:extLst>
              <a:ext uri="{FF2B5EF4-FFF2-40B4-BE49-F238E27FC236}">
                <a16:creationId xmlns:a16="http://schemas.microsoft.com/office/drawing/2014/main" id="{5E156016-AD95-49FC-BDF9-2F135BFFBC08}"/>
              </a:ext>
            </a:extLst>
          </p:cNvPr>
          <p:cNvSpPr/>
          <p:nvPr/>
        </p:nvSpPr>
        <p:spPr>
          <a:xfrm>
            <a:off x="2329010" y="4410591"/>
            <a:ext cx="2723625" cy="30777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 defTabSz="121807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kern="0" dirty="0">
                <a:solidFill>
                  <a:srgbClr val="C00000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RRM measurement</a:t>
            </a:r>
            <a:endParaRPr lang="zh-CN" altLang="en-US" sz="1400" b="1" kern="0" dirty="0">
              <a:solidFill>
                <a:srgbClr val="C00000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91339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64330" y="281623"/>
            <a:ext cx="11467588" cy="993400"/>
          </a:xfrm>
        </p:spPr>
        <p:txBody>
          <a:bodyPr/>
          <a:lstStyle/>
          <a:p>
            <a:r>
              <a:rPr lang="en-US" altLang="zh-CN" dirty="0"/>
              <a:t>R19 LP-WUS/WUR: CONNECTED mode</a:t>
            </a:r>
          </a:p>
        </p:txBody>
      </p:sp>
      <p:sp>
        <p:nvSpPr>
          <p:cNvPr id="4" name="矩形 75">
            <a:extLst>
              <a:ext uri="{FF2B5EF4-FFF2-40B4-BE49-F238E27FC236}">
                <a16:creationId xmlns:a16="http://schemas.microsoft.com/office/drawing/2014/main" id="{2E01E892-CC29-4C69-852F-4A0E92CBA709}"/>
              </a:ext>
            </a:extLst>
          </p:cNvPr>
          <p:cNvSpPr/>
          <p:nvPr/>
        </p:nvSpPr>
        <p:spPr>
          <a:xfrm>
            <a:off x="335558" y="1565009"/>
            <a:ext cx="11525645" cy="921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22" indent="-285750" defTabSz="1218906"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Reuse the signal(s) design of LP-WUS for IDLE/INACTIVE mode, i.e. the same waveform/modulation design as in IDLE/INACTIVE mode to enable the same receiver architecture</a:t>
            </a:r>
          </a:p>
          <a:p>
            <a:pPr marL="17422" indent="-285750" defTabSz="1218906"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Reuse the design of LP-SS for IDLE/INACTIVE mode, e.g. the sequence for LP-SS, the periodicity.</a:t>
            </a:r>
          </a:p>
        </p:txBody>
      </p:sp>
      <p:sp>
        <p:nvSpPr>
          <p:cNvPr id="7" name="矩形 75">
            <a:extLst>
              <a:ext uri="{FF2B5EF4-FFF2-40B4-BE49-F238E27FC236}">
                <a16:creationId xmlns:a16="http://schemas.microsoft.com/office/drawing/2014/main" id="{157A26B3-E18D-4EA5-9CC7-0DD530E6A749}"/>
              </a:ext>
            </a:extLst>
          </p:cNvPr>
          <p:cNvSpPr/>
          <p:nvPr/>
        </p:nvSpPr>
        <p:spPr>
          <a:xfrm>
            <a:off x="371094" y="3230802"/>
            <a:ext cx="11499073" cy="998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22" indent="-285750" defTabSz="1218906"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LP-WUS is at least used to indicate PDCCH monitoring</a:t>
            </a:r>
          </a:p>
          <a:p>
            <a:pPr marL="17422" indent="-285750" defTabSz="1218906"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UE monitors LP-WUS (by LP-WUR) instead of PDCCH (by MR) to reduce power consumption</a:t>
            </a:r>
          </a:p>
          <a:p>
            <a:pPr marL="17422" indent="-285750" defTabSz="1218906"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The activation/deactivation of LP-WUS monitoring is in explicit way or implicit way, which is known by </a:t>
            </a:r>
            <a:r>
              <a:rPr lang="en-US" altLang="zh-CN" sz="1400" dirty="0" err="1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gNB</a:t>
            </a:r>
            <a:r>
              <a:rPr lang="en-US" altLang="zh-CN" sz="14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11" name="矩形 75">
            <a:extLst>
              <a:ext uri="{FF2B5EF4-FFF2-40B4-BE49-F238E27FC236}">
                <a16:creationId xmlns:a16="http://schemas.microsoft.com/office/drawing/2014/main" id="{194EAC62-C40B-44D9-8F4B-2A0CDDC5EBCF}"/>
              </a:ext>
            </a:extLst>
          </p:cNvPr>
          <p:cNvSpPr/>
          <p:nvPr/>
        </p:nvSpPr>
        <p:spPr>
          <a:xfrm>
            <a:off x="328243" y="5437766"/>
            <a:ext cx="11499073" cy="327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8906" fontAlgn="base">
              <a:lnSpc>
                <a:spcPct val="120000"/>
              </a:lnSpc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At least UE power-saving techniques in time domain are considered, e.g. C-DRX, DCP, PDCCH adaptation</a:t>
            </a:r>
          </a:p>
        </p:txBody>
      </p:sp>
      <p:sp>
        <p:nvSpPr>
          <p:cNvPr id="14" name="圆角矩形 16">
            <a:extLst>
              <a:ext uri="{FF2B5EF4-FFF2-40B4-BE49-F238E27FC236}">
                <a16:creationId xmlns:a16="http://schemas.microsoft.com/office/drawing/2014/main" id="{31BCAE78-56DC-4872-B4EA-609B0F37346C}"/>
              </a:ext>
            </a:extLst>
          </p:cNvPr>
          <p:cNvSpPr/>
          <p:nvPr/>
        </p:nvSpPr>
        <p:spPr>
          <a:xfrm>
            <a:off x="306863" y="1228167"/>
            <a:ext cx="11564128" cy="1483436"/>
          </a:xfrm>
          <a:prstGeom prst="roundRect">
            <a:avLst>
              <a:gd name="adj" fmla="val 2648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37">
            <a:extLst>
              <a:ext uri="{FF2B5EF4-FFF2-40B4-BE49-F238E27FC236}">
                <a16:creationId xmlns:a16="http://schemas.microsoft.com/office/drawing/2014/main" id="{7F5CB97E-1FB7-4B76-8B82-580955F800BB}"/>
              </a:ext>
            </a:extLst>
          </p:cNvPr>
          <p:cNvSpPr/>
          <p:nvPr/>
        </p:nvSpPr>
        <p:spPr>
          <a:xfrm>
            <a:off x="3934347" y="1032253"/>
            <a:ext cx="3864947" cy="30777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 defTabSz="121807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kern="0" dirty="0">
                <a:solidFill>
                  <a:srgbClr val="C00000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LP-WUS design for connected mode</a:t>
            </a:r>
            <a:endParaRPr lang="zh-CN" altLang="en-US" sz="1400" b="1" kern="0" dirty="0">
              <a:solidFill>
                <a:srgbClr val="C00000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圆角矩形 16">
            <a:extLst>
              <a:ext uri="{FF2B5EF4-FFF2-40B4-BE49-F238E27FC236}">
                <a16:creationId xmlns:a16="http://schemas.microsoft.com/office/drawing/2014/main" id="{71FBB6AC-A49E-42A0-8958-579E7603CDDE}"/>
              </a:ext>
            </a:extLst>
          </p:cNvPr>
          <p:cNvSpPr/>
          <p:nvPr/>
        </p:nvSpPr>
        <p:spPr>
          <a:xfrm>
            <a:off x="306040" y="3001257"/>
            <a:ext cx="11564128" cy="1483436"/>
          </a:xfrm>
          <a:prstGeom prst="roundRect">
            <a:avLst>
              <a:gd name="adj" fmla="val 2648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矩形 37">
            <a:extLst>
              <a:ext uri="{FF2B5EF4-FFF2-40B4-BE49-F238E27FC236}">
                <a16:creationId xmlns:a16="http://schemas.microsoft.com/office/drawing/2014/main" id="{5C0267EA-D761-4B74-A938-3991773F9D98}"/>
              </a:ext>
            </a:extLst>
          </p:cNvPr>
          <p:cNvSpPr/>
          <p:nvPr/>
        </p:nvSpPr>
        <p:spPr>
          <a:xfrm>
            <a:off x="4091560" y="2880326"/>
            <a:ext cx="3568449" cy="30777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 defTabSz="121807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kern="0" dirty="0">
                <a:solidFill>
                  <a:srgbClr val="C00000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Functionality and basic procedure</a:t>
            </a:r>
            <a:endParaRPr lang="zh-CN" altLang="en-US" sz="1400" b="1" kern="0" dirty="0">
              <a:solidFill>
                <a:srgbClr val="C00000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圆角矩形 16">
            <a:extLst>
              <a:ext uri="{FF2B5EF4-FFF2-40B4-BE49-F238E27FC236}">
                <a16:creationId xmlns:a16="http://schemas.microsoft.com/office/drawing/2014/main" id="{DD1B0D39-96BA-4C41-A970-CCB240D8D26B}"/>
              </a:ext>
            </a:extLst>
          </p:cNvPr>
          <p:cNvSpPr/>
          <p:nvPr/>
        </p:nvSpPr>
        <p:spPr>
          <a:xfrm>
            <a:off x="318120" y="5046417"/>
            <a:ext cx="11564128" cy="1166126"/>
          </a:xfrm>
          <a:prstGeom prst="roundRect">
            <a:avLst>
              <a:gd name="adj" fmla="val 2648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矩形 37">
            <a:extLst>
              <a:ext uri="{FF2B5EF4-FFF2-40B4-BE49-F238E27FC236}">
                <a16:creationId xmlns:a16="http://schemas.microsoft.com/office/drawing/2014/main" id="{76BF9508-4BC3-4972-9268-B6A884C5B408}"/>
              </a:ext>
            </a:extLst>
          </p:cNvPr>
          <p:cNvSpPr/>
          <p:nvPr/>
        </p:nvSpPr>
        <p:spPr>
          <a:xfrm>
            <a:off x="3245384" y="4892528"/>
            <a:ext cx="5404240" cy="30777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 defTabSz="121807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kern="0" dirty="0">
                <a:solidFill>
                  <a:srgbClr val="C00000"/>
                </a:solidFill>
                <a:ea typeface="微软雅黑"/>
                <a:cs typeface="Arial" panose="020B0604020202020204" pitchFamily="34" charset="0"/>
                <a:sym typeface="Arial" panose="020B0604020202020204" pitchFamily="34" charset="0"/>
              </a:rPr>
              <a:t>Relationship with legacy UE power saving techniques</a:t>
            </a:r>
            <a:endParaRPr lang="zh-CN" altLang="en-US" sz="1400" b="1" kern="0" dirty="0">
              <a:solidFill>
                <a:srgbClr val="C00000"/>
              </a:solidFill>
              <a:ea typeface="微软雅黑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24813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13221</TotalTime>
  <Words>1379</Words>
  <Application>Microsoft Office PowerPoint</Application>
  <PresentationFormat>Custom</PresentationFormat>
  <Paragraphs>182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.AppleSystemUIFont</vt:lpstr>
      <vt:lpstr>等线</vt:lpstr>
      <vt:lpstr>FrutigerNext LT BlackCn</vt:lpstr>
      <vt:lpstr>Microsoft YaHei</vt:lpstr>
      <vt:lpstr>Microsoft YaHei</vt:lpstr>
      <vt:lpstr>MS Mincho</vt:lpstr>
      <vt:lpstr>黑体</vt:lpstr>
      <vt:lpstr>Arial</vt:lpstr>
      <vt:lpstr>Calibri</vt:lpstr>
      <vt:lpstr>Cambria Math</vt:lpstr>
      <vt:lpstr>Times New Roman</vt:lpstr>
      <vt:lpstr>Wingdings</vt:lpstr>
      <vt:lpstr>封面页_图片版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Matthew Webb</cp:lastModifiedBy>
  <cp:revision>262</cp:revision>
  <dcterms:created xsi:type="dcterms:W3CDTF">2020-08-28T08:44:19Z</dcterms:created>
  <dcterms:modified xsi:type="dcterms:W3CDTF">2023-05-31T10:48:29Z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(3)3+AItVLZoUCLbAbaHEBKjpK5J+08oM4Hhdh7r7RFYRtRixiJKcN8hXPxkAf5uYTCgWPUQvak
01UzkpJmtnUVpTsA7ymsh7FrM+74d1UPioMLt9AYYhsEQf7033QK9ScprOwXj1kXQ8NAyER9
wIK6yrun4il7fCVv+EwJjXeu4WW2k2etgwjPLg4MY0qEisEHzZ+hYR3WPnKKqglhKwgItQxr
PIsfouqRUgKiMx73iD</vt:lpwstr>
  </property>
  <property fmtid="{D5CDD505-2E9C-101B-9397-08002B2CF9AE}" pid="3" name="_2015_ms_pID_7253431">
    <vt:lpwstr>D7I02G+M6DU4dYsV/AoftjvEvyFm5R3zMNLaPVI2+3reykKa7DEcAH
/FlNRwNMmRdHV5nq0u8yx5HSfD9w7BHvmSFC/RgoBYnmblRw2Yr6vuBNDSzXXxqx6Camc6Pk
ufAhLoDrr39UmA/BDeFFVwdUhucJuCbq6zXU1HIex+rX6eV7NyAPp02WBOSMeBtXwGvWNi9+
DWurAesfras56ZzIpT388KUi9/p2ls5fyf7A</vt:lpwstr>
  </property>
  <property fmtid="{D5CDD505-2E9C-101B-9397-08002B2CF9AE}" pid="4" name="_2015_ms_pID_7253432">
    <vt:lpwstr>pw==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1678621320</vt:lpwstr>
  </property>
</Properties>
</file>