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Lst>
  <p:notesMasterIdLst>
    <p:notesMasterId r:id="rId16"/>
  </p:notesMasterIdLst>
  <p:handoutMasterIdLst>
    <p:handoutMasterId r:id="rId17"/>
  </p:handoutMasterIdLst>
  <p:sldIdLst>
    <p:sldId id="283" r:id="rId2"/>
    <p:sldId id="2147471005" r:id="rId3"/>
    <p:sldId id="2147470996" r:id="rId4"/>
    <p:sldId id="2147470988" r:id="rId5"/>
    <p:sldId id="970" r:id="rId6"/>
    <p:sldId id="2147470998" r:id="rId7"/>
    <p:sldId id="2147470999" r:id="rId8"/>
    <p:sldId id="2147471004" r:id="rId9"/>
    <p:sldId id="2147470989" r:id="rId10"/>
    <p:sldId id="2147471001" r:id="rId11"/>
    <p:sldId id="2147470983" r:id="rId12"/>
    <p:sldId id="2147470990" r:id="rId13"/>
    <p:sldId id="2147471006" r:id="rId14"/>
    <p:sldId id="2147470994" r:id="rId15"/>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PAGE" id="{E8D0D622-F6C6-F44A-B365-B4A5FF6195C2}">
          <p14:sldIdLst>
            <p14:sldId id="283"/>
          </p14:sldIdLst>
        </p14:section>
        <p14:section name="General" id="{17C670ED-A4D6-4502-8203-67C0E20568EB}">
          <p14:sldIdLst>
            <p14:sldId id="2147471005"/>
            <p14:sldId id="2147470996"/>
            <p14:sldId id="2147470988"/>
            <p14:sldId id="970"/>
            <p14:sldId id="2147470998"/>
            <p14:sldId id="2147470999"/>
            <p14:sldId id="2147471004"/>
            <p14:sldId id="2147470989"/>
            <p14:sldId id="2147471001"/>
            <p14:sldId id="2147470983"/>
            <p14:sldId id="2147470990"/>
            <p14:sldId id="2147471006"/>
            <p14:sldId id="214747099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16" clrIdx="0">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D0E8C4"/>
    <a:srgbClr val="170BB5"/>
    <a:srgbClr val="B5B5B5"/>
    <a:srgbClr val="FFFFFF"/>
    <a:srgbClr val="000000"/>
    <a:srgbClr val="E9002F"/>
    <a:srgbClr val="595757"/>
    <a:srgbClr val="221815"/>
    <a:srgbClr val="8888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63" autoAdjust="0"/>
    <p:restoredTop sz="96291"/>
  </p:normalViewPr>
  <p:slideViewPr>
    <p:cSldViewPr snapToGrid="0" snapToObjects="1">
      <p:cViewPr varScale="1">
        <p:scale>
          <a:sx n="122" d="100"/>
          <a:sy n="122" d="100"/>
        </p:scale>
        <p:origin x="108" y="21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Global RFID Market Volume Forecast (Million Units)</a:t>
            </a:r>
          </a:p>
        </c:rich>
      </c:tx>
      <c:layout>
        <c:manualLayout>
          <c:xMode val="edge"/>
          <c:yMode val="edge"/>
          <c:x val="0.14273600174978127"/>
          <c:y val="2.0331883619314983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0"/>
          <c:order val="0"/>
          <c:tx>
            <c:strRef>
              <c:f>'sensor RFID'!$A$54</c:f>
              <c:strCache>
                <c:ptCount val="1"/>
                <c:pt idx="0">
                  <c:v>LF</c:v>
                </c:pt>
              </c:strCache>
            </c:strRef>
          </c:tx>
          <c:spPr>
            <a:solidFill>
              <a:schemeClr val="accent1"/>
            </a:solidFill>
            <a:ln>
              <a:noFill/>
            </a:ln>
            <a:effectLst/>
          </c:spPr>
          <c:invertIfNegative val="0"/>
          <c:cat>
            <c:strRef>
              <c:f>'sensor RFID'!$B$53:$G$53</c:f>
              <c:strCache>
                <c:ptCount val="6"/>
                <c:pt idx="0">
                  <c:v>2017</c:v>
                </c:pt>
                <c:pt idx="1">
                  <c:v>2020</c:v>
                </c:pt>
                <c:pt idx="2">
                  <c:v>2022</c:v>
                </c:pt>
                <c:pt idx="3">
                  <c:v>2025</c:v>
                </c:pt>
                <c:pt idx="4">
                  <c:v>2028</c:v>
                </c:pt>
                <c:pt idx="5">
                  <c:v>2031</c:v>
                </c:pt>
              </c:strCache>
            </c:strRef>
          </c:cat>
          <c:val>
            <c:numRef>
              <c:f>'sensor RFID'!$B$54:$G$54</c:f>
              <c:numCache>
                <c:formatCode>General</c:formatCode>
                <c:ptCount val="6"/>
                <c:pt idx="0">
                  <c:v>1746.3</c:v>
                </c:pt>
                <c:pt idx="1">
                  <c:v>1828.7</c:v>
                </c:pt>
                <c:pt idx="2">
                  <c:v>1851.9</c:v>
                </c:pt>
                <c:pt idx="3">
                  <c:v>2096.1999999999998</c:v>
                </c:pt>
                <c:pt idx="4">
                  <c:v>2655.1</c:v>
                </c:pt>
                <c:pt idx="5">
                  <c:v>3745.5</c:v>
                </c:pt>
              </c:numCache>
            </c:numRef>
          </c:val>
          <c:extLst>
            <c:ext xmlns:c16="http://schemas.microsoft.com/office/drawing/2014/chart" uri="{C3380CC4-5D6E-409C-BE32-E72D297353CC}">
              <c16:uniqueId val="{00000000-BDA6-4B52-B3A1-E4E78BB6E4B3}"/>
            </c:ext>
          </c:extLst>
        </c:ser>
        <c:ser>
          <c:idx val="1"/>
          <c:order val="1"/>
          <c:tx>
            <c:strRef>
              <c:f>'sensor RFID'!$A$55</c:f>
              <c:strCache>
                <c:ptCount val="1"/>
                <c:pt idx="0">
                  <c:v>HF</c:v>
                </c:pt>
              </c:strCache>
            </c:strRef>
          </c:tx>
          <c:spPr>
            <a:solidFill>
              <a:schemeClr val="accent2"/>
            </a:solidFill>
            <a:ln>
              <a:noFill/>
            </a:ln>
            <a:effectLst/>
          </c:spPr>
          <c:invertIfNegative val="0"/>
          <c:cat>
            <c:strRef>
              <c:f>'sensor RFID'!$B$53:$G$53</c:f>
              <c:strCache>
                <c:ptCount val="6"/>
                <c:pt idx="0">
                  <c:v>2017</c:v>
                </c:pt>
                <c:pt idx="1">
                  <c:v>2020</c:v>
                </c:pt>
                <c:pt idx="2">
                  <c:v>2022</c:v>
                </c:pt>
                <c:pt idx="3">
                  <c:v>2025</c:v>
                </c:pt>
                <c:pt idx="4">
                  <c:v>2028</c:v>
                </c:pt>
                <c:pt idx="5">
                  <c:v>2031</c:v>
                </c:pt>
              </c:strCache>
            </c:strRef>
          </c:cat>
          <c:val>
            <c:numRef>
              <c:f>'sensor RFID'!$B$55:$G$55</c:f>
              <c:numCache>
                <c:formatCode>General</c:formatCode>
                <c:ptCount val="6"/>
                <c:pt idx="0">
                  <c:v>4661.5</c:v>
                </c:pt>
                <c:pt idx="1">
                  <c:v>5155</c:v>
                </c:pt>
                <c:pt idx="2">
                  <c:v>5421.2</c:v>
                </c:pt>
                <c:pt idx="3">
                  <c:v>6506.1</c:v>
                </c:pt>
                <c:pt idx="4">
                  <c:v>8761.7000000000007</c:v>
                </c:pt>
                <c:pt idx="5">
                  <c:v>13183.9</c:v>
                </c:pt>
              </c:numCache>
            </c:numRef>
          </c:val>
          <c:extLst>
            <c:ext xmlns:c16="http://schemas.microsoft.com/office/drawing/2014/chart" uri="{C3380CC4-5D6E-409C-BE32-E72D297353CC}">
              <c16:uniqueId val="{00000001-BDA6-4B52-B3A1-E4E78BB6E4B3}"/>
            </c:ext>
          </c:extLst>
        </c:ser>
        <c:ser>
          <c:idx val="2"/>
          <c:order val="2"/>
          <c:tx>
            <c:strRef>
              <c:f>'sensor RFID'!$A$56</c:f>
              <c:strCache>
                <c:ptCount val="1"/>
                <c:pt idx="0">
                  <c:v>UHF</c:v>
                </c:pt>
              </c:strCache>
            </c:strRef>
          </c:tx>
          <c:spPr>
            <a:solidFill>
              <a:schemeClr val="accent3"/>
            </a:solidFill>
            <a:ln>
              <a:noFill/>
            </a:ln>
            <a:effectLst/>
          </c:spPr>
          <c:invertIfNegative val="0"/>
          <c:cat>
            <c:strRef>
              <c:f>'sensor RFID'!$B$53:$G$53</c:f>
              <c:strCache>
                <c:ptCount val="6"/>
                <c:pt idx="0">
                  <c:v>2017</c:v>
                </c:pt>
                <c:pt idx="1">
                  <c:v>2020</c:v>
                </c:pt>
                <c:pt idx="2">
                  <c:v>2022</c:v>
                </c:pt>
                <c:pt idx="3">
                  <c:v>2025</c:v>
                </c:pt>
                <c:pt idx="4">
                  <c:v>2028</c:v>
                </c:pt>
                <c:pt idx="5">
                  <c:v>2031</c:v>
                </c:pt>
              </c:strCache>
            </c:strRef>
          </c:cat>
          <c:val>
            <c:numRef>
              <c:f>'sensor RFID'!$B$56:$G$56</c:f>
              <c:numCache>
                <c:formatCode>General</c:formatCode>
                <c:ptCount val="6"/>
                <c:pt idx="0">
                  <c:v>10143.5</c:v>
                </c:pt>
                <c:pt idx="1">
                  <c:v>11494.9</c:v>
                </c:pt>
                <c:pt idx="2">
                  <c:v>12287.6</c:v>
                </c:pt>
                <c:pt idx="3">
                  <c:v>15114.3</c:v>
                </c:pt>
                <c:pt idx="4">
                  <c:v>20864.599999999999</c:v>
                </c:pt>
                <c:pt idx="5">
                  <c:v>32187</c:v>
                </c:pt>
              </c:numCache>
            </c:numRef>
          </c:val>
          <c:extLst>
            <c:ext xmlns:c16="http://schemas.microsoft.com/office/drawing/2014/chart" uri="{C3380CC4-5D6E-409C-BE32-E72D297353CC}">
              <c16:uniqueId val="{00000002-BDA6-4B52-B3A1-E4E78BB6E4B3}"/>
            </c:ext>
          </c:extLst>
        </c:ser>
        <c:ser>
          <c:idx val="3"/>
          <c:order val="3"/>
          <c:tx>
            <c:strRef>
              <c:f>'sensor RFID'!$A$57</c:f>
              <c:strCache>
                <c:ptCount val="1"/>
                <c:pt idx="0">
                  <c:v>2.4G</c:v>
                </c:pt>
              </c:strCache>
            </c:strRef>
          </c:tx>
          <c:spPr>
            <a:solidFill>
              <a:schemeClr val="accent4"/>
            </a:solidFill>
            <a:ln>
              <a:noFill/>
            </a:ln>
            <a:effectLst/>
          </c:spPr>
          <c:invertIfNegative val="0"/>
          <c:cat>
            <c:strRef>
              <c:f>'sensor RFID'!$B$53:$G$53</c:f>
              <c:strCache>
                <c:ptCount val="6"/>
                <c:pt idx="0">
                  <c:v>2017</c:v>
                </c:pt>
                <c:pt idx="1">
                  <c:v>2020</c:v>
                </c:pt>
                <c:pt idx="2">
                  <c:v>2022</c:v>
                </c:pt>
                <c:pt idx="3">
                  <c:v>2025</c:v>
                </c:pt>
                <c:pt idx="4">
                  <c:v>2028</c:v>
                </c:pt>
                <c:pt idx="5">
                  <c:v>2031</c:v>
                </c:pt>
              </c:strCache>
            </c:strRef>
          </c:cat>
          <c:val>
            <c:numRef>
              <c:f>'sensor RFID'!$B$57:$G$57</c:f>
              <c:numCache>
                <c:formatCode>General</c:formatCode>
                <c:ptCount val="6"/>
                <c:pt idx="0">
                  <c:v>138.30000000000001</c:v>
                </c:pt>
                <c:pt idx="1">
                  <c:v>147.9</c:v>
                </c:pt>
                <c:pt idx="2">
                  <c:v>153.6</c:v>
                </c:pt>
                <c:pt idx="3">
                  <c:v>170.1</c:v>
                </c:pt>
                <c:pt idx="4">
                  <c:v>196.9</c:v>
                </c:pt>
                <c:pt idx="5">
                  <c:v>234.3</c:v>
                </c:pt>
              </c:numCache>
            </c:numRef>
          </c:val>
          <c:extLst>
            <c:ext xmlns:c16="http://schemas.microsoft.com/office/drawing/2014/chart" uri="{C3380CC4-5D6E-409C-BE32-E72D297353CC}">
              <c16:uniqueId val="{00000003-BDA6-4B52-B3A1-E4E78BB6E4B3}"/>
            </c:ext>
          </c:extLst>
        </c:ser>
        <c:dLbls>
          <c:showLegendKey val="0"/>
          <c:showVal val="0"/>
          <c:showCatName val="0"/>
          <c:showSerName val="0"/>
          <c:showPercent val="0"/>
          <c:showBubbleSize val="0"/>
        </c:dLbls>
        <c:gapWidth val="150"/>
        <c:overlap val="100"/>
        <c:axId val="1643630688"/>
        <c:axId val="1643633408"/>
      </c:barChart>
      <c:catAx>
        <c:axId val="1643630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43633408"/>
        <c:crosses val="autoZero"/>
        <c:auto val="1"/>
        <c:lblAlgn val="ctr"/>
        <c:lblOffset val="100"/>
        <c:noMultiLvlLbl val="0"/>
      </c:catAx>
      <c:valAx>
        <c:axId val="1643633408"/>
        <c:scaling>
          <c:orientation val="minMax"/>
          <c:max val="50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436306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0" i="0" baseline="0" dirty="0">
                <a:effectLst/>
              </a:rPr>
              <a:t>Global RFID Market Revenue Forecast (Million $)</a:t>
            </a:r>
            <a:endParaRPr lang="zh-CN" altLang="zh-CN" sz="1400" dirty="0">
              <a:effectLst/>
            </a:endParaRPr>
          </a:p>
        </c:rich>
      </c:tx>
      <c:layout>
        <c:manualLayout>
          <c:xMode val="edge"/>
          <c:yMode val="edge"/>
          <c:x val="0.24472689607565001"/>
          <c:y val="3.6265728441181942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stacked"/>
        <c:varyColors val="0"/>
        <c:ser>
          <c:idx val="0"/>
          <c:order val="0"/>
          <c:tx>
            <c:strRef>
              <c:f>'sensor RFID'!$B$30</c:f>
              <c:strCache>
                <c:ptCount val="1"/>
                <c:pt idx="0">
                  <c:v>2017</c:v>
                </c:pt>
              </c:strCache>
            </c:strRef>
          </c:tx>
          <c:spPr>
            <a:solidFill>
              <a:schemeClr val="accent1"/>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RFID'!$B$31:$B$38</c:f>
              <c:numCache>
                <c:formatCode>General</c:formatCode>
                <c:ptCount val="8"/>
                <c:pt idx="0">
                  <c:v>869.2</c:v>
                </c:pt>
                <c:pt idx="1">
                  <c:v>967</c:v>
                </c:pt>
                <c:pt idx="2">
                  <c:v>541.6</c:v>
                </c:pt>
                <c:pt idx="3">
                  <c:v>1783.7</c:v>
                </c:pt>
                <c:pt idx="4">
                  <c:v>735.2</c:v>
                </c:pt>
                <c:pt idx="5">
                  <c:v>497.7</c:v>
                </c:pt>
                <c:pt idx="6">
                  <c:v>587.1</c:v>
                </c:pt>
                <c:pt idx="7">
                  <c:v>1919.7</c:v>
                </c:pt>
              </c:numCache>
            </c:numRef>
          </c:val>
          <c:extLst>
            <c:ext xmlns:c16="http://schemas.microsoft.com/office/drawing/2014/chart" uri="{C3380CC4-5D6E-409C-BE32-E72D297353CC}">
              <c16:uniqueId val="{00000000-EF80-4845-A07A-3904EBD5A595}"/>
            </c:ext>
          </c:extLst>
        </c:ser>
        <c:ser>
          <c:idx val="1"/>
          <c:order val="1"/>
          <c:tx>
            <c:strRef>
              <c:f>'sensor RFID'!$C$30</c:f>
              <c:strCache>
                <c:ptCount val="1"/>
                <c:pt idx="0">
                  <c:v>2020</c:v>
                </c:pt>
              </c:strCache>
            </c:strRef>
          </c:tx>
          <c:spPr>
            <a:solidFill>
              <a:schemeClr val="accent2"/>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RFID'!$C$31:$C$38</c:f>
              <c:numCache>
                <c:formatCode>General</c:formatCode>
                <c:ptCount val="8"/>
                <c:pt idx="0">
                  <c:v>937.4</c:v>
                </c:pt>
                <c:pt idx="1">
                  <c:v>1055.8</c:v>
                </c:pt>
                <c:pt idx="2">
                  <c:v>586</c:v>
                </c:pt>
                <c:pt idx="3">
                  <c:v>1912.3</c:v>
                </c:pt>
                <c:pt idx="4">
                  <c:v>794.3</c:v>
                </c:pt>
                <c:pt idx="5">
                  <c:v>534.9</c:v>
                </c:pt>
                <c:pt idx="6">
                  <c:v>634.5</c:v>
                </c:pt>
                <c:pt idx="7">
                  <c:v>2034.5</c:v>
                </c:pt>
              </c:numCache>
            </c:numRef>
          </c:val>
          <c:extLst>
            <c:ext xmlns:c16="http://schemas.microsoft.com/office/drawing/2014/chart" uri="{C3380CC4-5D6E-409C-BE32-E72D297353CC}">
              <c16:uniqueId val="{00000001-EF80-4845-A07A-3904EBD5A595}"/>
            </c:ext>
          </c:extLst>
        </c:ser>
        <c:ser>
          <c:idx val="2"/>
          <c:order val="2"/>
          <c:tx>
            <c:strRef>
              <c:f>'sensor RFID'!$D$30</c:f>
              <c:strCache>
                <c:ptCount val="1"/>
                <c:pt idx="0">
                  <c:v>2022</c:v>
                </c:pt>
              </c:strCache>
            </c:strRef>
          </c:tx>
          <c:spPr>
            <a:solidFill>
              <a:schemeClr val="accent3"/>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RFID'!$D$31:$D$38</c:f>
              <c:numCache>
                <c:formatCode>General</c:formatCode>
                <c:ptCount val="8"/>
                <c:pt idx="0">
                  <c:v>975</c:v>
                </c:pt>
                <c:pt idx="1">
                  <c:v>1107.7</c:v>
                </c:pt>
                <c:pt idx="2">
                  <c:v>610.79999999999995</c:v>
                </c:pt>
                <c:pt idx="3">
                  <c:v>1980.8</c:v>
                </c:pt>
                <c:pt idx="4">
                  <c:v>827.2</c:v>
                </c:pt>
                <c:pt idx="5">
                  <c:v>555.29999999999995</c:v>
                </c:pt>
                <c:pt idx="6">
                  <c:v>661</c:v>
                </c:pt>
                <c:pt idx="7">
                  <c:v>2090.9</c:v>
                </c:pt>
              </c:numCache>
            </c:numRef>
          </c:val>
          <c:extLst>
            <c:ext xmlns:c16="http://schemas.microsoft.com/office/drawing/2014/chart" uri="{C3380CC4-5D6E-409C-BE32-E72D297353CC}">
              <c16:uniqueId val="{00000002-EF80-4845-A07A-3904EBD5A595}"/>
            </c:ext>
          </c:extLst>
        </c:ser>
        <c:ser>
          <c:idx val="3"/>
          <c:order val="3"/>
          <c:tx>
            <c:strRef>
              <c:f>'sensor RFID'!$E$30</c:f>
              <c:strCache>
                <c:ptCount val="1"/>
                <c:pt idx="0">
                  <c:v>2025</c:v>
                </c:pt>
              </c:strCache>
            </c:strRef>
          </c:tx>
          <c:spPr>
            <a:solidFill>
              <a:schemeClr val="accent4"/>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RFID'!$E$31:$E$38</c:f>
              <c:numCache>
                <c:formatCode>General</c:formatCode>
                <c:ptCount val="8"/>
                <c:pt idx="0">
                  <c:v>1134.3</c:v>
                </c:pt>
                <c:pt idx="1">
                  <c:v>1305.8</c:v>
                </c:pt>
                <c:pt idx="2">
                  <c:v>712.8</c:v>
                </c:pt>
                <c:pt idx="3">
                  <c:v>2290.1</c:v>
                </c:pt>
                <c:pt idx="4">
                  <c:v>964.1</c:v>
                </c:pt>
                <c:pt idx="5">
                  <c:v>644.6</c:v>
                </c:pt>
                <c:pt idx="6">
                  <c:v>770.8</c:v>
                </c:pt>
                <c:pt idx="7">
                  <c:v>2388.6999999999998</c:v>
                </c:pt>
              </c:numCache>
            </c:numRef>
          </c:val>
          <c:extLst>
            <c:ext xmlns:c16="http://schemas.microsoft.com/office/drawing/2014/chart" uri="{C3380CC4-5D6E-409C-BE32-E72D297353CC}">
              <c16:uniqueId val="{00000003-EF80-4845-A07A-3904EBD5A595}"/>
            </c:ext>
          </c:extLst>
        </c:ser>
        <c:ser>
          <c:idx val="4"/>
          <c:order val="4"/>
          <c:tx>
            <c:strRef>
              <c:f>'sensor RFID'!$F$30</c:f>
              <c:strCache>
                <c:ptCount val="1"/>
                <c:pt idx="0">
                  <c:v>2028</c:v>
                </c:pt>
              </c:strCache>
            </c:strRef>
          </c:tx>
          <c:spPr>
            <a:solidFill>
              <a:schemeClr val="accent5"/>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RFID'!$F$31:$F$38</c:f>
              <c:numCache>
                <c:formatCode>General</c:formatCode>
                <c:ptCount val="8"/>
                <c:pt idx="0">
                  <c:v>1459.1</c:v>
                </c:pt>
                <c:pt idx="1">
                  <c:v>1702.5</c:v>
                </c:pt>
                <c:pt idx="2">
                  <c:v>919.6</c:v>
                </c:pt>
                <c:pt idx="3">
                  <c:v>2927.1</c:v>
                </c:pt>
                <c:pt idx="4">
                  <c:v>1242.3</c:v>
                </c:pt>
                <c:pt idx="5">
                  <c:v>828</c:v>
                </c:pt>
                <c:pt idx="6">
                  <c:v>993.6</c:v>
                </c:pt>
                <c:pt idx="7">
                  <c:v>3016.7</c:v>
                </c:pt>
              </c:numCache>
            </c:numRef>
          </c:val>
          <c:extLst>
            <c:ext xmlns:c16="http://schemas.microsoft.com/office/drawing/2014/chart" uri="{C3380CC4-5D6E-409C-BE32-E72D297353CC}">
              <c16:uniqueId val="{00000004-EF80-4845-A07A-3904EBD5A595}"/>
            </c:ext>
          </c:extLst>
        </c:ser>
        <c:ser>
          <c:idx val="5"/>
          <c:order val="5"/>
          <c:tx>
            <c:strRef>
              <c:f>'sensor RFID'!$G$30</c:f>
              <c:strCache>
                <c:ptCount val="1"/>
                <c:pt idx="0">
                  <c:v>2031</c:v>
                </c:pt>
              </c:strCache>
            </c:strRef>
          </c:tx>
          <c:spPr>
            <a:solidFill>
              <a:schemeClr val="accent6"/>
            </a:solidFill>
            <a:ln>
              <a:noFill/>
            </a:ln>
            <a:effectLst/>
          </c:spPr>
          <c:invertIfNegative val="0"/>
          <c:cat>
            <c:strRef>
              <c:f>'sensor RFID'!$A$31:$A$38</c:f>
              <c:strCache>
                <c:ptCount val="8"/>
                <c:pt idx="0">
                  <c:v>Transportation</c:v>
                </c:pt>
                <c:pt idx="1">
                  <c:v>Logistics and Supply Chain</c:v>
                </c:pt>
                <c:pt idx="2">
                  <c:v>Manufacturing</c:v>
                </c:pt>
                <c:pt idx="3">
                  <c:v>Retail</c:v>
                </c:pt>
                <c:pt idx="4">
                  <c:v>Healthcare</c:v>
                </c:pt>
                <c:pt idx="5">
                  <c:v>Aerospace 
and Defense</c:v>
                </c:pt>
                <c:pt idx="6">
                  <c:v>Agriculture</c:v>
                </c:pt>
                <c:pt idx="7">
                  <c:v>Others</c:v>
                </c:pt>
              </c:strCache>
            </c:strRef>
          </c:cat>
          <c:val>
            <c:numRef>
              <c:f>'sensor RFID'!$G$31:$G$38</c:f>
              <c:numCache>
                <c:formatCode>General</c:formatCode>
                <c:ptCount val="8"/>
                <c:pt idx="0">
                  <c:v>2072.1999999999998</c:v>
                </c:pt>
                <c:pt idx="1">
                  <c:v>2451.1999999999998</c:v>
                </c:pt>
                <c:pt idx="2">
                  <c:v>1309.7</c:v>
                </c:pt>
                <c:pt idx="3">
                  <c:v>4130.3999999999996</c:v>
                </c:pt>
                <c:pt idx="4">
                  <c:v>1767.3</c:v>
                </c:pt>
                <c:pt idx="5">
                  <c:v>1174.5999999999999</c:v>
                </c:pt>
                <c:pt idx="6">
                  <c:v>1414.1</c:v>
                </c:pt>
                <c:pt idx="7">
                  <c:v>4205.5</c:v>
                </c:pt>
              </c:numCache>
            </c:numRef>
          </c:val>
          <c:extLst>
            <c:ext xmlns:c16="http://schemas.microsoft.com/office/drawing/2014/chart" uri="{C3380CC4-5D6E-409C-BE32-E72D297353CC}">
              <c16:uniqueId val="{00000005-EF80-4845-A07A-3904EBD5A595}"/>
            </c:ext>
          </c:extLst>
        </c:ser>
        <c:dLbls>
          <c:showLegendKey val="0"/>
          <c:showVal val="0"/>
          <c:showCatName val="0"/>
          <c:showSerName val="0"/>
          <c:showPercent val="0"/>
          <c:showBubbleSize val="0"/>
        </c:dLbls>
        <c:gapWidth val="100"/>
        <c:overlap val="100"/>
        <c:axId val="1643632320"/>
        <c:axId val="1643633952"/>
      </c:barChart>
      <c:catAx>
        <c:axId val="16436323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643633952"/>
        <c:crosses val="autoZero"/>
        <c:auto val="1"/>
        <c:lblAlgn val="ctr"/>
        <c:lblOffset val="100"/>
        <c:noMultiLvlLbl val="0"/>
      </c:catAx>
      <c:valAx>
        <c:axId val="16436339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43632320"/>
        <c:crosses val="autoZero"/>
        <c:crossBetween val="between"/>
      </c:valAx>
      <c:spPr>
        <a:noFill/>
        <a:ln>
          <a:noFill/>
        </a:ln>
        <a:effectLst/>
      </c:spPr>
    </c:plotArea>
    <c:legend>
      <c:legendPos val="r"/>
      <c:layout>
        <c:manualLayout>
          <c:xMode val="edge"/>
          <c:yMode val="edge"/>
          <c:x val="0.8625125374369621"/>
          <c:y val="0.24987618137724507"/>
          <c:w val="0.11002489665528351"/>
          <c:h val="0.6144180556686327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5/31/2023</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5/31/2023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A0E3E1E-4948-49FA-8C99-B2A3E31211CE}" type="slidenum">
              <a:rPr lang="zh-CN" altLang="en-US" smtClean="0"/>
              <a:t>3</a:t>
            </a:fld>
            <a:endParaRPr lang="zh-CN" altLang="en-US"/>
          </a:p>
        </p:txBody>
      </p:sp>
    </p:spTree>
    <p:extLst>
      <p:ext uri="{BB962C8B-B14F-4D97-AF65-F5344CB8AC3E}">
        <p14:creationId xmlns:p14="http://schemas.microsoft.com/office/powerpoint/2010/main" val="3140251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DB3F7CE-6E49-49A3-873F-E2E23ADF843D}" type="slidenum">
              <a:rPr lang="zh-CN" altLang="en-US" smtClean="0"/>
              <a:pPr/>
              <a:t>5</a:t>
            </a:fld>
            <a:endParaRPr lang="en-US" altLang="zh-CN" dirty="0"/>
          </a:p>
        </p:txBody>
      </p:sp>
    </p:spTree>
    <p:extLst>
      <p:ext uri="{BB962C8B-B14F-4D97-AF65-F5344CB8AC3E}">
        <p14:creationId xmlns:p14="http://schemas.microsoft.com/office/powerpoint/2010/main" val="2732265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6</a:t>
            </a:fld>
            <a:endParaRPr lang="en-US"/>
          </a:p>
        </p:txBody>
      </p:sp>
    </p:spTree>
    <p:extLst>
      <p:ext uri="{BB962C8B-B14F-4D97-AF65-F5344CB8AC3E}">
        <p14:creationId xmlns:p14="http://schemas.microsoft.com/office/powerpoint/2010/main" val="1042288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A0E3E1E-4948-49FA-8C99-B2A3E31211CE}" type="slidenum">
              <a:rPr lang="zh-CN" altLang="en-US" smtClean="0"/>
              <a:t>7</a:t>
            </a:fld>
            <a:endParaRPr lang="zh-CN" altLang="en-US"/>
          </a:p>
        </p:txBody>
      </p:sp>
    </p:spTree>
    <p:extLst>
      <p:ext uri="{BB962C8B-B14F-4D97-AF65-F5344CB8AC3E}">
        <p14:creationId xmlns:p14="http://schemas.microsoft.com/office/powerpoint/2010/main" val="126710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0E3E1E-4948-49FA-8C99-B2A3E31211C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772837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DB3F7CE-6E49-49A3-873F-E2E23ADF843D}" type="slidenum">
              <a:rPr lang="zh-CN" altLang="en-US" smtClean="0"/>
              <a:pPr/>
              <a:t>11</a:t>
            </a:fld>
            <a:endParaRPr lang="en-US" altLang="zh-CN" dirty="0"/>
          </a:p>
        </p:txBody>
      </p:sp>
    </p:spTree>
    <p:extLst>
      <p:ext uri="{BB962C8B-B14F-4D97-AF65-F5344CB8AC3E}">
        <p14:creationId xmlns:p14="http://schemas.microsoft.com/office/powerpoint/2010/main" val="2050369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DB3F7CE-6E49-49A3-873F-E2E23ADF843D}" type="slidenum">
              <a:rPr lang="zh-CN" altLang="en-US" smtClean="0"/>
              <a:pPr/>
              <a:t>12</a:t>
            </a:fld>
            <a:endParaRPr lang="en-US" altLang="zh-CN" dirty="0"/>
          </a:p>
        </p:txBody>
      </p:sp>
    </p:spTree>
    <p:extLst>
      <p:ext uri="{BB962C8B-B14F-4D97-AF65-F5344CB8AC3E}">
        <p14:creationId xmlns:p14="http://schemas.microsoft.com/office/powerpoint/2010/main" val="1371308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DB3F7CE-6E49-49A3-873F-E2E23ADF843D}" type="slidenum">
              <a:rPr lang="zh-CN" altLang="en-US" smtClean="0"/>
              <a:pPr/>
              <a:t>14</a:t>
            </a:fld>
            <a:endParaRPr lang="en-US" altLang="zh-CN"/>
          </a:p>
        </p:txBody>
      </p:sp>
    </p:spTree>
    <p:extLst>
      <p:ext uri="{BB962C8B-B14F-4D97-AF65-F5344CB8AC3E}">
        <p14:creationId xmlns:p14="http://schemas.microsoft.com/office/powerpoint/2010/main" val="15171045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mod="1">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0579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90575" y="218019"/>
            <a:ext cx="10977087" cy="429682"/>
          </a:xfrm>
          <a:prstGeom prst="rect">
            <a:avLst/>
          </a:prstGeom>
        </p:spPr>
        <p:txBody>
          <a:bodyPr/>
          <a:lstStyle>
            <a:lvl1pPr>
              <a:defRPr sz="2800">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内容占位符 2"/>
          <p:cNvSpPr>
            <a:spLocks noGrp="1"/>
          </p:cNvSpPr>
          <p:nvPr>
            <p:ph idx="1"/>
          </p:nvPr>
        </p:nvSpPr>
        <p:spPr>
          <a:xfrm>
            <a:off x="609839" y="1600204"/>
            <a:ext cx="10977087" cy="4525433"/>
          </a:xfrm>
          <a:prstGeom prst="rect">
            <a:avLst/>
          </a:prstGeom>
        </p:spPr>
        <p:txBody>
          <a:bodyPr/>
          <a:lstStyle>
            <a:lvl1pPr>
              <a:defRPr sz="32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10"/>
          <p:cNvSpPr>
            <a:spLocks noGrp="1" noChangeArrowheads="1"/>
          </p:cNvSpPr>
          <p:nvPr>
            <p:ph type="dt" sz="half" idx="10"/>
          </p:nvPr>
        </p:nvSpPr>
        <p:spPr>
          <a:xfrm>
            <a:off x="609840" y="6356353"/>
            <a:ext cx="2845912" cy="366182"/>
          </a:xfrm>
          <a:prstGeom prst="rect">
            <a:avLst/>
          </a:prstGeom>
          <a:ln/>
        </p:spPr>
        <p:txBody>
          <a:bodyPr/>
          <a:lstStyle>
            <a:lvl1pPr>
              <a:defRPr/>
            </a:lvl1pPr>
          </a:lstStyle>
          <a:p>
            <a:pPr defTabSz="914112">
              <a:defRPr/>
            </a:pPr>
            <a:fld id="{50885813-81B7-4417-9D80-AD8BBBE4984B}" type="slidenum">
              <a:rPr lang="de-DE" altLang="zh-CN" smtClean="0">
                <a:solidFill>
                  <a:prstClr val="black"/>
                </a:solidFill>
              </a:rPr>
              <a:pPr defTabSz="914112">
                <a:defRPr/>
              </a:pPr>
              <a:t>‹#›</a:t>
            </a:fld>
            <a:endParaRPr lang="en-GB" altLang="zh-CN" dirty="0">
              <a:solidFill>
                <a:prstClr val="black"/>
              </a:solidFill>
            </a:endParaRPr>
          </a:p>
        </p:txBody>
      </p:sp>
    </p:spTree>
    <p:extLst>
      <p:ext uri="{BB962C8B-B14F-4D97-AF65-F5344CB8AC3E}">
        <p14:creationId xmlns:p14="http://schemas.microsoft.com/office/powerpoint/2010/main" val="2775510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4" y="1512881"/>
            <a:ext cx="10733557" cy="4690459"/>
          </a:xfrm>
          <a:prstGeom prst="rect">
            <a:avLst/>
          </a:prstGeom>
        </p:spPr>
        <p:txBody>
          <a:bodyPr lIns="0" tIns="0" rIns="0" bIns="0"/>
          <a:lstStyle>
            <a:lvl1pPr marL="179226" marR="0" indent="-168124" algn="l" defTabSz="118672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001" algn="ctr"/>
              </a:tabLst>
              <a:defRPr sz="1798" baseline="0">
                <a:solidFill>
                  <a:schemeClr val="tx1"/>
                </a:solidFill>
                <a:latin typeface="+mn-lt"/>
                <a:ea typeface="Microsoft YaHei" panose="020B0503020204020204" pitchFamily="34" charset="-122"/>
                <a:cs typeface="Arial" panose="020B0604020202020204" pitchFamily="34" charset="0"/>
              </a:defRPr>
            </a:lvl1pPr>
            <a:lvl2pPr marL="446098" marR="0" indent="-285493" algn="l" defTabSz="1186729" rtl="0" eaLnBrk="1" fontAlgn="auto" latinLnBrk="0" hangingPunct="1">
              <a:lnSpc>
                <a:spcPct val="100000"/>
              </a:lnSpc>
              <a:spcBef>
                <a:spcPts val="0"/>
              </a:spcBef>
              <a:spcAft>
                <a:spcPts val="600"/>
              </a:spcAft>
              <a:buClr>
                <a:schemeClr val="tx1"/>
              </a:buClr>
              <a:buSzTx/>
              <a:buFont typeface=".AppleSystemUIFont"/>
              <a:buChar char="&gt;"/>
              <a:tabLst>
                <a:tab pos="1207001" algn="ctr"/>
              </a:tabLst>
              <a:defRPr sz="1598" baseline="0">
                <a:latin typeface="+mn-lt"/>
                <a:ea typeface="Microsoft YaHei" panose="020B0503020204020204" pitchFamily="34" charset="-122"/>
              </a:defRPr>
            </a:lvl2pPr>
            <a:lvl3pPr marL="1097587" marR="0" indent="-168124" algn="l" defTabSz="1186729" rtl="0" eaLnBrk="1" fontAlgn="auto" latinLnBrk="0" hangingPunct="1">
              <a:lnSpc>
                <a:spcPct val="100000"/>
              </a:lnSpc>
              <a:spcBef>
                <a:spcPts val="0"/>
              </a:spcBef>
              <a:spcAft>
                <a:spcPts val="600"/>
              </a:spcAft>
              <a:buClr>
                <a:schemeClr val="tx1"/>
              </a:buClr>
              <a:buSzTx/>
              <a:buFont typeface=".AppleSystemUIFont"/>
              <a:buChar char="-"/>
              <a:tabLst>
                <a:tab pos="1207001" algn="ctr"/>
              </a:tabLst>
              <a:defRPr sz="1297" baseline="0">
                <a:latin typeface="+mn-lt"/>
                <a:ea typeface="Microsoft YaHei" panose="020B0503020204020204" pitchFamily="34" charset="-122"/>
              </a:defRPr>
            </a:lvl3pPr>
            <a:lvl4pPr marL="525377" indent="-171006">
              <a:buFont typeface="Arial" panose="020B0604020202020204" pitchFamily="34" charset="0"/>
              <a:buChar char="•"/>
              <a:tabLst>
                <a:tab pos="1207333" algn="ctr"/>
              </a:tabLst>
              <a:defRPr sz="1297" baseline="0"/>
            </a:lvl4pPr>
            <a:lvl5pPr marL="525377" indent="-171006">
              <a:buFont typeface="Arial" panose="020B0604020202020204" pitchFamily="34" charset="0"/>
              <a:buChar char="•"/>
              <a:tabLst>
                <a:tab pos="1207333" algn="ctr"/>
              </a:tabLst>
              <a:defRPr sz="1297" baseline="0"/>
            </a:lvl5pPr>
          </a:lstStyle>
          <a:p>
            <a:pPr lvl="0"/>
            <a:r>
              <a:rPr lang="en-US" dirty="0"/>
              <a:t>Click to edit Master text style</a:t>
            </a:r>
          </a:p>
          <a:p>
            <a:pPr marL="328729" marR="0" lvl="1" indent="-168124" algn="l" defTabSz="118672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001" algn="ctr"/>
              </a:tabLst>
              <a:defRPr/>
            </a:pPr>
            <a:r>
              <a:rPr lang="en-US" dirty="0"/>
              <a:t>Click to edit Master text style</a:t>
            </a:r>
          </a:p>
          <a:p>
            <a:pPr marL="1097587" marR="0" lvl="2" indent="-168124" algn="l" defTabSz="118672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001" algn="ctr"/>
              </a:tabLst>
              <a:defRPr/>
            </a:pPr>
            <a:r>
              <a:rPr lang="en-US" dirty="0"/>
              <a:t>Click to edit Master text style</a:t>
            </a:r>
          </a:p>
          <a:p>
            <a:pPr marL="1097587" marR="0" lvl="2" indent="-168124" algn="l" defTabSz="118672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001"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8"/>
              </a:lnSpc>
              <a:spcBef>
                <a:spcPts val="0"/>
              </a:spcBef>
              <a:buNone/>
              <a:defRPr sz="3198"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366" indent="0" algn="ctr">
              <a:buNone/>
              <a:defRPr sz="2596"/>
            </a:lvl2pPr>
            <a:lvl3pPr marL="1186729" indent="0" algn="ctr">
              <a:buNone/>
              <a:defRPr sz="2336"/>
            </a:lvl3pPr>
            <a:lvl4pPr marL="1780096" indent="0" algn="ctr">
              <a:buNone/>
              <a:defRPr sz="2077"/>
            </a:lvl4pPr>
            <a:lvl5pPr marL="2373460" indent="0" algn="ctr">
              <a:buNone/>
              <a:defRPr sz="2077"/>
            </a:lvl5pPr>
            <a:lvl6pPr marL="2966825" indent="0" algn="ctr">
              <a:buNone/>
              <a:defRPr sz="2077"/>
            </a:lvl6pPr>
            <a:lvl7pPr marL="3560190" indent="0" algn="ctr">
              <a:buNone/>
              <a:defRPr sz="2077"/>
            </a:lvl7pPr>
            <a:lvl8pPr marL="4153556" indent="0" algn="ctr">
              <a:buNone/>
              <a:defRPr sz="2077"/>
            </a:lvl8pPr>
            <a:lvl9pPr marL="4746920" indent="0" algn="ctr">
              <a:buNone/>
              <a:defRPr sz="2077"/>
            </a:lvl9pPr>
          </a:lstStyle>
          <a:p>
            <a:r>
              <a:rPr lang="en-US" dirty="0"/>
              <a:t>Click to edit Master title style</a:t>
            </a:r>
          </a:p>
        </p:txBody>
      </p:sp>
    </p:spTree>
    <p:extLst>
      <p:ext uri="{BB962C8B-B14F-4D97-AF65-F5344CB8AC3E}">
        <p14:creationId xmlns:p14="http://schemas.microsoft.com/office/powerpoint/2010/main" val="4165653658"/>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r>
              <a:rPr lang="en-US" sz="4800" dirty="0">
                <a:solidFill>
                  <a:srgbClr val="1D1D1A"/>
                </a:solidFill>
              </a:rPr>
              <a:t>Annex</a:t>
            </a:r>
          </a:p>
        </p:txBody>
      </p:sp>
    </p:spTree>
    <p:extLst>
      <p:ext uri="{BB962C8B-B14F-4D97-AF65-F5344CB8AC3E}">
        <p14:creationId xmlns:p14="http://schemas.microsoft.com/office/powerpoint/2010/main" val="2117623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 id="2147484020" r:id="rId4"/>
    <p:sldLayoutId id="2147484021" r:id="rId5"/>
    <p:sldLayoutId id="2147484022" r:id="rId6"/>
    <p:sldLayoutId id="2147484024" r:id="rId7"/>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chart" Target="../charts/chart1.xml"/><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5.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chart" Target="../charts/chart2.xml"/><Relationship Id="rId9"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hyperlink" Target="http://www.iotadda.com/disposable-lora-enabled-nano-tag-for-iot-applications/" TargetMode="External"/><Relationship Id="rId4" Type="http://schemas.openxmlformats.org/officeDocument/2006/relationships/hyperlink" Target="https://www.ieee802.org/11/Reports/amp_update.htm"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8.png"/><Relationship Id="rId21" Type="http://schemas.openxmlformats.org/officeDocument/2006/relationships/image" Target="../media/image36.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notesSlide" Target="../notesSlides/notesSlide5.xml"/><Relationship Id="rId16" Type="http://schemas.openxmlformats.org/officeDocument/2006/relationships/image" Target="../media/image31.png"/><Relationship Id="rId20" Type="http://schemas.openxmlformats.org/officeDocument/2006/relationships/image" Target="../media/image35.png"/><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 Type="http://schemas.openxmlformats.org/officeDocument/2006/relationships/notesSlide" Target="../notesSlides/notesSlide6.xml"/><Relationship Id="rId16" Type="http://schemas.openxmlformats.org/officeDocument/2006/relationships/image" Target="../media/image50.png"/><Relationship Id="rId1" Type="http://schemas.openxmlformats.org/officeDocument/2006/relationships/slideLayout" Target="../slideLayouts/slideLayout5.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jpg"/><Relationship Id="rId10" Type="http://schemas.openxmlformats.org/officeDocument/2006/relationships/image" Target="../media/image44.png"/><Relationship Id="rId19" Type="http://schemas.openxmlformats.org/officeDocument/2006/relationships/image" Target="../media/image53.png"/><Relationship Id="rId4" Type="http://schemas.openxmlformats.org/officeDocument/2006/relationships/image" Target="../media/image38.jpg"/><Relationship Id="rId9" Type="http://schemas.openxmlformats.org/officeDocument/2006/relationships/image" Target="../media/image43.png"/><Relationship Id="rId14" Type="http://schemas.openxmlformats.org/officeDocument/2006/relationships/image" Target="../media/image48.png"/></Relationships>
</file>

<file path=ppt/slides/_rels/slide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02A5F4B-A0FC-4361-B00C-0A5F476FBE8F}"/>
              </a:ext>
            </a:extLst>
          </p:cNvPr>
          <p:cNvSpPr>
            <a:spLocks noGrp="1"/>
          </p:cNvSpPr>
          <p:nvPr>
            <p:ph type="body" sz="quarter" idx="10"/>
          </p:nvPr>
        </p:nvSpPr>
        <p:spPr>
          <a:xfrm>
            <a:off x="746380" y="3766875"/>
            <a:ext cx="6535842" cy="643926"/>
          </a:xfrm>
        </p:spPr>
        <p:txBody>
          <a:bodyPr/>
          <a:lstStyle/>
          <a:p>
            <a:r>
              <a:rPr lang="en-US" altLang="zh-CN" sz="2000" dirty="0"/>
              <a:t>Huawei, HiSilicon</a:t>
            </a:r>
            <a:endParaRPr lang="zh-CN" altLang="en-US" sz="2000" dirty="0"/>
          </a:p>
        </p:txBody>
      </p:sp>
      <p:sp>
        <p:nvSpPr>
          <p:cNvPr id="7" name="标题 8">
            <a:extLst>
              <a:ext uri="{FF2B5EF4-FFF2-40B4-BE49-F238E27FC236}">
                <a16:creationId xmlns:a16="http://schemas.microsoft.com/office/drawing/2014/main" id="{BE22D33D-47A4-47A7-A570-1ED753483685}"/>
              </a:ext>
            </a:extLst>
          </p:cNvPr>
          <p:cNvSpPr txBox="1">
            <a:spLocks/>
          </p:cNvSpPr>
          <p:nvPr/>
        </p:nvSpPr>
        <p:spPr>
          <a:xfrm>
            <a:off x="737671" y="1506579"/>
            <a:ext cx="8989803" cy="643926"/>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nSpc>
                <a:spcPct val="100000"/>
              </a:lnSpc>
            </a:pPr>
            <a:r>
              <a:rPr lang="en-US" altLang="zh-CN" sz="3600" b="1" dirty="0">
                <a:solidFill>
                  <a:srgbClr val="C00000"/>
                </a:solidFill>
              </a:rPr>
              <a:t>Scope of Ambient IoT work in Rel-19</a:t>
            </a:r>
          </a:p>
        </p:txBody>
      </p:sp>
      <p:sp>
        <p:nvSpPr>
          <p:cNvPr id="2" name="Rectangle 1"/>
          <p:cNvSpPr/>
          <p:nvPr/>
        </p:nvSpPr>
        <p:spPr>
          <a:xfrm>
            <a:off x="388767" y="217357"/>
            <a:ext cx="11580812" cy="646331"/>
          </a:xfrm>
          <a:prstGeom prst="rect">
            <a:avLst/>
          </a:prstGeom>
        </p:spPr>
        <p:txBody>
          <a:bodyPr wrap="square">
            <a:spAutoFit/>
          </a:bodyPr>
          <a:lstStyle/>
          <a:p>
            <a:r>
              <a:rPr lang="en-GB" altLang="zh-CN" b="1" dirty="0">
                <a:latin typeface="Arial" panose="020B0604020202020204" pitchFamily="34" charset="0"/>
                <a:ea typeface="Times New Roman" panose="02020603050405020304" pitchFamily="18" charset="0"/>
              </a:rPr>
              <a:t>3GPP TSG RAN Rel-19 workshop			</a:t>
            </a:r>
            <a:r>
              <a:rPr lang="en-GB" altLang="zh-CN" b="1" dirty="0">
                <a:latin typeface="Arial" panose="020B0604020202020204" pitchFamily="34" charset="0"/>
                <a:ea typeface="MS Mincho"/>
              </a:rPr>
              <a:t>				</a:t>
            </a:r>
            <a:r>
              <a:rPr lang="en-GB" altLang="zh-CN" b="1" dirty="0">
                <a:latin typeface="Arial" panose="020B0604020202020204" pitchFamily="34" charset="0"/>
                <a:ea typeface="Times New Roman" panose="02020603050405020304" pitchFamily="18" charset="0"/>
              </a:rPr>
              <a:t>RWS-230407</a:t>
            </a:r>
            <a:endParaRPr lang="zh-CN" altLang="zh-CN" sz="1100" dirty="0">
              <a:latin typeface="Times New Roman" panose="02020603050405020304" pitchFamily="18" charset="0"/>
              <a:ea typeface="Times New Roman" panose="02020603050405020304" pitchFamily="18" charset="0"/>
            </a:endParaRPr>
          </a:p>
          <a:p>
            <a:r>
              <a:rPr lang="en-GB" altLang="zh-CN" b="1" dirty="0">
                <a:latin typeface="Arial" panose="020B0604020202020204" pitchFamily="34" charset="0"/>
                <a:ea typeface="Times New Roman" panose="02020603050405020304" pitchFamily="18" charset="0"/>
              </a:rPr>
              <a:t>Taipei, June 15 - 16, 2023</a:t>
            </a:r>
            <a:endParaRPr lang="zh-CN" altLang="en-US" dirty="0"/>
          </a:p>
        </p:txBody>
      </p:sp>
    </p:spTree>
    <p:extLst>
      <p:ext uri="{BB962C8B-B14F-4D97-AF65-F5344CB8AC3E}">
        <p14:creationId xmlns:p14="http://schemas.microsoft.com/office/powerpoint/2010/main" val="3632952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0EB9865B-74C3-492B-8123-53344BF5D1E3}"/>
              </a:ext>
            </a:extLst>
          </p:cNvPr>
          <p:cNvSpPr txBox="1">
            <a:spLocks/>
          </p:cNvSpPr>
          <p:nvPr/>
        </p:nvSpPr>
        <p:spPr>
          <a:xfrm>
            <a:off x="159798" y="69876"/>
            <a:ext cx="11831632" cy="53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defTabSz="914400" fontAlgn="base">
              <a:spcBef>
                <a:spcPct val="0"/>
              </a:spcBef>
              <a:spcAft>
                <a:spcPct val="0"/>
              </a:spcAft>
              <a:defRPr sz="3000" b="0">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r>
              <a:rPr lang="en-US" altLang="zh-CN" sz="2800" dirty="0"/>
              <a:t>Rel-19 Ambient IoT Focus on Licensed FDD Spectrum</a:t>
            </a:r>
            <a:endParaRPr lang="zh-CN" altLang="en-US" sz="2800" dirty="0"/>
          </a:p>
        </p:txBody>
      </p:sp>
      <p:sp>
        <p:nvSpPr>
          <p:cNvPr id="7" name="文本框 6">
            <a:extLst>
              <a:ext uri="{FF2B5EF4-FFF2-40B4-BE49-F238E27FC236}">
                <a16:creationId xmlns:a16="http://schemas.microsoft.com/office/drawing/2014/main" id="{EA513ED8-33B6-4F2F-8453-86BD02FB2A41}"/>
              </a:ext>
            </a:extLst>
          </p:cNvPr>
          <p:cNvSpPr txBox="1"/>
          <p:nvPr/>
        </p:nvSpPr>
        <p:spPr>
          <a:xfrm>
            <a:off x="156965" y="921584"/>
            <a:ext cx="11880000" cy="4324261"/>
          </a:xfrm>
          <a:prstGeom prst="rect">
            <a:avLst/>
          </a:prstGeom>
          <a:noFill/>
        </p:spPr>
        <p:txBody>
          <a:bodyPr wrap="square" lIns="36000" rIns="36000" rtlCol="0">
            <a:spAutoFit/>
          </a:bodyPr>
          <a:lstStyle/>
          <a:p>
            <a:pPr marL="87243">
              <a:spcBef>
                <a:spcPts val="300"/>
              </a:spcBef>
              <a:spcAft>
                <a:spcPts val="600"/>
              </a:spcAft>
              <a:buSzPct val="70000"/>
              <a:defRPr/>
            </a:pPr>
            <a:r>
              <a:rPr lang="en-US" altLang="zh-CN" sz="2000" b="1" dirty="0">
                <a:latin typeface="Times New Roman" panose="02020603050405020304" pitchFamily="18" charset="0"/>
                <a:ea typeface="Microsoft YaHei" panose="020B0503020204020204" pitchFamily="34" charset="-122"/>
                <a:cs typeface="Times New Roman" panose="02020603050405020304" pitchFamily="18" charset="0"/>
              </a:rPr>
              <a:t>Licensed FDD spectrum </a:t>
            </a:r>
            <a:r>
              <a:rPr lang="en-US" altLang="zh-CN" sz="2000" dirty="0">
                <a:latin typeface="Times New Roman" panose="02020603050405020304" pitchFamily="18" charset="0"/>
                <a:ea typeface="Microsoft YaHei" panose="020B0503020204020204" pitchFamily="34" charset="-122"/>
                <a:cs typeface="Times New Roman" panose="02020603050405020304" pitchFamily="18" charset="0"/>
              </a:rPr>
              <a:t>has the following advantages for Ambient IoT</a:t>
            </a:r>
          </a:p>
          <a:p>
            <a:pPr marL="429869" lvl="3" indent="-342626">
              <a:spcBef>
                <a:spcPts val="300"/>
              </a:spcBef>
              <a:spcAft>
                <a:spcPts val="600"/>
              </a:spcAft>
              <a:buSzPct val="70000"/>
              <a:buFont typeface="Wingdings" panose="05000000000000000000" pitchFamily="2" charset="2"/>
              <a:buChar char="l"/>
              <a:tabLst>
                <a:tab pos="0" algn="l"/>
              </a:tabLst>
              <a:defRPr/>
            </a:pPr>
            <a:r>
              <a:rPr lang="en-US" altLang="zh-CN" b="1" kern="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Communication reliability</a:t>
            </a:r>
            <a:r>
              <a:rPr lang="en-US" altLang="zh-CN" b="1" kern="0" dirty="0">
                <a:solidFill>
                  <a:srgbClr val="2D2015"/>
                </a:solidFill>
                <a:latin typeface="Times New Roman" panose="02020603050405020304" pitchFamily="18" charset="0"/>
                <a:cs typeface="Times New Roman" panose="02020603050405020304" pitchFamily="18" charset="0"/>
              </a:rPr>
              <a:t> and service availability</a:t>
            </a:r>
            <a:r>
              <a:rPr lang="en-US" altLang="zh-CN" b="1" kern="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 in licensed spectrum is always higher than unlicensed spectrum</a:t>
            </a:r>
          </a:p>
          <a:p>
            <a:pPr marL="887108" lvl="4" indent="-342626">
              <a:spcBef>
                <a:spcPts val="300"/>
              </a:spcBef>
              <a:spcAft>
                <a:spcPts val="600"/>
              </a:spcAft>
              <a:buSzPct val="70000"/>
              <a:buFont typeface="Wingdings" panose="05000000000000000000" pitchFamily="2" charset="2"/>
              <a:buChar char="l"/>
              <a:tabLst>
                <a:tab pos="0" algn="l"/>
              </a:tabLst>
              <a:defRPr/>
            </a:pPr>
            <a:r>
              <a:rPr lang="en-US" altLang="zh-CN" kern="0" dirty="0">
                <a:latin typeface="Times New Roman" panose="02020603050405020304" pitchFamily="18" charset="0"/>
                <a:ea typeface="Microsoft YaHei" panose="020B0503020204020204" pitchFamily="34" charset="-122"/>
                <a:cs typeface="Times New Roman" panose="02020603050405020304" pitchFamily="18" charset="0"/>
              </a:rPr>
              <a:t>Unlicensed spectrum has low transmit power, and very limited interference management</a:t>
            </a:r>
          </a:p>
          <a:p>
            <a:pPr marL="429869" lvl="3" indent="-342626">
              <a:spcBef>
                <a:spcPts val="300"/>
              </a:spcBef>
              <a:spcAft>
                <a:spcPts val="600"/>
              </a:spcAft>
              <a:buSzPct val="70000"/>
              <a:buFont typeface="Wingdings" panose="05000000000000000000" pitchFamily="2" charset="2"/>
              <a:buChar char="l"/>
              <a:tabLst>
                <a:tab pos="0" algn="l"/>
              </a:tabLst>
              <a:defRPr/>
            </a:pPr>
            <a:r>
              <a:rPr lang="en-US" altLang="zh-CN" b="1" kern="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FDD supports larger </a:t>
            </a:r>
            <a:r>
              <a:rPr lang="en-US" altLang="zh-CN" b="1" kern="0" dirty="0">
                <a:latin typeface="Times New Roman" panose="02020603050405020304" pitchFamily="18" charset="0"/>
                <a:ea typeface="Microsoft YaHei" panose="020B0503020204020204" pitchFamily="34" charset="-122"/>
                <a:cs typeface="Times New Roman" panose="02020603050405020304" pitchFamily="18" charset="0"/>
              </a:rPr>
              <a:t>coverage than TDD, while </a:t>
            </a:r>
            <a:r>
              <a:rPr lang="en-US" altLang="zh-CN" b="1" kern="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the tag activation threshold does not vary with frequency band</a:t>
            </a:r>
          </a:p>
          <a:p>
            <a:pPr marL="887108" lvl="4" indent="-342626">
              <a:spcBef>
                <a:spcPts val="300"/>
              </a:spcBef>
              <a:spcAft>
                <a:spcPts val="600"/>
              </a:spcAft>
              <a:buSzPct val="70000"/>
              <a:buFont typeface="Wingdings" panose="05000000000000000000" pitchFamily="2" charset="2"/>
              <a:buChar char="l"/>
              <a:tabLst>
                <a:tab pos="0" algn="l"/>
              </a:tabLst>
              <a:defRPr/>
            </a:pPr>
            <a:r>
              <a:rPr lang="en-US" altLang="zh-CN" kern="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TDD has higher carrier frequency → smaller coverage</a:t>
            </a:r>
          </a:p>
          <a:p>
            <a:pPr marL="887108" lvl="4" indent="-342626">
              <a:spcBef>
                <a:spcPts val="300"/>
              </a:spcBef>
              <a:spcAft>
                <a:spcPts val="600"/>
              </a:spcAft>
              <a:buSzPct val="70000"/>
              <a:buFont typeface="Wingdings" panose="05000000000000000000" pitchFamily="2" charset="2"/>
              <a:buChar char="l"/>
              <a:tabLst>
                <a:tab pos="0" algn="l"/>
              </a:tabLst>
              <a:defRPr/>
            </a:pPr>
            <a:r>
              <a:rPr lang="en-US" altLang="zh-CN" kern="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TDD indoors has no additional beamforming gain in micro/pico-cells</a:t>
            </a:r>
          </a:p>
          <a:p>
            <a:pPr marL="429869" lvl="3" indent="-342626">
              <a:spcBef>
                <a:spcPts val="300"/>
              </a:spcBef>
              <a:spcAft>
                <a:spcPts val="600"/>
              </a:spcAft>
              <a:buSzPct val="70000"/>
              <a:buFont typeface="Wingdings" panose="05000000000000000000" pitchFamily="2" charset="2"/>
              <a:buChar char="l"/>
              <a:tabLst>
                <a:tab pos="0" algn="l"/>
              </a:tabLst>
              <a:defRPr/>
            </a:pPr>
            <a:r>
              <a:rPr lang="en-US" altLang="zh-CN" b="1" kern="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FDD has better compatibility with ambient IoT traffic patterns than TDD</a:t>
            </a:r>
          </a:p>
          <a:p>
            <a:pPr marL="887108" lvl="4" indent="-342626">
              <a:spcBef>
                <a:spcPts val="300"/>
              </a:spcBef>
              <a:spcAft>
                <a:spcPts val="600"/>
              </a:spcAft>
              <a:buSzPct val="70000"/>
              <a:buFont typeface="Wingdings" panose="05000000000000000000" pitchFamily="2" charset="2"/>
              <a:buChar char="l"/>
              <a:tabLst>
                <a:tab pos="0" algn="l"/>
              </a:tabLst>
              <a:defRPr/>
            </a:pPr>
            <a:r>
              <a:rPr lang="en-US" altLang="zh-CN" kern="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Ambient IoT UL load is much higher than DL, e.g. 800 bits of sensing info vs. tens of bits for DL control</a:t>
            </a:r>
          </a:p>
          <a:p>
            <a:pPr marL="429869" lvl="3" indent="-342626">
              <a:spcBef>
                <a:spcPts val="300"/>
              </a:spcBef>
              <a:spcAft>
                <a:spcPts val="600"/>
              </a:spcAft>
              <a:buSzPct val="70000"/>
              <a:buFont typeface="Wingdings" panose="05000000000000000000" pitchFamily="2" charset="2"/>
              <a:buChar char="l"/>
              <a:tabLst>
                <a:tab pos="0" algn="l"/>
              </a:tabLst>
              <a:defRPr/>
            </a:pPr>
            <a:r>
              <a:rPr lang="en-US" altLang="zh-CN" b="1" kern="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FDD allows lower tag power consumption and complexity than TDD</a:t>
            </a:r>
          </a:p>
          <a:p>
            <a:pPr marL="887108" lvl="4" indent="-342626">
              <a:spcBef>
                <a:spcPts val="300"/>
              </a:spcBef>
              <a:spcAft>
                <a:spcPts val="600"/>
              </a:spcAft>
              <a:buSzPct val="70000"/>
              <a:buFont typeface="Wingdings" panose="05000000000000000000" pitchFamily="2" charset="2"/>
              <a:buChar char="l"/>
              <a:tabLst>
                <a:tab pos="0" algn="l"/>
              </a:tabLst>
              <a:defRPr/>
            </a:pPr>
            <a:r>
              <a:rPr lang="en-US" altLang="zh-CN" kern="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Lower frequency bands than TDD allows lower power consumption in RF components</a:t>
            </a:r>
          </a:p>
          <a:p>
            <a:pPr marL="887108" lvl="4" indent="-342626">
              <a:spcBef>
                <a:spcPts val="300"/>
              </a:spcBef>
              <a:spcAft>
                <a:spcPts val="600"/>
              </a:spcAft>
              <a:buSzPct val="70000"/>
              <a:buFont typeface="Wingdings" panose="05000000000000000000" pitchFamily="2" charset="2"/>
              <a:buChar char="l"/>
              <a:tabLst>
                <a:tab pos="0" algn="l"/>
              </a:tabLst>
              <a:defRPr/>
            </a:pPr>
            <a:r>
              <a:rPr lang="en-US" altLang="zh-CN" kern="0" dirty="0">
                <a:solidFill>
                  <a:srgbClr val="1D1D1A"/>
                </a:solidFill>
                <a:latin typeface="Times New Roman" panose="02020603050405020304" pitchFamily="18" charset="0"/>
                <a:ea typeface="Microsoft YaHei" panose="020B0503020204020204" pitchFamily="34" charset="-122"/>
                <a:cs typeface="Times New Roman" panose="02020603050405020304" pitchFamily="18" charset="0"/>
              </a:rPr>
              <a:t>TDD requires rapid UL/DL switching which adds complexity to baseband processing</a:t>
            </a:r>
          </a:p>
        </p:txBody>
      </p:sp>
    </p:spTree>
    <p:extLst>
      <p:ext uri="{BB962C8B-B14F-4D97-AF65-F5344CB8AC3E}">
        <p14:creationId xmlns:p14="http://schemas.microsoft.com/office/powerpoint/2010/main" val="364470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5BEDA238-8963-4397-9D36-3BCC3786B390}"/>
              </a:ext>
            </a:extLst>
          </p:cNvPr>
          <p:cNvSpPr txBox="1"/>
          <p:nvPr/>
        </p:nvSpPr>
        <p:spPr>
          <a:xfrm>
            <a:off x="9344943" y="2567799"/>
            <a:ext cx="2520000" cy="1764000"/>
          </a:xfrm>
          <a:prstGeom prst="rect">
            <a:avLst/>
          </a:prstGeom>
          <a:noFill/>
          <a:ln>
            <a:solidFill>
              <a:schemeClr val="tx1">
                <a:lumMod val="50000"/>
                <a:lumOff val="50000"/>
              </a:schemeClr>
            </a:solidFill>
          </a:ln>
        </p:spPr>
        <p:txBody>
          <a:bodyPr wrap="square" lIns="0" tIns="0" rIns="0" bIns="54000" rtlCol="0" anchor="b" anchorCtr="0">
            <a:noAutofit/>
          </a:bodyPr>
          <a:lstStyle/>
          <a:p>
            <a:pPr algn="ctr"/>
            <a:r>
              <a:rPr kumimoji="1" lang="en-US" altLang="zh-CN" sz="1200" b="1" dirty="0">
                <a:solidFill>
                  <a:srgbClr val="000000"/>
                </a:solidFill>
                <a:ea typeface="Microsoft YaHei" panose="020B0503020204020204" pitchFamily="34" charset="-122"/>
                <a:cs typeface="Arial" panose="020B0604020202020204" pitchFamily="34" charset="0"/>
              </a:rPr>
              <a:t>Topology (4): direct link to UE</a:t>
            </a:r>
            <a:endParaRPr kumimoji="1" lang="zh-CN" altLang="en-US" sz="1200" b="1" dirty="0" err="1">
              <a:solidFill>
                <a:srgbClr val="000000"/>
              </a:solidFill>
              <a:ea typeface="Microsoft YaHei" panose="020B0503020204020204" pitchFamily="34" charset="-122"/>
              <a:cs typeface="Arial" panose="020B0604020202020204" pitchFamily="34" charset="0"/>
            </a:endParaRPr>
          </a:p>
        </p:txBody>
      </p:sp>
      <p:sp>
        <p:nvSpPr>
          <p:cNvPr id="2" name="文本框 1">
            <a:extLst>
              <a:ext uri="{FF2B5EF4-FFF2-40B4-BE49-F238E27FC236}">
                <a16:creationId xmlns:a16="http://schemas.microsoft.com/office/drawing/2014/main" id="{C8E0EB41-6489-4E2A-8917-FD8F125AFDDA}"/>
              </a:ext>
            </a:extLst>
          </p:cNvPr>
          <p:cNvSpPr txBox="1"/>
          <p:nvPr/>
        </p:nvSpPr>
        <p:spPr>
          <a:xfrm>
            <a:off x="315465" y="2567799"/>
            <a:ext cx="4680000" cy="1764000"/>
          </a:xfrm>
          <a:prstGeom prst="rect">
            <a:avLst/>
          </a:prstGeom>
          <a:noFill/>
          <a:ln w="28575">
            <a:solidFill>
              <a:srgbClr val="C00000"/>
            </a:solidFill>
          </a:ln>
        </p:spPr>
        <p:txBody>
          <a:bodyPr wrap="square" lIns="0" tIns="0" rIns="0" bIns="54000" rtlCol="0" anchor="b" anchorCtr="0">
            <a:noAutofit/>
          </a:bodyPr>
          <a:lstStyle/>
          <a:p>
            <a:pPr algn="ctr"/>
            <a:r>
              <a:rPr kumimoji="1" lang="en-US" altLang="zh-CN" sz="1200" b="1" dirty="0">
                <a:solidFill>
                  <a:srgbClr val="C00000"/>
                </a:solidFill>
                <a:ea typeface="Microsoft YaHei" panose="020B0503020204020204" pitchFamily="34" charset="-122"/>
                <a:cs typeface="Arial" panose="020B0604020202020204" pitchFamily="34" charset="0"/>
              </a:rPr>
              <a:t>Topology (1): direct link to basestation</a:t>
            </a:r>
            <a:endParaRPr kumimoji="1" lang="zh-CN" altLang="en-US" sz="1200" b="1" dirty="0" err="1">
              <a:solidFill>
                <a:srgbClr val="C00000"/>
              </a:solidFill>
              <a:ea typeface="Microsoft YaHei" panose="020B0503020204020204" pitchFamily="34" charset="-122"/>
              <a:cs typeface="Arial" panose="020B0604020202020204" pitchFamily="34" charset="0"/>
            </a:endParaRPr>
          </a:p>
        </p:txBody>
      </p:sp>
      <p:sp>
        <p:nvSpPr>
          <p:cNvPr id="11" name="文本框 10">
            <a:extLst>
              <a:ext uri="{FF2B5EF4-FFF2-40B4-BE49-F238E27FC236}">
                <a16:creationId xmlns:a16="http://schemas.microsoft.com/office/drawing/2014/main" id="{9C3DA95E-EB99-4908-B6E1-53D1EC7A2EE8}"/>
              </a:ext>
            </a:extLst>
          </p:cNvPr>
          <p:cNvSpPr txBox="1"/>
          <p:nvPr/>
        </p:nvSpPr>
        <p:spPr>
          <a:xfrm>
            <a:off x="5107041" y="2567799"/>
            <a:ext cx="4122612" cy="1764000"/>
          </a:xfrm>
          <a:prstGeom prst="rect">
            <a:avLst/>
          </a:prstGeom>
          <a:noFill/>
          <a:ln>
            <a:solidFill>
              <a:schemeClr val="tx1">
                <a:lumMod val="50000"/>
                <a:lumOff val="50000"/>
              </a:schemeClr>
            </a:solidFill>
          </a:ln>
        </p:spPr>
        <p:txBody>
          <a:bodyPr wrap="square" lIns="0" tIns="0" rIns="0" bIns="54000" rtlCol="0" anchor="b" anchorCtr="0">
            <a:noAutofit/>
          </a:bodyPr>
          <a:lstStyle/>
          <a:p>
            <a:pPr algn="ctr"/>
            <a:r>
              <a:rPr kumimoji="1" lang="en-US" altLang="zh-CN" sz="1200" b="1" dirty="0">
                <a:solidFill>
                  <a:srgbClr val="000000"/>
                </a:solidFill>
                <a:ea typeface="Microsoft YaHei" panose="020B0503020204020204" pitchFamily="34" charset="-122"/>
                <a:cs typeface="Arial" panose="020B0604020202020204" pitchFamily="34" charset="0"/>
              </a:rPr>
              <a:t>Topology (2): relay</a:t>
            </a:r>
            <a:endParaRPr kumimoji="1" lang="zh-CN" altLang="en-US" sz="1200" b="1" dirty="0" err="1">
              <a:solidFill>
                <a:srgbClr val="000000"/>
              </a:solidFill>
              <a:ea typeface="Microsoft YaHei" panose="020B0503020204020204" pitchFamily="34" charset="-122"/>
              <a:cs typeface="Arial" panose="020B0604020202020204" pitchFamily="34" charset="0"/>
            </a:endParaRPr>
          </a:p>
        </p:txBody>
      </p:sp>
      <p:sp>
        <p:nvSpPr>
          <p:cNvPr id="13" name="文本框 12">
            <a:extLst>
              <a:ext uri="{FF2B5EF4-FFF2-40B4-BE49-F238E27FC236}">
                <a16:creationId xmlns:a16="http://schemas.microsoft.com/office/drawing/2014/main" id="{BCEFA9BE-E949-4AD7-BA49-5B6B61CBD9F0}"/>
              </a:ext>
            </a:extLst>
          </p:cNvPr>
          <p:cNvSpPr txBox="1"/>
          <p:nvPr/>
        </p:nvSpPr>
        <p:spPr>
          <a:xfrm>
            <a:off x="315465" y="4409125"/>
            <a:ext cx="5724000" cy="1764000"/>
          </a:xfrm>
          <a:prstGeom prst="rect">
            <a:avLst/>
          </a:prstGeom>
          <a:noFill/>
          <a:ln>
            <a:solidFill>
              <a:schemeClr val="tx1">
                <a:lumMod val="50000"/>
                <a:lumOff val="50000"/>
              </a:schemeClr>
            </a:solidFill>
          </a:ln>
        </p:spPr>
        <p:txBody>
          <a:bodyPr wrap="square" lIns="0" tIns="0" rIns="0" bIns="54000" rtlCol="0" anchor="b" anchorCtr="0">
            <a:noAutofit/>
          </a:bodyPr>
          <a:lstStyle/>
          <a:p>
            <a:pPr algn="ctr"/>
            <a:r>
              <a:rPr kumimoji="1" lang="en-US" altLang="zh-CN" sz="1200" b="1" dirty="0">
                <a:solidFill>
                  <a:srgbClr val="000000"/>
                </a:solidFill>
                <a:ea typeface="Microsoft YaHei" panose="020B0503020204020204" pitchFamily="34" charset="-122"/>
                <a:cs typeface="Arial" panose="020B0604020202020204" pitchFamily="34" charset="0"/>
              </a:rPr>
              <a:t>Topology (3-1): Assisted data transmitting to device</a:t>
            </a:r>
            <a:endParaRPr kumimoji="1" lang="zh-CN" altLang="en-US" sz="1200" b="1" dirty="0" err="1">
              <a:solidFill>
                <a:srgbClr val="000000"/>
              </a:solidFill>
              <a:ea typeface="Microsoft YaHei" panose="020B0503020204020204" pitchFamily="34" charset="-122"/>
              <a:cs typeface="Arial" panose="020B0604020202020204" pitchFamily="34" charset="0"/>
            </a:endParaRPr>
          </a:p>
        </p:txBody>
      </p:sp>
      <p:sp>
        <p:nvSpPr>
          <p:cNvPr id="14" name="文本框 13">
            <a:extLst>
              <a:ext uri="{FF2B5EF4-FFF2-40B4-BE49-F238E27FC236}">
                <a16:creationId xmlns:a16="http://schemas.microsoft.com/office/drawing/2014/main" id="{E7EFAFBF-A6C0-409C-836D-A97AD55656E3}"/>
              </a:ext>
            </a:extLst>
          </p:cNvPr>
          <p:cNvSpPr txBox="1"/>
          <p:nvPr/>
        </p:nvSpPr>
        <p:spPr>
          <a:xfrm>
            <a:off x="6140943" y="4409125"/>
            <a:ext cx="5724000" cy="1764000"/>
          </a:xfrm>
          <a:prstGeom prst="rect">
            <a:avLst/>
          </a:prstGeom>
          <a:noFill/>
          <a:ln>
            <a:solidFill>
              <a:schemeClr val="tx1">
                <a:lumMod val="50000"/>
                <a:lumOff val="50000"/>
              </a:schemeClr>
            </a:solidFill>
          </a:ln>
        </p:spPr>
        <p:txBody>
          <a:bodyPr wrap="square" lIns="0" tIns="0" rIns="0" bIns="54000" rtlCol="0" anchor="b" anchorCtr="0">
            <a:noAutofit/>
          </a:bodyPr>
          <a:lstStyle/>
          <a:p>
            <a:pPr algn="ctr"/>
            <a:r>
              <a:rPr kumimoji="1" lang="en-US" altLang="zh-CN" sz="1200" b="1" dirty="0">
                <a:solidFill>
                  <a:srgbClr val="000000"/>
                </a:solidFill>
                <a:ea typeface="Microsoft YaHei" panose="020B0503020204020204" pitchFamily="34" charset="-122"/>
                <a:cs typeface="Arial" panose="020B0604020202020204" pitchFamily="34" charset="0"/>
              </a:rPr>
              <a:t>Topology (3-2): Assisted data receiving from device</a:t>
            </a:r>
            <a:endParaRPr kumimoji="1" lang="zh-CN" altLang="en-US" sz="1200" b="1" dirty="0" err="1">
              <a:solidFill>
                <a:srgbClr val="000000"/>
              </a:solidFill>
              <a:ea typeface="Microsoft YaHei" panose="020B0503020204020204" pitchFamily="34" charset="-122"/>
              <a:cs typeface="Arial" panose="020B0604020202020204" pitchFamily="34" charset="0"/>
            </a:endParaRPr>
          </a:p>
        </p:txBody>
      </p:sp>
      <p:sp>
        <p:nvSpPr>
          <p:cNvPr id="7" name="标题 1"/>
          <p:cNvSpPr txBox="1">
            <a:spLocks/>
          </p:cNvSpPr>
          <p:nvPr/>
        </p:nvSpPr>
        <p:spPr>
          <a:xfrm>
            <a:off x="165463" y="54828"/>
            <a:ext cx="11781596" cy="53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defTabSz="914400" fontAlgn="base">
              <a:spcBef>
                <a:spcPct val="0"/>
              </a:spcBef>
              <a:spcAft>
                <a:spcPct val="0"/>
              </a:spcAft>
              <a:defRPr sz="3000" b="0">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r>
              <a:rPr lang="en-US" altLang="zh-CN" sz="2800" dirty="0"/>
              <a:t>Rel-19 Ambient IoT Focus on the RAN Topology of Direct Link to BS </a:t>
            </a:r>
            <a:endParaRPr lang="zh-CN" altLang="en-US" sz="2800" dirty="0"/>
          </a:p>
        </p:txBody>
      </p:sp>
      <p:sp>
        <p:nvSpPr>
          <p:cNvPr id="4" name="内容占位符 2">
            <a:extLst>
              <a:ext uri="{FF2B5EF4-FFF2-40B4-BE49-F238E27FC236}">
                <a16:creationId xmlns:a16="http://schemas.microsoft.com/office/drawing/2014/main" id="{E6E23B1A-0EB2-4EE5-88C9-96EA72EBC85B}"/>
              </a:ext>
            </a:extLst>
          </p:cNvPr>
          <p:cNvSpPr txBox="1">
            <a:spLocks/>
          </p:cNvSpPr>
          <p:nvPr/>
        </p:nvSpPr>
        <p:spPr bwMode="auto">
          <a:xfrm>
            <a:off x="461108" y="595050"/>
            <a:ext cx="11238523" cy="1829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anchor="t" anchorCtr="0" compatLnSpc="1">
            <a:prstTxWarp prst="textNoShape">
              <a:avLst/>
            </a:prstTxWarp>
          </a:bodyPr>
          <a:lstStyle>
            <a:lvl1pPr marL="342900" indent="-342900" algn="l" rtl="0" fontAlgn="base">
              <a:spcBef>
                <a:spcPct val="20000"/>
              </a:spcBef>
              <a:spcAft>
                <a:spcPct val="0"/>
              </a:spcAft>
              <a:buChar char="•"/>
              <a:defRPr sz="2600">
                <a:solidFill>
                  <a:schemeClr val="bg2"/>
                </a:solidFill>
                <a:latin typeface="微软雅黑" panose="020B0503020204020204" pitchFamily="34" charset="-122"/>
                <a:ea typeface="微软雅黑" panose="020B0503020204020204" pitchFamily="34" charset="-122"/>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微软雅黑" panose="020B0503020204020204" pitchFamily="34" charset="-122"/>
                <a:ea typeface="微软雅黑" panose="020B0503020204020204" pitchFamily="34" charset="-122"/>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微软雅黑" panose="020B0503020204020204" pitchFamily="34" charset="-122"/>
                <a:ea typeface="微软雅黑" panose="020B0503020204020204" pitchFamily="34" charset="-122"/>
              </a:defRPr>
            </a:lvl3pPr>
            <a:lvl4pPr marL="1600200" indent="-228600" algn="l" rtl="0" fontAlgn="base">
              <a:spcBef>
                <a:spcPct val="20000"/>
              </a:spcBef>
              <a:spcAft>
                <a:spcPct val="0"/>
              </a:spcAft>
              <a:buSzPct val="60000"/>
              <a:buFont typeface="Arial" charset="0"/>
              <a:buChar char="–"/>
              <a:defRPr sz="2000">
                <a:solidFill>
                  <a:schemeClr val="bg2"/>
                </a:solidFill>
                <a:latin typeface="微软雅黑" panose="020B0503020204020204" pitchFamily="34" charset="-122"/>
                <a:ea typeface="微软雅黑" panose="020B0503020204020204" pitchFamily="34" charset="-122"/>
              </a:defRPr>
            </a:lvl4pPr>
            <a:lvl5pPr marL="2057400" indent="-228600" algn="l" rtl="0" fontAlgn="base">
              <a:spcBef>
                <a:spcPct val="20000"/>
              </a:spcBef>
              <a:spcAft>
                <a:spcPct val="0"/>
              </a:spcAft>
              <a:buFont typeface="Verdana" pitchFamily="34" charset="0"/>
              <a:buChar char="›"/>
              <a:defRPr>
                <a:solidFill>
                  <a:schemeClr val="bg2"/>
                </a:solidFill>
                <a:latin typeface="微软雅黑" panose="020B0503020204020204" pitchFamily="34" charset="-122"/>
                <a:ea typeface="微软雅黑" panose="020B0503020204020204" pitchFamily="34" charset="-122"/>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a:lstStyle>
          <a:p>
            <a:pPr marL="269875" lvl="1" indent="-269875">
              <a:lnSpc>
                <a:spcPct val="150000"/>
              </a:lnSpc>
              <a:spcBef>
                <a:spcPts val="100"/>
              </a:spcBef>
              <a:spcAft>
                <a:spcPts val="600"/>
              </a:spcAft>
              <a:buSzPct val="70000"/>
              <a:buFont typeface="Wingdings" panose="05000000000000000000" pitchFamily="2" charset="2"/>
              <a:buChar char="l"/>
              <a:defRPr/>
            </a:pPr>
            <a:r>
              <a:rPr lang="en-US" altLang="zh-CN" sz="1500" b="1" kern="0" dirty="0">
                <a:solidFill>
                  <a:srgbClr val="2D2015"/>
                </a:solidFill>
                <a:latin typeface="Times New Roman" panose="02020603050405020304" pitchFamily="18" charset="0"/>
                <a:cs typeface="Times New Roman" panose="02020603050405020304" pitchFamily="18" charset="0"/>
              </a:rPr>
              <a:t>Topology (1) is the baseline of cellular network, which is essential for high service availability and reliability in large/wide areas.</a:t>
            </a:r>
          </a:p>
          <a:p>
            <a:pPr marL="269875" lvl="1" indent="-269875">
              <a:lnSpc>
                <a:spcPct val="150000"/>
              </a:lnSpc>
              <a:spcBef>
                <a:spcPts val="100"/>
              </a:spcBef>
              <a:spcAft>
                <a:spcPts val="600"/>
              </a:spcAft>
              <a:buSzPct val="70000"/>
              <a:buFont typeface="Wingdings" panose="05000000000000000000" pitchFamily="2" charset="2"/>
              <a:buChar char="l"/>
              <a:defRPr/>
            </a:pPr>
            <a:r>
              <a:rPr lang="en-US" altLang="zh-CN" sz="1500" b="1" kern="0" dirty="0">
                <a:solidFill>
                  <a:srgbClr val="2D2015"/>
                </a:solidFill>
                <a:latin typeface="Times New Roman" panose="02020603050405020304" pitchFamily="18" charset="0"/>
                <a:cs typeface="Times New Roman" panose="02020603050405020304" pitchFamily="18" charset="0"/>
              </a:rPr>
              <a:t>Rel-19 Ambient IoT focuses on Topology (1), with forward compatibility to the other topologies.</a:t>
            </a:r>
            <a:endParaRPr lang="en-US" altLang="zh-CN" sz="1500" kern="0" dirty="0">
              <a:solidFill>
                <a:schemeClr val="tx1"/>
              </a:solidFill>
              <a:latin typeface="Times New Roman" panose="02020603050405020304" pitchFamily="18" charset="0"/>
              <a:cs typeface="Times New Roman" panose="02020603050405020304" pitchFamily="18" charset="0"/>
            </a:endParaRPr>
          </a:p>
          <a:p>
            <a:pPr marL="685800" lvl="2" indent="-285750">
              <a:spcBef>
                <a:spcPts val="0"/>
              </a:spcBef>
              <a:spcAft>
                <a:spcPts val="500"/>
              </a:spcAft>
              <a:buSzPct val="70000"/>
              <a:buFont typeface="Wingdings" panose="05000000000000000000" pitchFamily="2" charset="2"/>
              <a:buChar char="p"/>
              <a:defRPr/>
            </a:pPr>
            <a:r>
              <a:rPr lang="en-US" altLang="zh-CN" sz="1400" kern="0" dirty="0">
                <a:solidFill>
                  <a:schemeClr val="tx1"/>
                </a:solidFill>
                <a:latin typeface="Times New Roman" panose="02020603050405020304" pitchFamily="18" charset="0"/>
                <a:cs typeface="Times New Roman" panose="02020603050405020304" pitchFamily="18" charset="0"/>
              </a:rPr>
              <a:t>The physical signals and higher layer signaling processed by Ambient IoT device, including transmitting and receiving, should be the same</a:t>
            </a:r>
          </a:p>
          <a:p>
            <a:pPr marL="269875" lvl="1" indent="-269875">
              <a:lnSpc>
                <a:spcPct val="150000"/>
              </a:lnSpc>
              <a:spcBef>
                <a:spcPts val="100"/>
              </a:spcBef>
              <a:spcAft>
                <a:spcPts val="600"/>
              </a:spcAft>
              <a:buSzPct val="70000"/>
              <a:buFont typeface="Wingdings" panose="05000000000000000000" pitchFamily="2" charset="2"/>
              <a:buChar char="l"/>
              <a:defRPr/>
            </a:pPr>
            <a:r>
              <a:rPr lang="en-US" altLang="zh-CN" sz="1500" b="1" kern="0" dirty="0">
                <a:solidFill>
                  <a:schemeClr val="tx1"/>
                </a:solidFill>
                <a:latin typeface="Times New Roman" panose="02020603050405020304" pitchFamily="18" charset="0"/>
                <a:cs typeface="Times New Roman" panose="02020603050405020304" pitchFamily="18" charset="0"/>
              </a:rPr>
              <a:t>The other connectivity topologies can then be considered in later releases, where the differences may focus on the connections between BS/intermediate or assistant node/UE/CN/server</a:t>
            </a:r>
          </a:p>
        </p:txBody>
      </p:sp>
      <p:pic>
        <p:nvPicPr>
          <p:cNvPr id="24" name="pic">
            <a:extLst>
              <a:ext uri="{FF2B5EF4-FFF2-40B4-BE49-F238E27FC236}">
                <a16:creationId xmlns:a16="http://schemas.microsoft.com/office/drawing/2014/main" id="{225863F5-86DD-4FC2-9B35-691D3D1E17EF}"/>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a:xfrm>
            <a:off x="1290833" y="2611846"/>
            <a:ext cx="2547314" cy="1512000"/>
          </a:xfrm>
          <a:prstGeom prst="rect">
            <a:avLst/>
          </a:prstGeom>
        </p:spPr>
      </p:pic>
      <p:pic>
        <p:nvPicPr>
          <p:cNvPr id="29" name="pic">
            <a:extLst>
              <a:ext uri="{FF2B5EF4-FFF2-40B4-BE49-F238E27FC236}">
                <a16:creationId xmlns:a16="http://schemas.microsoft.com/office/drawing/2014/main" id="{C3A9604B-641E-4E00-A3D9-BA5722339F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9743372" y="2701846"/>
            <a:ext cx="1550830" cy="1296000"/>
          </a:xfrm>
          <a:prstGeom prst="rect">
            <a:avLst/>
          </a:prstGeom>
        </p:spPr>
      </p:pic>
      <p:pic>
        <p:nvPicPr>
          <p:cNvPr id="30" name="pic">
            <a:extLst>
              <a:ext uri="{FF2B5EF4-FFF2-40B4-BE49-F238E27FC236}">
                <a16:creationId xmlns:a16="http://schemas.microsoft.com/office/drawing/2014/main" id="{BC554157-805E-4CBC-8E40-D385A95B93D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5348841" y="2611846"/>
            <a:ext cx="3396414" cy="1512000"/>
          </a:xfrm>
          <a:prstGeom prst="rect">
            <a:avLst/>
          </a:prstGeom>
        </p:spPr>
      </p:pic>
      <p:pic>
        <p:nvPicPr>
          <p:cNvPr id="19" name="pic">
            <a:extLst>
              <a:ext uri="{FF2B5EF4-FFF2-40B4-BE49-F238E27FC236}">
                <a16:creationId xmlns:a16="http://schemas.microsoft.com/office/drawing/2014/main" id="{DF945780-1FC8-4A50-A429-E7DE0AEA65F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1717129" y="4442325"/>
            <a:ext cx="2725961" cy="1512000"/>
          </a:xfrm>
          <a:prstGeom prst="rect">
            <a:avLst/>
          </a:prstGeom>
        </p:spPr>
      </p:pic>
      <p:pic>
        <p:nvPicPr>
          <p:cNvPr id="20" name="pic">
            <a:extLst>
              <a:ext uri="{FF2B5EF4-FFF2-40B4-BE49-F238E27FC236}">
                <a16:creationId xmlns:a16="http://schemas.microsoft.com/office/drawing/2014/main" id="{BC3C4C65-9C3B-41CD-9874-A396D3B2C3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7502061" y="4442325"/>
            <a:ext cx="2801646" cy="1512000"/>
          </a:xfrm>
          <a:prstGeom prst="rect">
            <a:avLst/>
          </a:prstGeom>
        </p:spPr>
      </p:pic>
    </p:spTree>
    <p:extLst>
      <p:ext uri="{BB962C8B-B14F-4D97-AF65-F5344CB8AC3E}">
        <p14:creationId xmlns:p14="http://schemas.microsoft.com/office/powerpoint/2010/main" val="2336158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315465" y="107081"/>
            <a:ext cx="11631594" cy="53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defTabSz="914400" fontAlgn="base">
              <a:spcBef>
                <a:spcPct val="0"/>
              </a:spcBef>
              <a:spcAft>
                <a:spcPct val="0"/>
              </a:spcAft>
              <a:defRPr sz="3000" b="0">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r>
              <a:rPr lang="en-US" altLang="zh-CN" sz="2800" dirty="0"/>
              <a:t>Summary</a:t>
            </a:r>
            <a:endParaRPr lang="zh-CN" altLang="en-US" sz="2800" dirty="0"/>
          </a:p>
        </p:txBody>
      </p:sp>
      <p:sp>
        <p:nvSpPr>
          <p:cNvPr id="15" name="内容占位符 2">
            <a:extLst>
              <a:ext uri="{FF2B5EF4-FFF2-40B4-BE49-F238E27FC236}">
                <a16:creationId xmlns:a16="http://schemas.microsoft.com/office/drawing/2014/main" id="{EE5BA5DD-11ED-4124-AFE5-43230C85D23A}"/>
              </a:ext>
            </a:extLst>
          </p:cNvPr>
          <p:cNvSpPr txBox="1">
            <a:spLocks/>
          </p:cNvSpPr>
          <p:nvPr/>
        </p:nvSpPr>
        <p:spPr>
          <a:xfrm>
            <a:off x="315464" y="766349"/>
            <a:ext cx="11565239" cy="5898061"/>
          </a:xfrm>
          <a:prstGeom prst="rect">
            <a:avLst/>
          </a:prstGeom>
        </p:spPr>
        <p:txBody>
          <a:bodyPr lIns="54000" tIns="0" rIns="54000" bIns="0"/>
          <a:lst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444500" lvl="1" indent="-355600" algn="just">
              <a:spcBef>
                <a:spcPts val="600"/>
              </a:spcBef>
              <a:spcAft>
                <a:spcPts val="600"/>
              </a:spcAft>
              <a:buClr>
                <a:srgbClr val="000000"/>
              </a:buClr>
              <a:buSzPct val="70000"/>
              <a:buFont typeface="Wingdings" panose="05000000000000000000" pitchFamily="2" charset="2"/>
              <a:buChar char="l"/>
            </a:pPr>
            <a:r>
              <a:rPr lang="en-US" altLang="zh-CN" sz="1600" b="1" dirty="0">
                <a:latin typeface="Times New Roman" panose="02020603050405020304" pitchFamily="18" charset="0"/>
                <a:ea typeface="微软雅黑" panose="020B0503020204020204" pitchFamily="34" charset="-122"/>
                <a:cs typeface="Times New Roman" panose="02020603050405020304" pitchFamily="18" charset="0"/>
              </a:rPr>
              <a:t>RAN1-led SI + WI in Rel-19</a:t>
            </a:r>
          </a:p>
          <a:p>
            <a:pPr marL="1038399" lvl="2" indent="-355600" algn="just">
              <a:spcBef>
                <a:spcPts val="300"/>
              </a:spcBef>
              <a:spcAft>
                <a:spcPts val="600"/>
              </a:spcAft>
              <a:buClr>
                <a:srgbClr val="000000"/>
              </a:buClr>
              <a:buSzPct val="70000"/>
              <a:buFont typeface="Wingdings" panose="05000000000000000000" pitchFamily="2" charset="2"/>
              <a:buChar char="p"/>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Need to consider carefully the amount of specification work and commercial relevance of Rel-19 Ambient IoT features</a:t>
            </a:r>
          </a:p>
          <a:p>
            <a:pPr marL="444500" lvl="1" indent="-355600" algn="just">
              <a:spcBef>
                <a:spcPts val="600"/>
              </a:spcBef>
              <a:spcAft>
                <a:spcPts val="600"/>
              </a:spcAft>
              <a:buClr>
                <a:srgbClr val="000000"/>
              </a:buClr>
              <a:buSzPct val="70000"/>
              <a:buFont typeface="Wingdings" panose="05000000000000000000" pitchFamily="2" charset="2"/>
              <a:buChar char="l"/>
            </a:pPr>
            <a:r>
              <a:rPr lang="en-US" altLang="zh-CN" sz="1600" b="1" dirty="0">
                <a:latin typeface="Times New Roman" panose="02020603050405020304" pitchFamily="18" charset="0"/>
                <a:ea typeface="微软雅黑" panose="020B0503020204020204" pitchFamily="34" charset="-122"/>
                <a:cs typeface="Times New Roman" panose="02020603050405020304" pitchFamily="18" charset="0"/>
              </a:rPr>
              <a:t>Tag categories: Target both (semi-)passive and active device tags in Rel-19</a:t>
            </a:r>
          </a:p>
          <a:p>
            <a:pPr marL="1038399" lvl="2" indent="-355600" algn="just">
              <a:spcBef>
                <a:spcPts val="300"/>
              </a:spcBef>
              <a:spcAft>
                <a:spcPts val="600"/>
              </a:spcAft>
              <a:buClr>
                <a:srgbClr val="000000"/>
              </a:buClr>
              <a:buSzPct val="70000"/>
              <a:buFont typeface="Wingdings" panose="05000000000000000000" pitchFamily="2" charset="2"/>
              <a:buChar char="p"/>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(Semi-)Passive device can be more preferable for indoor use cases, e.g. intralogistics in manufacturing, warehousing, supply chain, etc.</a:t>
            </a:r>
          </a:p>
          <a:p>
            <a:pPr marL="1038399" lvl="2" indent="-355600" algn="just">
              <a:spcBef>
                <a:spcPts val="300"/>
              </a:spcBef>
              <a:spcAft>
                <a:spcPts val="600"/>
              </a:spcAft>
              <a:buClr>
                <a:srgbClr val="000000"/>
              </a:buClr>
              <a:buSzPct val="70000"/>
              <a:buFont typeface="Wingdings" panose="05000000000000000000" pitchFamily="2" charset="2"/>
              <a:buChar char="p"/>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Active device may be the only choice for direct link to outdoor BS, e.g. monitoring in smart city / agriculture / livestock farming, asset / personal belonging tracking, etc.</a:t>
            </a:r>
            <a:endParaRPr lang="en-US" altLang="zh-CN" sz="1600" dirty="0">
              <a:latin typeface="Times New Roman" panose="02020603050405020304" pitchFamily="18" charset="0"/>
              <a:ea typeface="微软雅黑" panose="020B0503020204020204" pitchFamily="34" charset="-122"/>
              <a:cs typeface="Times New Roman" panose="02020603050405020304" pitchFamily="18" charset="0"/>
            </a:endParaRPr>
          </a:p>
          <a:p>
            <a:pPr marL="444500" lvl="1" indent="-355600" algn="just">
              <a:spcBef>
                <a:spcPts val="600"/>
              </a:spcBef>
              <a:spcAft>
                <a:spcPts val="600"/>
              </a:spcAft>
              <a:buClr>
                <a:srgbClr val="000000"/>
              </a:buClr>
              <a:buSzPct val="70000"/>
              <a:buFont typeface="Wingdings" panose="05000000000000000000" pitchFamily="2" charset="2"/>
              <a:buChar char="l"/>
            </a:pPr>
            <a:r>
              <a:rPr lang="en-US" altLang="zh-CN" sz="1600" b="1" dirty="0">
                <a:latin typeface="Times New Roman" panose="02020603050405020304" pitchFamily="18" charset="0"/>
                <a:ea typeface="微软雅黑" panose="020B0503020204020204" pitchFamily="34" charset="-122"/>
                <a:cs typeface="Times New Roman" panose="02020603050405020304" pitchFamily="18" charset="0"/>
              </a:rPr>
              <a:t>Spectrum: Target licensed FDD in Rel-19</a:t>
            </a:r>
          </a:p>
          <a:p>
            <a:pPr marL="1038399" lvl="2" indent="-355600" algn="just">
              <a:spcBef>
                <a:spcPts val="300"/>
              </a:spcBef>
              <a:spcAft>
                <a:spcPts val="600"/>
              </a:spcAft>
              <a:buClr>
                <a:srgbClr val="000000"/>
              </a:buClr>
              <a:buSzPct val="70000"/>
              <a:buFont typeface="Wingdings" panose="05000000000000000000" pitchFamily="2" charset="2"/>
              <a:buChar char="p"/>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Higher service availability and reliability in licensed spectrum</a:t>
            </a:r>
          </a:p>
          <a:p>
            <a:pPr marL="1038399" lvl="2" indent="-355600" algn="just">
              <a:spcBef>
                <a:spcPts val="300"/>
              </a:spcBef>
              <a:spcAft>
                <a:spcPts val="600"/>
              </a:spcAft>
              <a:buClr>
                <a:srgbClr val="000000"/>
              </a:buClr>
              <a:buSzPct val="70000"/>
              <a:buFont typeface="Wingdings" panose="05000000000000000000" pitchFamily="2" charset="2"/>
              <a:buChar char="p"/>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Longer effective range in lower frequency bands</a:t>
            </a:r>
          </a:p>
          <a:p>
            <a:pPr marL="1038399" lvl="2" indent="-355600" algn="just">
              <a:spcBef>
                <a:spcPts val="300"/>
              </a:spcBef>
              <a:spcAft>
                <a:spcPts val="600"/>
              </a:spcAft>
              <a:buClr>
                <a:srgbClr val="000000"/>
              </a:buClr>
              <a:buSzPct val="70000"/>
              <a:buFont typeface="Wingdings" panose="05000000000000000000" pitchFamily="2" charset="2"/>
              <a:buChar char="p"/>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Lower device power consumption and complexity in lower frequency bands</a:t>
            </a:r>
          </a:p>
          <a:p>
            <a:pPr marL="1038399" lvl="2" indent="-355600" algn="just">
              <a:spcBef>
                <a:spcPts val="300"/>
              </a:spcBef>
              <a:spcAft>
                <a:spcPts val="600"/>
              </a:spcAft>
              <a:buClr>
                <a:srgbClr val="000000"/>
              </a:buClr>
              <a:buSzPct val="70000"/>
              <a:buFont typeface="Wingdings" panose="05000000000000000000" pitchFamily="2" charset="2"/>
              <a:buChar char="p"/>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More compatible to Ambient IoT traffic e.g. UL-heavy</a:t>
            </a:r>
          </a:p>
          <a:p>
            <a:pPr marL="444500" lvl="1" indent="-355600" algn="just">
              <a:spcBef>
                <a:spcPts val="600"/>
              </a:spcBef>
              <a:spcAft>
                <a:spcPts val="600"/>
              </a:spcAft>
              <a:buClr>
                <a:srgbClr val="000000"/>
              </a:buClr>
              <a:buSzPct val="70000"/>
              <a:buFont typeface="Wingdings" panose="05000000000000000000" pitchFamily="2" charset="2"/>
              <a:buChar char="l"/>
            </a:pPr>
            <a:r>
              <a:rPr lang="en-US" altLang="zh-CN" sz="1600" b="1" dirty="0">
                <a:latin typeface="Times New Roman" panose="02020603050405020304" pitchFamily="18" charset="0"/>
                <a:ea typeface="微软雅黑" panose="020B0503020204020204" pitchFamily="34" charset="-122"/>
                <a:cs typeface="Times New Roman" panose="02020603050405020304" pitchFamily="18" charset="0"/>
              </a:rPr>
              <a:t>RAN connectivity: Target gNB direct bidirectional communication with Ambient IoT device in Rel-19</a:t>
            </a:r>
          </a:p>
          <a:p>
            <a:pPr marL="1038399" lvl="2" indent="-355600" algn="just">
              <a:spcBef>
                <a:spcPts val="300"/>
              </a:spcBef>
              <a:spcAft>
                <a:spcPts val="600"/>
              </a:spcAft>
              <a:buClr>
                <a:srgbClr val="000000"/>
              </a:buClr>
              <a:buSzPct val="70000"/>
              <a:buFont typeface="Wingdings" panose="05000000000000000000" pitchFamily="2" charset="2"/>
              <a:buChar char="p"/>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Baseline of cellular network to meet high service availability and reliability in large or wide areas</a:t>
            </a:r>
          </a:p>
          <a:p>
            <a:pPr marL="1038399" lvl="2" indent="-355600" algn="just">
              <a:spcBef>
                <a:spcPts val="300"/>
              </a:spcBef>
              <a:spcAft>
                <a:spcPts val="600"/>
              </a:spcAft>
              <a:buClr>
                <a:srgbClr val="000000"/>
              </a:buClr>
              <a:buSzPct val="70000"/>
              <a:buFont typeface="Wingdings" panose="05000000000000000000" pitchFamily="2" charset="2"/>
              <a:buChar char="p"/>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With forward compatibility to the other topologies </a:t>
            </a:r>
          </a:p>
          <a:p>
            <a:pPr marL="1632299" lvl="3" indent="-355600" algn="just">
              <a:spcBef>
                <a:spcPts val="300"/>
              </a:spcBef>
              <a:spcAft>
                <a:spcPts val="600"/>
              </a:spcAft>
              <a:buClr>
                <a:srgbClr val="000000"/>
              </a:buClr>
              <a:buSzPct val="70000"/>
              <a:buFont typeface="Wingdings" panose="05000000000000000000" pitchFamily="2" charset="2"/>
              <a:buChar char="p"/>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Physical signals and higher layer signaling processed by Ambient IoT device, including transmitting and receiving, should be the same</a:t>
            </a:r>
          </a:p>
        </p:txBody>
      </p:sp>
    </p:spTree>
    <p:extLst>
      <p:ext uri="{BB962C8B-B14F-4D97-AF65-F5344CB8AC3E}">
        <p14:creationId xmlns:p14="http://schemas.microsoft.com/office/powerpoint/2010/main" val="450937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25051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285789" y="28363"/>
            <a:ext cx="11784290" cy="53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defTabSz="914400" fontAlgn="base">
              <a:spcBef>
                <a:spcPct val="0"/>
              </a:spcBef>
              <a:spcAft>
                <a:spcPct val="0"/>
              </a:spcAft>
              <a:defRPr sz="3000" b="0">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r>
              <a:rPr lang="en-US" altLang="zh-CN" sz="2800" dirty="0"/>
              <a:t>Workload of Normative Work </a:t>
            </a:r>
            <a:r>
              <a:rPr lang="en-US" altLang="zh-CN" sz="2800"/>
              <a:t>for Multiple </a:t>
            </a:r>
            <a:r>
              <a:rPr lang="en-US" altLang="zh-CN" sz="2800" dirty="0"/>
              <a:t>Device Categories Can be Minimized</a:t>
            </a:r>
            <a:endParaRPr lang="zh-CN" altLang="en-US" sz="2800" dirty="0"/>
          </a:p>
        </p:txBody>
      </p:sp>
      <p:sp>
        <p:nvSpPr>
          <p:cNvPr id="10" name="内容占位符 2">
            <a:extLst>
              <a:ext uri="{FF2B5EF4-FFF2-40B4-BE49-F238E27FC236}">
                <a16:creationId xmlns:a16="http://schemas.microsoft.com/office/drawing/2014/main" id="{408243AB-A83E-4764-9714-378884CC48BA}"/>
              </a:ext>
            </a:extLst>
          </p:cNvPr>
          <p:cNvSpPr txBox="1">
            <a:spLocks/>
          </p:cNvSpPr>
          <p:nvPr/>
        </p:nvSpPr>
        <p:spPr bwMode="auto">
          <a:xfrm>
            <a:off x="6574210" y="5344360"/>
            <a:ext cx="4957137" cy="623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342900" indent="-342900" algn="l" rtl="0" fontAlgn="base">
              <a:spcBef>
                <a:spcPct val="20000"/>
              </a:spcBef>
              <a:spcAft>
                <a:spcPct val="0"/>
              </a:spcAft>
              <a:buChar char="•"/>
              <a:defRPr sz="2600">
                <a:solidFill>
                  <a:schemeClr val="bg2"/>
                </a:solidFill>
                <a:latin typeface="微软雅黑" panose="020B0503020204020204" pitchFamily="34" charset="-122"/>
                <a:ea typeface="微软雅黑" panose="020B0503020204020204" pitchFamily="34" charset="-122"/>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微软雅黑" panose="020B0503020204020204" pitchFamily="34" charset="-122"/>
                <a:ea typeface="微软雅黑" panose="020B0503020204020204" pitchFamily="34" charset="-122"/>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微软雅黑" panose="020B0503020204020204" pitchFamily="34" charset="-122"/>
                <a:ea typeface="微软雅黑" panose="020B0503020204020204" pitchFamily="34" charset="-122"/>
              </a:defRPr>
            </a:lvl3pPr>
            <a:lvl4pPr marL="1600200" indent="-228600" algn="l" rtl="0" fontAlgn="base">
              <a:spcBef>
                <a:spcPct val="20000"/>
              </a:spcBef>
              <a:spcAft>
                <a:spcPct val="0"/>
              </a:spcAft>
              <a:buSzPct val="60000"/>
              <a:buFont typeface="Arial" charset="0"/>
              <a:buChar char="–"/>
              <a:defRPr sz="2000">
                <a:solidFill>
                  <a:schemeClr val="bg2"/>
                </a:solidFill>
                <a:latin typeface="微软雅黑" panose="020B0503020204020204" pitchFamily="34" charset="-122"/>
                <a:ea typeface="微软雅黑" panose="020B0503020204020204" pitchFamily="34" charset="-122"/>
              </a:defRPr>
            </a:lvl4pPr>
            <a:lvl5pPr marL="2057400" indent="-228600" algn="l" rtl="0" fontAlgn="base">
              <a:spcBef>
                <a:spcPct val="20000"/>
              </a:spcBef>
              <a:spcAft>
                <a:spcPct val="0"/>
              </a:spcAft>
              <a:buFont typeface="Verdana" pitchFamily="34" charset="0"/>
              <a:buChar char="›"/>
              <a:defRPr>
                <a:solidFill>
                  <a:schemeClr val="bg2"/>
                </a:solidFill>
                <a:latin typeface="微软雅黑" panose="020B0503020204020204" pitchFamily="34" charset="-122"/>
                <a:ea typeface="微软雅黑" panose="020B0503020204020204" pitchFamily="34" charset="-122"/>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a:lstStyle>
          <a:p>
            <a:pPr marL="0" lvl="1" indent="0">
              <a:spcBef>
                <a:spcPts val="300"/>
              </a:spcBef>
              <a:spcAft>
                <a:spcPts val="300"/>
              </a:spcAft>
              <a:buSzPct val="70000"/>
              <a:buNone/>
              <a:defRPr/>
            </a:pPr>
            <a:r>
              <a:rPr lang="en-US" altLang="zh-CN" sz="1600" b="1" kern="0" dirty="0">
                <a:solidFill>
                  <a:srgbClr val="2D2015"/>
                </a:solidFill>
                <a:latin typeface="Times New Roman" panose="02020603050405020304" pitchFamily="18" charset="0"/>
                <a:cs typeface="Times New Roman" panose="02020603050405020304" pitchFamily="18" charset="0"/>
              </a:rPr>
              <a:t>The workload of standardizing both passive and active device can be </a:t>
            </a:r>
            <a:r>
              <a:rPr lang="zh-CN" altLang="en-US" sz="1600" b="1" kern="0" dirty="0">
                <a:solidFill>
                  <a:srgbClr val="2D2015"/>
                </a:solidFill>
                <a:latin typeface="Times New Roman" panose="02020603050405020304" pitchFamily="18" charset="0"/>
                <a:cs typeface="Times New Roman" panose="02020603050405020304" pitchFamily="18" charset="0"/>
              </a:rPr>
              <a:t>≤</a:t>
            </a:r>
            <a:r>
              <a:rPr lang="en-US" altLang="zh-CN" sz="1600" b="1" kern="0" dirty="0">
                <a:solidFill>
                  <a:srgbClr val="2D2015"/>
                </a:solidFill>
                <a:latin typeface="Times New Roman" panose="02020603050405020304" pitchFamily="18" charset="0"/>
                <a:cs typeface="Times New Roman" panose="02020603050405020304" pitchFamily="18" charset="0"/>
              </a:rPr>
              <a:t>1.2x of only standardizing active device.</a:t>
            </a:r>
          </a:p>
        </p:txBody>
      </p:sp>
      <p:graphicFrame>
        <p:nvGraphicFramePr>
          <p:cNvPr id="11" name="表格 4">
            <a:extLst>
              <a:ext uri="{FF2B5EF4-FFF2-40B4-BE49-F238E27FC236}">
                <a16:creationId xmlns:a16="http://schemas.microsoft.com/office/drawing/2014/main" id="{D8A4C676-D443-4C2E-AFDF-1EE8D28D1B14}"/>
              </a:ext>
            </a:extLst>
          </p:cNvPr>
          <p:cNvGraphicFramePr>
            <a:graphicFrameLocks noGrp="1"/>
          </p:cNvGraphicFramePr>
          <p:nvPr>
            <p:extLst>
              <p:ext uri="{D42A27DB-BD31-4B8C-83A1-F6EECF244321}">
                <p14:modId xmlns:p14="http://schemas.microsoft.com/office/powerpoint/2010/main" val="802772332"/>
              </p:ext>
            </p:extLst>
          </p:nvPr>
        </p:nvGraphicFramePr>
        <p:xfrm>
          <a:off x="613409" y="2320830"/>
          <a:ext cx="5688551" cy="4350897"/>
        </p:xfrm>
        <a:graphic>
          <a:graphicData uri="http://schemas.openxmlformats.org/drawingml/2006/table">
            <a:tbl>
              <a:tblPr/>
              <a:tblGrid>
                <a:gridCol w="520741">
                  <a:extLst>
                    <a:ext uri="{9D8B030D-6E8A-4147-A177-3AD203B41FA5}">
                      <a16:colId xmlns:a16="http://schemas.microsoft.com/office/drawing/2014/main" val="20000"/>
                    </a:ext>
                  </a:extLst>
                </a:gridCol>
                <a:gridCol w="1562222">
                  <a:extLst>
                    <a:ext uri="{9D8B030D-6E8A-4147-A177-3AD203B41FA5}">
                      <a16:colId xmlns:a16="http://schemas.microsoft.com/office/drawing/2014/main" val="20001"/>
                    </a:ext>
                  </a:extLst>
                </a:gridCol>
                <a:gridCol w="1985588">
                  <a:extLst>
                    <a:ext uri="{9D8B030D-6E8A-4147-A177-3AD203B41FA5}">
                      <a16:colId xmlns:a16="http://schemas.microsoft.com/office/drawing/2014/main" val="3442021583"/>
                    </a:ext>
                  </a:extLst>
                </a:gridCol>
                <a:gridCol w="1620000">
                  <a:extLst>
                    <a:ext uri="{9D8B030D-6E8A-4147-A177-3AD203B41FA5}">
                      <a16:colId xmlns:a16="http://schemas.microsoft.com/office/drawing/2014/main" val="2974890145"/>
                    </a:ext>
                  </a:extLst>
                </a:gridCol>
              </a:tblGrid>
              <a:tr h="252000">
                <a:tc gridSpan="2">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2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Physical  layer</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hMerge="1">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ctr" defTabSz="1187798" rtl="0" eaLnBrk="1" fontAlgn="ctr" latinLnBrk="0" hangingPunct="1"/>
                      <a:endParaRPr lang="zh-CN" altLang="en-US" sz="1100" b="1" u="none" strike="noStrike" kern="1200" dirty="0">
                        <a:solidFill>
                          <a:schemeClr val="tx2"/>
                        </a:solidFill>
                        <a:effectLst/>
                        <a:latin typeface="微软雅黑" panose="020B0503020204020204" pitchFamily="34" charset="-122"/>
                        <a:ea typeface="微软雅黑" panose="020B0503020204020204" pitchFamily="34" charset="-122"/>
                        <a:cs typeface="+mn-cs"/>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8B53C"/>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2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Additional work for passive compared to active?</a:t>
                      </a:r>
                      <a:endParaRPr lang="zh-CN" altLang="en-US" sz="12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2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Notes</a:t>
                      </a:r>
                      <a:endParaRPr lang="zh-CN" altLang="en-US" sz="12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10000"/>
                  </a:ext>
                </a:extLst>
              </a:tr>
              <a:tr h="234000">
                <a:tc rowSpan="9">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5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DL</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1187323" rtl="0" eaLnBrk="1" latinLnBrk="0" hangingPunct="1">
                        <a:defRPr sz="2337" kern="1200">
                          <a:solidFill>
                            <a:schemeClr val="tx1"/>
                          </a:solidFill>
                          <a:latin typeface="Arial"/>
                        </a:defRPr>
                      </a:lvl1pPr>
                      <a:lvl2pPr marL="593662" algn="l" defTabSz="1187323" rtl="0" eaLnBrk="1" latinLnBrk="0" hangingPunct="1">
                        <a:defRPr sz="2337" kern="1200">
                          <a:solidFill>
                            <a:schemeClr val="tx1"/>
                          </a:solidFill>
                          <a:latin typeface="Arial"/>
                        </a:defRPr>
                      </a:lvl2pPr>
                      <a:lvl3pPr marL="1187323" algn="l" defTabSz="1187323" rtl="0" eaLnBrk="1" latinLnBrk="0" hangingPunct="1">
                        <a:defRPr sz="2337" kern="1200">
                          <a:solidFill>
                            <a:schemeClr val="tx1"/>
                          </a:solidFill>
                          <a:latin typeface="Arial"/>
                        </a:defRPr>
                      </a:lvl3pPr>
                      <a:lvl4pPr marL="1780986" algn="l" defTabSz="1187323" rtl="0" eaLnBrk="1" latinLnBrk="0" hangingPunct="1">
                        <a:defRPr sz="2337" kern="1200">
                          <a:solidFill>
                            <a:schemeClr val="tx1"/>
                          </a:solidFill>
                          <a:latin typeface="Arial"/>
                        </a:defRPr>
                      </a:lvl4pPr>
                      <a:lvl5pPr marL="2374648" algn="l" defTabSz="1187323" rtl="0" eaLnBrk="1" latinLnBrk="0" hangingPunct="1">
                        <a:defRPr sz="2337" kern="1200">
                          <a:solidFill>
                            <a:schemeClr val="tx1"/>
                          </a:solidFill>
                          <a:latin typeface="Arial"/>
                        </a:defRPr>
                      </a:lvl5pPr>
                      <a:lvl6pPr marL="2968309" algn="l" defTabSz="1187323" rtl="0" eaLnBrk="1" latinLnBrk="0" hangingPunct="1">
                        <a:defRPr sz="2337" kern="1200">
                          <a:solidFill>
                            <a:schemeClr val="tx1"/>
                          </a:solidFill>
                          <a:latin typeface="Arial"/>
                        </a:defRPr>
                      </a:lvl6pPr>
                      <a:lvl7pPr marL="3561971" algn="l" defTabSz="1187323" rtl="0" eaLnBrk="1" latinLnBrk="0" hangingPunct="1">
                        <a:defRPr sz="2337" kern="1200">
                          <a:solidFill>
                            <a:schemeClr val="tx1"/>
                          </a:solidFill>
                          <a:latin typeface="Arial"/>
                        </a:defRPr>
                      </a:lvl7pPr>
                      <a:lvl8pPr marL="4155634" algn="l" defTabSz="1187323" rtl="0" eaLnBrk="1" latinLnBrk="0" hangingPunct="1">
                        <a:defRPr sz="2337" kern="1200">
                          <a:solidFill>
                            <a:schemeClr val="tx1"/>
                          </a:solidFill>
                          <a:latin typeface="Arial"/>
                        </a:defRPr>
                      </a:lvl8pPr>
                      <a:lvl9pPr marL="4749295" algn="l" defTabSz="1187323" rtl="0" eaLnBrk="1" latinLnBrk="0" hangingPunct="1">
                        <a:defRPr sz="2337" kern="1200">
                          <a:solidFill>
                            <a:schemeClr val="tx1"/>
                          </a:solidFill>
                          <a:latin typeface="Arial"/>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5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FEC</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5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Possibly</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5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[Neither may need FEC]</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EDC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Modulation</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2"/>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Line code</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EDCA"/>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Preamble</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4"/>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Reference signal</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5"/>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Repetition</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6"/>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5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Signal</a:t>
                      </a:r>
                      <a:r>
                        <a:rPr lang="en-US" altLang="zh-CN" sz="1000" b="1" i="0" u="none" strike="noStrike" baseline="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bandwidth</a:t>
                      </a:r>
                      <a:endPar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Same BW assumed</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8"/>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5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SSB</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SSB only for active</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9"/>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5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Carrier wave signal</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Needed for passive</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11"/>
                  </a:ext>
                </a:extLst>
              </a:tr>
              <a:tr h="234000">
                <a:tc rowSpan="8">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UL</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1187323" rtl="0" eaLnBrk="1" latinLnBrk="0" hangingPunct="1">
                        <a:defRPr sz="2337" kern="1200">
                          <a:solidFill>
                            <a:schemeClr val="tx1"/>
                          </a:solidFill>
                          <a:latin typeface="Arial"/>
                        </a:defRPr>
                      </a:lvl1pPr>
                      <a:lvl2pPr marL="593662" algn="l" defTabSz="1187323" rtl="0" eaLnBrk="1" latinLnBrk="0" hangingPunct="1">
                        <a:defRPr sz="2337" kern="1200">
                          <a:solidFill>
                            <a:schemeClr val="tx1"/>
                          </a:solidFill>
                          <a:latin typeface="Arial"/>
                        </a:defRPr>
                      </a:lvl2pPr>
                      <a:lvl3pPr marL="1187323" algn="l" defTabSz="1187323" rtl="0" eaLnBrk="1" latinLnBrk="0" hangingPunct="1">
                        <a:defRPr sz="2337" kern="1200">
                          <a:solidFill>
                            <a:schemeClr val="tx1"/>
                          </a:solidFill>
                          <a:latin typeface="Arial"/>
                        </a:defRPr>
                      </a:lvl3pPr>
                      <a:lvl4pPr marL="1780986" algn="l" defTabSz="1187323" rtl="0" eaLnBrk="1" latinLnBrk="0" hangingPunct="1">
                        <a:defRPr sz="2337" kern="1200">
                          <a:solidFill>
                            <a:schemeClr val="tx1"/>
                          </a:solidFill>
                          <a:latin typeface="Arial"/>
                        </a:defRPr>
                      </a:lvl4pPr>
                      <a:lvl5pPr marL="2374648" algn="l" defTabSz="1187323" rtl="0" eaLnBrk="1" latinLnBrk="0" hangingPunct="1">
                        <a:defRPr sz="2337" kern="1200">
                          <a:solidFill>
                            <a:schemeClr val="tx1"/>
                          </a:solidFill>
                          <a:latin typeface="Arial"/>
                        </a:defRPr>
                      </a:lvl5pPr>
                      <a:lvl6pPr marL="2968309" algn="l" defTabSz="1187323" rtl="0" eaLnBrk="1" latinLnBrk="0" hangingPunct="1">
                        <a:defRPr sz="2337" kern="1200">
                          <a:solidFill>
                            <a:schemeClr val="tx1"/>
                          </a:solidFill>
                          <a:latin typeface="Arial"/>
                        </a:defRPr>
                      </a:lvl6pPr>
                      <a:lvl7pPr marL="3561971" algn="l" defTabSz="1187323" rtl="0" eaLnBrk="1" latinLnBrk="0" hangingPunct="1">
                        <a:defRPr sz="2337" kern="1200">
                          <a:solidFill>
                            <a:schemeClr val="tx1"/>
                          </a:solidFill>
                          <a:latin typeface="Arial"/>
                        </a:defRPr>
                      </a:lvl7pPr>
                      <a:lvl8pPr marL="4155634" algn="l" defTabSz="1187323" rtl="0" eaLnBrk="1" latinLnBrk="0" hangingPunct="1">
                        <a:defRPr sz="2337" kern="1200">
                          <a:solidFill>
                            <a:schemeClr val="tx1"/>
                          </a:solidFill>
                          <a:latin typeface="Arial"/>
                        </a:defRPr>
                      </a:lvl8pPr>
                      <a:lvl9pPr marL="4749295" algn="l" defTabSz="1187323" rtl="0" eaLnBrk="1" latinLnBrk="0" hangingPunct="1">
                        <a:defRPr sz="2337" kern="1200">
                          <a:solidFill>
                            <a:schemeClr val="tx1"/>
                          </a:solidFill>
                          <a:latin typeface="Arial"/>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5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FEC</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[Could be same]</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12"/>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Modulation</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Possibly</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13"/>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Line code</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14"/>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Preamble</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Possibly</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15"/>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Reference signal</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16"/>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Repetition</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17"/>
                  </a:ext>
                </a:extLst>
              </a:tr>
              <a:tr h="234000">
                <a:tc vMerge="1">
                  <a:txBody>
                    <a:bodyPr/>
                    <a:lstStyle/>
                    <a:p>
                      <a:endParaRPr lang="zh-CN"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Signal</a:t>
                      </a:r>
                      <a:r>
                        <a:rPr lang="en-US" altLang="zh-CN" sz="1000" b="1" i="0" u="none" strike="noStrike" baseline="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bandwidth</a:t>
                      </a:r>
                      <a:endPar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18"/>
                  </a:ext>
                </a:extLst>
              </a:tr>
              <a:tr h="234000">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Power control</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PC only for active</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19"/>
                  </a:ext>
                </a:extLst>
              </a:tr>
            </a:tbl>
          </a:graphicData>
        </a:graphic>
      </p:graphicFrame>
      <p:graphicFrame>
        <p:nvGraphicFramePr>
          <p:cNvPr id="12" name="表格 5">
            <a:extLst>
              <a:ext uri="{FF2B5EF4-FFF2-40B4-BE49-F238E27FC236}">
                <a16:creationId xmlns:a16="http://schemas.microsoft.com/office/drawing/2014/main" id="{2F4CA3B9-C70F-4760-BDDA-E464B34808A7}"/>
              </a:ext>
            </a:extLst>
          </p:cNvPr>
          <p:cNvGraphicFramePr>
            <a:graphicFrameLocks noGrp="1"/>
          </p:cNvGraphicFramePr>
          <p:nvPr>
            <p:extLst>
              <p:ext uri="{D42A27DB-BD31-4B8C-83A1-F6EECF244321}">
                <p14:modId xmlns:p14="http://schemas.microsoft.com/office/powerpoint/2010/main" val="2770492339"/>
              </p:ext>
            </p:extLst>
          </p:nvPr>
        </p:nvGraphicFramePr>
        <p:xfrm>
          <a:off x="6574210" y="2320830"/>
          <a:ext cx="5040000" cy="2424897"/>
        </p:xfrm>
        <a:graphic>
          <a:graphicData uri="http://schemas.openxmlformats.org/drawingml/2006/table">
            <a:tbl>
              <a:tblPr/>
              <a:tblGrid>
                <a:gridCol w="1800000">
                  <a:extLst>
                    <a:ext uri="{9D8B030D-6E8A-4147-A177-3AD203B41FA5}">
                      <a16:colId xmlns:a16="http://schemas.microsoft.com/office/drawing/2014/main" val="20001"/>
                    </a:ext>
                  </a:extLst>
                </a:gridCol>
                <a:gridCol w="1080000">
                  <a:extLst>
                    <a:ext uri="{9D8B030D-6E8A-4147-A177-3AD203B41FA5}">
                      <a16:colId xmlns:a16="http://schemas.microsoft.com/office/drawing/2014/main" val="2583549086"/>
                    </a:ext>
                  </a:extLst>
                </a:gridCol>
                <a:gridCol w="1080000">
                  <a:extLst>
                    <a:ext uri="{9D8B030D-6E8A-4147-A177-3AD203B41FA5}">
                      <a16:colId xmlns:a16="http://schemas.microsoft.com/office/drawing/2014/main" val="2315666555"/>
                    </a:ext>
                  </a:extLst>
                </a:gridCol>
                <a:gridCol w="1080000">
                  <a:extLst>
                    <a:ext uri="{9D8B030D-6E8A-4147-A177-3AD203B41FA5}">
                      <a16:colId xmlns:a16="http://schemas.microsoft.com/office/drawing/2014/main" val="2481849255"/>
                    </a:ext>
                  </a:extLst>
                </a:gridCol>
              </a:tblGrid>
              <a:tr h="252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ctr" defTabSz="1187798" rtl="0" eaLnBrk="1" fontAlgn="ctr" latinLnBrk="0" hangingPunct="1"/>
                      <a:r>
                        <a:rPr lang="en-US" altLang="zh-CN" sz="1200" b="1"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Higher layer functions</a:t>
                      </a:r>
                      <a:endParaRPr lang="zh-CN" altLang="en-US" sz="1200" b="1"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8B53C"/>
                    </a:solidFill>
                  </a:tcPr>
                </a:tc>
                <a:tc>
                  <a:txBody>
                    <a:bodyPr/>
                    <a:lstStyle/>
                    <a:p>
                      <a:pPr marL="0" algn="ctr" defTabSz="1187798" rtl="0" eaLnBrk="1" fontAlgn="ctr" latinLnBrk="0" hangingPunct="1"/>
                      <a:r>
                        <a:rPr lang="en-US" altLang="zh-CN" sz="1200" b="1"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Needed for active?</a:t>
                      </a:r>
                      <a:endParaRPr lang="zh-CN" altLang="en-US" sz="1200" b="1"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algn="ctr" defTabSz="1187798" rtl="0" eaLnBrk="1" fontAlgn="ctr" latinLnBrk="0" hangingPunct="1"/>
                      <a:r>
                        <a:rPr lang="en-US" altLang="zh-CN" sz="1200" b="1"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Needed for passive?</a:t>
                      </a:r>
                      <a:endParaRPr lang="zh-CN" altLang="en-US" sz="1200" b="1"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algn="ctr" defTabSz="1187798" rtl="0" eaLnBrk="1" fontAlgn="ctr" latinLnBrk="0" hangingPunct="1"/>
                      <a:r>
                        <a:rPr lang="en-US" altLang="zh-CN" sz="1200" b="1"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Notes</a:t>
                      </a:r>
                      <a:endParaRPr lang="zh-CN" altLang="en-US" sz="1200" b="1"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10000"/>
                  </a:ext>
                </a:extLst>
              </a:tr>
              <a:tr h="23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System information</a:t>
                      </a:r>
                    </a:p>
                  </a:txBody>
                  <a:tcPr marL="7137" marR="7137" marT="7137" marB="0" anchor="ctr">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62730955"/>
                  </a:ext>
                </a:extLst>
              </a:tr>
              <a:tr h="23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Paging</a:t>
                      </a:r>
                    </a:p>
                  </a:txBody>
                  <a:tcPr marL="7137" marR="7137" marT="7137" marB="0" anchor="ctr">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590775568"/>
                  </a:ext>
                </a:extLst>
              </a:tr>
              <a:tr h="32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Connection establishment</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Yes</a:t>
                      </a:r>
                      <a:endParaRPr kumimoji="0" lang="en-US" altLang="zh-CN" sz="1000" b="0" i="0" u="none" strike="noStrike" kern="1200" cap="none" spc="0" normalizeH="0" baseline="0" noProof="0" dirty="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Simplified (e.g., no DO for passive)</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4"/>
                  </a:ext>
                </a:extLst>
              </a:tr>
              <a:tr h="32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Connection control &amp;</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Associated signaling</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Simplified</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13"/>
                  </a:ext>
                </a:extLst>
              </a:tr>
              <a:tr h="23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Acknowledgement (e.g. HARQ)</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6"/>
                  </a:ext>
                </a:extLst>
              </a:tr>
              <a:tr h="23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Mobility functionality</a:t>
                      </a:r>
                      <a:endParaRPr lang="en-US" altLang="zh-CN" sz="1000" b="1"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7"/>
                  </a:ext>
                </a:extLst>
              </a:tr>
              <a:tr h="23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Transfer of application data</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1187798" rtl="0" eaLnBrk="1" fontAlgn="ctr" latinLnBrk="0" hangingPunct="1">
                        <a:lnSpc>
                          <a:spcPct val="100000"/>
                        </a:lnSpc>
                        <a:spcBef>
                          <a:spcPts val="0"/>
                        </a:spcBef>
                        <a:spcAft>
                          <a:spcPts val="0"/>
                        </a:spcAft>
                        <a:buClrTx/>
                        <a:buSzTx/>
                        <a:buFontTx/>
                        <a:buNone/>
                        <a:tabLst/>
                        <a:defRPr/>
                      </a:pP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9"/>
                  </a:ext>
                </a:extLst>
              </a:tr>
              <a:tr h="23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Power</a:t>
                      </a:r>
                      <a:r>
                        <a:rPr lang="en-US" altLang="zh-CN" sz="1000" b="1" i="0" u="none" strike="noStrike" baseline="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 saving mode</a:t>
                      </a:r>
                      <a:endParaRPr lang="en-US" altLang="zh-CN" sz="1000" b="1"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Yes</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No</a:t>
                      </a: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CN" sz="1000" b="0" i="0" u="none" strike="noStrike" kern="1200"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7137" marR="7137" marT="713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15"/>
                  </a:ext>
                </a:extLst>
              </a:tr>
            </a:tbl>
          </a:graphicData>
        </a:graphic>
      </p:graphicFrame>
      <p:sp>
        <p:nvSpPr>
          <p:cNvPr id="13" name="内容占位符 2">
            <a:extLst>
              <a:ext uri="{FF2B5EF4-FFF2-40B4-BE49-F238E27FC236}">
                <a16:creationId xmlns:a16="http://schemas.microsoft.com/office/drawing/2014/main" id="{0347A3D4-44B0-4088-9C71-763CCFBB755D}"/>
              </a:ext>
            </a:extLst>
          </p:cNvPr>
          <p:cNvSpPr txBox="1">
            <a:spLocks/>
          </p:cNvSpPr>
          <p:nvPr/>
        </p:nvSpPr>
        <p:spPr bwMode="auto">
          <a:xfrm>
            <a:off x="285789" y="517078"/>
            <a:ext cx="11625185" cy="1759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2600">
                <a:solidFill>
                  <a:schemeClr val="bg2"/>
                </a:solidFill>
                <a:latin typeface="微软雅黑" panose="020B0503020204020204" pitchFamily="34" charset="-122"/>
                <a:ea typeface="微软雅黑" panose="020B0503020204020204" pitchFamily="34" charset="-122"/>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微软雅黑" panose="020B0503020204020204" pitchFamily="34" charset="-122"/>
                <a:ea typeface="微软雅黑" panose="020B0503020204020204" pitchFamily="34" charset="-122"/>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微软雅黑" panose="020B0503020204020204" pitchFamily="34" charset="-122"/>
                <a:ea typeface="微软雅黑" panose="020B0503020204020204" pitchFamily="34" charset="-122"/>
              </a:defRPr>
            </a:lvl3pPr>
            <a:lvl4pPr marL="1600200" indent="-228600" algn="l" rtl="0" fontAlgn="base">
              <a:spcBef>
                <a:spcPct val="20000"/>
              </a:spcBef>
              <a:spcAft>
                <a:spcPct val="0"/>
              </a:spcAft>
              <a:buSzPct val="60000"/>
              <a:buFont typeface="Arial" charset="0"/>
              <a:buChar char="–"/>
              <a:defRPr sz="2000">
                <a:solidFill>
                  <a:schemeClr val="bg2"/>
                </a:solidFill>
                <a:latin typeface="微软雅黑" panose="020B0503020204020204" pitchFamily="34" charset="-122"/>
                <a:ea typeface="微软雅黑" panose="020B0503020204020204" pitchFamily="34" charset="-122"/>
              </a:defRPr>
            </a:lvl4pPr>
            <a:lvl5pPr marL="2057400" indent="-228600" algn="l" rtl="0" fontAlgn="base">
              <a:spcBef>
                <a:spcPct val="20000"/>
              </a:spcBef>
              <a:spcAft>
                <a:spcPct val="0"/>
              </a:spcAft>
              <a:buFont typeface="Verdana" pitchFamily="34" charset="0"/>
              <a:buChar char="›"/>
              <a:defRPr>
                <a:solidFill>
                  <a:schemeClr val="bg2"/>
                </a:solidFill>
                <a:latin typeface="微软雅黑" panose="020B0503020204020204" pitchFamily="34" charset="-122"/>
                <a:ea typeface="微软雅黑" panose="020B0503020204020204" pitchFamily="34" charset="-122"/>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a:lstStyle>
          <a:p>
            <a:pPr marL="358775" lvl="1" indent="-358775">
              <a:spcBef>
                <a:spcPts val="0"/>
              </a:spcBef>
              <a:spcAft>
                <a:spcPts val="600"/>
              </a:spcAft>
              <a:buSzPct val="70000"/>
              <a:buFont typeface="Wingdings" panose="05000000000000000000" pitchFamily="2" charset="2"/>
              <a:buChar char="l"/>
              <a:defRPr/>
            </a:pPr>
            <a:r>
              <a:rPr lang="en-US" altLang="zh-CN" sz="1500" b="1" kern="0" dirty="0">
                <a:solidFill>
                  <a:srgbClr val="2D2015"/>
                </a:solidFill>
                <a:latin typeface="Times New Roman" panose="02020603050405020304" pitchFamily="18" charset="0"/>
                <a:cs typeface="Times New Roman" panose="02020603050405020304" pitchFamily="18" charset="0"/>
              </a:rPr>
              <a:t>Compact design is expected for both active and passive device, due to the strict constraints on device power consumption and complexity</a:t>
            </a:r>
          </a:p>
          <a:p>
            <a:pPr marL="358775" lvl="1" indent="-358775">
              <a:spcBef>
                <a:spcPts val="0"/>
              </a:spcBef>
              <a:spcAft>
                <a:spcPts val="600"/>
              </a:spcAft>
              <a:buSzPct val="70000"/>
              <a:buFont typeface="Wingdings" panose="05000000000000000000" pitchFamily="2" charset="2"/>
              <a:buChar char="l"/>
              <a:defRPr/>
            </a:pPr>
            <a:r>
              <a:rPr lang="en-US" altLang="zh-CN" sz="1500" b="1" kern="0" dirty="0">
                <a:solidFill>
                  <a:srgbClr val="2D2015"/>
                </a:solidFill>
                <a:latin typeface="Times New Roman" panose="02020603050405020304" pitchFamily="18" charset="0"/>
                <a:cs typeface="Times New Roman" panose="02020603050405020304" pitchFamily="18" charset="0"/>
              </a:rPr>
              <a:t>For the active device design, benefits can be expected from evaluations of LP-WUS e.g., modulation, waveform, synchronization</a:t>
            </a:r>
          </a:p>
          <a:p>
            <a:pPr marL="358775" lvl="1" indent="-358775">
              <a:spcBef>
                <a:spcPts val="0"/>
              </a:spcBef>
              <a:spcAft>
                <a:spcPts val="600"/>
              </a:spcAft>
              <a:buSzPct val="70000"/>
              <a:buFont typeface="Wingdings" panose="05000000000000000000" pitchFamily="2" charset="2"/>
              <a:buChar char="l"/>
              <a:defRPr/>
            </a:pPr>
            <a:r>
              <a:rPr lang="en-US" altLang="zh-CN" sz="1500" b="1" kern="0" dirty="0">
                <a:solidFill>
                  <a:srgbClr val="2D2015"/>
                </a:solidFill>
                <a:latin typeface="Times New Roman" panose="02020603050405020304" pitchFamily="18" charset="0"/>
                <a:cs typeface="Times New Roman" panose="02020603050405020304" pitchFamily="18" charset="0"/>
              </a:rPr>
              <a:t>Much of passive device design is either removed or simplified from active device design, i.e. standardizing active devices completes a large part of the effort for passive devices without parallel or additional work streams</a:t>
            </a:r>
          </a:p>
          <a:p>
            <a:pPr marL="358775" lvl="1" indent="-358775">
              <a:spcBef>
                <a:spcPts val="0"/>
              </a:spcBef>
              <a:spcAft>
                <a:spcPts val="600"/>
              </a:spcAft>
              <a:buSzPct val="70000"/>
              <a:buFont typeface="Wingdings" panose="05000000000000000000" pitchFamily="2" charset="2"/>
              <a:buChar char="l"/>
              <a:defRPr/>
            </a:pPr>
            <a:r>
              <a:rPr lang="en-US" altLang="zh-CN" sz="1500" b="1" kern="0" dirty="0">
                <a:solidFill>
                  <a:srgbClr val="2D2015"/>
                </a:solidFill>
                <a:latin typeface="Times New Roman" panose="02020603050405020304" pitchFamily="18" charset="0"/>
                <a:cs typeface="Times New Roman" panose="02020603050405020304" pitchFamily="18" charset="0"/>
              </a:rPr>
              <a:t>Device A (passive w/o energy storage) and Device B (passive w/ energy storage) can share the same air interface</a:t>
            </a:r>
          </a:p>
          <a:p>
            <a:pPr marL="803275" lvl="1" indent="-358775">
              <a:spcBef>
                <a:spcPts val="0"/>
              </a:spcBef>
              <a:spcAft>
                <a:spcPts val="300"/>
              </a:spcAft>
              <a:defRPr/>
            </a:pPr>
            <a:r>
              <a:rPr lang="en-US" altLang="zh-CN" sz="1300" kern="0" dirty="0">
                <a:solidFill>
                  <a:schemeClr val="tx1"/>
                </a:solidFill>
                <a:latin typeface="Times New Roman" panose="02020603050405020304" pitchFamily="18" charset="0"/>
                <a:cs typeface="Times New Roman" panose="02020603050405020304" pitchFamily="18" charset="0"/>
              </a:rPr>
              <a:t>The differences lie in the implementation of device, especially the RF front-end, </a:t>
            </a:r>
            <a:r>
              <a:rPr lang="en-US" altLang="zh-CN" sz="13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e.g., w or w/o power amplifier, capacitor or supercapacitor</a:t>
            </a:r>
          </a:p>
        </p:txBody>
      </p:sp>
    </p:spTree>
    <p:extLst>
      <p:ext uri="{BB962C8B-B14F-4D97-AF65-F5344CB8AC3E}">
        <p14:creationId xmlns:p14="http://schemas.microsoft.com/office/powerpoint/2010/main" val="410206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C17B005D-8367-4915-B85E-B3918D0022F2}"/>
              </a:ext>
            </a:extLst>
          </p:cNvPr>
          <p:cNvSpPr txBox="1">
            <a:spLocks/>
          </p:cNvSpPr>
          <p:nvPr/>
        </p:nvSpPr>
        <p:spPr>
          <a:xfrm>
            <a:off x="400594" y="69538"/>
            <a:ext cx="11480110" cy="53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defTabSz="914400" fontAlgn="base">
              <a:spcBef>
                <a:spcPct val="0"/>
              </a:spcBef>
              <a:spcAft>
                <a:spcPct val="0"/>
              </a:spcAft>
              <a:defRPr sz="3000" b="0">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r>
              <a:rPr lang="en-US" altLang="zh-CN" sz="2800" dirty="0"/>
              <a:t>R19 Ambient IoT Scope</a:t>
            </a:r>
            <a:endParaRPr lang="zh-CN" altLang="en-US" sz="2800" dirty="0"/>
          </a:p>
        </p:txBody>
      </p:sp>
      <p:sp>
        <p:nvSpPr>
          <p:cNvPr id="27" name="内容占位符 2">
            <a:extLst>
              <a:ext uri="{FF2B5EF4-FFF2-40B4-BE49-F238E27FC236}">
                <a16:creationId xmlns:a16="http://schemas.microsoft.com/office/drawing/2014/main" id="{506A89AD-9D65-4B0F-A4CC-8BBCF8920AA7}"/>
              </a:ext>
            </a:extLst>
          </p:cNvPr>
          <p:cNvSpPr>
            <a:spLocks noGrp="1"/>
          </p:cNvSpPr>
          <p:nvPr>
            <p:ph idx="12"/>
          </p:nvPr>
        </p:nvSpPr>
        <p:spPr>
          <a:xfrm>
            <a:off x="400594" y="642936"/>
            <a:ext cx="11480110" cy="3383520"/>
          </a:xfrm>
        </p:spPr>
        <p:txBody>
          <a:bodyPr lIns="72000" tIns="0" rIns="72000" bIns="0"/>
          <a:lstStyle/>
          <a:p>
            <a:pPr marL="11112" lvl="1" indent="0" algn="just">
              <a:spcBef>
                <a:spcPts val="300"/>
              </a:spcBef>
              <a:buClr>
                <a:srgbClr val="000000"/>
              </a:buClr>
              <a:buSzPct val="70000"/>
              <a:buNone/>
            </a:pPr>
            <a:r>
              <a:rPr lang="en-US" altLang="zh-CN" sz="1600" b="1" dirty="0">
                <a:latin typeface="Times New Roman" panose="02020603050405020304" pitchFamily="18" charset="0"/>
                <a:cs typeface="Times New Roman" panose="02020603050405020304" pitchFamily="18" charset="0"/>
              </a:rPr>
              <a:t>RAN1-led SI + WI for Rel-19 Ambient IoT</a:t>
            </a:r>
            <a:r>
              <a:rPr lang="en-US" altLang="zh-CN" sz="1600" b="1" strike="sngStrike" dirty="0">
                <a:latin typeface="Times New Roman" panose="02020603050405020304" pitchFamily="18" charset="0"/>
                <a:cs typeface="Times New Roman" panose="02020603050405020304" pitchFamily="18" charset="0"/>
              </a:rPr>
              <a:t> </a:t>
            </a:r>
          </a:p>
          <a:p>
            <a:pPr marL="444500" lvl="1" indent="-355600" algn="just">
              <a:spcBef>
                <a:spcPts val="300"/>
              </a:spcBef>
              <a:buClr>
                <a:srgbClr val="000000"/>
              </a:buClr>
              <a:buSzPct val="70000"/>
              <a:buFont typeface="Wingdings" panose="05000000000000000000" pitchFamily="2" charset="2"/>
              <a:buChar char="l"/>
            </a:pPr>
            <a:r>
              <a:rPr lang="en-US" altLang="zh-CN" sz="1400" dirty="0">
                <a:latin typeface="Times New Roman" panose="02020603050405020304" pitchFamily="18" charset="0"/>
                <a:cs typeface="Times New Roman" panose="02020603050405020304" pitchFamily="18" charset="0"/>
              </a:rPr>
              <a:t>Need to consider carefully the amount of specification work and commercial relevance of Rel-19 Ambient IoT features</a:t>
            </a:r>
          </a:p>
          <a:p>
            <a:pPr marL="444500" lvl="1" indent="-355600" algn="just">
              <a:spcBef>
                <a:spcPts val="300"/>
              </a:spcBef>
              <a:buClr>
                <a:srgbClr val="000000"/>
              </a:buClr>
              <a:buSzPct val="70000"/>
              <a:buFont typeface="Wingdings" panose="05000000000000000000" pitchFamily="2" charset="2"/>
              <a:buChar char="l"/>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Tag categories: </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Target both (semi-)passive and active device tags in Rel-19</a:t>
            </a:r>
          </a:p>
          <a:p>
            <a:pPr marL="1038399" lvl="2" indent="-355600" algn="just">
              <a:spcBef>
                <a:spcPts val="300"/>
              </a:spcBef>
              <a:buClr>
                <a:srgbClr val="000000"/>
              </a:buClr>
              <a:buSzPct val="70000"/>
              <a:buFont typeface="Wingdings" panose="05000000000000000000" pitchFamily="2" charset="2"/>
              <a:buChar char="p"/>
            </a:pPr>
            <a:r>
              <a:rPr lang="en-US" altLang="zh-CN" sz="1300" dirty="0">
                <a:latin typeface="Times New Roman" panose="02020603050405020304" pitchFamily="18" charset="0"/>
                <a:ea typeface="微软雅黑" panose="020B0503020204020204" pitchFamily="34" charset="-122"/>
                <a:cs typeface="Times New Roman" panose="02020603050405020304" pitchFamily="18" charset="0"/>
              </a:rPr>
              <a:t>(Semi-)Passive device more preferable for indoor use cases, while active device may be the only choice for direct link to outdoor BS</a:t>
            </a:r>
          </a:p>
          <a:p>
            <a:pPr marL="1038399" lvl="2" indent="-355600" algn="just">
              <a:spcBef>
                <a:spcPts val="300"/>
              </a:spcBef>
              <a:buClr>
                <a:srgbClr val="000000"/>
              </a:buClr>
              <a:buSzPct val="70000"/>
              <a:buFont typeface="Wingdings" panose="05000000000000000000" pitchFamily="2" charset="2"/>
              <a:buChar char="p"/>
            </a:pPr>
            <a:r>
              <a:rPr lang="en-US" altLang="zh-CN" sz="1300" dirty="0">
                <a:latin typeface="Times New Roman" panose="02020603050405020304" pitchFamily="18" charset="0"/>
                <a:ea typeface="微软雅黑" panose="020B0503020204020204" pitchFamily="34" charset="-122"/>
                <a:cs typeface="Times New Roman" panose="02020603050405020304" pitchFamily="18" charset="0"/>
              </a:rPr>
              <a:t>Standardizing active and passive in the same release does not require two parallel streams of work. By removing or simplifying functions from active tag to make passive tag, the passive tag adds ~20% workload (see Annex)</a:t>
            </a:r>
          </a:p>
          <a:p>
            <a:pPr marL="444500" lvl="1" indent="-355600" algn="just">
              <a:spcBef>
                <a:spcPts val="300"/>
              </a:spcBef>
              <a:buClr>
                <a:srgbClr val="000000"/>
              </a:buClr>
              <a:buSzPct val="70000"/>
              <a:buFont typeface="Wingdings" panose="05000000000000000000" pitchFamily="2" charset="2"/>
              <a:buChar char="l"/>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Spectrum:</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 Target licensed FDD in Rel-19</a:t>
            </a:r>
          </a:p>
          <a:p>
            <a:pPr marL="1038399" lvl="2" indent="-355600" algn="just">
              <a:spcBef>
                <a:spcPts val="300"/>
              </a:spcBef>
              <a:buClr>
                <a:srgbClr val="000000"/>
              </a:buClr>
              <a:buSzPct val="70000"/>
              <a:buFont typeface="Wingdings" panose="05000000000000000000" pitchFamily="2" charset="2"/>
              <a:buChar char="p"/>
            </a:pPr>
            <a:r>
              <a:rPr lang="en-US" altLang="zh-CN" sz="1300" dirty="0">
                <a:latin typeface="Times New Roman" panose="02020603050405020304" pitchFamily="18" charset="0"/>
                <a:ea typeface="微软雅黑" panose="020B0503020204020204" pitchFamily="34" charset="-122"/>
                <a:cs typeface="Times New Roman" panose="02020603050405020304" pitchFamily="18" charset="0"/>
              </a:rPr>
              <a:t>Higher service availability and reliability in licensed spectrum, longer effective range and lower device power consumption in lower frequency bands</a:t>
            </a:r>
          </a:p>
          <a:p>
            <a:pPr marL="444500" lvl="1" indent="-355600" algn="just">
              <a:spcBef>
                <a:spcPts val="300"/>
              </a:spcBef>
              <a:buClr>
                <a:srgbClr val="000000"/>
              </a:buClr>
              <a:buSzPct val="70000"/>
              <a:buFont typeface="Wingdings" panose="05000000000000000000" pitchFamily="2" charset="2"/>
              <a:buChar char="l"/>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RAN connectivity:</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 Target gNB direct bidirectional communication with Ambient IoT device in Rel-19</a:t>
            </a:r>
          </a:p>
          <a:p>
            <a:pPr marL="1038399" lvl="2" indent="-355600" algn="just">
              <a:spcBef>
                <a:spcPts val="300"/>
              </a:spcBef>
              <a:buClr>
                <a:srgbClr val="000000"/>
              </a:buClr>
              <a:buSzPct val="70000"/>
              <a:buFont typeface="Wingdings" panose="05000000000000000000" pitchFamily="2" charset="2"/>
              <a:buChar char="p"/>
            </a:pPr>
            <a:r>
              <a:rPr lang="en-US" altLang="zh-CN" sz="1300" dirty="0">
                <a:latin typeface="Times New Roman" panose="02020603050405020304" pitchFamily="18" charset="0"/>
                <a:ea typeface="微软雅黑" panose="020B0503020204020204" pitchFamily="34" charset="-122"/>
                <a:cs typeface="Times New Roman" panose="02020603050405020304" pitchFamily="18" charset="0"/>
              </a:rPr>
              <a:t>Baseline of cellular network to meet high service availability and reliability in large or wide areas</a:t>
            </a:r>
          </a:p>
        </p:txBody>
      </p:sp>
      <p:pic>
        <p:nvPicPr>
          <p:cNvPr id="5" name="图片 4"/>
          <p:cNvPicPr>
            <a:picLocks noChangeAspect="1"/>
          </p:cNvPicPr>
          <p:nvPr/>
        </p:nvPicPr>
        <p:blipFill>
          <a:blip r:embed="rId2"/>
          <a:stretch>
            <a:fillRect/>
          </a:stretch>
        </p:blipFill>
        <p:spPr>
          <a:xfrm>
            <a:off x="674022" y="4026456"/>
            <a:ext cx="9969265" cy="2214380"/>
          </a:xfrm>
          <a:prstGeom prst="rect">
            <a:avLst/>
          </a:prstGeom>
        </p:spPr>
      </p:pic>
    </p:spTree>
    <p:extLst>
      <p:ext uri="{BB962C8B-B14F-4D97-AF65-F5344CB8AC3E}">
        <p14:creationId xmlns:p14="http://schemas.microsoft.com/office/powerpoint/2010/main" val="212380443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a:spLocks/>
          </p:cNvSpPr>
          <p:nvPr/>
        </p:nvSpPr>
        <p:spPr bwMode="auto">
          <a:xfrm>
            <a:off x="181286" y="16978"/>
            <a:ext cx="12015477" cy="66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defTabSz="914400" fontAlgn="base">
              <a:spcBef>
                <a:spcPct val="0"/>
              </a:spcBef>
              <a:spcAft>
                <a:spcPct val="0"/>
              </a:spcAft>
              <a:defRPr sz="3000" b="0">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r>
              <a:rPr lang="en-US" altLang="zh-CN" sz="2800" dirty="0"/>
              <a:t>RFID</a:t>
            </a:r>
            <a:r>
              <a:rPr lang="zh-CN" altLang="en-US" sz="2800" dirty="0"/>
              <a:t> </a:t>
            </a:r>
            <a:r>
              <a:rPr lang="en-US" altLang="zh-CN" sz="2800" dirty="0"/>
              <a:t>Grows Rapidly – Technology Constraints Limit RFID Value to Industries</a:t>
            </a:r>
            <a:endParaRPr lang="zh-CN" altLang="en-US" sz="2800" dirty="0"/>
          </a:p>
        </p:txBody>
      </p:sp>
      <p:sp>
        <p:nvSpPr>
          <p:cNvPr id="4" name="文本框 3"/>
          <p:cNvSpPr txBox="1"/>
          <p:nvPr/>
        </p:nvSpPr>
        <p:spPr>
          <a:xfrm>
            <a:off x="181286" y="665650"/>
            <a:ext cx="5493523" cy="646331"/>
          </a:xfrm>
          <a:prstGeom prst="rect">
            <a:avLst/>
          </a:prstGeom>
          <a:solidFill>
            <a:schemeClr val="tx2"/>
          </a:solidFill>
        </p:spPr>
        <p:txBody>
          <a:bodyPr wrap="square" rtlCol="0">
            <a:spAutoFit/>
          </a:bodyPr>
          <a:lstStyle/>
          <a:p>
            <a:pPr marL="171450" indent="-171450">
              <a:lnSpc>
                <a:spcPct val="150000"/>
              </a:lnSpc>
              <a:buFont typeface="Arial" panose="020B0604020202020204" pitchFamily="34" charset="0"/>
              <a:buChar char="•"/>
              <a:defRPr/>
            </a:pPr>
            <a:r>
              <a:rPr lang="en-US" altLang="zh-CN" sz="1200" b="1" dirty="0">
                <a:solidFill>
                  <a:srgbClr val="1D1D1A"/>
                </a:solidFill>
                <a:latin typeface="微软雅黑" panose="020B0503020204020204" pitchFamily="34" charset="-122"/>
                <a:ea typeface="微软雅黑" panose="020B0503020204020204" pitchFamily="34" charset="-122"/>
              </a:rPr>
              <a:t>Volumes of RFID tag 20B in 2022 and 49B in 2031</a:t>
            </a:r>
            <a:r>
              <a:rPr lang="zh-CN" altLang="en-US" sz="1200" b="1" dirty="0">
                <a:solidFill>
                  <a:srgbClr val="1D1D1A"/>
                </a:solidFill>
                <a:latin typeface="微软雅黑" panose="020B0503020204020204" pitchFamily="34" charset="-122"/>
                <a:ea typeface="微软雅黑" panose="020B0503020204020204" pitchFamily="34" charset="-122"/>
              </a:rPr>
              <a:t>，</a:t>
            </a:r>
            <a:r>
              <a:rPr lang="en-US" altLang="zh-CN" sz="1200" b="1" dirty="0">
                <a:solidFill>
                  <a:srgbClr val="1D1D1A"/>
                </a:solidFill>
                <a:latin typeface="微软雅黑" panose="020B0503020204020204" pitchFamily="34" charset="-122"/>
                <a:ea typeface="微软雅黑" panose="020B0503020204020204" pitchFamily="34" charset="-122"/>
              </a:rPr>
              <a:t>UHF takes 65%</a:t>
            </a:r>
          </a:p>
          <a:p>
            <a:pPr marL="171450" indent="-171450">
              <a:lnSpc>
                <a:spcPct val="150000"/>
              </a:lnSpc>
              <a:buFont typeface="Arial" panose="020B0604020202020204" pitchFamily="34" charset="0"/>
              <a:buChar char="•"/>
              <a:defRPr/>
            </a:pPr>
            <a:r>
              <a:rPr lang="en-US" altLang="zh-CN" sz="1200" b="1" dirty="0">
                <a:solidFill>
                  <a:srgbClr val="1D1D1A"/>
                </a:solidFill>
                <a:latin typeface="微软雅黑" panose="020B0503020204020204" pitchFamily="34" charset="-122"/>
                <a:ea typeface="微软雅黑" panose="020B0503020204020204" pitchFamily="34" charset="-122"/>
              </a:rPr>
              <a:t>Total addressed market of RFID up to $18.5B</a:t>
            </a:r>
            <a:endParaRPr lang="zh-CN" altLang="en-US" sz="1200" b="1" dirty="0">
              <a:solidFill>
                <a:srgbClr val="1D1D1A"/>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C32F694E-767B-433F-A329-4EC2001BB3D8}"/>
              </a:ext>
            </a:extLst>
          </p:cNvPr>
          <p:cNvGrpSpPr/>
          <p:nvPr/>
        </p:nvGrpSpPr>
        <p:grpSpPr>
          <a:xfrm>
            <a:off x="439317" y="1265077"/>
            <a:ext cx="4864511" cy="2659235"/>
            <a:chOff x="405248" y="1312706"/>
            <a:chExt cx="4572000" cy="2345989"/>
          </a:xfrm>
        </p:grpSpPr>
        <p:graphicFrame>
          <p:nvGraphicFramePr>
            <p:cNvPr id="126" name="图表 125">
              <a:extLst>
                <a:ext uri="{FF2B5EF4-FFF2-40B4-BE49-F238E27FC236}">
                  <a16:creationId xmlns:a16="http://schemas.microsoft.com/office/drawing/2014/main" id="{4E240933-1540-4F20-83E2-246184F724A7}"/>
                </a:ext>
              </a:extLst>
            </p:cNvPr>
            <p:cNvGraphicFramePr>
              <a:graphicFrameLocks/>
            </p:cNvGraphicFramePr>
            <p:nvPr>
              <p:extLst>
                <p:ext uri="{D42A27DB-BD31-4B8C-83A1-F6EECF244321}">
                  <p14:modId xmlns:p14="http://schemas.microsoft.com/office/powerpoint/2010/main" val="3225422156"/>
                </p:ext>
              </p:extLst>
            </p:nvPr>
          </p:nvGraphicFramePr>
          <p:xfrm>
            <a:off x="405248" y="1312706"/>
            <a:ext cx="4572000" cy="2345989"/>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a:extLst>
                <a:ext uri="{FF2B5EF4-FFF2-40B4-BE49-F238E27FC236}">
                  <a16:creationId xmlns:a16="http://schemas.microsoft.com/office/drawing/2014/main" id="{078D4E9E-3014-4F5B-AC5D-DDED177A221E}"/>
                </a:ext>
              </a:extLst>
            </p:cNvPr>
            <p:cNvSpPr txBox="1"/>
            <p:nvPr/>
          </p:nvSpPr>
          <p:spPr>
            <a:xfrm>
              <a:off x="4095999" y="1602144"/>
              <a:ext cx="839246" cy="142549"/>
            </a:xfrm>
            <a:prstGeom prst="rect">
              <a:avLst/>
            </a:prstGeom>
            <a:noFill/>
          </p:spPr>
          <p:txBody>
            <a:bodyPr wrap="square" lIns="0" tIns="0" rIns="0" bIns="0" rtlCol="0">
              <a:spAutoFit/>
            </a:bodyPr>
            <a:lstStyle/>
            <a:p>
              <a:pPr algn="ctr"/>
              <a:r>
                <a:rPr kumimoji="1" lang="en-US" altLang="zh-CN" sz="1050" b="1" dirty="0">
                  <a:solidFill>
                    <a:srgbClr val="000000"/>
                  </a:solidFill>
                  <a:latin typeface="Microsoft YaHei" panose="020B0503020204020204" pitchFamily="34" charset="-122"/>
                  <a:ea typeface="Microsoft YaHei" panose="020B0503020204020204" pitchFamily="34" charset="-122"/>
                </a:rPr>
                <a:t>~49 Billion</a:t>
              </a:r>
              <a:endParaRPr kumimoji="1" lang="zh-CN" altLang="en-US" sz="1050" b="1" dirty="0">
                <a:solidFill>
                  <a:srgbClr val="000000"/>
                </a:solidFill>
                <a:latin typeface="Microsoft YaHei" panose="020B0503020204020204" pitchFamily="34" charset="-122"/>
                <a:ea typeface="Microsoft YaHei" panose="020B0503020204020204" pitchFamily="34" charset="-122"/>
              </a:endParaRPr>
            </a:p>
          </p:txBody>
        </p:sp>
        <p:sp>
          <p:nvSpPr>
            <p:cNvPr id="122" name="文本框 121">
              <a:extLst>
                <a:ext uri="{FF2B5EF4-FFF2-40B4-BE49-F238E27FC236}">
                  <a16:creationId xmlns:a16="http://schemas.microsoft.com/office/drawing/2014/main" id="{4FBD2BFC-5805-451B-8D76-173BED1751A1}"/>
                </a:ext>
              </a:extLst>
            </p:cNvPr>
            <p:cNvSpPr txBox="1"/>
            <p:nvPr/>
          </p:nvSpPr>
          <p:spPr>
            <a:xfrm>
              <a:off x="4269076" y="2116369"/>
              <a:ext cx="455036" cy="285098"/>
            </a:xfrm>
            <a:prstGeom prst="rect">
              <a:avLst/>
            </a:prstGeom>
            <a:noFill/>
          </p:spPr>
          <p:txBody>
            <a:bodyPr wrap="square" lIns="0" tIns="0" rIns="0" bIns="0" rtlCol="0">
              <a:spAutoFit/>
            </a:bodyPr>
            <a:lstStyle/>
            <a:p>
              <a:pPr algn="ctr"/>
              <a:r>
                <a:rPr kumimoji="1" lang="en-US" altLang="zh-CN" sz="1050" b="1" dirty="0">
                  <a:solidFill>
                    <a:srgbClr val="000000"/>
                  </a:solidFill>
                  <a:latin typeface="Microsoft YaHei" panose="020B0503020204020204" pitchFamily="34" charset="-122"/>
                  <a:ea typeface="Microsoft YaHei" panose="020B0503020204020204" pitchFamily="34" charset="-122"/>
                </a:rPr>
                <a:t>UHF</a:t>
              </a:r>
            </a:p>
            <a:p>
              <a:pPr algn="ctr"/>
              <a:r>
                <a:rPr kumimoji="1" lang="en-US" altLang="zh-CN" sz="1050" b="1" dirty="0">
                  <a:solidFill>
                    <a:srgbClr val="000000"/>
                  </a:solidFill>
                  <a:latin typeface="Microsoft YaHei" panose="020B0503020204020204" pitchFamily="34" charset="-122"/>
                  <a:ea typeface="Microsoft YaHei" panose="020B0503020204020204" pitchFamily="34" charset="-122"/>
                </a:rPr>
                <a:t>65%</a:t>
              </a:r>
              <a:endParaRPr kumimoji="1" lang="zh-CN" altLang="en-US" sz="1050" b="1" dirty="0">
                <a:solidFill>
                  <a:srgbClr val="000000"/>
                </a:solidFill>
                <a:latin typeface="Microsoft YaHei" panose="020B0503020204020204" pitchFamily="34" charset="-122"/>
                <a:ea typeface="Microsoft YaHei" panose="020B0503020204020204" pitchFamily="34" charset="-122"/>
              </a:endParaRPr>
            </a:p>
          </p:txBody>
        </p:sp>
        <p:sp>
          <p:nvSpPr>
            <p:cNvPr id="127" name="文本框 126">
              <a:extLst>
                <a:ext uri="{FF2B5EF4-FFF2-40B4-BE49-F238E27FC236}">
                  <a16:creationId xmlns:a16="http://schemas.microsoft.com/office/drawing/2014/main" id="{A1D3630B-24EE-4748-8520-F985AC9A15D0}"/>
                </a:ext>
              </a:extLst>
            </p:cNvPr>
            <p:cNvSpPr txBox="1"/>
            <p:nvPr/>
          </p:nvSpPr>
          <p:spPr>
            <a:xfrm>
              <a:off x="4289233" y="2719824"/>
              <a:ext cx="455036" cy="108609"/>
            </a:xfrm>
            <a:prstGeom prst="rect">
              <a:avLst/>
            </a:prstGeom>
            <a:noFill/>
          </p:spPr>
          <p:txBody>
            <a:bodyPr wrap="square" lIns="0" tIns="0" rIns="0" bIns="0" rtlCol="0">
              <a:spAutoFit/>
            </a:bodyPr>
            <a:lstStyle/>
            <a:p>
              <a:pPr algn="ctr"/>
              <a:r>
                <a:rPr kumimoji="1" lang="en-US" altLang="zh-CN" sz="800" b="1" dirty="0">
                  <a:solidFill>
                    <a:srgbClr val="000000"/>
                  </a:solidFill>
                  <a:latin typeface="Microsoft YaHei" panose="020B0503020204020204" pitchFamily="34" charset="-122"/>
                  <a:ea typeface="Microsoft YaHei" panose="020B0503020204020204" pitchFamily="34" charset="-122"/>
                </a:rPr>
                <a:t>27%</a:t>
              </a:r>
              <a:endParaRPr kumimoji="1" lang="zh-CN" altLang="en-US" sz="800" b="1" dirty="0">
                <a:solidFill>
                  <a:srgbClr val="000000"/>
                </a:solidFill>
                <a:latin typeface="Microsoft YaHei" panose="020B0503020204020204" pitchFamily="34" charset="-122"/>
                <a:ea typeface="Microsoft YaHei" panose="020B0503020204020204" pitchFamily="34" charset="-122"/>
              </a:endParaRPr>
            </a:p>
          </p:txBody>
        </p:sp>
        <p:sp>
          <p:nvSpPr>
            <p:cNvPr id="128" name="文本框 127">
              <a:extLst>
                <a:ext uri="{FF2B5EF4-FFF2-40B4-BE49-F238E27FC236}">
                  <a16:creationId xmlns:a16="http://schemas.microsoft.com/office/drawing/2014/main" id="{434AAB22-9968-4804-8B36-228A0A97F2A0}"/>
                </a:ext>
              </a:extLst>
            </p:cNvPr>
            <p:cNvSpPr txBox="1"/>
            <p:nvPr/>
          </p:nvSpPr>
          <p:spPr>
            <a:xfrm>
              <a:off x="4282530" y="2922257"/>
              <a:ext cx="455036" cy="108609"/>
            </a:xfrm>
            <a:prstGeom prst="rect">
              <a:avLst/>
            </a:prstGeom>
            <a:noFill/>
          </p:spPr>
          <p:txBody>
            <a:bodyPr wrap="square" lIns="0" tIns="0" rIns="0" bIns="0" rtlCol="0">
              <a:spAutoFit/>
            </a:bodyPr>
            <a:lstStyle/>
            <a:p>
              <a:pPr algn="ctr"/>
              <a:r>
                <a:rPr kumimoji="1" lang="en-US" altLang="zh-CN" sz="800" b="1" dirty="0">
                  <a:solidFill>
                    <a:srgbClr val="000000"/>
                  </a:solidFill>
                  <a:latin typeface="Microsoft YaHei" panose="020B0503020204020204" pitchFamily="34" charset="-122"/>
                  <a:ea typeface="Microsoft YaHei" panose="020B0503020204020204" pitchFamily="34" charset="-122"/>
                </a:rPr>
                <a:t>8%</a:t>
              </a:r>
              <a:endParaRPr kumimoji="1" lang="zh-CN" altLang="en-US" sz="800" b="1" dirty="0">
                <a:solidFill>
                  <a:srgbClr val="000000"/>
                </a:solidFill>
                <a:latin typeface="Microsoft YaHei" panose="020B0503020204020204" pitchFamily="34" charset="-122"/>
                <a:ea typeface="Microsoft YaHei" panose="020B0503020204020204" pitchFamily="34" charset="-122"/>
              </a:endParaRPr>
            </a:p>
          </p:txBody>
        </p:sp>
        <p:sp>
          <p:nvSpPr>
            <p:cNvPr id="71" name="文本框 70">
              <a:extLst>
                <a:ext uri="{FF2B5EF4-FFF2-40B4-BE49-F238E27FC236}">
                  <a16:creationId xmlns:a16="http://schemas.microsoft.com/office/drawing/2014/main" id="{610D2253-7EBC-43EB-8151-FB68631D33DC}"/>
                </a:ext>
              </a:extLst>
            </p:cNvPr>
            <p:cNvSpPr txBox="1"/>
            <p:nvPr/>
          </p:nvSpPr>
          <p:spPr>
            <a:xfrm>
              <a:off x="2119571" y="2393368"/>
              <a:ext cx="839246" cy="142549"/>
            </a:xfrm>
            <a:prstGeom prst="rect">
              <a:avLst/>
            </a:prstGeom>
            <a:noFill/>
          </p:spPr>
          <p:txBody>
            <a:bodyPr wrap="square" lIns="0" tIns="0" rIns="0" bIns="0" rtlCol="0">
              <a:spAutoFit/>
            </a:bodyPr>
            <a:lstStyle/>
            <a:p>
              <a:pPr algn="ctr"/>
              <a:r>
                <a:rPr kumimoji="1" lang="en-US" altLang="zh-CN" sz="1050" b="1" dirty="0">
                  <a:solidFill>
                    <a:srgbClr val="000000"/>
                  </a:solidFill>
                  <a:latin typeface="Microsoft YaHei" panose="020B0503020204020204" pitchFamily="34" charset="-122"/>
                  <a:ea typeface="Microsoft YaHei" panose="020B0503020204020204" pitchFamily="34" charset="-122"/>
                </a:rPr>
                <a:t>~20 Billion</a:t>
              </a:r>
              <a:endParaRPr kumimoji="1" lang="zh-CN" altLang="en-US" sz="1050" b="1" dirty="0">
                <a:solidFill>
                  <a:srgbClr val="000000"/>
                </a:solidFill>
                <a:latin typeface="Microsoft YaHei" panose="020B0503020204020204" pitchFamily="34" charset="-122"/>
                <a:ea typeface="Microsoft YaHei" panose="020B0503020204020204" pitchFamily="34" charset="-122"/>
              </a:endParaRPr>
            </a:p>
          </p:txBody>
        </p:sp>
      </p:grpSp>
      <p:graphicFrame>
        <p:nvGraphicFramePr>
          <p:cNvPr id="58" name="图表 57">
            <a:extLst>
              <a:ext uri="{FF2B5EF4-FFF2-40B4-BE49-F238E27FC236}">
                <a16:creationId xmlns:a16="http://schemas.microsoft.com/office/drawing/2014/main" id="{0DEAE7E9-2113-4D65-9DAE-A6D10581E945}"/>
              </a:ext>
            </a:extLst>
          </p:cNvPr>
          <p:cNvGraphicFramePr>
            <a:graphicFrameLocks/>
          </p:cNvGraphicFramePr>
          <p:nvPr>
            <p:extLst>
              <p:ext uri="{D42A27DB-BD31-4B8C-83A1-F6EECF244321}">
                <p14:modId xmlns:p14="http://schemas.microsoft.com/office/powerpoint/2010/main" val="2065134879"/>
              </p:ext>
            </p:extLst>
          </p:nvPr>
        </p:nvGraphicFramePr>
        <p:xfrm>
          <a:off x="72264" y="3827972"/>
          <a:ext cx="5560347" cy="2303773"/>
        </p:xfrm>
        <a:graphic>
          <a:graphicData uri="http://schemas.openxmlformats.org/drawingml/2006/chart">
            <c:chart xmlns:c="http://schemas.openxmlformats.org/drawingml/2006/chart" xmlns:r="http://schemas.openxmlformats.org/officeDocument/2006/relationships" r:id="rId4"/>
          </a:graphicData>
        </a:graphic>
      </p:graphicFrame>
      <p:sp>
        <p:nvSpPr>
          <p:cNvPr id="54" name="文本框 53">
            <a:extLst>
              <a:ext uri="{FF2B5EF4-FFF2-40B4-BE49-F238E27FC236}">
                <a16:creationId xmlns:a16="http://schemas.microsoft.com/office/drawing/2014/main" id="{854018F0-DBE2-4811-900F-F3E0DB23D281}"/>
              </a:ext>
            </a:extLst>
          </p:cNvPr>
          <p:cNvSpPr txBox="1"/>
          <p:nvPr/>
        </p:nvSpPr>
        <p:spPr>
          <a:xfrm>
            <a:off x="5795575" y="726514"/>
            <a:ext cx="6116890" cy="276999"/>
          </a:xfrm>
          <a:prstGeom prst="rect">
            <a:avLst/>
          </a:prstGeom>
          <a:solidFill>
            <a:schemeClr val="tx2"/>
          </a:solidFill>
        </p:spPr>
        <p:txBody>
          <a:bodyPr wrap="square" rtlCol="0">
            <a:spAutoFit/>
          </a:bodyPr>
          <a:lstStyle/>
          <a:p>
            <a:pPr defTabSz="914400">
              <a:defRPr/>
            </a:pPr>
            <a:r>
              <a:rPr lang="en-US" altLang="zh-CN" sz="1200" b="1" dirty="0">
                <a:solidFill>
                  <a:srgbClr val="1D1D1A"/>
                </a:solidFill>
                <a:latin typeface="微软雅黑" panose="020B0503020204020204" pitchFamily="34" charset="-122"/>
                <a:ea typeface="微软雅黑" panose="020B0503020204020204" pitchFamily="34" charset="-122"/>
              </a:rPr>
              <a:t>RFID only fits limited scenario, does not meet key industry requirements  </a:t>
            </a:r>
            <a:endParaRPr lang="zh-CN" altLang="en-US" sz="1200" b="1" dirty="0">
              <a:solidFill>
                <a:srgbClr val="1D1D1A"/>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5707942" y="954221"/>
            <a:ext cx="2172097" cy="369332"/>
          </a:xfrm>
          <a:prstGeom prst="rect">
            <a:avLst/>
          </a:prstGeom>
          <a:solidFill>
            <a:schemeClr val="tx2"/>
          </a:solidFill>
        </p:spPr>
        <p:txBody>
          <a:bodyPr wrap="square" rtlCol="0">
            <a:spAutoFit/>
          </a:bodyPr>
          <a:lstStyle/>
          <a:p>
            <a:pPr marL="171450" indent="-171450">
              <a:lnSpc>
                <a:spcPct val="150000"/>
              </a:lnSpc>
              <a:buFont typeface="Arial" panose="020B0604020202020204" pitchFamily="34" charset="0"/>
              <a:buChar char="•"/>
              <a:defRPr/>
            </a:pPr>
            <a:r>
              <a:rPr lang="en-US" altLang="zh-CN" sz="1200" dirty="0">
                <a:solidFill>
                  <a:srgbClr val="1D1D1A"/>
                </a:solidFill>
                <a:latin typeface="Calibri" panose="020F0502020204030204" pitchFamily="34" charset="0"/>
                <a:ea typeface="微软雅黑" panose="020B0503020204020204" pitchFamily="34" charset="-122"/>
                <a:cs typeface="Calibri" panose="020F0502020204030204" pitchFamily="34" charset="0"/>
              </a:rPr>
              <a:t>Continuous coverage</a:t>
            </a:r>
          </a:p>
        </p:txBody>
      </p:sp>
      <p:sp>
        <p:nvSpPr>
          <p:cNvPr id="72" name="文本框 71"/>
          <p:cNvSpPr txBox="1"/>
          <p:nvPr/>
        </p:nvSpPr>
        <p:spPr>
          <a:xfrm>
            <a:off x="7818350" y="937658"/>
            <a:ext cx="2172097" cy="369332"/>
          </a:xfrm>
          <a:prstGeom prst="rect">
            <a:avLst/>
          </a:prstGeom>
          <a:solidFill>
            <a:schemeClr val="tx2"/>
          </a:solidFill>
        </p:spPr>
        <p:txBody>
          <a:bodyPr wrap="square" rtlCol="0">
            <a:spAutoFit/>
          </a:bodyPr>
          <a:lstStyle/>
          <a:p>
            <a:pPr marL="171450" indent="-171450">
              <a:lnSpc>
                <a:spcPct val="150000"/>
              </a:lnSpc>
              <a:buFont typeface="Arial" panose="020B0604020202020204" pitchFamily="34" charset="0"/>
              <a:buChar char="•"/>
              <a:defRPr/>
            </a:pPr>
            <a:r>
              <a:rPr lang="en-US" altLang="zh-CN" sz="1200" dirty="0">
                <a:solidFill>
                  <a:srgbClr val="1D1D1A"/>
                </a:solidFill>
                <a:latin typeface="Calibri" panose="020F0502020204030204" pitchFamily="34" charset="0"/>
                <a:ea typeface="微软雅黑" panose="020B0503020204020204" pitchFamily="34" charset="-122"/>
                <a:cs typeface="Calibri" panose="020F0502020204030204" pitchFamily="34" charset="0"/>
              </a:rPr>
              <a:t>1-3m positioning</a:t>
            </a:r>
          </a:p>
        </p:txBody>
      </p:sp>
      <p:sp>
        <p:nvSpPr>
          <p:cNvPr id="73" name="文本框 72"/>
          <p:cNvSpPr txBox="1"/>
          <p:nvPr/>
        </p:nvSpPr>
        <p:spPr>
          <a:xfrm>
            <a:off x="9528361" y="953986"/>
            <a:ext cx="2360001" cy="369332"/>
          </a:xfrm>
          <a:prstGeom prst="rect">
            <a:avLst/>
          </a:prstGeom>
          <a:solidFill>
            <a:schemeClr val="tx2"/>
          </a:solidFill>
        </p:spPr>
        <p:txBody>
          <a:bodyPr wrap="square" rtlCol="0">
            <a:spAutoFit/>
          </a:bodyPr>
          <a:lstStyle/>
          <a:p>
            <a:pPr marL="171450" indent="-171450">
              <a:lnSpc>
                <a:spcPct val="150000"/>
              </a:lnSpc>
              <a:buFont typeface="Arial" panose="020B0604020202020204" pitchFamily="34" charset="0"/>
              <a:buChar char="•"/>
              <a:defRPr/>
            </a:pPr>
            <a:r>
              <a:rPr lang="en-US" altLang="zh-CN" sz="1200" dirty="0">
                <a:solidFill>
                  <a:srgbClr val="1D1D1A"/>
                </a:solidFill>
                <a:latin typeface="Calibri" panose="020F0502020204030204" pitchFamily="34" charset="0"/>
                <a:ea typeface="微软雅黑" panose="020B0503020204020204" pitchFamily="34" charset="-122"/>
                <a:cs typeface="Calibri" panose="020F0502020204030204" pitchFamily="34" charset="0"/>
              </a:rPr>
              <a:t>99.99% inventory success</a:t>
            </a:r>
          </a:p>
        </p:txBody>
      </p:sp>
      <p:grpSp>
        <p:nvGrpSpPr>
          <p:cNvPr id="8" name="组合 7"/>
          <p:cNvGrpSpPr/>
          <p:nvPr/>
        </p:nvGrpSpPr>
        <p:grpSpPr>
          <a:xfrm>
            <a:off x="5582917" y="1303755"/>
            <a:ext cx="6362463" cy="1943085"/>
            <a:chOff x="5580535" y="1573730"/>
            <a:chExt cx="6362463" cy="1943085"/>
          </a:xfrm>
        </p:grpSpPr>
        <p:sp>
          <p:nvSpPr>
            <p:cNvPr id="113" name="文本框 112">
              <a:extLst>
                <a:ext uri="{FF2B5EF4-FFF2-40B4-BE49-F238E27FC236}">
                  <a16:creationId xmlns:a16="http://schemas.microsoft.com/office/drawing/2014/main" id="{EEECAB0B-5AEB-487F-8B50-73DC5FCB0BE8}"/>
                </a:ext>
              </a:extLst>
            </p:cNvPr>
            <p:cNvSpPr txBox="1"/>
            <p:nvPr/>
          </p:nvSpPr>
          <p:spPr>
            <a:xfrm>
              <a:off x="5894133" y="3301371"/>
              <a:ext cx="5604140" cy="215444"/>
            </a:xfrm>
            <a:prstGeom prst="rect">
              <a:avLst/>
            </a:prstGeom>
            <a:noFill/>
          </p:spPr>
          <p:txBody>
            <a:bodyPr wrap="square" rtlCol="0">
              <a:spAutoFit/>
            </a:bodyPr>
            <a:lstStyle/>
            <a:p>
              <a:pPr algn="r"/>
              <a:r>
                <a:rPr lang="en-US" altLang="zh-CN" sz="800" i="1" dirty="0"/>
                <a:t>Source: Global RFID Sensor Market, Global Industry Analysis, Size, Share, Growth, Trends and Forecast, 2021–2031</a:t>
              </a:r>
            </a:p>
          </p:txBody>
        </p:sp>
        <p:sp>
          <p:nvSpPr>
            <p:cNvPr id="24" name="梯形 23">
              <a:extLst>
                <a:ext uri="{FF2B5EF4-FFF2-40B4-BE49-F238E27FC236}">
                  <a16:creationId xmlns:a16="http://schemas.microsoft.com/office/drawing/2014/main" id="{21D5E378-2372-426D-8A39-813EDC1A7FA6}"/>
                </a:ext>
              </a:extLst>
            </p:cNvPr>
            <p:cNvSpPr/>
            <p:nvPr/>
          </p:nvSpPr>
          <p:spPr bwMode="auto">
            <a:xfrm>
              <a:off x="5580535" y="1573730"/>
              <a:ext cx="6351044" cy="594604"/>
            </a:xfrm>
            <a:prstGeom prst="trapezoid">
              <a:avLst>
                <a:gd name="adj" fmla="val 0"/>
              </a:avLst>
            </a:prstGeom>
            <a:gradFill>
              <a:gsLst>
                <a:gs pos="0">
                  <a:srgbClr val="FFCC99">
                    <a:lumMod val="5000"/>
                    <a:lumOff val="95000"/>
                  </a:srgbClr>
                </a:gs>
                <a:gs pos="100000">
                  <a:srgbClr val="FFFFFF">
                    <a:lumMod val="65000"/>
                  </a:srgbClr>
                </a:gs>
              </a:gsLst>
              <a:lin ang="16200000" scaled="1"/>
            </a:gradFill>
            <a:ln w="9525"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defTabSz="801688" fontAlgn="base">
                <a:spcBef>
                  <a:spcPct val="0"/>
                </a:spcBef>
                <a:spcAft>
                  <a:spcPct val="0"/>
                </a:spcAft>
                <a:defRPr/>
              </a:pPr>
              <a:endParaRPr lang="zh-CN" altLang="en-US" sz="1400" kern="0">
                <a:gradFill flip="none" rotWithShape="1">
                  <a:gsLst>
                    <a:gs pos="0">
                      <a:srgbClr val="FFCC99">
                        <a:lumMod val="5000"/>
                        <a:lumOff val="95000"/>
                      </a:srgbClr>
                    </a:gs>
                    <a:gs pos="100000">
                      <a:srgbClr val="FFFFFF">
                        <a:lumMod val="65000"/>
                      </a:srgbClr>
                    </a:gs>
                  </a:gsLst>
                  <a:lin ang="16200000" scaled="1"/>
                  <a:tileRect/>
                </a:gradFill>
                <a:latin typeface="FrutigerNext LT Regular"/>
                <a:ea typeface="ＭＳ Ｐゴシック" pitchFamily="34" charset="-128"/>
              </a:endParaRPr>
            </a:p>
          </p:txBody>
        </p:sp>
        <p:sp>
          <p:nvSpPr>
            <p:cNvPr id="25" name="文本框 24">
              <a:extLst>
                <a:ext uri="{FF2B5EF4-FFF2-40B4-BE49-F238E27FC236}">
                  <a16:creationId xmlns:a16="http://schemas.microsoft.com/office/drawing/2014/main" id="{FBE0EA62-03B9-4710-AD04-E83B1A9A2283}"/>
                </a:ext>
              </a:extLst>
            </p:cNvPr>
            <p:cNvSpPr txBox="1"/>
            <p:nvPr/>
          </p:nvSpPr>
          <p:spPr>
            <a:xfrm>
              <a:off x="5953384" y="1714742"/>
              <a:ext cx="2730892" cy="415498"/>
            </a:xfrm>
            <a:prstGeom prst="rect">
              <a:avLst/>
            </a:prstGeom>
            <a:noFill/>
          </p:spPr>
          <p:txBody>
            <a:bodyPr wrap="square" rtlCol="0">
              <a:spAutoFit/>
            </a:bodyPr>
            <a:lstStyle/>
            <a:p>
              <a:pPr defTabSz="914400" fontAlgn="base">
                <a:spcBef>
                  <a:spcPct val="0"/>
                </a:spcBef>
                <a:spcAft>
                  <a:spcPct val="0"/>
                </a:spcAft>
                <a:defRPr/>
              </a:pPr>
              <a:r>
                <a:rPr lang="en-US" altLang="zh-CN" sz="1050" dirty="0">
                  <a:latin typeface="微软雅黑" panose="020B0503020204020204" pitchFamily="34" charset="-122"/>
                  <a:ea typeface="微软雅黑" panose="020B0503020204020204" pitchFamily="34" charset="-122"/>
                </a:rPr>
                <a:t>RFID only fits short range single-point operation, still need</a:t>
              </a:r>
              <a:r>
                <a:rPr lang="en-US" altLang="zh-CN" sz="1050" dirty="0">
                  <a:solidFill>
                    <a:srgbClr val="00B050"/>
                  </a:solidFill>
                  <a:latin typeface="微软雅黑" panose="020B0503020204020204" pitchFamily="34" charset="-122"/>
                  <a:ea typeface="微软雅黑" panose="020B0503020204020204" pitchFamily="34" charset="-122"/>
                </a:rPr>
                <a:t>s human resource</a:t>
              </a:r>
            </a:p>
          </p:txBody>
        </p:sp>
        <p:sp>
          <p:nvSpPr>
            <p:cNvPr id="32" name="圆角矩形 70">
              <a:extLst>
                <a:ext uri="{FF2B5EF4-FFF2-40B4-BE49-F238E27FC236}">
                  <a16:creationId xmlns:a16="http://schemas.microsoft.com/office/drawing/2014/main" id="{4122F1BD-BCC9-457D-8656-83BBF098E70A}"/>
                </a:ext>
              </a:extLst>
            </p:cNvPr>
            <p:cNvSpPr/>
            <p:nvPr/>
          </p:nvSpPr>
          <p:spPr bwMode="auto">
            <a:xfrm>
              <a:off x="5650303" y="2214415"/>
              <a:ext cx="3081753" cy="1045620"/>
            </a:xfrm>
            <a:prstGeom prst="roundRect">
              <a:avLst>
                <a:gd name="adj" fmla="val 10517"/>
              </a:avLst>
            </a:prstGeom>
            <a:noFill/>
            <a:ln w="9525" cap="flat" cmpd="sng" algn="ctr">
              <a:solidFill>
                <a:srgbClr val="FFFFFF">
                  <a:lumMod val="65000"/>
                </a:srgbClr>
              </a:solidFill>
              <a:prstDash val="dash"/>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defTabSz="801688" fontAlgn="base">
                <a:spcBef>
                  <a:spcPct val="0"/>
                </a:spcBef>
                <a:spcAft>
                  <a:spcPct val="0"/>
                </a:spcAft>
                <a:defRPr/>
              </a:pPr>
              <a:endParaRPr lang="zh-CN" altLang="en-US" sz="1400" kern="0">
                <a:solidFill>
                  <a:srgbClr val="FFFFFF"/>
                </a:solidFill>
                <a:latin typeface="FrutigerNext LT Regular"/>
                <a:ea typeface="ＭＳ Ｐゴシック" pitchFamily="34" charset="-128"/>
              </a:endParaRPr>
            </a:p>
          </p:txBody>
        </p:sp>
        <p:pic>
          <p:nvPicPr>
            <p:cNvPr id="33" name="图片 29">
              <a:extLst>
                <a:ext uri="{FF2B5EF4-FFF2-40B4-BE49-F238E27FC236}">
                  <a16:creationId xmlns:a16="http://schemas.microsoft.com/office/drawing/2014/main" id="{16F4C4D0-0565-41A1-9799-0FC8E8AD588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38" t="5571" r="32107" b="2998"/>
            <a:stretch/>
          </p:blipFill>
          <p:spPr bwMode="auto">
            <a:xfrm>
              <a:off x="5734702" y="2433841"/>
              <a:ext cx="824134" cy="60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33">
              <a:extLst>
                <a:ext uri="{FF2B5EF4-FFF2-40B4-BE49-F238E27FC236}">
                  <a16:creationId xmlns:a16="http://schemas.microsoft.com/office/drawing/2014/main" id="{DCEEBBD5-D025-4EEE-A12B-EDAF0EC2B46D}"/>
                </a:ext>
              </a:extLst>
            </p:cNvPr>
            <p:cNvPicPr>
              <a:picLocks noChangeAspect="1"/>
            </p:cNvPicPr>
            <p:nvPr/>
          </p:nvPicPr>
          <p:blipFill rotWithShape="1">
            <a:blip r:embed="rId6" cstate="print">
              <a:clrChange>
                <a:clrFrom>
                  <a:srgbClr val="53C2B2"/>
                </a:clrFrom>
                <a:clrTo>
                  <a:srgbClr val="53C2B2">
                    <a:alpha val="0"/>
                  </a:srgbClr>
                </a:clrTo>
              </a:clrChange>
              <a:extLst>
                <a:ext uri="{28A0092B-C50C-407E-A947-70E740481C1C}">
                  <a14:useLocalDpi xmlns:a14="http://schemas.microsoft.com/office/drawing/2010/main" val="0"/>
                </a:ext>
              </a:extLst>
            </a:blip>
            <a:srcRect r="8553"/>
            <a:stretch/>
          </p:blipFill>
          <p:spPr>
            <a:xfrm>
              <a:off x="6794027" y="2413527"/>
              <a:ext cx="824135" cy="650535"/>
            </a:xfrm>
            <a:prstGeom prst="rect">
              <a:avLst/>
            </a:prstGeom>
          </p:spPr>
        </p:pic>
        <p:pic>
          <p:nvPicPr>
            <p:cNvPr id="35" name="图片 34">
              <a:extLst>
                <a:ext uri="{FF2B5EF4-FFF2-40B4-BE49-F238E27FC236}">
                  <a16:creationId xmlns:a16="http://schemas.microsoft.com/office/drawing/2014/main" id="{D89139E6-7719-4EE6-96C8-D3D00DAC5384}"/>
                </a:ext>
              </a:extLst>
            </p:cNvPr>
            <p:cNvPicPr>
              <a:picLocks noChangeAspect="1"/>
            </p:cNvPicPr>
            <p:nvPr/>
          </p:nvPicPr>
          <p:blipFill rotWithShape="1">
            <a:blip r:embed="rId7" cstate="print">
              <a:clrChange>
                <a:clrFrom>
                  <a:srgbClr val="FEFEFE"/>
                </a:clrFrom>
                <a:clrTo>
                  <a:srgbClr val="FEFEFE">
                    <a:alpha val="0"/>
                  </a:srgbClr>
                </a:clrTo>
              </a:clrChange>
              <a:duotone>
                <a:prstClr val="black"/>
                <a:srgbClr val="000000">
                  <a:tint val="45000"/>
                  <a:satMod val="400000"/>
                </a:srgbClr>
              </a:duotone>
              <a:extLst>
                <a:ext uri="{28A0092B-C50C-407E-A947-70E740481C1C}">
                  <a14:useLocalDpi xmlns:a14="http://schemas.microsoft.com/office/drawing/2010/main" val="0"/>
                </a:ext>
              </a:extLst>
            </a:blip>
            <a:srcRect l="-399" t="31800" r="16400" b="15001"/>
            <a:stretch/>
          </p:blipFill>
          <p:spPr>
            <a:xfrm>
              <a:off x="7853352" y="2416616"/>
              <a:ext cx="824135" cy="624485"/>
            </a:xfrm>
            <a:prstGeom prst="rect">
              <a:avLst/>
            </a:prstGeom>
          </p:spPr>
        </p:pic>
        <p:sp>
          <p:nvSpPr>
            <p:cNvPr id="38" name="文本框 37">
              <a:extLst>
                <a:ext uri="{FF2B5EF4-FFF2-40B4-BE49-F238E27FC236}">
                  <a16:creationId xmlns:a16="http://schemas.microsoft.com/office/drawing/2014/main" id="{D2DC6337-5CCA-4214-A795-679E8E6AA5F6}"/>
                </a:ext>
              </a:extLst>
            </p:cNvPr>
            <p:cNvSpPr txBox="1"/>
            <p:nvPr/>
          </p:nvSpPr>
          <p:spPr>
            <a:xfrm>
              <a:off x="7974544" y="2953769"/>
              <a:ext cx="914238" cy="307777"/>
            </a:xfrm>
            <a:prstGeom prst="rect">
              <a:avLst/>
            </a:prstGeom>
            <a:noFill/>
          </p:spPr>
          <p:txBody>
            <a:bodyPr wrap="square" rtlCol="0">
              <a:spAutoFit/>
            </a:bodyPr>
            <a:lstStyle/>
            <a:p>
              <a:pPr algn="ctr" defTabSz="914400" fontAlgn="base">
                <a:spcBef>
                  <a:spcPct val="0"/>
                </a:spcBef>
                <a:spcAft>
                  <a:spcPct val="0"/>
                </a:spcAft>
                <a:defRPr/>
              </a:pP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grpSp>
          <p:nvGrpSpPr>
            <p:cNvPr id="41" name="组合 40">
              <a:extLst>
                <a:ext uri="{FF2B5EF4-FFF2-40B4-BE49-F238E27FC236}">
                  <a16:creationId xmlns:a16="http://schemas.microsoft.com/office/drawing/2014/main" id="{AAE36E6C-70C9-4034-89EE-70497E2CFEA0}"/>
                </a:ext>
              </a:extLst>
            </p:cNvPr>
            <p:cNvGrpSpPr/>
            <p:nvPr/>
          </p:nvGrpSpPr>
          <p:grpSpPr>
            <a:xfrm>
              <a:off x="8987997" y="2403254"/>
              <a:ext cx="670542" cy="566972"/>
              <a:chOff x="9977386" y="3235138"/>
              <a:chExt cx="535747" cy="566972"/>
            </a:xfrm>
          </p:grpSpPr>
          <p:pic>
            <p:nvPicPr>
              <p:cNvPr id="42" name="图片 41">
                <a:extLst>
                  <a:ext uri="{FF2B5EF4-FFF2-40B4-BE49-F238E27FC236}">
                    <a16:creationId xmlns:a16="http://schemas.microsoft.com/office/drawing/2014/main" id="{46E093D1-F1A3-440E-95A2-752A1D478C5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5385" t="6851" r="7692" b="16345"/>
              <a:stretch/>
            </p:blipFill>
            <p:spPr>
              <a:xfrm>
                <a:off x="9977386" y="3240137"/>
                <a:ext cx="535747" cy="561973"/>
              </a:xfrm>
              <a:prstGeom prst="rect">
                <a:avLst/>
              </a:prstGeom>
            </p:spPr>
          </p:pic>
          <p:grpSp>
            <p:nvGrpSpPr>
              <p:cNvPr id="43" name="组合 771">
                <a:extLst>
                  <a:ext uri="{FF2B5EF4-FFF2-40B4-BE49-F238E27FC236}">
                    <a16:creationId xmlns:a16="http://schemas.microsoft.com/office/drawing/2014/main" id="{2B170CED-742E-45E0-A5CC-1DF62D8B7704}"/>
                  </a:ext>
                </a:extLst>
              </p:cNvPr>
              <p:cNvGrpSpPr>
                <a:grpSpLocks/>
              </p:cNvGrpSpPr>
              <p:nvPr/>
            </p:nvGrpSpPr>
            <p:grpSpPr bwMode="auto">
              <a:xfrm rot="18952766">
                <a:off x="10334051" y="3235138"/>
                <a:ext cx="149419" cy="187324"/>
                <a:chOff x="2136775" y="3687763"/>
                <a:chExt cx="430213" cy="398463"/>
              </a:xfrm>
              <a:solidFill>
                <a:srgbClr val="FFFFFF">
                  <a:lumMod val="50000"/>
                </a:srgbClr>
              </a:solidFill>
            </p:grpSpPr>
            <p:sp>
              <p:nvSpPr>
                <p:cNvPr id="44" name="Freeform 447">
                  <a:extLst>
                    <a:ext uri="{FF2B5EF4-FFF2-40B4-BE49-F238E27FC236}">
                      <a16:creationId xmlns:a16="http://schemas.microsoft.com/office/drawing/2014/main" id="{0A482B97-0A7B-474C-9253-8D8A2D0D46EA}"/>
                    </a:ext>
                  </a:extLst>
                </p:cNvPr>
                <p:cNvSpPr>
                  <a:spLocks/>
                </p:cNvSpPr>
                <p:nvPr/>
              </p:nvSpPr>
              <p:spPr bwMode="auto">
                <a:xfrm>
                  <a:off x="2136775" y="3841750"/>
                  <a:ext cx="93663" cy="93663"/>
                </a:xfrm>
                <a:custGeom>
                  <a:avLst/>
                  <a:gdLst>
                    <a:gd name="T0" fmla="*/ 2147483647 w 225"/>
                    <a:gd name="T1" fmla="*/ 2147483647 h 225"/>
                    <a:gd name="T2" fmla="*/ 2147483647 w 225"/>
                    <a:gd name="T3" fmla="*/ 2147483647 h 225"/>
                    <a:gd name="T4" fmla="*/ 2147483647 w 225"/>
                    <a:gd name="T5" fmla="*/ 2147483647 h 225"/>
                    <a:gd name="T6" fmla="*/ 0 w 225"/>
                    <a:gd name="T7" fmla="*/ 2147483647 h 225"/>
                    <a:gd name="T8" fmla="*/ 2147483647 w 225"/>
                    <a:gd name="T9" fmla="*/ 0 h 225"/>
                    <a:gd name="T10" fmla="*/ 2147483647 w 225"/>
                    <a:gd name="T11" fmla="*/ 2147483647 h 225"/>
                    <a:gd name="T12" fmla="*/ 0 60000 65536"/>
                    <a:gd name="T13" fmla="*/ 0 60000 65536"/>
                    <a:gd name="T14" fmla="*/ 0 60000 65536"/>
                    <a:gd name="T15" fmla="*/ 0 60000 65536"/>
                    <a:gd name="T16" fmla="*/ 0 60000 65536"/>
                    <a:gd name="T17" fmla="*/ 0 60000 65536"/>
                    <a:gd name="T18" fmla="*/ 0 w 225"/>
                    <a:gd name="T19" fmla="*/ 0 h 225"/>
                    <a:gd name="T20" fmla="*/ 225 w 225"/>
                    <a:gd name="T21" fmla="*/ 225 h 225"/>
                  </a:gdLst>
                  <a:ahLst/>
                  <a:cxnLst>
                    <a:cxn ang="T12">
                      <a:pos x="T0" y="T1"/>
                    </a:cxn>
                    <a:cxn ang="T13">
                      <a:pos x="T2" y="T3"/>
                    </a:cxn>
                    <a:cxn ang="T14">
                      <a:pos x="T4" y="T5"/>
                    </a:cxn>
                    <a:cxn ang="T15">
                      <a:pos x="T6" y="T7"/>
                    </a:cxn>
                    <a:cxn ang="T16">
                      <a:pos x="T8" y="T9"/>
                    </a:cxn>
                    <a:cxn ang="T17">
                      <a:pos x="T10" y="T11"/>
                    </a:cxn>
                  </a:cxnLst>
                  <a:rect l="T18" t="T19" r="T20" b="T21"/>
                  <a:pathLst>
                    <a:path w="225" h="225">
                      <a:moveTo>
                        <a:pt x="225" y="112"/>
                      </a:moveTo>
                      <a:lnTo>
                        <a:pt x="225" y="112"/>
                      </a:lnTo>
                      <a:cubicBezTo>
                        <a:pt x="225" y="175"/>
                        <a:pt x="175" y="225"/>
                        <a:pt x="113" y="225"/>
                      </a:cubicBezTo>
                      <a:cubicBezTo>
                        <a:pt x="51" y="225"/>
                        <a:pt x="0" y="175"/>
                        <a:pt x="0" y="112"/>
                      </a:cubicBezTo>
                      <a:cubicBezTo>
                        <a:pt x="0" y="50"/>
                        <a:pt x="51" y="0"/>
                        <a:pt x="113" y="0"/>
                      </a:cubicBezTo>
                      <a:cubicBezTo>
                        <a:pt x="175" y="0"/>
                        <a:pt x="225" y="50"/>
                        <a:pt x="225" y="112"/>
                      </a:cubicBezTo>
                      <a:close/>
                    </a:path>
                  </a:pathLst>
                </a:custGeom>
                <a:grpFill/>
                <a:ln w="0">
                  <a:solidFill>
                    <a:srgbClr val="FFFFFF">
                      <a:lumMod val="65000"/>
                    </a:srgbClr>
                  </a:solidFill>
                  <a:round/>
                  <a:headEnd/>
                  <a:tailEnd/>
                </a:ln>
                <a:extLst/>
              </p:spPr>
              <p:txBody>
                <a:bodyPr/>
                <a:lstStyle/>
                <a:p>
                  <a:pPr defTabSz="914400" fontAlgn="base">
                    <a:spcBef>
                      <a:spcPct val="0"/>
                    </a:spcBef>
                    <a:spcAft>
                      <a:spcPct val="0"/>
                    </a:spcAft>
                    <a:defRPr/>
                  </a:pPr>
                  <a:endParaRPr lang="zh-CN" altLang="en-US" sz="900"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Freeform 451">
                  <a:extLst>
                    <a:ext uri="{FF2B5EF4-FFF2-40B4-BE49-F238E27FC236}">
                      <a16:creationId xmlns:a16="http://schemas.microsoft.com/office/drawing/2014/main" id="{1209DA4B-9E18-46B7-B6A6-E862D59A9484}"/>
                    </a:ext>
                  </a:extLst>
                </p:cNvPr>
                <p:cNvSpPr>
                  <a:spLocks/>
                </p:cNvSpPr>
                <p:nvPr/>
              </p:nvSpPr>
              <p:spPr bwMode="auto">
                <a:xfrm>
                  <a:off x="2454275" y="3687763"/>
                  <a:ext cx="112713" cy="398463"/>
                </a:xfrm>
                <a:custGeom>
                  <a:avLst/>
                  <a:gdLst>
                    <a:gd name="T0" fmla="*/ 2147483647 w 269"/>
                    <a:gd name="T1" fmla="*/ 2147483647 h 949"/>
                    <a:gd name="T2" fmla="*/ 2147483647 w 269"/>
                    <a:gd name="T3" fmla="*/ 2147483647 h 949"/>
                    <a:gd name="T4" fmla="*/ 2147483647 w 269"/>
                    <a:gd name="T5" fmla="*/ 2147483647 h 949"/>
                    <a:gd name="T6" fmla="*/ 2147483647 w 269"/>
                    <a:gd name="T7" fmla="*/ 2147483647 h 949"/>
                    <a:gd name="T8" fmla="*/ 2147483647 w 269"/>
                    <a:gd name="T9" fmla="*/ 2147483647 h 949"/>
                    <a:gd name="T10" fmla="*/ 2147483647 w 269"/>
                    <a:gd name="T11" fmla="*/ 2147483647 h 949"/>
                    <a:gd name="T12" fmla="*/ 2147483647 w 269"/>
                    <a:gd name="T13" fmla="*/ 2147483647 h 949"/>
                    <a:gd name="T14" fmla="*/ 2147483647 w 269"/>
                    <a:gd name="T15" fmla="*/ 2147483647 h 949"/>
                    <a:gd name="T16" fmla="*/ 2147483647 w 269"/>
                    <a:gd name="T17" fmla="*/ 2147483647 h 949"/>
                    <a:gd name="T18" fmla="*/ 2147483647 w 269"/>
                    <a:gd name="T19" fmla="*/ 2147483647 h 949"/>
                    <a:gd name="T20" fmla="*/ 2147483647 w 269"/>
                    <a:gd name="T21" fmla="*/ 2147483647 h 9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949"/>
                    <a:gd name="T35" fmla="*/ 269 w 269"/>
                    <a:gd name="T36" fmla="*/ 949 h 9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949">
                      <a:moveTo>
                        <a:pt x="38" y="949"/>
                      </a:moveTo>
                      <a:lnTo>
                        <a:pt x="38" y="949"/>
                      </a:lnTo>
                      <a:cubicBezTo>
                        <a:pt x="28" y="949"/>
                        <a:pt x="19" y="945"/>
                        <a:pt x="12" y="938"/>
                      </a:cubicBezTo>
                      <a:cubicBezTo>
                        <a:pt x="0" y="924"/>
                        <a:pt x="2" y="903"/>
                        <a:pt x="16" y="891"/>
                      </a:cubicBezTo>
                      <a:cubicBezTo>
                        <a:pt x="134" y="788"/>
                        <a:pt x="202" y="637"/>
                        <a:pt x="202" y="476"/>
                      </a:cubicBezTo>
                      <a:cubicBezTo>
                        <a:pt x="202" y="315"/>
                        <a:pt x="134" y="164"/>
                        <a:pt x="16" y="62"/>
                      </a:cubicBezTo>
                      <a:cubicBezTo>
                        <a:pt x="2" y="50"/>
                        <a:pt x="0" y="29"/>
                        <a:pt x="12" y="15"/>
                      </a:cubicBezTo>
                      <a:cubicBezTo>
                        <a:pt x="24" y="1"/>
                        <a:pt x="46" y="0"/>
                        <a:pt x="59" y="12"/>
                      </a:cubicBezTo>
                      <a:cubicBezTo>
                        <a:pt x="193" y="127"/>
                        <a:pt x="269" y="296"/>
                        <a:pt x="269" y="476"/>
                      </a:cubicBezTo>
                      <a:cubicBezTo>
                        <a:pt x="269" y="657"/>
                        <a:pt x="193" y="826"/>
                        <a:pt x="59" y="941"/>
                      </a:cubicBezTo>
                      <a:cubicBezTo>
                        <a:pt x="53" y="946"/>
                        <a:pt x="45" y="949"/>
                        <a:pt x="38" y="949"/>
                      </a:cubicBezTo>
                      <a:close/>
                    </a:path>
                  </a:pathLst>
                </a:custGeom>
                <a:grpFill/>
                <a:ln w="0">
                  <a:solidFill>
                    <a:srgbClr val="FFFFFF">
                      <a:lumMod val="65000"/>
                    </a:srgbClr>
                  </a:solidFill>
                  <a:round/>
                  <a:headEnd/>
                  <a:tailEnd/>
                </a:ln>
                <a:extLst/>
              </p:spPr>
              <p:txBody>
                <a:bodyPr/>
                <a:lstStyle/>
                <a:p>
                  <a:pPr defTabSz="914400" fontAlgn="base">
                    <a:spcBef>
                      <a:spcPct val="0"/>
                    </a:spcBef>
                    <a:spcAft>
                      <a:spcPct val="0"/>
                    </a:spcAft>
                    <a:defRPr/>
                  </a:pPr>
                  <a:endParaRPr lang="zh-CN" altLang="en-US" sz="900"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Freeform 452">
                  <a:extLst>
                    <a:ext uri="{FF2B5EF4-FFF2-40B4-BE49-F238E27FC236}">
                      <a16:creationId xmlns:a16="http://schemas.microsoft.com/office/drawing/2014/main" id="{41C219A2-6A23-4746-A978-6A8EB3DA5DC9}"/>
                    </a:ext>
                  </a:extLst>
                </p:cNvPr>
                <p:cNvSpPr>
                  <a:spLocks/>
                </p:cNvSpPr>
                <p:nvPr/>
              </p:nvSpPr>
              <p:spPr bwMode="auto">
                <a:xfrm>
                  <a:off x="2379663" y="3740150"/>
                  <a:ext cx="88900" cy="295275"/>
                </a:xfrm>
                <a:custGeom>
                  <a:avLst/>
                  <a:gdLst>
                    <a:gd name="T0" fmla="*/ 2147483647 w 213"/>
                    <a:gd name="T1" fmla="*/ 2147483647 h 703"/>
                    <a:gd name="T2" fmla="*/ 2147483647 w 213"/>
                    <a:gd name="T3" fmla="*/ 2147483647 h 703"/>
                    <a:gd name="T4" fmla="*/ 2147483647 w 213"/>
                    <a:gd name="T5" fmla="*/ 2147483647 h 703"/>
                    <a:gd name="T6" fmla="*/ 2147483647 w 213"/>
                    <a:gd name="T7" fmla="*/ 2147483647 h 703"/>
                    <a:gd name="T8" fmla="*/ 2147483647 w 213"/>
                    <a:gd name="T9" fmla="*/ 2147483647 h 703"/>
                    <a:gd name="T10" fmla="*/ 2147483647 w 213"/>
                    <a:gd name="T11" fmla="*/ 2147483647 h 703"/>
                    <a:gd name="T12" fmla="*/ 2147483647 w 213"/>
                    <a:gd name="T13" fmla="*/ 2147483647 h 703"/>
                    <a:gd name="T14" fmla="*/ 2147483647 w 213"/>
                    <a:gd name="T15" fmla="*/ 2147483647 h 703"/>
                    <a:gd name="T16" fmla="*/ 2147483647 w 213"/>
                    <a:gd name="T17" fmla="*/ 2147483647 h 703"/>
                    <a:gd name="T18" fmla="*/ 2147483647 w 213"/>
                    <a:gd name="T19" fmla="*/ 2147483647 h 703"/>
                    <a:gd name="T20" fmla="*/ 2147483647 w 213"/>
                    <a:gd name="T21" fmla="*/ 2147483647 h 7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3"/>
                    <a:gd name="T34" fmla="*/ 0 h 703"/>
                    <a:gd name="T35" fmla="*/ 213 w 213"/>
                    <a:gd name="T36" fmla="*/ 703 h 7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3" h="703">
                      <a:moveTo>
                        <a:pt x="37" y="703"/>
                      </a:moveTo>
                      <a:lnTo>
                        <a:pt x="37" y="703"/>
                      </a:lnTo>
                      <a:cubicBezTo>
                        <a:pt x="28" y="703"/>
                        <a:pt x="18" y="699"/>
                        <a:pt x="12" y="691"/>
                      </a:cubicBezTo>
                      <a:cubicBezTo>
                        <a:pt x="0" y="677"/>
                        <a:pt x="1" y="656"/>
                        <a:pt x="15" y="644"/>
                      </a:cubicBezTo>
                      <a:cubicBezTo>
                        <a:pt x="98" y="572"/>
                        <a:pt x="146" y="466"/>
                        <a:pt x="146" y="353"/>
                      </a:cubicBezTo>
                      <a:cubicBezTo>
                        <a:pt x="146" y="240"/>
                        <a:pt x="98" y="134"/>
                        <a:pt x="15" y="62"/>
                      </a:cubicBezTo>
                      <a:cubicBezTo>
                        <a:pt x="1" y="50"/>
                        <a:pt x="0" y="29"/>
                        <a:pt x="12" y="15"/>
                      </a:cubicBezTo>
                      <a:cubicBezTo>
                        <a:pt x="24" y="2"/>
                        <a:pt x="45" y="0"/>
                        <a:pt x="59" y="12"/>
                      </a:cubicBezTo>
                      <a:cubicBezTo>
                        <a:pt x="157" y="96"/>
                        <a:pt x="213" y="221"/>
                        <a:pt x="213" y="353"/>
                      </a:cubicBezTo>
                      <a:cubicBezTo>
                        <a:pt x="213" y="486"/>
                        <a:pt x="157" y="610"/>
                        <a:pt x="59" y="695"/>
                      </a:cubicBezTo>
                      <a:cubicBezTo>
                        <a:pt x="52" y="700"/>
                        <a:pt x="45" y="703"/>
                        <a:pt x="37" y="703"/>
                      </a:cubicBezTo>
                      <a:close/>
                    </a:path>
                  </a:pathLst>
                </a:custGeom>
                <a:grpFill/>
                <a:ln w="0">
                  <a:solidFill>
                    <a:srgbClr val="FFFFFF">
                      <a:lumMod val="65000"/>
                    </a:srgbClr>
                  </a:solidFill>
                  <a:round/>
                  <a:headEnd/>
                  <a:tailEnd/>
                </a:ln>
                <a:extLst/>
              </p:spPr>
              <p:txBody>
                <a:bodyPr/>
                <a:lstStyle/>
                <a:p>
                  <a:pPr defTabSz="914400" fontAlgn="base">
                    <a:spcBef>
                      <a:spcPct val="0"/>
                    </a:spcBef>
                    <a:spcAft>
                      <a:spcPct val="0"/>
                    </a:spcAft>
                    <a:defRPr/>
                  </a:pPr>
                  <a:endParaRPr lang="zh-CN" altLang="en-US" sz="900"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Freeform 453">
                  <a:extLst>
                    <a:ext uri="{FF2B5EF4-FFF2-40B4-BE49-F238E27FC236}">
                      <a16:creationId xmlns:a16="http://schemas.microsoft.com/office/drawing/2014/main" id="{7DE041D4-2411-4C1E-A35B-2BB3F839B989}"/>
                    </a:ext>
                  </a:extLst>
                </p:cNvPr>
                <p:cNvSpPr>
                  <a:spLocks/>
                </p:cNvSpPr>
                <p:nvPr/>
              </p:nvSpPr>
              <p:spPr bwMode="auto">
                <a:xfrm>
                  <a:off x="2298700" y="3787775"/>
                  <a:ext cx="74613" cy="198438"/>
                </a:xfrm>
                <a:custGeom>
                  <a:avLst/>
                  <a:gdLst>
                    <a:gd name="T0" fmla="*/ 2147483647 w 177"/>
                    <a:gd name="T1" fmla="*/ 2147483647 h 472"/>
                    <a:gd name="T2" fmla="*/ 2147483647 w 177"/>
                    <a:gd name="T3" fmla="*/ 2147483647 h 472"/>
                    <a:gd name="T4" fmla="*/ 2147483647 w 177"/>
                    <a:gd name="T5" fmla="*/ 2147483647 h 472"/>
                    <a:gd name="T6" fmla="*/ 2147483647 w 177"/>
                    <a:gd name="T7" fmla="*/ 2147483647 h 472"/>
                    <a:gd name="T8" fmla="*/ 2147483647 w 177"/>
                    <a:gd name="T9" fmla="*/ 2147483647 h 472"/>
                    <a:gd name="T10" fmla="*/ 2147483647 w 177"/>
                    <a:gd name="T11" fmla="*/ 2147483647 h 472"/>
                    <a:gd name="T12" fmla="*/ 2147483647 w 177"/>
                    <a:gd name="T13" fmla="*/ 2147483647 h 472"/>
                    <a:gd name="T14" fmla="*/ 2147483647 w 177"/>
                    <a:gd name="T15" fmla="*/ 2147483647 h 472"/>
                    <a:gd name="T16" fmla="*/ 2147483647 w 177"/>
                    <a:gd name="T17" fmla="*/ 2147483647 h 472"/>
                    <a:gd name="T18" fmla="*/ 2147483647 w 177"/>
                    <a:gd name="T19" fmla="*/ 2147483647 h 472"/>
                    <a:gd name="T20" fmla="*/ 2147483647 w 177"/>
                    <a:gd name="T21" fmla="*/ 2147483647 h 4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472"/>
                    <a:gd name="T35" fmla="*/ 177 w 177"/>
                    <a:gd name="T36" fmla="*/ 472 h 4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472">
                      <a:moveTo>
                        <a:pt x="38" y="472"/>
                      </a:moveTo>
                      <a:lnTo>
                        <a:pt x="38" y="472"/>
                      </a:lnTo>
                      <a:cubicBezTo>
                        <a:pt x="27" y="472"/>
                        <a:pt x="17" y="467"/>
                        <a:pt x="10" y="457"/>
                      </a:cubicBezTo>
                      <a:cubicBezTo>
                        <a:pt x="0" y="442"/>
                        <a:pt x="4" y="421"/>
                        <a:pt x="20" y="411"/>
                      </a:cubicBezTo>
                      <a:cubicBezTo>
                        <a:pt x="77" y="373"/>
                        <a:pt x="111" y="309"/>
                        <a:pt x="111" y="238"/>
                      </a:cubicBezTo>
                      <a:cubicBezTo>
                        <a:pt x="111" y="168"/>
                        <a:pt x="77" y="103"/>
                        <a:pt x="20" y="66"/>
                      </a:cubicBezTo>
                      <a:cubicBezTo>
                        <a:pt x="5" y="56"/>
                        <a:pt x="0" y="35"/>
                        <a:pt x="11" y="20"/>
                      </a:cubicBezTo>
                      <a:cubicBezTo>
                        <a:pt x="21" y="4"/>
                        <a:pt x="41" y="0"/>
                        <a:pt x="57" y="10"/>
                      </a:cubicBezTo>
                      <a:cubicBezTo>
                        <a:pt x="132" y="60"/>
                        <a:pt x="177" y="145"/>
                        <a:pt x="177" y="238"/>
                      </a:cubicBezTo>
                      <a:cubicBezTo>
                        <a:pt x="177" y="331"/>
                        <a:pt x="132" y="417"/>
                        <a:pt x="57" y="466"/>
                      </a:cubicBezTo>
                      <a:cubicBezTo>
                        <a:pt x="51" y="470"/>
                        <a:pt x="45" y="472"/>
                        <a:pt x="38" y="472"/>
                      </a:cubicBezTo>
                      <a:close/>
                    </a:path>
                  </a:pathLst>
                </a:custGeom>
                <a:grpFill/>
                <a:ln w="0">
                  <a:solidFill>
                    <a:srgbClr val="FFFFFF">
                      <a:lumMod val="65000"/>
                    </a:srgbClr>
                  </a:solidFill>
                  <a:round/>
                  <a:headEnd/>
                  <a:tailEnd/>
                </a:ln>
                <a:extLst/>
              </p:spPr>
              <p:txBody>
                <a:bodyPr/>
                <a:lstStyle/>
                <a:p>
                  <a:pPr defTabSz="914400" fontAlgn="base">
                    <a:spcBef>
                      <a:spcPct val="0"/>
                    </a:spcBef>
                    <a:spcAft>
                      <a:spcPct val="0"/>
                    </a:spcAft>
                    <a:defRPr/>
                  </a:pPr>
                  <a:endParaRPr lang="zh-CN" altLang="en-US" sz="900"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48" name="矩形 47">
              <a:extLst>
                <a:ext uri="{FF2B5EF4-FFF2-40B4-BE49-F238E27FC236}">
                  <a16:creationId xmlns:a16="http://schemas.microsoft.com/office/drawing/2014/main" id="{19002391-03E6-400F-8097-648C59610FE5}"/>
                </a:ext>
              </a:extLst>
            </p:cNvPr>
            <p:cNvSpPr/>
            <p:nvPr/>
          </p:nvSpPr>
          <p:spPr>
            <a:xfrm>
              <a:off x="6431675" y="2790286"/>
              <a:ext cx="426720" cy="461665"/>
            </a:xfrm>
            <a:prstGeom prst="rect">
              <a:avLst/>
            </a:prstGeom>
          </p:spPr>
          <p:txBody>
            <a:bodyPr wrap="none">
              <a:spAutoFit/>
            </a:bodyPr>
            <a:lstStyle/>
            <a:p>
              <a:pPr defTabSz="914400" fontAlgn="base">
                <a:spcBef>
                  <a:spcPct val="0"/>
                </a:spcBef>
                <a:spcAft>
                  <a:spcPct val="0"/>
                </a:spcAft>
                <a:defRPr/>
              </a:pPr>
              <a:r>
                <a:rPr lang="zh-CN" altLang="en-US" sz="2400" b="1" kern="0" dirty="0">
                  <a:solidFill>
                    <a:srgbClr val="C00000"/>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2400" kern="0" dirty="0">
                <a:solidFill>
                  <a:srgbClr val="C00000"/>
                </a:solidFill>
                <a:latin typeface="FrutigerNext LT Regular"/>
                <a:ea typeface="ＭＳ Ｐゴシック" pitchFamily="34" charset="-128"/>
              </a:endParaRPr>
            </a:p>
          </p:txBody>
        </p:sp>
        <p:sp>
          <p:nvSpPr>
            <p:cNvPr id="49" name="矩形 48">
              <a:extLst>
                <a:ext uri="{FF2B5EF4-FFF2-40B4-BE49-F238E27FC236}">
                  <a16:creationId xmlns:a16="http://schemas.microsoft.com/office/drawing/2014/main" id="{4F010B9A-2CF9-48AC-A364-027915EA891B}"/>
                </a:ext>
              </a:extLst>
            </p:cNvPr>
            <p:cNvSpPr/>
            <p:nvPr/>
          </p:nvSpPr>
          <p:spPr>
            <a:xfrm>
              <a:off x="7394874" y="2790286"/>
              <a:ext cx="426720" cy="461665"/>
            </a:xfrm>
            <a:prstGeom prst="rect">
              <a:avLst/>
            </a:prstGeom>
          </p:spPr>
          <p:txBody>
            <a:bodyPr wrap="none">
              <a:spAutoFit/>
            </a:bodyPr>
            <a:lstStyle/>
            <a:p>
              <a:pPr defTabSz="914400" fontAlgn="base">
                <a:spcBef>
                  <a:spcPct val="0"/>
                </a:spcBef>
                <a:spcAft>
                  <a:spcPct val="0"/>
                </a:spcAft>
                <a:defRPr/>
              </a:pPr>
              <a:r>
                <a:rPr lang="zh-CN" altLang="en-US" sz="2400" b="1" kern="0" dirty="0">
                  <a:solidFill>
                    <a:srgbClr val="C00000"/>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2400" kern="0" dirty="0">
                <a:solidFill>
                  <a:srgbClr val="C00000"/>
                </a:solidFill>
                <a:latin typeface="FrutigerNext LT Regular"/>
                <a:ea typeface="ＭＳ Ｐゴシック" pitchFamily="34" charset="-128"/>
              </a:endParaRPr>
            </a:p>
          </p:txBody>
        </p:sp>
        <p:sp>
          <p:nvSpPr>
            <p:cNvPr id="50" name="矩形 49">
              <a:extLst>
                <a:ext uri="{FF2B5EF4-FFF2-40B4-BE49-F238E27FC236}">
                  <a16:creationId xmlns:a16="http://schemas.microsoft.com/office/drawing/2014/main" id="{FBF3F83A-2868-4322-A113-2420C93D9641}"/>
                </a:ext>
              </a:extLst>
            </p:cNvPr>
            <p:cNvSpPr/>
            <p:nvPr/>
          </p:nvSpPr>
          <p:spPr>
            <a:xfrm>
              <a:off x="8402547" y="2770548"/>
              <a:ext cx="426720" cy="461665"/>
            </a:xfrm>
            <a:prstGeom prst="rect">
              <a:avLst/>
            </a:prstGeom>
          </p:spPr>
          <p:txBody>
            <a:bodyPr wrap="none">
              <a:spAutoFit/>
            </a:bodyPr>
            <a:lstStyle/>
            <a:p>
              <a:pPr defTabSz="914400" fontAlgn="base">
                <a:spcBef>
                  <a:spcPct val="0"/>
                </a:spcBef>
                <a:spcAft>
                  <a:spcPct val="0"/>
                </a:spcAft>
                <a:defRPr/>
              </a:pPr>
              <a:r>
                <a:rPr lang="zh-CN" altLang="en-US" sz="2400" b="1" kern="0" dirty="0">
                  <a:solidFill>
                    <a:srgbClr val="C00000"/>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2400" kern="0" dirty="0">
                <a:solidFill>
                  <a:srgbClr val="C00000"/>
                </a:solidFill>
                <a:latin typeface="FrutigerNext LT Regular"/>
                <a:ea typeface="ＭＳ Ｐゴシック" pitchFamily="34" charset="-128"/>
              </a:endParaRPr>
            </a:p>
          </p:txBody>
        </p:sp>
        <p:sp>
          <p:nvSpPr>
            <p:cNvPr id="51" name="圆角矩形 72">
              <a:extLst>
                <a:ext uri="{FF2B5EF4-FFF2-40B4-BE49-F238E27FC236}">
                  <a16:creationId xmlns:a16="http://schemas.microsoft.com/office/drawing/2014/main" id="{3EE8AB8F-6E28-4A4E-997F-068BD6BDFB94}"/>
                </a:ext>
              </a:extLst>
            </p:cNvPr>
            <p:cNvSpPr/>
            <p:nvPr/>
          </p:nvSpPr>
          <p:spPr bwMode="auto">
            <a:xfrm>
              <a:off x="8850189" y="2221886"/>
              <a:ext cx="3023386" cy="1032343"/>
            </a:xfrm>
            <a:prstGeom prst="roundRect">
              <a:avLst>
                <a:gd name="adj" fmla="val 7037"/>
              </a:avLst>
            </a:prstGeom>
            <a:noFill/>
            <a:ln w="9525" cap="flat" cmpd="sng" algn="ctr">
              <a:solidFill>
                <a:srgbClr val="FFFFFF">
                  <a:lumMod val="65000"/>
                </a:srgbClr>
              </a:solidFill>
              <a:prstDash val="dash"/>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defTabSz="801688" fontAlgn="base">
                <a:spcBef>
                  <a:spcPct val="0"/>
                </a:spcBef>
                <a:spcAft>
                  <a:spcPct val="0"/>
                </a:spcAft>
                <a:defRPr/>
              </a:pPr>
              <a:endParaRPr lang="zh-CN" altLang="en-US" sz="1400" kern="0">
                <a:solidFill>
                  <a:srgbClr val="FFFFFF"/>
                </a:solidFill>
                <a:latin typeface="FrutigerNext LT Regular"/>
                <a:ea typeface="ＭＳ Ｐゴシック" pitchFamily="34" charset="-128"/>
              </a:endParaRPr>
            </a:p>
          </p:txBody>
        </p:sp>
        <p:sp>
          <p:nvSpPr>
            <p:cNvPr id="52" name="矩形 51">
              <a:extLst>
                <a:ext uri="{FF2B5EF4-FFF2-40B4-BE49-F238E27FC236}">
                  <a16:creationId xmlns:a16="http://schemas.microsoft.com/office/drawing/2014/main" id="{FA317186-7097-4DE3-AA44-BB1B586C297E}"/>
                </a:ext>
              </a:extLst>
            </p:cNvPr>
            <p:cNvSpPr/>
            <p:nvPr/>
          </p:nvSpPr>
          <p:spPr>
            <a:xfrm>
              <a:off x="9539099" y="2702784"/>
              <a:ext cx="412292" cy="523220"/>
            </a:xfrm>
            <a:prstGeom prst="rect">
              <a:avLst/>
            </a:prstGeom>
          </p:spPr>
          <p:txBody>
            <a:bodyPr wrap="none">
              <a:spAutoFit/>
            </a:bodyPr>
            <a:lstStyle/>
            <a:p>
              <a:pPr defTabSz="914400" fontAlgn="base">
                <a:spcBef>
                  <a:spcPct val="0"/>
                </a:spcBef>
                <a:spcAft>
                  <a:spcPct val="0"/>
                </a:spcAft>
                <a:defRPr/>
              </a:pPr>
              <a:r>
                <a:rPr lang="zh-CN" altLang="en-US" sz="2800" b="1" kern="0" dirty="0">
                  <a:solidFill>
                    <a:srgbClr val="0000FF"/>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2800" kern="0" dirty="0">
                <a:solidFill>
                  <a:srgbClr val="0000FF"/>
                </a:solidFill>
                <a:latin typeface="FrutigerNext LT Regular"/>
                <a:ea typeface="ＭＳ Ｐゴシック" pitchFamily="34" charset="-128"/>
              </a:endParaRPr>
            </a:p>
          </p:txBody>
        </p:sp>
        <p:sp>
          <p:nvSpPr>
            <p:cNvPr id="53" name="矩形 52">
              <a:extLst>
                <a:ext uri="{FF2B5EF4-FFF2-40B4-BE49-F238E27FC236}">
                  <a16:creationId xmlns:a16="http://schemas.microsoft.com/office/drawing/2014/main" id="{B83AA8F7-2999-462D-8F7E-4A7116BC4A3A}"/>
                </a:ext>
              </a:extLst>
            </p:cNvPr>
            <p:cNvSpPr/>
            <p:nvPr/>
          </p:nvSpPr>
          <p:spPr>
            <a:xfrm>
              <a:off x="11497042" y="2632194"/>
              <a:ext cx="445956" cy="584775"/>
            </a:xfrm>
            <a:prstGeom prst="rect">
              <a:avLst/>
            </a:prstGeom>
          </p:spPr>
          <p:txBody>
            <a:bodyPr wrap="none">
              <a:spAutoFit/>
            </a:bodyPr>
            <a:lstStyle/>
            <a:p>
              <a:pPr defTabSz="914400" fontAlgn="base">
                <a:spcBef>
                  <a:spcPct val="0"/>
                </a:spcBef>
                <a:spcAft>
                  <a:spcPct val="0"/>
                </a:spcAft>
                <a:defRPr/>
              </a:pPr>
              <a:r>
                <a:rPr lang="zh-CN" altLang="en-US" sz="3200" kern="0" dirty="0">
                  <a:solidFill>
                    <a:srgbClr val="0000FF"/>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3200" kern="0" dirty="0">
                <a:solidFill>
                  <a:srgbClr val="0000FF"/>
                </a:solidFill>
                <a:latin typeface="FrutigerNext LT Regular"/>
                <a:ea typeface="ＭＳ Ｐゴシック" pitchFamily="34" charset="-128"/>
              </a:endParaRPr>
            </a:p>
          </p:txBody>
        </p:sp>
        <p:pic>
          <p:nvPicPr>
            <p:cNvPr id="60" name="图片 59">
              <a:extLst>
                <a:ext uri="{FF2B5EF4-FFF2-40B4-BE49-F238E27FC236}">
                  <a16:creationId xmlns:a16="http://schemas.microsoft.com/office/drawing/2014/main" id="{8AC3DD10-9235-4AF4-8DD0-24B5E5299E1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1444" t="17943" r="27320" b="11934"/>
            <a:stretch/>
          </p:blipFill>
          <p:spPr>
            <a:xfrm>
              <a:off x="10866220" y="2350989"/>
              <a:ext cx="696745" cy="560310"/>
            </a:xfrm>
            <a:prstGeom prst="rect">
              <a:avLst/>
            </a:prstGeom>
          </p:spPr>
        </p:pic>
        <p:grpSp>
          <p:nvGrpSpPr>
            <p:cNvPr id="62" name="组合 61">
              <a:extLst>
                <a:ext uri="{FF2B5EF4-FFF2-40B4-BE49-F238E27FC236}">
                  <a16:creationId xmlns:a16="http://schemas.microsoft.com/office/drawing/2014/main" id="{F436C55E-F8FF-4CCC-862B-F0A8F00509BB}"/>
                </a:ext>
              </a:extLst>
            </p:cNvPr>
            <p:cNvGrpSpPr/>
            <p:nvPr/>
          </p:nvGrpSpPr>
          <p:grpSpPr>
            <a:xfrm>
              <a:off x="9989748" y="2336247"/>
              <a:ext cx="606597" cy="636291"/>
              <a:chOff x="9135023" y="3209671"/>
              <a:chExt cx="606597" cy="636291"/>
            </a:xfrm>
          </p:grpSpPr>
          <p:pic>
            <p:nvPicPr>
              <p:cNvPr id="63" name="图片 62">
                <a:extLst>
                  <a:ext uri="{FF2B5EF4-FFF2-40B4-BE49-F238E27FC236}">
                    <a16:creationId xmlns:a16="http://schemas.microsoft.com/office/drawing/2014/main" id="{73BFC300-AE5F-4AD9-B4E3-D6209F4CF65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35023" y="3209671"/>
                <a:ext cx="606597" cy="636291"/>
              </a:xfrm>
              <a:prstGeom prst="rect">
                <a:avLst/>
              </a:prstGeom>
            </p:spPr>
          </p:pic>
          <p:grpSp>
            <p:nvGrpSpPr>
              <p:cNvPr id="64" name="组合 771">
                <a:extLst>
                  <a:ext uri="{FF2B5EF4-FFF2-40B4-BE49-F238E27FC236}">
                    <a16:creationId xmlns:a16="http://schemas.microsoft.com/office/drawing/2014/main" id="{D57CD21A-E97F-42CA-8394-A171380054FD}"/>
                  </a:ext>
                </a:extLst>
              </p:cNvPr>
              <p:cNvGrpSpPr>
                <a:grpSpLocks/>
              </p:cNvGrpSpPr>
              <p:nvPr/>
            </p:nvGrpSpPr>
            <p:grpSpPr bwMode="auto">
              <a:xfrm rot="18952766">
                <a:off x="9517403" y="3231112"/>
                <a:ext cx="149419" cy="187324"/>
                <a:chOff x="2136775" y="3687763"/>
                <a:chExt cx="430213" cy="398463"/>
              </a:xfrm>
              <a:solidFill>
                <a:srgbClr val="FFFFFF">
                  <a:lumMod val="50000"/>
                </a:srgbClr>
              </a:solidFill>
            </p:grpSpPr>
            <p:sp>
              <p:nvSpPr>
                <p:cNvPr id="65" name="Freeform 447">
                  <a:extLst>
                    <a:ext uri="{FF2B5EF4-FFF2-40B4-BE49-F238E27FC236}">
                      <a16:creationId xmlns:a16="http://schemas.microsoft.com/office/drawing/2014/main" id="{B2B8FBF0-530A-40C6-8AF4-40C053E8D570}"/>
                    </a:ext>
                  </a:extLst>
                </p:cNvPr>
                <p:cNvSpPr>
                  <a:spLocks/>
                </p:cNvSpPr>
                <p:nvPr/>
              </p:nvSpPr>
              <p:spPr bwMode="auto">
                <a:xfrm>
                  <a:off x="2136775" y="3841750"/>
                  <a:ext cx="93663" cy="93663"/>
                </a:xfrm>
                <a:custGeom>
                  <a:avLst/>
                  <a:gdLst>
                    <a:gd name="T0" fmla="*/ 2147483647 w 225"/>
                    <a:gd name="T1" fmla="*/ 2147483647 h 225"/>
                    <a:gd name="T2" fmla="*/ 2147483647 w 225"/>
                    <a:gd name="T3" fmla="*/ 2147483647 h 225"/>
                    <a:gd name="T4" fmla="*/ 2147483647 w 225"/>
                    <a:gd name="T5" fmla="*/ 2147483647 h 225"/>
                    <a:gd name="T6" fmla="*/ 0 w 225"/>
                    <a:gd name="T7" fmla="*/ 2147483647 h 225"/>
                    <a:gd name="T8" fmla="*/ 2147483647 w 225"/>
                    <a:gd name="T9" fmla="*/ 0 h 225"/>
                    <a:gd name="T10" fmla="*/ 2147483647 w 225"/>
                    <a:gd name="T11" fmla="*/ 2147483647 h 225"/>
                    <a:gd name="T12" fmla="*/ 0 60000 65536"/>
                    <a:gd name="T13" fmla="*/ 0 60000 65536"/>
                    <a:gd name="T14" fmla="*/ 0 60000 65536"/>
                    <a:gd name="T15" fmla="*/ 0 60000 65536"/>
                    <a:gd name="T16" fmla="*/ 0 60000 65536"/>
                    <a:gd name="T17" fmla="*/ 0 60000 65536"/>
                    <a:gd name="T18" fmla="*/ 0 w 225"/>
                    <a:gd name="T19" fmla="*/ 0 h 225"/>
                    <a:gd name="T20" fmla="*/ 225 w 225"/>
                    <a:gd name="T21" fmla="*/ 225 h 225"/>
                  </a:gdLst>
                  <a:ahLst/>
                  <a:cxnLst>
                    <a:cxn ang="T12">
                      <a:pos x="T0" y="T1"/>
                    </a:cxn>
                    <a:cxn ang="T13">
                      <a:pos x="T2" y="T3"/>
                    </a:cxn>
                    <a:cxn ang="T14">
                      <a:pos x="T4" y="T5"/>
                    </a:cxn>
                    <a:cxn ang="T15">
                      <a:pos x="T6" y="T7"/>
                    </a:cxn>
                    <a:cxn ang="T16">
                      <a:pos x="T8" y="T9"/>
                    </a:cxn>
                    <a:cxn ang="T17">
                      <a:pos x="T10" y="T11"/>
                    </a:cxn>
                  </a:cxnLst>
                  <a:rect l="T18" t="T19" r="T20" b="T21"/>
                  <a:pathLst>
                    <a:path w="225" h="225">
                      <a:moveTo>
                        <a:pt x="225" y="112"/>
                      </a:moveTo>
                      <a:lnTo>
                        <a:pt x="225" y="112"/>
                      </a:lnTo>
                      <a:cubicBezTo>
                        <a:pt x="225" y="175"/>
                        <a:pt x="175" y="225"/>
                        <a:pt x="113" y="225"/>
                      </a:cubicBezTo>
                      <a:cubicBezTo>
                        <a:pt x="51" y="225"/>
                        <a:pt x="0" y="175"/>
                        <a:pt x="0" y="112"/>
                      </a:cubicBezTo>
                      <a:cubicBezTo>
                        <a:pt x="0" y="50"/>
                        <a:pt x="51" y="0"/>
                        <a:pt x="113" y="0"/>
                      </a:cubicBezTo>
                      <a:cubicBezTo>
                        <a:pt x="175" y="0"/>
                        <a:pt x="225" y="50"/>
                        <a:pt x="225" y="112"/>
                      </a:cubicBezTo>
                      <a:close/>
                    </a:path>
                  </a:pathLst>
                </a:custGeom>
                <a:grpFill/>
                <a:ln w="0">
                  <a:solidFill>
                    <a:srgbClr val="FFFFFF">
                      <a:lumMod val="65000"/>
                    </a:srgbClr>
                  </a:solidFill>
                  <a:round/>
                  <a:headEnd/>
                  <a:tailEnd/>
                </a:ln>
                <a:extLst/>
              </p:spPr>
              <p:txBody>
                <a:bodyPr/>
                <a:lstStyle/>
                <a:p>
                  <a:pPr defTabSz="914400" fontAlgn="base">
                    <a:spcBef>
                      <a:spcPct val="0"/>
                    </a:spcBef>
                    <a:spcAft>
                      <a:spcPct val="0"/>
                    </a:spcAft>
                    <a:defRPr/>
                  </a:pPr>
                  <a:endParaRPr lang="zh-CN" altLang="en-US" sz="900"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Freeform 451">
                  <a:extLst>
                    <a:ext uri="{FF2B5EF4-FFF2-40B4-BE49-F238E27FC236}">
                      <a16:creationId xmlns:a16="http://schemas.microsoft.com/office/drawing/2014/main" id="{513308C3-DFDA-4B73-965F-FAAD00EAD70E}"/>
                    </a:ext>
                  </a:extLst>
                </p:cNvPr>
                <p:cNvSpPr>
                  <a:spLocks/>
                </p:cNvSpPr>
                <p:nvPr/>
              </p:nvSpPr>
              <p:spPr bwMode="auto">
                <a:xfrm>
                  <a:off x="2454275" y="3687763"/>
                  <a:ext cx="112713" cy="398463"/>
                </a:xfrm>
                <a:custGeom>
                  <a:avLst/>
                  <a:gdLst>
                    <a:gd name="T0" fmla="*/ 2147483647 w 269"/>
                    <a:gd name="T1" fmla="*/ 2147483647 h 949"/>
                    <a:gd name="T2" fmla="*/ 2147483647 w 269"/>
                    <a:gd name="T3" fmla="*/ 2147483647 h 949"/>
                    <a:gd name="T4" fmla="*/ 2147483647 w 269"/>
                    <a:gd name="T5" fmla="*/ 2147483647 h 949"/>
                    <a:gd name="T6" fmla="*/ 2147483647 w 269"/>
                    <a:gd name="T7" fmla="*/ 2147483647 h 949"/>
                    <a:gd name="T8" fmla="*/ 2147483647 w 269"/>
                    <a:gd name="T9" fmla="*/ 2147483647 h 949"/>
                    <a:gd name="T10" fmla="*/ 2147483647 w 269"/>
                    <a:gd name="T11" fmla="*/ 2147483647 h 949"/>
                    <a:gd name="T12" fmla="*/ 2147483647 w 269"/>
                    <a:gd name="T13" fmla="*/ 2147483647 h 949"/>
                    <a:gd name="T14" fmla="*/ 2147483647 w 269"/>
                    <a:gd name="T15" fmla="*/ 2147483647 h 949"/>
                    <a:gd name="T16" fmla="*/ 2147483647 w 269"/>
                    <a:gd name="T17" fmla="*/ 2147483647 h 949"/>
                    <a:gd name="T18" fmla="*/ 2147483647 w 269"/>
                    <a:gd name="T19" fmla="*/ 2147483647 h 949"/>
                    <a:gd name="T20" fmla="*/ 2147483647 w 269"/>
                    <a:gd name="T21" fmla="*/ 2147483647 h 9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949"/>
                    <a:gd name="T35" fmla="*/ 269 w 269"/>
                    <a:gd name="T36" fmla="*/ 949 h 9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949">
                      <a:moveTo>
                        <a:pt x="38" y="949"/>
                      </a:moveTo>
                      <a:lnTo>
                        <a:pt x="38" y="949"/>
                      </a:lnTo>
                      <a:cubicBezTo>
                        <a:pt x="28" y="949"/>
                        <a:pt x="19" y="945"/>
                        <a:pt x="12" y="938"/>
                      </a:cubicBezTo>
                      <a:cubicBezTo>
                        <a:pt x="0" y="924"/>
                        <a:pt x="2" y="903"/>
                        <a:pt x="16" y="891"/>
                      </a:cubicBezTo>
                      <a:cubicBezTo>
                        <a:pt x="134" y="788"/>
                        <a:pt x="202" y="637"/>
                        <a:pt x="202" y="476"/>
                      </a:cubicBezTo>
                      <a:cubicBezTo>
                        <a:pt x="202" y="315"/>
                        <a:pt x="134" y="164"/>
                        <a:pt x="16" y="62"/>
                      </a:cubicBezTo>
                      <a:cubicBezTo>
                        <a:pt x="2" y="50"/>
                        <a:pt x="0" y="29"/>
                        <a:pt x="12" y="15"/>
                      </a:cubicBezTo>
                      <a:cubicBezTo>
                        <a:pt x="24" y="1"/>
                        <a:pt x="46" y="0"/>
                        <a:pt x="59" y="12"/>
                      </a:cubicBezTo>
                      <a:cubicBezTo>
                        <a:pt x="193" y="127"/>
                        <a:pt x="269" y="296"/>
                        <a:pt x="269" y="476"/>
                      </a:cubicBezTo>
                      <a:cubicBezTo>
                        <a:pt x="269" y="657"/>
                        <a:pt x="193" y="826"/>
                        <a:pt x="59" y="941"/>
                      </a:cubicBezTo>
                      <a:cubicBezTo>
                        <a:pt x="53" y="946"/>
                        <a:pt x="45" y="949"/>
                        <a:pt x="38" y="949"/>
                      </a:cubicBezTo>
                      <a:close/>
                    </a:path>
                  </a:pathLst>
                </a:custGeom>
                <a:grpFill/>
                <a:ln w="0">
                  <a:solidFill>
                    <a:srgbClr val="FFFFFF">
                      <a:lumMod val="65000"/>
                    </a:srgbClr>
                  </a:solidFill>
                  <a:round/>
                  <a:headEnd/>
                  <a:tailEnd/>
                </a:ln>
                <a:extLst/>
              </p:spPr>
              <p:txBody>
                <a:bodyPr/>
                <a:lstStyle/>
                <a:p>
                  <a:pPr defTabSz="914400" fontAlgn="base">
                    <a:spcBef>
                      <a:spcPct val="0"/>
                    </a:spcBef>
                    <a:spcAft>
                      <a:spcPct val="0"/>
                    </a:spcAft>
                    <a:defRPr/>
                  </a:pPr>
                  <a:endParaRPr lang="zh-CN" altLang="en-US" sz="900"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Freeform 452">
                  <a:extLst>
                    <a:ext uri="{FF2B5EF4-FFF2-40B4-BE49-F238E27FC236}">
                      <a16:creationId xmlns:a16="http://schemas.microsoft.com/office/drawing/2014/main" id="{DDB6A85C-E51D-4B57-A99F-1CAE09296D8C}"/>
                    </a:ext>
                  </a:extLst>
                </p:cNvPr>
                <p:cNvSpPr>
                  <a:spLocks/>
                </p:cNvSpPr>
                <p:nvPr/>
              </p:nvSpPr>
              <p:spPr bwMode="auto">
                <a:xfrm>
                  <a:off x="2379663" y="3740150"/>
                  <a:ext cx="88900" cy="295275"/>
                </a:xfrm>
                <a:custGeom>
                  <a:avLst/>
                  <a:gdLst>
                    <a:gd name="T0" fmla="*/ 2147483647 w 213"/>
                    <a:gd name="T1" fmla="*/ 2147483647 h 703"/>
                    <a:gd name="T2" fmla="*/ 2147483647 w 213"/>
                    <a:gd name="T3" fmla="*/ 2147483647 h 703"/>
                    <a:gd name="T4" fmla="*/ 2147483647 w 213"/>
                    <a:gd name="T5" fmla="*/ 2147483647 h 703"/>
                    <a:gd name="T6" fmla="*/ 2147483647 w 213"/>
                    <a:gd name="T7" fmla="*/ 2147483647 h 703"/>
                    <a:gd name="T8" fmla="*/ 2147483647 w 213"/>
                    <a:gd name="T9" fmla="*/ 2147483647 h 703"/>
                    <a:gd name="T10" fmla="*/ 2147483647 w 213"/>
                    <a:gd name="T11" fmla="*/ 2147483647 h 703"/>
                    <a:gd name="T12" fmla="*/ 2147483647 w 213"/>
                    <a:gd name="T13" fmla="*/ 2147483647 h 703"/>
                    <a:gd name="T14" fmla="*/ 2147483647 w 213"/>
                    <a:gd name="T15" fmla="*/ 2147483647 h 703"/>
                    <a:gd name="T16" fmla="*/ 2147483647 w 213"/>
                    <a:gd name="T17" fmla="*/ 2147483647 h 703"/>
                    <a:gd name="T18" fmla="*/ 2147483647 w 213"/>
                    <a:gd name="T19" fmla="*/ 2147483647 h 703"/>
                    <a:gd name="T20" fmla="*/ 2147483647 w 213"/>
                    <a:gd name="T21" fmla="*/ 2147483647 h 7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3"/>
                    <a:gd name="T34" fmla="*/ 0 h 703"/>
                    <a:gd name="T35" fmla="*/ 213 w 213"/>
                    <a:gd name="T36" fmla="*/ 703 h 7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3" h="703">
                      <a:moveTo>
                        <a:pt x="37" y="703"/>
                      </a:moveTo>
                      <a:lnTo>
                        <a:pt x="37" y="703"/>
                      </a:lnTo>
                      <a:cubicBezTo>
                        <a:pt x="28" y="703"/>
                        <a:pt x="18" y="699"/>
                        <a:pt x="12" y="691"/>
                      </a:cubicBezTo>
                      <a:cubicBezTo>
                        <a:pt x="0" y="677"/>
                        <a:pt x="1" y="656"/>
                        <a:pt x="15" y="644"/>
                      </a:cubicBezTo>
                      <a:cubicBezTo>
                        <a:pt x="98" y="572"/>
                        <a:pt x="146" y="466"/>
                        <a:pt x="146" y="353"/>
                      </a:cubicBezTo>
                      <a:cubicBezTo>
                        <a:pt x="146" y="240"/>
                        <a:pt x="98" y="134"/>
                        <a:pt x="15" y="62"/>
                      </a:cubicBezTo>
                      <a:cubicBezTo>
                        <a:pt x="1" y="50"/>
                        <a:pt x="0" y="29"/>
                        <a:pt x="12" y="15"/>
                      </a:cubicBezTo>
                      <a:cubicBezTo>
                        <a:pt x="24" y="2"/>
                        <a:pt x="45" y="0"/>
                        <a:pt x="59" y="12"/>
                      </a:cubicBezTo>
                      <a:cubicBezTo>
                        <a:pt x="157" y="96"/>
                        <a:pt x="213" y="221"/>
                        <a:pt x="213" y="353"/>
                      </a:cubicBezTo>
                      <a:cubicBezTo>
                        <a:pt x="213" y="486"/>
                        <a:pt x="157" y="610"/>
                        <a:pt x="59" y="695"/>
                      </a:cubicBezTo>
                      <a:cubicBezTo>
                        <a:pt x="52" y="700"/>
                        <a:pt x="45" y="703"/>
                        <a:pt x="37" y="703"/>
                      </a:cubicBezTo>
                      <a:close/>
                    </a:path>
                  </a:pathLst>
                </a:custGeom>
                <a:grpFill/>
                <a:ln w="0">
                  <a:solidFill>
                    <a:srgbClr val="FFFFFF">
                      <a:lumMod val="65000"/>
                    </a:srgbClr>
                  </a:solidFill>
                  <a:round/>
                  <a:headEnd/>
                  <a:tailEnd/>
                </a:ln>
                <a:extLst/>
              </p:spPr>
              <p:txBody>
                <a:bodyPr/>
                <a:lstStyle/>
                <a:p>
                  <a:pPr defTabSz="914400" fontAlgn="base">
                    <a:spcBef>
                      <a:spcPct val="0"/>
                    </a:spcBef>
                    <a:spcAft>
                      <a:spcPct val="0"/>
                    </a:spcAft>
                    <a:defRPr/>
                  </a:pPr>
                  <a:endParaRPr lang="zh-CN" altLang="en-US" sz="900"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Freeform 453">
                  <a:extLst>
                    <a:ext uri="{FF2B5EF4-FFF2-40B4-BE49-F238E27FC236}">
                      <a16:creationId xmlns:a16="http://schemas.microsoft.com/office/drawing/2014/main" id="{5893347A-7754-42E9-ABDE-047C5AEFCE0F}"/>
                    </a:ext>
                  </a:extLst>
                </p:cNvPr>
                <p:cNvSpPr>
                  <a:spLocks/>
                </p:cNvSpPr>
                <p:nvPr/>
              </p:nvSpPr>
              <p:spPr bwMode="auto">
                <a:xfrm>
                  <a:off x="2298700" y="3787775"/>
                  <a:ext cx="74613" cy="198438"/>
                </a:xfrm>
                <a:custGeom>
                  <a:avLst/>
                  <a:gdLst>
                    <a:gd name="T0" fmla="*/ 2147483647 w 177"/>
                    <a:gd name="T1" fmla="*/ 2147483647 h 472"/>
                    <a:gd name="T2" fmla="*/ 2147483647 w 177"/>
                    <a:gd name="T3" fmla="*/ 2147483647 h 472"/>
                    <a:gd name="T4" fmla="*/ 2147483647 w 177"/>
                    <a:gd name="T5" fmla="*/ 2147483647 h 472"/>
                    <a:gd name="T6" fmla="*/ 2147483647 w 177"/>
                    <a:gd name="T7" fmla="*/ 2147483647 h 472"/>
                    <a:gd name="T8" fmla="*/ 2147483647 w 177"/>
                    <a:gd name="T9" fmla="*/ 2147483647 h 472"/>
                    <a:gd name="T10" fmla="*/ 2147483647 w 177"/>
                    <a:gd name="T11" fmla="*/ 2147483647 h 472"/>
                    <a:gd name="T12" fmla="*/ 2147483647 w 177"/>
                    <a:gd name="T13" fmla="*/ 2147483647 h 472"/>
                    <a:gd name="T14" fmla="*/ 2147483647 w 177"/>
                    <a:gd name="T15" fmla="*/ 2147483647 h 472"/>
                    <a:gd name="T16" fmla="*/ 2147483647 w 177"/>
                    <a:gd name="T17" fmla="*/ 2147483647 h 472"/>
                    <a:gd name="T18" fmla="*/ 2147483647 w 177"/>
                    <a:gd name="T19" fmla="*/ 2147483647 h 472"/>
                    <a:gd name="T20" fmla="*/ 2147483647 w 177"/>
                    <a:gd name="T21" fmla="*/ 2147483647 h 4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472"/>
                    <a:gd name="T35" fmla="*/ 177 w 177"/>
                    <a:gd name="T36" fmla="*/ 472 h 4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472">
                      <a:moveTo>
                        <a:pt x="38" y="472"/>
                      </a:moveTo>
                      <a:lnTo>
                        <a:pt x="38" y="472"/>
                      </a:lnTo>
                      <a:cubicBezTo>
                        <a:pt x="27" y="472"/>
                        <a:pt x="17" y="467"/>
                        <a:pt x="10" y="457"/>
                      </a:cubicBezTo>
                      <a:cubicBezTo>
                        <a:pt x="0" y="442"/>
                        <a:pt x="4" y="421"/>
                        <a:pt x="20" y="411"/>
                      </a:cubicBezTo>
                      <a:cubicBezTo>
                        <a:pt x="77" y="373"/>
                        <a:pt x="111" y="309"/>
                        <a:pt x="111" y="238"/>
                      </a:cubicBezTo>
                      <a:cubicBezTo>
                        <a:pt x="111" y="168"/>
                        <a:pt x="77" y="103"/>
                        <a:pt x="20" y="66"/>
                      </a:cubicBezTo>
                      <a:cubicBezTo>
                        <a:pt x="5" y="56"/>
                        <a:pt x="0" y="35"/>
                        <a:pt x="11" y="20"/>
                      </a:cubicBezTo>
                      <a:cubicBezTo>
                        <a:pt x="21" y="4"/>
                        <a:pt x="41" y="0"/>
                        <a:pt x="57" y="10"/>
                      </a:cubicBezTo>
                      <a:cubicBezTo>
                        <a:pt x="132" y="60"/>
                        <a:pt x="177" y="145"/>
                        <a:pt x="177" y="238"/>
                      </a:cubicBezTo>
                      <a:cubicBezTo>
                        <a:pt x="177" y="331"/>
                        <a:pt x="132" y="417"/>
                        <a:pt x="57" y="466"/>
                      </a:cubicBezTo>
                      <a:cubicBezTo>
                        <a:pt x="51" y="470"/>
                        <a:pt x="45" y="472"/>
                        <a:pt x="38" y="472"/>
                      </a:cubicBezTo>
                      <a:close/>
                    </a:path>
                  </a:pathLst>
                </a:custGeom>
                <a:grpFill/>
                <a:ln w="0">
                  <a:solidFill>
                    <a:srgbClr val="FFFFFF">
                      <a:lumMod val="65000"/>
                    </a:srgbClr>
                  </a:solidFill>
                  <a:round/>
                  <a:headEnd/>
                  <a:tailEnd/>
                </a:ln>
                <a:extLst/>
              </p:spPr>
              <p:txBody>
                <a:bodyPr/>
                <a:lstStyle/>
                <a:p>
                  <a:pPr defTabSz="914400" fontAlgn="base">
                    <a:spcBef>
                      <a:spcPct val="0"/>
                    </a:spcBef>
                    <a:spcAft>
                      <a:spcPct val="0"/>
                    </a:spcAft>
                    <a:defRPr/>
                  </a:pPr>
                  <a:endParaRPr lang="zh-CN" altLang="en-US" sz="900"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69" name="矩形 68">
              <a:extLst>
                <a:ext uri="{FF2B5EF4-FFF2-40B4-BE49-F238E27FC236}">
                  <a16:creationId xmlns:a16="http://schemas.microsoft.com/office/drawing/2014/main" id="{EE9D81EA-E1C7-47A6-A303-92BCFD392849}"/>
                </a:ext>
              </a:extLst>
            </p:cNvPr>
            <p:cNvSpPr/>
            <p:nvPr/>
          </p:nvSpPr>
          <p:spPr>
            <a:xfrm>
              <a:off x="10450375" y="2691786"/>
              <a:ext cx="108147" cy="523220"/>
            </a:xfrm>
            <a:prstGeom prst="rect">
              <a:avLst/>
            </a:prstGeom>
          </p:spPr>
          <p:txBody>
            <a:bodyPr wrap="square">
              <a:spAutoFit/>
            </a:bodyPr>
            <a:lstStyle/>
            <a:p>
              <a:pPr defTabSz="914400" fontAlgn="base">
                <a:spcBef>
                  <a:spcPct val="0"/>
                </a:spcBef>
                <a:spcAft>
                  <a:spcPct val="0"/>
                </a:spcAft>
                <a:defRPr/>
              </a:pPr>
              <a:r>
                <a:rPr lang="zh-CN" altLang="en-US" sz="2800" b="1" kern="0" dirty="0">
                  <a:solidFill>
                    <a:srgbClr val="0000FF"/>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2800" kern="0" dirty="0">
                <a:solidFill>
                  <a:srgbClr val="0000FF"/>
                </a:solidFill>
                <a:latin typeface="FrutigerNext LT Regular"/>
                <a:ea typeface="ＭＳ Ｐゴシック" pitchFamily="34" charset="-128"/>
              </a:endParaRPr>
            </a:p>
          </p:txBody>
        </p:sp>
        <p:sp>
          <p:nvSpPr>
            <p:cNvPr id="75" name="文本框 74">
              <a:extLst>
                <a:ext uri="{FF2B5EF4-FFF2-40B4-BE49-F238E27FC236}">
                  <a16:creationId xmlns:a16="http://schemas.microsoft.com/office/drawing/2014/main" id="{FBE0EA62-03B9-4710-AD04-E83B1A9A2283}"/>
                </a:ext>
              </a:extLst>
            </p:cNvPr>
            <p:cNvSpPr txBox="1"/>
            <p:nvPr/>
          </p:nvSpPr>
          <p:spPr>
            <a:xfrm>
              <a:off x="8749587" y="1628605"/>
              <a:ext cx="3123988" cy="577081"/>
            </a:xfrm>
            <a:prstGeom prst="rect">
              <a:avLst/>
            </a:prstGeom>
            <a:noFill/>
          </p:spPr>
          <p:txBody>
            <a:bodyPr wrap="square" rtlCol="0">
              <a:spAutoFit/>
            </a:bodyPr>
            <a:lstStyle/>
            <a:p>
              <a:pPr lvl="0" fontAlgn="base">
                <a:spcBef>
                  <a:spcPct val="0"/>
                </a:spcBef>
                <a:spcAft>
                  <a:spcPct val="0"/>
                </a:spcAft>
                <a:defRPr/>
              </a:pPr>
              <a:r>
                <a:rPr lang="en-US" altLang="zh-CN" sz="1050" dirty="0">
                  <a:solidFill>
                    <a:srgbClr val="C00000"/>
                  </a:solidFill>
                  <a:latin typeface="微软雅黑" panose="020B0503020204020204" pitchFamily="34" charset="-122"/>
                  <a:ea typeface="微软雅黑" panose="020B0503020204020204" pitchFamily="34" charset="-122"/>
                </a:rPr>
                <a:t>RFID does not support large area continuous coverage, infeasible to meet industry demand of whole-process automation</a:t>
              </a:r>
            </a:p>
          </p:txBody>
        </p:sp>
      </p:grpSp>
      <p:graphicFrame>
        <p:nvGraphicFramePr>
          <p:cNvPr id="55" name="表格 123">
            <a:extLst>
              <a:ext uri="{FF2B5EF4-FFF2-40B4-BE49-F238E27FC236}">
                <a16:creationId xmlns:a16="http://schemas.microsoft.com/office/drawing/2014/main" id="{E13767D9-3A71-4077-A205-98359E8AF65B}"/>
              </a:ext>
            </a:extLst>
          </p:cNvPr>
          <p:cNvGraphicFramePr>
            <a:graphicFrameLocks noGrp="1"/>
          </p:cNvGraphicFramePr>
          <p:nvPr>
            <p:extLst>
              <p:ext uri="{D42A27DB-BD31-4B8C-83A1-F6EECF244321}">
                <p14:modId xmlns:p14="http://schemas.microsoft.com/office/powerpoint/2010/main" val="1895958898"/>
              </p:ext>
            </p:extLst>
          </p:nvPr>
        </p:nvGraphicFramePr>
        <p:xfrm>
          <a:off x="5762213" y="3288459"/>
          <a:ext cx="6138872" cy="2959200"/>
        </p:xfrm>
        <a:graphic>
          <a:graphicData uri="http://schemas.openxmlformats.org/drawingml/2006/table">
            <a:tbl>
              <a:tblPr firstRow="1" bandRow="1">
                <a:tableStyleId>{5940675A-B579-460E-94D1-54222C63F5DA}</a:tableStyleId>
              </a:tblPr>
              <a:tblGrid>
                <a:gridCol w="351195">
                  <a:extLst>
                    <a:ext uri="{9D8B030D-6E8A-4147-A177-3AD203B41FA5}">
                      <a16:colId xmlns:a16="http://schemas.microsoft.com/office/drawing/2014/main" val="2007651245"/>
                    </a:ext>
                  </a:extLst>
                </a:gridCol>
                <a:gridCol w="801244">
                  <a:extLst>
                    <a:ext uri="{9D8B030D-6E8A-4147-A177-3AD203B41FA5}">
                      <a16:colId xmlns:a16="http://schemas.microsoft.com/office/drawing/2014/main" val="20001"/>
                    </a:ext>
                  </a:extLst>
                </a:gridCol>
                <a:gridCol w="850036">
                  <a:extLst>
                    <a:ext uri="{9D8B030D-6E8A-4147-A177-3AD203B41FA5}">
                      <a16:colId xmlns:a16="http://schemas.microsoft.com/office/drawing/2014/main" val="1450300125"/>
                    </a:ext>
                  </a:extLst>
                </a:gridCol>
                <a:gridCol w="1272676">
                  <a:extLst>
                    <a:ext uri="{9D8B030D-6E8A-4147-A177-3AD203B41FA5}">
                      <a16:colId xmlns:a16="http://schemas.microsoft.com/office/drawing/2014/main" val="2002953447"/>
                    </a:ext>
                  </a:extLst>
                </a:gridCol>
                <a:gridCol w="877444">
                  <a:extLst>
                    <a:ext uri="{9D8B030D-6E8A-4147-A177-3AD203B41FA5}">
                      <a16:colId xmlns:a16="http://schemas.microsoft.com/office/drawing/2014/main" val="20005"/>
                    </a:ext>
                  </a:extLst>
                </a:gridCol>
                <a:gridCol w="951445">
                  <a:extLst>
                    <a:ext uri="{9D8B030D-6E8A-4147-A177-3AD203B41FA5}">
                      <a16:colId xmlns:a16="http://schemas.microsoft.com/office/drawing/2014/main" val="20006"/>
                    </a:ext>
                  </a:extLst>
                </a:gridCol>
                <a:gridCol w="1034832">
                  <a:extLst>
                    <a:ext uri="{9D8B030D-6E8A-4147-A177-3AD203B41FA5}">
                      <a16:colId xmlns:a16="http://schemas.microsoft.com/office/drawing/2014/main" val="20004"/>
                    </a:ext>
                  </a:extLst>
                </a:gridCol>
              </a:tblGrid>
              <a:tr h="288417">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Customer</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Use</a:t>
                      </a:r>
                      <a:r>
                        <a:rPr lang="en-US" altLang="zh-CN" sz="900" b="1"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case</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Requirement</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Desired technology readiness</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a:r>
                        <a:rPr lang="en-US" altLang="zh-CN"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Values</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95000"/>
                      </a:schemeClr>
                    </a:solidFill>
                  </a:tcPr>
                </a:tc>
                <a:extLst>
                  <a:ext uri="{0D108BD9-81ED-4DB2-BD59-A6C34878D82A}">
                    <a16:rowId xmlns:a16="http://schemas.microsoft.com/office/drawing/2014/main" val="1721752388"/>
                  </a:ext>
                </a:extLst>
              </a:tr>
              <a:tr h="304607">
                <a:tc rowSpan="3">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Local</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area</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White goods producer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Real-time visible production and logistics</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3">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Autonomous</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inventory,</a:t>
                      </a:r>
                    </a:p>
                    <a:p>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99.99% success,</a:t>
                      </a:r>
                    </a:p>
                    <a:p>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1-3m positioning,</a:t>
                      </a:r>
                    </a:p>
                    <a:p>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Extreme low cost tag</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2024</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rowSpan="2">
                  <a:txBody>
                    <a:bodyPr/>
                    <a:lstStyle/>
                    <a:p>
                      <a:pPr algn="l"/>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Reduce logistics costs</a:t>
                      </a:r>
                    </a:p>
                    <a:p>
                      <a:pPr algn="l"/>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Reduce production line shutdown</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2888187569"/>
                  </a:ext>
                </a:extLst>
              </a:tr>
              <a:tr h="418834">
                <a:tc vMerge="1">
                  <a:txBody>
                    <a:bodyPr/>
                    <a:lstStyle/>
                    <a:p>
                      <a:endParaRPr lang="zh-CN" altLang="en-US" sz="1800" kern="1200" dirty="0">
                        <a:solidFill>
                          <a:schemeClr val="tx1"/>
                        </a:solidFill>
                        <a:latin typeface="微软雅黑" panose="020B0503020204020204" pitchFamily="34" charset="-122"/>
                        <a:ea typeface="微软雅黑" panose="020B0503020204020204" pitchFamily="34" charset="-122"/>
                        <a:cs typeface="+mn-cs"/>
                      </a:endParaRPr>
                    </a:p>
                  </a:txBody>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B</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dirty="0">
                          <a:latin typeface="Calibri" panose="020F0502020204030204" pitchFamily="34" charset="0"/>
                          <a:cs typeface="Calibri" panose="020F0502020204030204" pitchFamily="34" charset="0"/>
                        </a:rPr>
                        <a:t>Automobile manufacturers</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dirty="0">
                          <a:effectLst/>
                          <a:latin typeface="Calibri" panose="020F0502020204030204" pitchFamily="34" charset="0"/>
                          <a:cs typeface="Calibri" panose="020F0502020204030204" pitchFamily="34" charset="0"/>
                        </a:rPr>
                        <a:t>Warehousing inventory and material container management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en-US" altLang="zh-CN"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Urgent, as</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early as possible</a:t>
                      </a:r>
                      <a:endPar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vMerge="1">
                  <a:txBody>
                    <a:bodyPr/>
                    <a:lstStyle/>
                    <a:p>
                      <a:endParaRPr lang="zh-CN" altLang="en-US"/>
                    </a:p>
                  </a:txBody>
                  <a:tcPr/>
                </a:tc>
                <a:extLst>
                  <a:ext uri="{0D108BD9-81ED-4DB2-BD59-A6C34878D82A}">
                    <a16:rowId xmlns:a16="http://schemas.microsoft.com/office/drawing/2014/main" val="3663590960"/>
                  </a:ext>
                </a:extLst>
              </a:tr>
              <a:tr h="288417">
                <a:tc vMerge="1">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latin typeface="微软雅黑" panose="020B0503020204020204" pitchFamily="34" charset="-122"/>
                        <a:ea typeface="微软雅黑" panose="020B0503020204020204" pitchFamily="34"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C</a:t>
                      </a:r>
                      <a:endParaRPr lang="zh-CN" altLang="en-US"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E-commercials</a:t>
                      </a:r>
                      <a:endParaRPr lang="zh-CN" altLang="en-US"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Account management</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zh-CN" altLang="en-US"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~2024</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altLang="zh-CN" sz="900" dirty="0">
                          <a:effectLst/>
                          <a:latin typeface="Calibri" panose="020F0502020204030204" pitchFamily="34" charset="0"/>
                          <a:cs typeface="Calibri" panose="020F0502020204030204" pitchFamily="34" charset="0"/>
                        </a:rPr>
                        <a:t>Improve inventory</a:t>
                      </a:r>
                      <a:r>
                        <a:rPr lang="en-US" altLang="zh-CN" sz="900" baseline="0" dirty="0">
                          <a:effectLst/>
                          <a:latin typeface="Calibri" panose="020F0502020204030204" pitchFamily="34" charset="0"/>
                          <a:cs typeface="Calibri" panose="020F0502020204030204" pitchFamily="34" charset="0"/>
                        </a:rPr>
                        <a:t> </a:t>
                      </a:r>
                      <a:r>
                        <a:rPr lang="en-US" altLang="zh-CN" sz="900" dirty="0">
                          <a:effectLst/>
                          <a:latin typeface="Calibri" panose="020F0502020204030204" pitchFamily="34" charset="0"/>
                          <a:cs typeface="Calibri" panose="020F0502020204030204" pitchFamily="34" charset="0"/>
                        </a:rPr>
                        <a:t>efficiency</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556397692"/>
                  </a:ext>
                </a:extLst>
              </a:tr>
              <a:tr h="418834">
                <a:tc rowSpan="3">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Wide</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area</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A/C</a:t>
                      </a: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/D</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Logistics and</a:t>
                      </a:r>
                      <a:r>
                        <a:rPr lang="en-US" altLang="zh-CN" sz="90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distribution</a:t>
                      </a:r>
                      <a:endPar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Real-time property</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t>
                      </a:r>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monitoring</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and quality </a:t>
                      </a:r>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tracing</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3">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Continuous coverage, </a:t>
                      </a:r>
                    </a:p>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battery-less,</a:t>
                      </a:r>
                    </a:p>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No</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manual maintenance,</a:t>
                      </a:r>
                      <a:endPar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99.99% success</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~2024</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l"/>
                      <a:r>
                        <a:rPr lang="en-US" altLang="zh-CN" sz="900" dirty="0">
                          <a:latin typeface="Calibri" panose="020F0502020204030204" pitchFamily="34" charset="0"/>
                          <a:cs typeface="Calibri" panose="020F0502020204030204" pitchFamily="34" charset="0"/>
                        </a:rPr>
                        <a:t>Real-time tracking of vulnerable goods and valuable assets</a:t>
                      </a:r>
                      <a:endParaRPr lang="zh-CN" altLang="en-US"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679323447"/>
                  </a:ext>
                </a:extLst>
              </a:tr>
              <a:tr h="402645">
                <a:tc vMerge="1">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微软雅黑" panose="020B0503020204020204" pitchFamily="34" charset="-122"/>
                        <a:ea typeface="微软雅黑" panose="020B0503020204020204" pitchFamily="34"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zh-CN"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Bureau of city</a:t>
                      </a: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 management</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1187323"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City Infrastructure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Health</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monitoring</a:t>
                      </a:r>
                      <a:endParaRPr lang="zh-CN" altLang="en-US" sz="900" b="1"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zh-CN" altLang="en-US"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Urgent, as</a:t>
                      </a:r>
                      <a:r>
                        <a:rPr lang="en-US" altLang="zh-CN" sz="900" b="0" kern="1200" baseline="0" dirty="0">
                          <a:solidFill>
                            <a:schemeClr val="tx1"/>
                          </a:solidFill>
                          <a:latin typeface="Calibri" panose="020F0502020204030204" pitchFamily="34" charset="0"/>
                          <a:ea typeface="微软雅黑" panose="020B0503020204020204" pitchFamily="34" charset="-122"/>
                          <a:cs typeface="Calibri" panose="020F0502020204030204" pitchFamily="34" charset="0"/>
                        </a:rPr>
                        <a:t> early as possible</a:t>
                      </a:r>
                      <a:endPar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rowSpan="2">
                  <a:txBody>
                    <a:bodyPr/>
                    <a:lstStyle/>
                    <a:p>
                      <a:pPr marL="0" algn="l" defTabSz="914400" rtl="0" eaLnBrk="1" latinLnBrk="0" hangingPunct="1"/>
                      <a:r>
                        <a:rPr lang="en-US" altLang="zh-CN" sz="900" kern="1200" dirty="0">
                          <a:solidFill>
                            <a:schemeClr val="tx1"/>
                          </a:solidFill>
                          <a:effectLst/>
                          <a:latin typeface="Calibri" panose="020F0502020204030204" pitchFamily="34" charset="0"/>
                          <a:ea typeface="+mn-ea"/>
                          <a:cs typeface="Calibri" panose="020F0502020204030204" pitchFamily="34" charset="0"/>
                        </a:rPr>
                        <a:t>Battery-less, higher safety</a:t>
                      </a:r>
                    </a:p>
                    <a:p>
                      <a:pPr marL="0" algn="l" defTabSz="914400" rtl="0" eaLnBrk="1" latinLnBrk="0" hangingPunct="1"/>
                      <a:r>
                        <a:rPr lang="en-US" altLang="zh-CN" sz="900" kern="1200" dirty="0">
                          <a:solidFill>
                            <a:schemeClr val="tx1"/>
                          </a:solidFill>
                          <a:effectLst/>
                          <a:latin typeface="Calibri" panose="020F0502020204030204" pitchFamily="34" charset="0"/>
                          <a:ea typeface="+mn-ea"/>
                          <a:cs typeface="Calibri" panose="020F0502020204030204" pitchFamily="34" charset="0"/>
                        </a:rPr>
                        <a:t>Save cost as no manual maintenance</a:t>
                      </a:r>
                      <a:endParaRPr lang="zh-CN" altLang="en-US" sz="900" kern="1200" dirty="0">
                        <a:solidFill>
                          <a:schemeClr val="tx1"/>
                        </a:solidFill>
                        <a:effectLst/>
                        <a:latin typeface="Calibri" panose="020F0502020204030204" pitchFamily="34" charset="0"/>
                        <a:ea typeface="+mn-ea"/>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2015711816"/>
                  </a:ext>
                </a:extLst>
              </a:tr>
              <a:tr h="288417">
                <a:tc vMerge="1">
                  <a:txBody>
                    <a:bodyPr/>
                    <a:lstStyle/>
                    <a:p>
                      <a:pPr marL="0" marR="0" lvl="0" indent="0" algn="l" defTabSz="1187323" rtl="0" eaLnBrk="1" fontAlgn="auto" latinLnBrk="0" hangingPunct="1">
                        <a:lnSpc>
                          <a:spcPct val="100000"/>
                        </a:lnSpc>
                        <a:spcBef>
                          <a:spcPts val="0"/>
                        </a:spcBef>
                        <a:spcAft>
                          <a:spcPts val="0"/>
                        </a:spcAft>
                        <a:buClrTx/>
                        <a:buSzTx/>
                        <a:buFontTx/>
                        <a:buNone/>
                        <a:tabLst/>
                        <a:defRPr/>
                      </a:pPr>
                      <a:endParaRPr lang="zh-CN" altLang="en-US" sz="1400" kern="1200" dirty="0">
                        <a:solidFill>
                          <a:schemeClr val="tx1"/>
                        </a:solidFill>
                        <a:latin typeface="微软雅黑" panose="020B0503020204020204" pitchFamily="34" charset="-122"/>
                        <a:ea typeface="微软雅黑" panose="020B0503020204020204" pitchFamily="34" charset="-122"/>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Company E</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Smart grid</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latinLnBrk="0" hangingPunct="1"/>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Sensor data collecting</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zh-CN" altLang="en-US" sz="900" b="0" kern="1200" dirty="0">
                        <a:solidFill>
                          <a:schemeClr val="tx1"/>
                        </a:solidFill>
                        <a:latin typeface="+mn-lt"/>
                        <a:ea typeface="微软雅黑" panose="020B0503020204020204" pitchFamily="34" charset="-122"/>
                        <a:cs typeface="+mn-cs"/>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rPr>
                        <a:t>2025</a:t>
                      </a:r>
                      <a:endParaRPr lang="zh-CN" altLang="en-US" sz="900" b="0" kern="1200" dirty="0">
                        <a:solidFill>
                          <a:schemeClr val="tx1"/>
                        </a:solidFill>
                        <a:latin typeface="Calibri" panose="020F0502020204030204" pitchFamily="34" charset="0"/>
                        <a:ea typeface="微软雅黑" panose="020B0503020204020204" pitchFamily="34" charset="-122"/>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vMerge="1">
                  <a:txBody>
                    <a:bodyPr/>
                    <a:lstStyle/>
                    <a:p>
                      <a:endParaRPr lang="zh-CN" altLang="en-US"/>
                    </a:p>
                  </a:txBody>
                  <a:tcPr/>
                </a:tc>
                <a:extLst>
                  <a:ext uri="{0D108BD9-81ED-4DB2-BD59-A6C34878D82A}">
                    <a16:rowId xmlns:a16="http://schemas.microsoft.com/office/drawing/2014/main" val="752358433"/>
                  </a:ext>
                </a:extLst>
              </a:tr>
            </a:tbl>
          </a:graphicData>
        </a:graphic>
      </p:graphicFrame>
    </p:spTree>
    <p:extLst>
      <p:ext uri="{BB962C8B-B14F-4D97-AF65-F5344CB8AC3E}">
        <p14:creationId xmlns:p14="http://schemas.microsoft.com/office/powerpoint/2010/main" val="3694899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180912" y="696350"/>
            <a:ext cx="11847843" cy="1345640"/>
          </a:xfrm>
        </p:spPr>
        <p:txBody>
          <a:bodyPr lIns="72000" tIns="0" rIns="72000" bIns="0"/>
          <a:lstStyle/>
          <a:p>
            <a:pPr marL="11112" lvl="1" indent="0" algn="just">
              <a:spcBef>
                <a:spcPts val="600"/>
              </a:spcBef>
              <a:buClr>
                <a:srgbClr val="000000"/>
              </a:buClr>
              <a:buSzPct val="70000"/>
              <a:buNone/>
            </a:pPr>
            <a:r>
              <a:rPr lang="en-US" altLang="zh-CN" sz="1600" b="1" dirty="0">
                <a:latin typeface="+mn-lt"/>
              </a:rPr>
              <a:t>Missing the opportunity in the fast-growing market would lead to high barriers to entry for 3GPP in the future</a:t>
            </a:r>
          </a:p>
          <a:p>
            <a:pPr marL="444500" lvl="1" indent="-355600" algn="just">
              <a:spcBef>
                <a:spcPts val="600"/>
              </a:spcBef>
              <a:buClr>
                <a:srgbClr val="000000"/>
              </a:buClr>
              <a:buSzPct val="70000"/>
              <a:buFont typeface="Wingdings" panose="05000000000000000000" pitchFamily="2" charset="2"/>
              <a:buChar char="l"/>
            </a:pPr>
            <a:r>
              <a:rPr lang="en-US" altLang="zh-CN" sz="1400" dirty="0">
                <a:latin typeface="+mn-lt"/>
              </a:rPr>
              <a:t>Industries are also looking for other non-3GPP based solutions for long-life maintenance-free device, such as WiFi, Bluetooth, and LoRa</a:t>
            </a:r>
          </a:p>
          <a:p>
            <a:pPr marL="896938" lvl="1" indent="-357188" algn="just" defTabSz="914478" fontAlgn="base">
              <a:spcBef>
                <a:spcPts val="300"/>
              </a:spcBef>
              <a:buClr>
                <a:srgbClr val="000000"/>
              </a:buClr>
              <a:buSzPct val="60000"/>
              <a:buFont typeface="Wingdings" pitchFamily="2" charset="2"/>
              <a:buChar char="q"/>
              <a:defRPr/>
            </a:pPr>
            <a:r>
              <a:rPr lang="en-US" altLang="zh-CN" sz="1400" b="1" i="1" kern="0" dirty="0">
                <a:latin typeface="+mn-lt"/>
                <a:ea typeface="微软雅黑" panose="020B0503020204020204" pitchFamily="34" charset="-122"/>
                <a:cs typeface="Times New Roman" panose="02020603050405020304" pitchFamily="18" charset="0"/>
              </a:rPr>
              <a:t>AMbient Power (AMP) </a:t>
            </a:r>
            <a:r>
              <a:rPr lang="en-US" altLang="zh-CN" sz="1400" i="1" kern="0" dirty="0">
                <a:latin typeface="+mn-lt"/>
                <a:ea typeface="微软雅黑" panose="020B0503020204020204" pitchFamily="34" charset="-122"/>
                <a:cs typeface="Times New Roman" panose="02020603050405020304" pitchFamily="18" charset="0"/>
              </a:rPr>
              <a:t>is “a new TIG/SG within the IEEE 802.11 working group that will address the problem of support of Ambient Power communication in 802.11 network” [1]</a:t>
            </a:r>
          </a:p>
        </p:txBody>
      </p:sp>
      <p:sp>
        <p:nvSpPr>
          <p:cNvPr id="6" name="标题 1">
            <a:extLst>
              <a:ext uri="{FF2B5EF4-FFF2-40B4-BE49-F238E27FC236}">
                <a16:creationId xmlns:a16="http://schemas.microsoft.com/office/drawing/2014/main" id="{C17B005D-8367-4915-B85E-B3918D0022F2}"/>
              </a:ext>
            </a:extLst>
          </p:cNvPr>
          <p:cNvSpPr txBox="1">
            <a:spLocks/>
          </p:cNvSpPr>
          <p:nvPr/>
        </p:nvSpPr>
        <p:spPr>
          <a:xfrm>
            <a:off x="180704" y="69538"/>
            <a:ext cx="11700000" cy="53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zh-CN"/>
            </a:defPPr>
            <a:lvl1pPr fontAlgn="base">
              <a:spcBef>
                <a:spcPct val="0"/>
              </a:spcBef>
              <a:spcAft>
                <a:spcPct val="0"/>
              </a:spcAft>
              <a:defRPr sz="2600" b="1">
                <a:solidFill>
                  <a:srgbClr val="C00000"/>
                </a:solidFill>
                <a:latin typeface="Arial" panose="020B0604020202020204" pitchFamily="34" charset="0"/>
                <a:ea typeface="微软雅黑"/>
                <a:cs typeface="Arial" panose="020B060402020202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pPr defTabSz="914400"/>
            <a:r>
              <a:rPr lang="en-US" altLang="zh-CN" sz="2800" b="0" dirty="0">
                <a:solidFill>
                  <a:schemeClr val="tx1"/>
                </a:solidFill>
                <a:latin typeface="Calibri" panose="020F0502020204030204" pitchFamily="34" charset="0"/>
                <a:ea typeface="Microsoft YaHei" panose="020B0503020204020204" pitchFamily="34" charset="-122"/>
                <a:cs typeface="Calibri" panose="020F0502020204030204" pitchFamily="34" charset="0"/>
              </a:rPr>
              <a:t>Competitors will not wait!</a:t>
            </a:r>
            <a:endParaRPr lang="zh-CN" altLang="en-US" sz="2800" b="0" dirty="0">
              <a:solidFill>
                <a:schemeClr val="tx1"/>
              </a:solidFill>
              <a:latin typeface="Calibri" panose="020F0502020204030204" pitchFamily="34" charset="0"/>
              <a:ea typeface="Microsoft YaHei" panose="020B0503020204020204" pitchFamily="34" charset="-122"/>
              <a:cs typeface="Calibri" panose="020F0502020204030204" pitchFamily="34" charset="0"/>
            </a:endParaRPr>
          </a:p>
        </p:txBody>
      </p:sp>
      <p:grpSp>
        <p:nvGrpSpPr>
          <p:cNvPr id="4" name="组合 3">
            <a:extLst>
              <a:ext uri="{FF2B5EF4-FFF2-40B4-BE49-F238E27FC236}">
                <a16:creationId xmlns:a16="http://schemas.microsoft.com/office/drawing/2014/main" id="{BDEE8D24-FE47-4DCC-B7B0-41CBDC8CDB3D}"/>
              </a:ext>
            </a:extLst>
          </p:cNvPr>
          <p:cNvGrpSpPr/>
          <p:nvPr/>
        </p:nvGrpSpPr>
        <p:grpSpPr>
          <a:xfrm>
            <a:off x="7556797" y="1719554"/>
            <a:ext cx="4426252" cy="1980000"/>
            <a:chOff x="7452291" y="1893731"/>
            <a:chExt cx="4426252" cy="1980000"/>
          </a:xfrm>
        </p:grpSpPr>
        <p:pic>
          <p:nvPicPr>
            <p:cNvPr id="1026" name="Picture 2" descr="https://www.nanothingsinc.com/assets/image/nano/album/4.jpeg">
              <a:extLst>
                <a:ext uri="{FF2B5EF4-FFF2-40B4-BE49-F238E27FC236}">
                  <a16:creationId xmlns:a16="http://schemas.microsoft.com/office/drawing/2014/main" id="{C1BDCEDD-AFEB-40EA-8D57-30BD64C64CC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710" t="40381" r="19555" b="14793"/>
            <a:stretch/>
          </p:blipFill>
          <p:spPr bwMode="auto">
            <a:xfrm>
              <a:off x="7452291" y="1893731"/>
              <a:ext cx="1912694" cy="198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nanothingsinc.com/assets/image/nano/album/3.jpeg">
              <a:extLst>
                <a:ext uri="{FF2B5EF4-FFF2-40B4-BE49-F238E27FC236}">
                  <a16:creationId xmlns:a16="http://schemas.microsoft.com/office/drawing/2014/main" id="{B46250EB-D84B-4135-B7EA-D199E7941C9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727" r="8027" b="474"/>
            <a:stretch/>
          </p:blipFill>
          <p:spPr bwMode="auto">
            <a:xfrm>
              <a:off x="9364925" y="1893731"/>
              <a:ext cx="2513618" cy="19800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内容占位符 2">
            <a:extLst>
              <a:ext uri="{FF2B5EF4-FFF2-40B4-BE49-F238E27FC236}">
                <a16:creationId xmlns:a16="http://schemas.microsoft.com/office/drawing/2014/main" id="{3DDBAA6E-B396-44B0-A4DF-0DB181E1EEE9}"/>
              </a:ext>
            </a:extLst>
          </p:cNvPr>
          <p:cNvSpPr txBox="1">
            <a:spLocks/>
          </p:cNvSpPr>
          <p:nvPr/>
        </p:nvSpPr>
        <p:spPr>
          <a:xfrm>
            <a:off x="180912" y="1946194"/>
            <a:ext cx="7297506" cy="1894275"/>
          </a:xfrm>
          <a:prstGeom prst="rect">
            <a:avLst/>
          </a:prstGeom>
        </p:spPr>
        <p:txBody>
          <a:bodyPr lIns="72000" tIns="0" rIns="7200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3pPr>
            <a:lvl4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4pPr>
            <a:lvl5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54125" lvl="2" indent="-269875" algn="just" defTabSz="914478" fontAlgn="base">
              <a:spcBef>
                <a:spcPts val="300"/>
              </a:spcBef>
              <a:buClr>
                <a:srgbClr val="000000"/>
              </a:buClr>
              <a:buSzPct val="60000"/>
              <a:buFont typeface="Arial" panose="020B0604020202020204" pitchFamily="34" charset="0"/>
              <a:buChar char="‒"/>
              <a:defRPr/>
            </a:pPr>
            <a:r>
              <a:rPr lang="en-US" altLang="zh-CN" sz="1400" kern="0" dirty="0">
                <a:latin typeface="+mn-lt"/>
                <a:ea typeface="微软雅黑" panose="020B0503020204020204" pitchFamily="34" charset="-122"/>
                <a:cs typeface="Times New Roman" panose="02020603050405020304" pitchFamily="18" charset="0"/>
              </a:rPr>
              <a:t>AMP TIG has been started and completed in July 2022 and Mar 2023, respectively</a:t>
            </a:r>
          </a:p>
          <a:p>
            <a:pPr marL="1254125" lvl="2" indent="-269875" algn="just" defTabSz="914478" fontAlgn="base">
              <a:spcBef>
                <a:spcPts val="300"/>
              </a:spcBef>
              <a:buClr>
                <a:srgbClr val="000000"/>
              </a:buClr>
              <a:buSzPct val="60000"/>
              <a:buFont typeface="Arial" panose="020B0604020202020204" pitchFamily="34" charset="0"/>
              <a:buChar char="‒"/>
              <a:defRPr/>
            </a:pPr>
            <a:r>
              <a:rPr lang="en-US" altLang="zh-CN" sz="1400" kern="0" dirty="0">
                <a:latin typeface="+mn-lt"/>
                <a:ea typeface="微软雅黑" panose="020B0503020204020204" pitchFamily="34" charset="-122"/>
                <a:cs typeface="Times New Roman" panose="02020603050405020304" pitchFamily="18" charset="0"/>
              </a:rPr>
              <a:t>AMP SG was approved in Mar 2023, with first meeting to be in May 2023</a:t>
            </a:r>
          </a:p>
          <a:p>
            <a:pPr marL="896938" lvl="1" indent="-357188" algn="just" defTabSz="914478" fontAlgn="base">
              <a:spcBef>
                <a:spcPts val="300"/>
              </a:spcBef>
              <a:buClr>
                <a:srgbClr val="000000"/>
              </a:buClr>
              <a:buSzPct val="60000"/>
              <a:buFont typeface="Wingdings" pitchFamily="2" charset="2"/>
              <a:buChar char="q"/>
              <a:defRPr/>
            </a:pPr>
            <a:r>
              <a:rPr lang="en-US" altLang="zh-CN" sz="1400" kern="0" dirty="0">
                <a:latin typeface="+mn-lt"/>
                <a:ea typeface="微软雅黑" panose="020B0503020204020204" pitchFamily="34" charset="-122"/>
                <a:cs typeface="Times New Roman" panose="02020603050405020304" pitchFamily="18" charset="0"/>
              </a:rPr>
              <a:t>Many start-ups put efforts in </a:t>
            </a:r>
            <a:r>
              <a:rPr lang="en-US" altLang="zh-CN" sz="1400" b="1" kern="0" dirty="0">
                <a:latin typeface="+mn-lt"/>
                <a:ea typeface="微软雅黑" panose="020B0503020204020204" pitchFamily="34" charset="-122"/>
                <a:cs typeface="Times New Roman" panose="02020603050405020304" pitchFamily="18" charset="0"/>
              </a:rPr>
              <a:t>Bluetooth Low Energy</a:t>
            </a:r>
            <a:r>
              <a:rPr lang="en-US" altLang="zh-CN" sz="1400" kern="0" dirty="0">
                <a:latin typeface="+mn-lt"/>
                <a:ea typeface="微软雅黑" panose="020B0503020204020204" pitchFamily="34" charset="-122"/>
                <a:cs typeface="Times New Roman" panose="02020603050405020304" pitchFamily="18" charset="0"/>
              </a:rPr>
              <a:t> based batteryless device</a:t>
            </a:r>
          </a:p>
          <a:p>
            <a:pPr marL="896938" lvl="1" indent="-357188" algn="just" defTabSz="914478" fontAlgn="base">
              <a:spcBef>
                <a:spcPts val="300"/>
              </a:spcBef>
              <a:buClr>
                <a:srgbClr val="000000"/>
              </a:buClr>
              <a:buSzPct val="60000"/>
              <a:buFont typeface="Wingdings" pitchFamily="2" charset="2"/>
              <a:buChar char="q"/>
              <a:defRPr/>
            </a:pPr>
            <a:r>
              <a:rPr lang="en-US" altLang="zh-CN" sz="1400" b="1" kern="0" dirty="0">
                <a:latin typeface="+mn-lt"/>
                <a:ea typeface="微软雅黑" panose="020B0503020204020204" pitchFamily="34" charset="-122"/>
                <a:cs typeface="Times New Roman" panose="02020603050405020304" pitchFamily="18" charset="0"/>
              </a:rPr>
              <a:t>LoRa </a:t>
            </a:r>
            <a:r>
              <a:rPr lang="en-US" altLang="zh-CN" sz="1400" b="1" kern="0" dirty="0" err="1">
                <a:latin typeface="+mn-lt"/>
                <a:ea typeface="微软雅黑" panose="020B0503020204020204" pitchFamily="34" charset="-122"/>
                <a:cs typeface="Times New Roman" panose="02020603050405020304" pitchFamily="18" charset="0"/>
              </a:rPr>
              <a:t>nano</a:t>
            </a:r>
            <a:r>
              <a:rPr lang="en-US" altLang="zh-CN" sz="1400" b="1" kern="0" dirty="0">
                <a:latin typeface="+mn-lt"/>
                <a:ea typeface="微软雅黑" panose="020B0503020204020204" pitchFamily="34" charset="-122"/>
                <a:cs typeface="Times New Roman" panose="02020603050405020304" pitchFamily="18" charset="0"/>
              </a:rPr>
              <a:t>-tag </a:t>
            </a:r>
            <a:r>
              <a:rPr lang="en-US" altLang="zh-CN" sz="1400" kern="0" dirty="0">
                <a:latin typeface="+mn-lt"/>
                <a:ea typeface="微软雅黑" panose="020B0503020204020204" pitchFamily="34" charset="-122"/>
                <a:cs typeface="Times New Roman" panose="02020603050405020304" pitchFamily="18" charset="0"/>
              </a:rPr>
              <a:t>is </a:t>
            </a:r>
            <a:r>
              <a:rPr lang="en-US" altLang="zh-CN" sz="1400" i="1" kern="0" dirty="0">
                <a:latin typeface="+mn-lt"/>
                <a:ea typeface="微软雅黑" panose="020B0503020204020204" pitchFamily="34" charset="-122"/>
                <a:cs typeface="Times New Roman" panose="02020603050405020304" pitchFamily="18" charset="0"/>
              </a:rPr>
              <a:t>“a disposable, ultrathin and low-cost tag that can be integrated into disposable systems or attached to assets to communicate a specific trigger of an event” [2]</a:t>
            </a:r>
          </a:p>
        </p:txBody>
      </p:sp>
      <p:sp>
        <p:nvSpPr>
          <p:cNvPr id="9" name="内容占位符 2">
            <a:extLst>
              <a:ext uri="{FF2B5EF4-FFF2-40B4-BE49-F238E27FC236}">
                <a16:creationId xmlns:a16="http://schemas.microsoft.com/office/drawing/2014/main" id="{363616DA-4CF8-49BB-923D-20E3933E0342}"/>
              </a:ext>
            </a:extLst>
          </p:cNvPr>
          <p:cNvSpPr txBox="1">
            <a:spLocks/>
          </p:cNvSpPr>
          <p:nvPr/>
        </p:nvSpPr>
        <p:spPr>
          <a:xfrm>
            <a:off x="180912" y="3901102"/>
            <a:ext cx="11847843" cy="2125228"/>
          </a:xfrm>
          <a:prstGeom prst="rect">
            <a:avLst/>
          </a:prstGeom>
        </p:spPr>
        <p:txBody>
          <a:bodyPr lIns="72000" tIns="0" rIns="7200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kern="1200"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3pPr>
            <a:lvl4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4pPr>
            <a:lvl5pPr marL="525640" indent="-171091" algn="l" defTabSz="914400" rtl="0" eaLnBrk="1" latinLnBrk="0" hangingPunct="1">
              <a:lnSpc>
                <a:spcPct val="90000"/>
              </a:lnSpc>
              <a:spcBef>
                <a:spcPts val="500"/>
              </a:spcBef>
              <a:buFont typeface="Arial" pitchFamily="34" charset="0"/>
              <a:buChar char="•"/>
              <a:tabLst>
                <a:tab pos="1207937" algn="ctr"/>
              </a:tabLst>
              <a:defRPr sz="1298" kern="120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4500" lvl="1" indent="-355600" algn="just">
              <a:spcBef>
                <a:spcPts val="600"/>
              </a:spcBef>
              <a:buClr>
                <a:srgbClr val="000000"/>
              </a:buClr>
              <a:buSzPct val="70000"/>
              <a:buFont typeface="Wingdings" panose="05000000000000000000" pitchFamily="2" charset="2"/>
              <a:buChar char="l"/>
            </a:pPr>
            <a:r>
              <a:rPr lang="en-US" altLang="zh-CN" sz="1400" dirty="0">
                <a:latin typeface="+mn-lt"/>
              </a:rPr>
              <a:t>Once the huge amount of connections been captured, it is uncertain 3GPP technologies can regain the market share</a:t>
            </a:r>
          </a:p>
          <a:p>
            <a:pPr marL="11112" lvl="1" indent="0" algn="just">
              <a:spcBef>
                <a:spcPts val="600"/>
              </a:spcBef>
              <a:buClr>
                <a:srgbClr val="000000"/>
              </a:buClr>
              <a:buSzPct val="70000"/>
              <a:buFont typeface=".AppleSystemUIFont"/>
              <a:buNone/>
            </a:pPr>
            <a:r>
              <a:rPr lang="en-US" altLang="zh-CN" sz="1600" b="1" dirty="0">
                <a:latin typeface="+mn-lt"/>
              </a:rPr>
              <a:t>Opportunity exists for a new 3GPP IoT segment below NB-IoT,</a:t>
            </a:r>
            <a:r>
              <a:rPr lang="zh-CN" altLang="en-US" sz="1600" b="1" dirty="0">
                <a:latin typeface="+mn-lt"/>
              </a:rPr>
              <a:t> </a:t>
            </a:r>
            <a:r>
              <a:rPr lang="en-US" altLang="zh-CN" sz="1600" b="1" dirty="0">
                <a:latin typeface="+mn-lt"/>
              </a:rPr>
              <a:t>supporting long-life batteryless devices</a:t>
            </a:r>
          </a:p>
          <a:p>
            <a:pPr marL="444500" lvl="1" indent="-355600" algn="just">
              <a:spcBef>
                <a:spcPts val="600"/>
              </a:spcBef>
              <a:buClr>
                <a:srgbClr val="000000"/>
              </a:buClr>
              <a:buSzPct val="70000"/>
              <a:buFont typeface="Wingdings" panose="05000000000000000000" pitchFamily="2" charset="2"/>
              <a:buChar char="l"/>
            </a:pPr>
            <a:r>
              <a:rPr lang="en-US" altLang="zh-CN" sz="1400" dirty="0">
                <a:latin typeface="+mn-lt"/>
              </a:rPr>
              <a:t>Currently, RFID is only suitable for personal area or gate-type coverage due to limited communication range</a:t>
            </a:r>
          </a:p>
          <a:p>
            <a:pPr marL="896938" lvl="1" indent="-357188" algn="just" defTabSz="914478" fontAlgn="base">
              <a:spcBef>
                <a:spcPts val="300"/>
              </a:spcBef>
              <a:buClr>
                <a:srgbClr val="000000"/>
              </a:buClr>
              <a:buSzPct val="60000"/>
              <a:buFont typeface="Wingdings" pitchFamily="2" charset="2"/>
              <a:buChar char="q"/>
              <a:defRPr/>
            </a:pPr>
            <a:r>
              <a:rPr lang="en-US" altLang="zh-CN" sz="1400" kern="0" dirty="0">
                <a:latin typeface="+mn-lt"/>
                <a:ea typeface="微软雅黑" panose="020B0503020204020204" pitchFamily="34" charset="-122"/>
                <a:cs typeface="Times New Roman" panose="02020603050405020304" pitchFamily="18" charset="0"/>
              </a:rPr>
              <a:t>E.g. RFID is not attractive to </a:t>
            </a:r>
            <a:r>
              <a:rPr lang="en-US" altLang="zh-CN" sz="1400" i="1" kern="0" dirty="0">
                <a:latin typeface="+mn-lt"/>
                <a:ea typeface="微软雅黑" panose="020B0503020204020204" pitchFamily="34" charset="-122"/>
                <a:cs typeface="Times New Roman" panose="02020603050405020304" pitchFamily="18" charset="0"/>
              </a:rPr>
              <a:t>“track assets around factory sites” [3]</a:t>
            </a:r>
          </a:p>
          <a:p>
            <a:pPr marL="444500" lvl="1" indent="-355600" algn="just">
              <a:spcBef>
                <a:spcPts val="600"/>
              </a:spcBef>
              <a:buClr>
                <a:srgbClr val="000000"/>
              </a:buClr>
              <a:buSzPct val="70000"/>
              <a:buFont typeface="Wingdings" panose="05000000000000000000" pitchFamily="2" charset="2"/>
              <a:buChar char="l"/>
            </a:pPr>
            <a:r>
              <a:rPr lang="en-US" altLang="zh-CN" sz="1400" dirty="0">
                <a:latin typeface="+mn-lt"/>
              </a:rPr>
              <a:t>The device power consumption of WiFi and BLE is still incompatible with energy harvesting</a:t>
            </a:r>
          </a:p>
          <a:p>
            <a:pPr marL="444500" lvl="1" indent="-355600" algn="just">
              <a:spcBef>
                <a:spcPts val="600"/>
              </a:spcBef>
              <a:buClr>
                <a:srgbClr val="000000"/>
              </a:buClr>
              <a:buSzPct val="70000"/>
              <a:buFont typeface="Wingdings" panose="05000000000000000000" pitchFamily="2" charset="2"/>
              <a:buChar char="l"/>
            </a:pPr>
            <a:r>
              <a:rPr lang="en-US" altLang="zh-CN" sz="1400" dirty="0">
                <a:latin typeface="+mn-lt"/>
              </a:rPr>
              <a:t>The key point for the success of Ambient </a:t>
            </a:r>
            <a:r>
              <a:rPr lang="en-US" altLang="zh-CN" sz="1400" dirty="0" err="1">
                <a:latin typeface="+mn-lt"/>
              </a:rPr>
              <a:t>IoT</a:t>
            </a:r>
            <a:r>
              <a:rPr lang="en-US" altLang="zh-CN" sz="1400" dirty="0">
                <a:latin typeface="+mn-lt"/>
              </a:rPr>
              <a:t> is to support 5G cellular network coverage based on </a:t>
            </a:r>
            <a:r>
              <a:rPr lang="en-US" altLang="zh-CN" sz="1400" dirty="0" err="1">
                <a:latin typeface="+mn-lt"/>
              </a:rPr>
              <a:t>batteryless</a:t>
            </a:r>
            <a:r>
              <a:rPr lang="en-US" altLang="zh-CN" sz="1400" dirty="0">
                <a:latin typeface="+mn-lt"/>
              </a:rPr>
              <a:t> device</a:t>
            </a:r>
          </a:p>
        </p:txBody>
      </p:sp>
      <p:sp>
        <p:nvSpPr>
          <p:cNvPr id="11" name="副标题 1">
            <a:extLst>
              <a:ext uri="{FF2B5EF4-FFF2-40B4-BE49-F238E27FC236}">
                <a16:creationId xmlns:a16="http://schemas.microsoft.com/office/drawing/2014/main" id="{F794C3D2-7A3D-4ECE-84F6-AF1C1E8B55F9}"/>
              </a:ext>
            </a:extLst>
          </p:cNvPr>
          <p:cNvSpPr>
            <a:spLocks noGrp="1"/>
          </p:cNvSpPr>
          <p:nvPr>
            <p:ph type="subTitle" idx="1"/>
          </p:nvPr>
        </p:nvSpPr>
        <p:spPr>
          <a:xfrm>
            <a:off x="374469" y="6147926"/>
            <a:ext cx="9718765" cy="564257"/>
          </a:xfrm>
        </p:spPr>
        <p:txBody>
          <a:bodyPr wrap="square">
            <a:spAutoFit/>
          </a:bodyPr>
          <a:lstStyle/>
          <a:p>
            <a:pPr algn="just" defTabSz="914478">
              <a:lnSpc>
                <a:spcPct val="100000"/>
              </a:lnSpc>
              <a:spcAft>
                <a:spcPts val="400"/>
              </a:spcAft>
              <a:tabLst>
                <a:tab pos="540385" algn="l"/>
                <a:tab pos="589280" algn="l"/>
              </a:tabLst>
            </a:pPr>
            <a:r>
              <a:rPr lang="en-US" altLang="zh-CN" sz="1000" dirty="0">
                <a:solidFill>
                  <a:srgbClr val="1D1D1A"/>
                </a:solidFill>
                <a:latin typeface="Times New Roman" panose="02020603050405020304" pitchFamily="18" charset="0"/>
                <a:ea typeface="宋体" panose="02010600030101010101" pitchFamily="2" charset="-122"/>
              </a:rPr>
              <a:t>[1]  “Status of IEEE 802.11 Ambient Power (AMP) TIG/SG” (</a:t>
            </a:r>
            <a:r>
              <a:rPr lang="en-US" altLang="zh-CN" sz="1000" dirty="0">
                <a:solidFill>
                  <a:srgbClr val="1D1D1A"/>
                </a:solidFill>
                <a:latin typeface="Times New Roman" panose="02020603050405020304" pitchFamily="18" charset="0"/>
                <a:ea typeface="宋体" panose="02010600030101010101" pitchFamily="2" charset="-122"/>
                <a:hlinkClick r:id="rId4"/>
              </a:rPr>
              <a:t>https://www.ieee802.org/11/Reports/amp_update.htm</a:t>
            </a:r>
            <a:r>
              <a:rPr lang="en-US" altLang="zh-CN" sz="1000" dirty="0">
                <a:solidFill>
                  <a:srgbClr val="1D1D1A"/>
                </a:solidFill>
                <a:latin typeface="Times New Roman" panose="02020603050405020304" pitchFamily="18" charset="0"/>
                <a:ea typeface="宋体" panose="02010600030101010101" pitchFamily="2" charset="-122"/>
              </a:rPr>
              <a:t>)</a:t>
            </a:r>
          </a:p>
          <a:p>
            <a:pPr algn="just" defTabSz="914478">
              <a:lnSpc>
                <a:spcPct val="100000"/>
              </a:lnSpc>
              <a:spcAft>
                <a:spcPts val="400"/>
              </a:spcAft>
              <a:tabLst>
                <a:tab pos="540385" algn="l"/>
                <a:tab pos="589280" algn="l"/>
              </a:tabLst>
            </a:pPr>
            <a:r>
              <a:rPr lang="en-US" altLang="zh-CN" sz="1000" dirty="0">
                <a:solidFill>
                  <a:srgbClr val="1D1D1A"/>
                </a:solidFill>
                <a:latin typeface="Times New Roman" panose="02020603050405020304" pitchFamily="18" charset="0"/>
                <a:ea typeface="宋体" panose="02010600030101010101" pitchFamily="2" charset="-122"/>
              </a:rPr>
              <a:t>[2]  “Disposable LoRa enabled Nano-tag for IoT Applications”, IoT adda, (</a:t>
            </a:r>
            <a:r>
              <a:rPr lang="en-US" altLang="zh-CN" sz="1000" dirty="0">
                <a:solidFill>
                  <a:srgbClr val="1D1D1A"/>
                </a:solidFill>
                <a:latin typeface="Times New Roman" panose="02020603050405020304" pitchFamily="18" charset="0"/>
                <a:ea typeface="宋体" panose="02010600030101010101" pitchFamily="2" charset="-122"/>
                <a:hlinkClick r:id="rId5"/>
              </a:rPr>
              <a:t>http://www.iotadda.com/disposable-lora-enabled-nano-tag-for-iot-applications/</a:t>
            </a:r>
            <a:r>
              <a:rPr lang="en-US" altLang="zh-CN" sz="1000" dirty="0">
                <a:solidFill>
                  <a:srgbClr val="1D1D1A"/>
                </a:solidFill>
                <a:latin typeface="Times New Roman" panose="02020603050405020304" pitchFamily="18" charset="0"/>
                <a:ea typeface="宋体" panose="02010600030101010101" pitchFamily="2" charset="-122"/>
              </a:rPr>
              <a:t>)</a:t>
            </a:r>
          </a:p>
          <a:p>
            <a:pPr algn="just" defTabSz="914478">
              <a:lnSpc>
                <a:spcPct val="100000"/>
              </a:lnSpc>
              <a:spcAft>
                <a:spcPts val="400"/>
              </a:spcAft>
              <a:tabLst>
                <a:tab pos="540385" algn="l"/>
                <a:tab pos="589280" algn="l"/>
              </a:tabLst>
            </a:pPr>
            <a:r>
              <a:rPr lang="en-US" altLang="zh-CN" sz="1000" dirty="0">
                <a:solidFill>
                  <a:srgbClr val="1D1D1A"/>
                </a:solidFill>
                <a:latin typeface="Times New Roman" panose="02020603050405020304" pitchFamily="18" charset="0"/>
                <a:ea typeface="宋体" panose="02010600030101010101" pitchFamily="2" charset="-122"/>
              </a:rPr>
              <a:t>[3]  5G FOR SMART MANUFACTURING (GSMA report, April 2020) — INSIGHTS ON HOW 5G AND IOT CAN TRANSFORM INDUSTRY, PA Knowledge Limited, April 2020</a:t>
            </a:r>
            <a:endParaRPr lang="zh-CN" altLang="en-US" sz="1000" dirty="0">
              <a:solidFill>
                <a:srgbClr val="1D1D1A"/>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25785654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192373" y="105417"/>
            <a:ext cx="11756971" cy="534796"/>
          </a:xfrm>
          <a:prstGeom prst="rect">
            <a:avLst/>
          </a:prstGeom>
        </p:spPr>
        <p:txBody>
          <a:bodyPr vert="horz" lIns="0" tIns="0" rIns="0" bIns="0" rtlCol="0" anchor="ctr" anchorCtr="0">
            <a:noAutofit/>
          </a:bodyPr>
          <a:lstStyle>
            <a:defPPr>
              <a:defRPr lang="en-US"/>
            </a:defPPr>
            <a:lvl1pPr indent="0" defTabSz="914400" fontAlgn="auto">
              <a:lnSpc>
                <a:spcPts val="3440"/>
              </a:lnSpc>
              <a:spcBef>
                <a:spcPts val="0"/>
              </a:spcBef>
              <a:spcAft>
                <a:spcPts val="0"/>
              </a:spcAft>
              <a:buFont typeface="Arial" panose="020B0604020202020204" pitchFamily="34" charset="0"/>
              <a:buNone/>
              <a:defRPr kumimoji="1" sz="2599" b="1" baseline="0">
                <a:solidFill>
                  <a:srgbClr val="C00000"/>
                </a:solidFill>
                <a:latin typeface="Arial" panose="020B0604020202020204"/>
                <a:ea typeface="Microsoft YaHei" panose="020B0503020204020204" pitchFamily="34" charset="-122"/>
                <a:cs typeface="Times New Roman" panose="02020603050405020304" pitchFamily="18" charset="0"/>
              </a:defRPr>
            </a:lvl1pPr>
            <a:lvl2pPr marL="593662" indent="0" algn="ctr" defTabSz="914400">
              <a:lnSpc>
                <a:spcPct val="90000"/>
              </a:lnSpc>
              <a:spcBef>
                <a:spcPts val="500"/>
              </a:spcBef>
              <a:buFont typeface="Arial" panose="020B0604020202020204" pitchFamily="34" charset="0"/>
              <a:buNone/>
              <a:defRPr sz="2597"/>
            </a:lvl2pPr>
            <a:lvl3pPr marL="1187323" indent="0" algn="ctr" defTabSz="914400">
              <a:lnSpc>
                <a:spcPct val="90000"/>
              </a:lnSpc>
              <a:spcBef>
                <a:spcPts val="500"/>
              </a:spcBef>
              <a:buFont typeface="Arial" panose="020B0604020202020204" pitchFamily="34" charset="0"/>
              <a:buNone/>
              <a:defRPr sz="2337"/>
            </a:lvl3pPr>
            <a:lvl4pPr marL="1780986" indent="0" algn="ctr" defTabSz="914400">
              <a:lnSpc>
                <a:spcPct val="90000"/>
              </a:lnSpc>
              <a:spcBef>
                <a:spcPts val="500"/>
              </a:spcBef>
              <a:buFont typeface="Arial" panose="020B0604020202020204" pitchFamily="34" charset="0"/>
              <a:buNone/>
              <a:defRPr sz="2078"/>
            </a:lvl4pPr>
            <a:lvl5pPr marL="2374648" indent="0" algn="ctr" defTabSz="914400">
              <a:lnSpc>
                <a:spcPct val="90000"/>
              </a:lnSpc>
              <a:spcBef>
                <a:spcPts val="500"/>
              </a:spcBef>
              <a:buFont typeface="Arial" panose="020B0604020202020204" pitchFamily="34" charset="0"/>
              <a:buNone/>
              <a:defRPr sz="2078"/>
            </a:lvl5pPr>
            <a:lvl6pPr marL="2968309" indent="0" algn="ctr">
              <a:lnSpc>
                <a:spcPct val="90000"/>
              </a:lnSpc>
              <a:spcBef>
                <a:spcPts val="500"/>
              </a:spcBef>
              <a:buFont typeface="Arial" panose="020B0604020202020204" pitchFamily="34" charset="0"/>
              <a:buNone/>
              <a:defRPr sz="2078"/>
            </a:lvl6pPr>
            <a:lvl7pPr marL="3561971" indent="0" algn="ctr">
              <a:lnSpc>
                <a:spcPct val="90000"/>
              </a:lnSpc>
              <a:spcBef>
                <a:spcPts val="500"/>
              </a:spcBef>
              <a:buFont typeface="Arial" panose="020B0604020202020204" pitchFamily="34" charset="0"/>
              <a:buNone/>
              <a:defRPr sz="2078"/>
            </a:lvl7pPr>
            <a:lvl8pPr marL="4155634" indent="0" algn="ctr">
              <a:lnSpc>
                <a:spcPct val="90000"/>
              </a:lnSpc>
              <a:spcBef>
                <a:spcPts val="500"/>
              </a:spcBef>
              <a:buFont typeface="Arial" panose="020B0604020202020204" pitchFamily="34" charset="0"/>
              <a:buNone/>
              <a:defRPr sz="2078"/>
            </a:lvl8pPr>
            <a:lvl9pPr marL="4749295" indent="0" algn="ctr">
              <a:lnSpc>
                <a:spcPct val="90000"/>
              </a:lnSpc>
              <a:spcBef>
                <a:spcPts val="500"/>
              </a:spcBef>
              <a:buFont typeface="Arial" panose="020B0604020202020204" pitchFamily="34" charset="0"/>
              <a:buNone/>
              <a:defRPr sz="2078"/>
            </a:lvl9pPr>
          </a:lstStyle>
          <a:p>
            <a:pPr>
              <a:lnSpc>
                <a:spcPct val="100000"/>
              </a:lnSpc>
              <a:spcBef>
                <a:spcPct val="0"/>
              </a:spcBef>
            </a:pPr>
            <a:r>
              <a:rPr lang="en-US" altLang="zh-CN" sz="2800" b="0" dirty="0">
                <a:solidFill>
                  <a:schemeClr val="tx1"/>
                </a:solidFill>
                <a:latin typeface="Calibri" panose="020F0502020204030204" pitchFamily="34" charset="0"/>
                <a:cs typeface="Calibri" panose="020F0502020204030204" pitchFamily="34" charset="0"/>
              </a:rPr>
              <a:t>Rel-19 Ambient IoT Should Support both Indoor and Outdoor Deployment</a:t>
            </a:r>
            <a:endParaRPr lang="zh-CN" altLang="en-US" sz="2800" b="0" dirty="0">
              <a:solidFill>
                <a:schemeClr val="tx1"/>
              </a:solidFill>
              <a:latin typeface="Calibri" panose="020F0502020204030204" pitchFamily="34" charset="0"/>
              <a:cs typeface="Calibri" panose="020F0502020204030204" pitchFamily="34" charset="0"/>
            </a:endParaRPr>
          </a:p>
        </p:txBody>
      </p:sp>
      <p:sp>
        <p:nvSpPr>
          <p:cNvPr id="4" name="内容占位符 2">
            <a:extLst>
              <a:ext uri="{FF2B5EF4-FFF2-40B4-BE49-F238E27FC236}">
                <a16:creationId xmlns:a16="http://schemas.microsoft.com/office/drawing/2014/main" id="{E6E23B1A-0EB2-4EE5-88C9-96EA72EBC85B}"/>
              </a:ext>
            </a:extLst>
          </p:cNvPr>
          <p:cNvSpPr txBox="1">
            <a:spLocks/>
          </p:cNvSpPr>
          <p:nvPr/>
        </p:nvSpPr>
        <p:spPr bwMode="auto">
          <a:xfrm>
            <a:off x="192373" y="771857"/>
            <a:ext cx="5940000" cy="5400000"/>
          </a:xfrm>
          <a:prstGeom prst="rect">
            <a:avLst/>
          </a:prstGeom>
          <a:noFill/>
          <a:ln w="9525">
            <a:solidFill>
              <a:schemeClr val="bg1">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08000" rIns="91440" bIns="108000" numCol="1" anchor="t" anchorCtr="0" compatLnSpc="1">
            <a:prstTxWarp prst="textNoShape">
              <a:avLst/>
            </a:prstTxWarp>
          </a:bodyPr>
          <a:lstStyle>
            <a:lvl1pPr marL="342900" indent="-342900" algn="l" rtl="0" fontAlgn="base">
              <a:spcBef>
                <a:spcPct val="20000"/>
              </a:spcBef>
              <a:spcAft>
                <a:spcPct val="0"/>
              </a:spcAft>
              <a:buChar char="•"/>
              <a:defRPr sz="2600">
                <a:solidFill>
                  <a:schemeClr val="bg2"/>
                </a:solidFill>
                <a:latin typeface="微软雅黑" panose="020B0503020204020204" pitchFamily="34" charset="-122"/>
                <a:ea typeface="微软雅黑" panose="020B0503020204020204" pitchFamily="34" charset="-122"/>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微软雅黑" panose="020B0503020204020204" pitchFamily="34" charset="-122"/>
                <a:ea typeface="微软雅黑" panose="020B0503020204020204" pitchFamily="34" charset="-122"/>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微软雅黑" panose="020B0503020204020204" pitchFamily="34" charset="-122"/>
                <a:ea typeface="微软雅黑" panose="020B0503020204020204" pitchFamily="34" charset="-122"/>
              </a:defRPr>
            </a:lvl3pPr>
            <a:lvl4pPr marL="1600200" indent="-228600" algn="l" rtl="0" fontAlgn="base">
              <a:spcBef>
                <a:spcPct val="20000"/>
              </a:spcBef>
              <a:spcAft>
                <a:spcPct val="0"/>
              </a:spcAft>
              <a:buSzPct val="60000"/>
              <a:buFont typeface="Arial" charset="0"/>
              <a:buChar char="–"/>
              <a:defRPr sz="2000">
                <a:solidFill>
                  <a:schemeClr val="bg2"/>
                </a:solidFill>
                <a:latin typeface="微软雅黑" panose="020B0503020204020204" pitchFamily="34" charset="-122"/>
                <a:ea typeface="微软雅黑" panose="020B0503020204020204" pitchFamily="34" charset="-122"/>
              </a:defRPr>
            </a:lvl4pPr>
            <a:lvl5pPr marL="2057400" indent="-228600" algn="l" rtl="0" fontAlgn="base">
              <a:spcBef>
                <a:spcPct val="20000"/>
              </a:spcBef>
              <a:spcAft>
                <a:spcPct val="0"/>
              </a:spcAft>
              <a:buFont typeface="Verdana" pitchFamily="34" charset="0"/>
              <a:buChar char="›"/>
              <a:defRPr>
                <a:solidFill>
                  <a:schemeClr val="bg2"/>
                </a:solidFill>
                <a:latin typeface="微软雅黑" panose="020B0503020204020204" pitchFamily="34" charset="-122"/>
                <a:ea typeface="微软雅黑" panose="020B0503020204020204" pitchFamily="34" charset="-122"/>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a:lstStyle>
          <a:p>
            <a:pPr marL="0" lvl="1" indent="0" algn="ctr">
              <a:spcBef>
                <a:spcPts val="300"/>
              </a:spcBef>
              <a:spcAft>
                <a:spcPts val="600"/>
              </a:spcAft>
              <a:buSzPct val="70000"/>
              <a:buNone/>
              <a:defRPr/>
            </a:pPr>
            <a:r>
              <a:rPr lang="en-US" altLang="zh-CN" sz="2000" b="1" kern="0" dirty="0">
                <a:solidFill>
                  <a:srgbClr val="2D2015"/>
                </a:solidFill>
                <a:latin typeface="Times New Roman" panose="02020603050405020304" pitchFamily="18" charset="0"/>
                <a:cs typeface="Times New Roman" panose="02020603050405020304" pitchFamily="18" charset="0"/>
              </a:rPr>
              <a:t>Indoor / Personal scenarios from SA1 study</a:t>
            </a:r>
          </a:p>
          <a:p>
            <a:pPr marL="358775" lvl="1" indent="-358775" algn="just">
              <a:spcBef>
                <a:spcPts val="300"/>
              </a:spcBef>
              <a:spcAft>
                <a:spcPts val="300"/>
              </a:spcAft>
              <a:buSzPct val="70000"/>
              <a:buFont typeface="Wingdings" panose="05000000000000000000" pitchFamily="2" charset="2"/>
              <a:buChar char="l"/>
              <a:defRPr/>
            </a:pPr>
            <a:r>
              <a:rPr lang="en-US" altLang="zh-CN" sz="1800" b="1" kern="0" dirty="0">
                <a:solidFill>
                  <a:srgbClr val="2D2015"/>
                </a:solidFill>
                <a:latin typeface="Times New Roman" panose="02020603050405020304" pitchFamily="18" charset="0"/>
                <a:cs typeface="Times New Roman" panose="02020603050405020304" pitchFamily="18" charset="0"/>
              </a:rPr>
              <a:t>Functionalities </a:t>
            </a:r>
          </a:p>
          <a:p>
            <a:pPr marL="719138" lvl="1" indent="-274638" algn="just">
              <a:spcBef>
                <a:spcPts val="300"/>
              </a:spcBef>
              <a:spcAft>
                <a:spcPts val="300"/>
              </a:spcAft>
              <a:defRPr/>
            </a:pPr>
            <a:r>
              <a:rPr lang="en-US" altLang="zh-CN" sz="1600" kern="0" dirty="0">
                <a:solidFill>
                  <a:schemeClr val="tx1"/>
                </a:solidFill>
                <a:latin typeface="Times New Roman" panose="02020603050405020304" pitchFamily="18" charset="0"/>
                <a:cs typeface="Times New Roman" panose="02020603050405020304" pitchFamily="18" charset="0"/>
              </a:rPr>
              <a:t>Inventory: </a:t>
            </a:r>
            <a:r>
              <a:rPr lang="en-US" altLang="zh-CN" sz="16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10 use cases</a:t>
            </a:r>
          </a:p>
          <a:p>
            <a:pPr marL="1074738" lvl="2" indent="-266700" algn="just" fontAlgn="auto">
              <a:spcBef>
                <a:spcPts val="300"/>
              </a:spcBef>
              <a:spcAft>
                <a:spcPts val="300"/>
              </a:spcAft>
              <a:buSzPct val="100000"/>
              <a:buFont typeface="Calibri" panose="020F0502020204030204" pitchFamily="34" charset="0"/>
              <a:buChar char="–"/>
              <a:defRPr/>
            </a:pPr>
            <a:r>
              <a:rPr lang="en-US" altLang="zh-CN" sz="14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Automated warehousing, automobile manufacturing, logistics, supply chain, etc.</a:t>
            </a:r>
          </a:p>
          <a:p>
            <a:pPr marL="719138" lvl="1" indent="-274638" algn="just">
              <a:spcBef>
                <a:spcPts val="300"/>
              </a:spcBef>
              <a:spcAft>
                <a:spcPts val="300"/>
              </a:spcAft>
              <a:defRPr/>
            </a:pPr>
            <a:r>
              <a:rPr lang="en-US" altLang="zh-CN" sz="1600" kern="0" dirty="0">
                <a:solidFill>
                  <a:schemeClr val="tx1"/>
                </a:solidFill>
                <a:latin typeface="Times New Roman" panose="02020603050405020304" pitchFamily="18" charset="0"/>
                <a:cs typeface="Times New Roman" panose="02020603050405020304" pitchFamily="18" charset="0"/>
              </a:rPr>
              <a:t>Sensors: 6 use cases</a:t>
            </a:r>
          </a:p>
          <a:p>
            <a:pPr marL="1074738" lvl="2" indent="-266700" algn="just" fontAlgn="auto">
              <a:spcBef>
                <a:spcPts val="300"/>
              </a:spcBef>
              <a:spcAft>
                <a:spcPts val="300"/>
              </a:spcAft>
              <a:buSzPct val="100000"/>
              <a:buFont typeface="Calibri" panose="020F0502020204030204" pitchFamily="34" charset="0"/>
              <a:buChar char="–"/>
              <a:defRPr/>
            </a:pPr>
            <a:r>
              <a:rPr lang="en-US" altLang="zh-CN" sz="14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Smart homes, smart agriculture, smart pig farm, etc.</a:t>
            </a:r>
          </a:p>
          <a:p>
            <a:pPr marL="719138" lvl="1" indent="-274638" algn="just">
              <a:spcBef>
                <a:spcPts val="300"/>
              </a:spcBef>
              <a:spcAft>
                <a:spcPts val="300"/>
              </a:spcAft>
              <a:defRPr/>
            </a:pPr>
            <a:r>
              <a:rPr lang="en-US" altLang="zh-CN" sz="1600" kern="0" dirty="0">
                <a:solidFill>
                  <a:schemeClr val="tx1"/>
                </a:solidFill>
                <a:latin typeface="Times New Roman" panose="02020603050405020304" pitchFamily="18" charset="0"/>
                <a:cs typeface="Times New Roman" panose="02020603050405020304" pitchFamily="18" charset="0"/>
              </a:rPr>
              <a:t>Positioning: 6 use cases</a:t>
            </a:r>
          </a:p>
          <a:p>
            <a:pPr marL="1074738" lvl="2" indent="-266700" algn="just" fontAlgn="auto">
              <a:spcBef>
                <a:spcPts val="300"/>
              </a:spcBef>
              <a:spcAft>
                <a:spcPts val="300"/>
              </a:spcAft>
              <a:buSzPct val="100000"/>
              <a:buFont typeface="Calibri" panose="020F0502020204030204" pitchFamily="34" charset="0"/>
              <a:buChar char="–"/>
              <a:defRPr/>
            </a:pPr>
            <a:r>
              <a:rPr lang="en-US" altLang="zh-CN" sz="14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Lost item finding, personal belonging finding, positioning in shopping centre, museum guide, etc.</a:t>
            </a:r>
          </a:p>
          <a:p>
            <a:pPr marL="719138" lvl="1" indent="-274638" algn="just">
              <a:spcBef>
                <a:spcPts val="300"/>
              </a:spcBef>
              <a:spcAft>
                <a:spcPts val="300"/>
              </a:spcAft>
              <a:defRPr/>
            </a:pPr>
            <a:r>
              <a:rPr lang="en-US" altLang="zh-CN" sz="1600" kern="0" dirty="0">
                <a:solidFill>
                  <a:schemeClr val="tx1"/>
                </a:solidFill>
                <a:latin typeface="Times New Roman" panose="02020603050405020304" pitchFamily="18" charset="0"/>
                <a:cs typeface="Times New Roman" panose="02020603050405020304" pitchFamily="18" charset="0"/>
              </a:rPr>
              <a:t>Command: 5 use cases</a:t>
            </a:r>
          </a:p>
          <a:p>
            <a:pPr marL="1074738" lvl="2" indent="-266700" algn="just" fontAlgn="auto">
              <a:spcBef>
                <a:spcPts val="300"/>
              </a:spcBef>
              <a:spcAft>
                <a:spcPts val="300"/>
              </a:spcAft>
              <a:buSzPct val="100000"/>
              <a:buFont typeface="Calibri" panose="020F0502020204030204" pitchFamily="34" charset="0"/>
              <a:buChar char="–"/>
              <a:defRPr/>
            </a:pPr>
            <a:r>
              <a:rPr lang="en-US" altLang="zh-CN" sz="14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Electronic shelf label, elderly health care, device deactivation, etc.</a:t>
            </a:r>
          </a:p>
          <a:p>
            <a:pPr marL="358775" lvl="1" indent="-358775" algn="just">
              <a:spcBef>
                <a:spcPts val="300"/>
              </a:spcBef>
              <a:spcAft>
                <a:spcPts val="300"/>
              </a:spcAft>
              <a:buSzPct val="70000"/>
              <a:buFont typeface="Wingdings" panose="05000000000000000000" pitchFamily="2" charset="2"/>
              <a:buChar char="l"/>
              <a:defRPr/>
            </a:pPr>
            <a:r>
              <a:rPr lang="en-US" altLang="zh-CN" sz="1800" b="1" kern="0" dirty="0">
                <a:solidFill>
                  <a:schemeClr val="tx1"/>
                </a:solidFill>
                <a:latin typeface="Times New Roman" panose="02020603050405020304" pitchFamily="18" charset="0"/>
                <a:cs typeface="Times New Roman" panose="02020603050405020304" pitchFamily="18" charset="0"/>
              </a:rPr>
              <a:t>Connections</a:t>
            </a:r>
            <a:endParaRPr lang="en-US" altLang="zh-CN" sz="1600" b="1" kern="0" dirty="0">
              <a:solidFill>
                <a:schemeClr val="tx1"/>
              </a:solidFill>
              <a:latin typeface="Times New Roman" panose="02020603050405020304" pitchFamily="18" charset="0"/>
              <a:cs typeface="Times New Roman" panose="02020603050405020304" pitchFamily="18" charset="0"/>
            </a:endParaRPr>
          </a:p>
          <a:p>
            <a:pPr marL="803275" lvl="1" indent="-358775" algn="just">
              <a:spcBef>
                <a:spcPts val="300"/>
              </a:spcBef>
              <a:spcAft>
                <a:spcPts val="300"/>
              </a:spcAft>
              <a:defRPr/>
            </a:pPr>
            <a:r>
              <a:rPr lang="en-US" altLang="zh-CN" sz="1600" kern="0" dirty="0">
                <a:solidFill>
                  <a:schemeClr val="tx1"/>
                </a:solidFill>
                <a:latin typeface="Times New Roman" panose="02020603050405020304" pitchFamily="18" charset="0"/>
                <a:cs typeface="Times New Roman" panose="02020603050405020304" pitchFamily="18" charset="0"/>
              </a:rPr>
              <a:t>Cost for each connection should be sufficiently low to be comparable with e.g. barcode and RFID, especial for inventory</a:t>
            </a:r>
          </a:p>
          <a:p>
            <a:pPr marL="358775" lvl="1" indent="-358775" algn="just" fontAlgn="auto">
              <a:spcBef>
                <a:spcPts val="300"/>
              </a:spcBef>
              <a:spcAft>
                <a:spcPts val="300"/>
              </a:spcAft>
              <a:buSzPct val="70000"/>
              <a:buFont typeface="Wingdings" panose="05000000000000000000" pitchFamily="2" charset="2"/>
              <a:buChar char="l"/>
              <a:defRPr/>
            </a:pPr>
            <a:r>
              <a:rPr lang="en-US" altLang="zh-CN" sz="1800" b="1" kern="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Main motivation for (semi-)passive device</a:t>
            </a:r>
            <a:endParaRPr lang="en-US" altLang="zh-CN" sz="1600" kern="0" dirty="0">
              <a:solidFill>
                <a:srgbClr val="C00000"/>
              </a:solidFill>
              <a:latin typeface="Times New Roman" panose="02020603050405020304" pitchFamily="18" charset="0"/>
              <a:cs typeface="Times New Roman" panose="02020603050405020304" pitchFamily="18" charset="0"/>
            </a:endParaRPr>
          </a:p>
        </p:txBody>
      </p:sp>
      <p:sp>
        <p:nvSpPr>
          <p:cNvPr id="5" name="内容占位符 2">
            <a:extLst>
              <a:ext uri="{FF2B5EF4-FFF2-40B4-BE49-F238E27FC236}">
                <a16:creationId xmlns:a16="http://schemas.microsoft.com/office/drawing/2014/main" id="{2AF42B9F-284F-4B02-AB6B-1194FC5A54EF}"/>
              </a:ext>
            </a:extLst>
          </p:cNvPr>
          <p:cNvSpPr txBox="1">
            <a:spLocks/>
          </p:cNvSpPr>
          <p:nvPr/>
        </p:nvSpPr>
        <p:spPr bwMode="auto">
          <a:xfrm>
            <a:off x="6224854" y="771857"/>
            <a:ext cx="5760000" cy="5400000"/>
          </a:xfrm>
          <a:prstGeom prst="rect">
            <a:avLst/>
          </a:prstGeom>
          <a:noFill/>
          <a:ln w="9525">
            <a:solidFill>
              <a:schemeClr val="bg1">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08000" rIns="91440" bIns="108000" numCol="1" anchor="t" anchorCtr="0" compatLnSpc="1">
            <a:prstTxWarp prst="textNoShape">
              <a:avLst/>
            </a:prstTxWarp>
          </a:bodyPr>
          <a:lstStyle>
            <a:lvl1pPr marL="342900" indent="-342900" algn="l" rtl="0" fontAlgn="base">
              <a:spcBef>
                <a:spcPct val="20000"/>
              </a:spcBef>
              <a:spcAft>
                <a:spcPct val="0"/>
              </a:spcAft>
              <a:buChar char="•"/>
              <a:defRPr sz="2600">
                <a:solidFill>
                  <a:schemeClr val="bg2"/>
                </a:solidFill>
                <a:latin typeface="微软雅黑" panose="020B0503020204020204" pitchFamily="34" charset="-122"/>
                <a:ea typeface="微软雅黑" panose="020B0503020204020204" pitchFamily="34" charset="-122"/>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微软雅黑" panose="020B0503020204020204" pitchFamily="34" charset="-122"/>
                <a:ea typeface="微软雅黑" panose="020B0503020204020204" pitchFamily="34" charset="-122"/>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微软雅黑" panose="020B0503020204020204" pitchFamily="34" charset="-122"/>
                <a:ea typeface="微软雅黑" panose="020B0503020204020204" pitchFamily="34" charset="-122"/>
              </a:defRPr>
            </a:lvl3pPr>
            <a:lvl4pPr marL="1600200" indent="-228600" algn="l" rtl="0" fontAlgn="base">
              <a:spcBef>
                <a:spcPct val="20000"/>
              </a:spcBef>
              <a:spcAft>
                <a:spcPct val="0"/>
              </a:spcAft>
              <a:buSzPct val="60000"/>
              <a:buFont typeface="Arial" charset="0"/>
              <a:buChar char="–"/>
              <a:defRPr sz="2000">
                <a:solidFill>
                  <a:schemeClr val="bg2"/>
                </a:solidFill>
                <a:latin typeface="微软雅黑" panose="020B0503020204020204" pitchFamily="34" charset="-122"/>
                <a:ea typeface="微软雅黑" panose="020B0503020204020204" pitchFamily="34" charset="-122"/>
              </a:defRPr>
            </a:lvl4pPr>
            <a:lvl5pPr marL="2057400" indent="-228600" algn="l" rtl="0" fontAlgn="base">
              <a:spcBef>
                <a:spcPct val="20000"/>
              </a:spcBef>
              <a:spcAft>
                <a:spcPct val="0"/>
              </a:spcAft>
              <a:buFont typeface="Verdana" pitchFamily="34" charset="0"/>
              <a:buChar char="›"/>
              <a:defRPr>
                <a:solidFill>
                  <a:schemeClr val="bg2"/>
                </a:solidFill>
                <a:latin typeface="微软雅黑" panose="020B0503020204020204" pitchFamily="34" charset="-122"/>
                <a:ea typeface="微软雅黑" panose="020B0503020204020204" pitchFamily="34" charset="-122"/>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a:lstStyle>
          <a:p>
            <a:pPr marL="0" lvl="1" indent="0" algn="ctr">
              <a:spcBef>
                <a:spcPts val="300"/>
              </a:spcBef>
              <a:spcAft>
                <a:spcPts val="600"/>
              </a:spcAft>
              <a:buSzPct val="70000"/>
              <a:buNone/>
              <a:defRPr/>
            </a:pPr>
            <a:r>
              <a:rPr lang="en-US" altLang="zh-CN" sz="2000" b="1" kern="0" dirty="0">
                <a:solidFill>
                  <a:srgbClr val="2D2015"/>
                </a:solidFill>
                <a:latin typeface="Times New Roman" panose="02020603050405020304" pitchFamily="18" charset="0"/>
                <a:cs typeface="Times New Roman" panose="02020603050405020304" pitchFamily="18" charset="0"/>
              </a:rPr>
              <a:t>Outdoor scenarios from SA1 study</a:t>
            </a:r>
          </a:p>
          <a:p>
            <a:pPr marL="358775" lvl="1" indent="-358775" algn="just">
              <a:spcBef>
                <a:spcPts val="300"/>
              </a:spcBef>
              <a:spcAft>
                <a:spcPts val="300"/>
              </a:spcAft>
              <a:buSzPct val="70000"/>
              <a:buFont typeface="Wingdings" panose="05000000000000000000" pitchFamily="2" charset="2"/>
              <a:buChar char="l"/>
              <a:defRPr/>
            </a:pPr>
            <a:r>
              <a:rPr lang="en-US" altLang="zh-CN" sz="1800" b="1" kern="0" dirty="0">
                <a:solidFill>
                  <a:srgbClr val="2D2015"/>
                </a:solidFill>
                <a:latin typeface="Times New Roman" panose="02020603050405020304" pitchFamily="18" charset="0"/>
                <a:cs typeface="Times New Roman" panose="02020603050405020304" pitchFamily="18" charset="0"/>
              </a:rPr>
              <a:t>Functionalities </a:t>
            </a:r>
          </a:p>
          <a:p>
            <a:pPr marL="803275" lvl="1" indent="-358775" algn="just">
              <a:spcBef>
                <a:spcPts val="300"/>
              </a:spcBef>
              <a:spcAft>
                <a:spcPts val="300"/>
              </a:spcAft>
              <a:defRPr/>
            </a:pPr>
            <a:r>
              <a:rPr lang="en-US" altLang="zh-CN" sz="1600" kern="0" dirty="0">
                <a:solidFill>
                  <a:schemeClr val="tx1"/>
                </a:solidFill>
                <a:latin typeface="Times New Roman" panose="02020603050405020304" pitchFamily="18" charset="0"/>
                <a:cs typeface="Times New Roman" panose="02020603050405020304" pitchFamily="18" charset="0"/>
              </a:rPr>
              <a:t>Inventory: 4</a:t>
            </a:r>
            <a:r>
              <a:rPr lang="en-US" altLang="zh-CN" sz="16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 use case</a:t>
            </a:r>
            <a:endParaRPr lang="en-US" altLang="zh-CN" sz="1600" kern="0" dirty="0">
              <a:solidFill>
                <a:schemeClr val="tx1"/>
              </a:solidFill>
              <a:latin typeface="Times New Roman" panose="02020603050405020304" pitchFamily="18" charset="0"/>
              <a:cs typeface="Times New Roman" panose="02020603050405020304" pitchFamily="18" charset="0"/>
            </a:endParaRPr>
          </a:p>
          <a:p>
            <a:pPr marL="1162050" lvl="2" indent="-265113" algn="just" fontAlgn="auto">
              <a:spcBef>
                <a:spcPts val="300"/>
              </a:spcBef>
              <a:spcAft>
                <a:spcPts val="300"/>
              </a:spcAft>
              <a:buSzPct val="100000"/>
              <a:buFont typeface="Calibri" panose="020F0502020204030204" pitchFamily="34" charset="0"/>
              <a:buChar char="–"/>
              <a:defRPr/>
            </a:pPr>
            <a:r>
              <a:rPr lang="en-US" altLang="zh-CN" sz="14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Airport terminal / shipping port asset tracking, medical instruments management, etc.</a:t>
            </a:r>
          </a:p>
          <a:p>
            <a:pPr marL="803275" lvl="1" indent="-358775" algn="just">
              <a:spcBef>
                <a:spcPts val="300"/>
              </a:spcBef>
              <a:spcAft>
                <a:spcPts val="300"/>
              </a:spcAft>
              <a:defRPr/>
            </a:pPr>
            <a:r>
              <a:rPr lang="en-US" altLang="zh-CN" sz="1600" kern="0" dirty="0">
                <a:solidFill>
                  <a:schemeClr val="tx1"/>
                </a:solidFill>
                <a:latin typeface="Times New Roman" panose="02020603050405020304" pitchFamily="18" charset="0"/>
                <a:cs typeface="Times New Roman" panose="02020603050405020304" pitchFamily="18" charset="0"/>
              </a:rPr>
              <a:t>Sensors: </a:t>
            </a:r>
            <a:r>
              <a:rPr lang="en-US" altLang="zh-CN" sz="16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5 use cases</a:t>
            </a:r>
            <a:endParaRPr lang="en-US" altLang="zh-CN" sz="1600" kern="0" dirty="0">
              <a:solidFill>
                <a:schemeClr val="tx1"/>
              </a:solidFill>
              <a:latin typeface="Times New Roman" panose="02020603050405020304" pitchFamily="18" charset="0"/>
              <a:cs typeface="Times New Roman" panose="02020603050405020304" pitchFamily="18" charset="0"/>
            </a:endParaRPr>
          </a:p>
          <a:p>
            <a:pPr marL="1162050" lvl="2" indent="-265113" algn="just" fontAlgn="auto">
              <a:spcBef>
                <a:spcPts val="300"/>
              </a:spcBef>
              <a:spcAft>
                <a:spcPts val="300"/>
              </a:spcAft>
              <a:buSzPct val="100000"/>
              <a:buFont typeface="Calibri" panose="020F0502020204030204" pitchFamily="34" charset="0"/>
              <a:buChar char="–"/>
              <a:defRPr/>
            </a:pPr>
            <a:r>
              <a:rPr lang="en-US" altLang="zh-CN" sz="14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Smart grid, forest fire monitoring, manhole cover safety monitoring, bridge health monitoring, dairy farming, etc.</a:t>
            </a:r>
          </a:p>
          <a:p>
            <a:pPr marL="803275" lvl="1" indent="-358775" algn="just">
              <a:spcBef>
                <a:spcPts val="300"/>
              </a:spcBef>
              <a:spcAft>
                <a:spcPts val="300"/>
              </a:spcAft>
              <a:defRPr/>
            </a:pPr>
            <a:r>
              <a:rPr lang="en-US" altLang="zh-CN" sz="1600" kern="0" dirty="0">
                <a:solidFill>
                  <a:schemeClr val="tx1"/>
                </a:solidFill>
                <a:latin typeface="Times New Roman" panose="02020603050405020304" pitchFamily="18" charset="0"/>
                <a:cs typeface="Times New Roman" panose="02020603050405020304" pitchFamily="18" charset="0"/>
              </a:rPr>
              <a:t>Positioning (in public area): </a:t>
            </a:r>
            <a:r>
              <a:rPr lang="en-US" altLang="zh-CN" sz="16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3 use cases</a:t>
            </a:r>
            <a:endParaRPr lang="en-US" altLang="zh-CN" sz="1600" kern="0" dirty="0">
              <a:solidFill>
                <a:schemeClr val="tx1"/>
              </a:solidFill>
              <a:latin typeface="Times New Roman" panose="02020603050405020304" pitchFamily="18" charset="0"/>
              <a:cs typeface="Times New Roman" panose="02020603050405020304" pitchFamily="18" charset="0"/>
            </a:endParaRPr>
          </a:p>
          <a:p>
            <a:pPr marL="1162050" lvl="2" indent="-265113" algn="just" fontAlgn="auto">
              <a:spcBef>
                <a:spcPts val="300"/>
              </a:spcBef>
              <a:spcAft>
                <a:spcPts val="300"/>
              </a:spcAft>
              <a:buSzPct val="100000"/>
              <a:buFont typeface="Calibri" panose="020F0502020204030204" pitchFamily="34" charset="0"/>
              <a:buChar char="–"/>
              <a:defRPr/>
            </a:pPr>
            <a:r>
              <a:rPr lang="en-US" altLang="zh-CN" sz="14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Personal belonging finding, remote lost item finding, etc.</a:t>
            </a:r>
          </a:p>
          <a:p>
            <a:pPr marL="803275" lvl="1" indent="-358775" algn="just">
              <a:spcBef>
                <a:spcPts val="300"/>
              </a:spcBef>
              <a:spcAft>
                <a:spcPts val="300"/>
              </a:spcAft>
              <a:defRPr/>
            </a:pPr>
            <a:r>
              <a:rPr lang="en-US" altLang="zh-CN" sz="1600" kern="0" dirty="0">
                <a:solidFill>
                  <a:schemeClr val="tx1"/>
                </a:solidFill>
                <a:latin typeface="Times New Roman" panose="02020603050405020304" pitchFamily="18" charset="0"/>
                <a:cs typeface="Times New Roman" panose="02020603050405020304" pitchFamily="18" charset="0"/>
              </a:rPr>
              <a:t>Command (in public area): </a:t>
            </a:r>
            <a:r>
              <a:rPr lang="en-US" altLang="zh-CN" sz="16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4 use cases</a:t>
            </a:r>
            <a:endParaRPr lang="en-US" altLang="zh-CN" sz="1600" kern="0" dirty="0">
              <a:solidFill>
                <a:schemeClr val="tx1"/>
              </a:solidFill>
              <a:latin typeface="Times New Roman" panose="02020603050405020304" pitchFamily="18" charset="0"/>
              <a:cs typeface="Times New Roman" panose="02020603050405020304" pitchFamily="18" charset="0"/>
            </a:endParaRPr>
          </a:p>
          <a:p>
            <a:pPr marL="1162050" lvl="2" indent="-265113" algn="just" fontAlgn="auto">
              <a:spcBef>
                <a:spcPts val="300"/>
              </a:spcBef>
              <a:spcAft>
                <a:spcPts val="300"/>
              </a:spcAft>
              <a:buSzPct val="100000"/>
              <a:buFont typeface="Calibri" panose="020F0502020204030204" pitchFamily="34" charset="0"/>
              <a:buChar char="–"/>
              <a:defRPr/>
            </a:pPr>
            <a:r>
              <a:rPr lang="en-US" altLang="zh-CN" sz="1400" kern="0" dirty="0">
                <a:solidFill>
                  <a:srgbClr val="1D1D1A"/>
                </a:solidFill>
                <a:latin typeface="Times New Roman" panose="02020603050405020304" pitchFamily="18" charset="0"/>
                <a:ea typeface="黑体" panose="02010609060101010101" pitchFamily="49" charset="-122"/>
                <a:cs typeface="Times New Roman" panose="02020603050405020304" pitchFamily="18" charset="0"/>
              </a:rPr>
              <a:t>Controller in agriculture, elderly health care, device deactivation, etc.</a:t>
            </a:r>
          </a:p>
          <a:p>
            <a:pPr marL="358775" lvl="1" indent="-358775" algn="just">
              <a:spcBef>
                <a:spcPts val="300"/>
              </a:spcBef>
              <a:spcAft>
                <a:spcPts val="300"/>
              </a:spcAft>
              <a:buSzPct val="70000"/>
              <a:buFont typeface="Wingdings" panose="05000000000000000000" pitchFamily="2" charset="2"/>
              <a:buChar char="l"/>
              <a:defRPr/>
            </a:pPr>
            <a:r>
              <a:rPr lang="en-US" altLang="zh-CN" sz="1800" b="1" kern="0" dirty="0">
                <a:solidFill>
                  <a:schemeClr val="tx1"/>
                </a:solidFill>
                <a:latin typeface="Times New Roman" panose="02020603050405020304" pitchFamily="18" charset="0"/>
                <a:cs typeface="Times New Roman" panose="02020603050405020304" pitchFamily="18" charset="0"/>
              </a:rPr>
              <a:t>Connections</a:t>
            </a:r>
          </a:p>
          <a:p>
            <a:pPr marL="803275" lvl="1" indent="-358775" algn="just">
              <a:spcBef>
                <a:spcPts val="300"/>
              </a:spcBef>
              <a:spcAft>
                <a:spcPts val="300"/>
              </a:spcAft>
              <a:defRPr/>
            </a:pPr>
            <a:r>
              <a:rPr lang="en-US" altLang="zh-CN" sz="1600" kern="0" dirty="0">
                <a:solidFill>
                  <a:schemeClr val="tx1"/>
                </a:solidFill>
                <a:latin typeface="Times New Roman" panose="02020603050405020304" pitchFamily="18" charset="0"/>
                <a:cs typeface="Times New Roman" panose="02020603050405020304" pitchFamily="18" charset="0"/>
              </a:rPr>
              <a:t>The connection may be with higher value, especially for sensors </a:t>
            </a:r>
          </a:p>
          <a:p>
            <a:pPr marL="358775" lvl="1" indent="-358775" algn="just" fontAlgn="auto">
              <a:spcBef>
                <a:spcPts val="300"/>
              </a:spcBef>
              <a:spcAft>
                <a:spcPts val="300"/>
              </a:spcAft>
              <a:buSzPct val="70000"/>
              <a:buFont typeface="Wingdings" panose="05000000000000000000" pitchFamily="2" charset="2"/>
              <a:buChar char="l"/>
              <a:defRPr/>
            </a:pPr>
            <a:r>
              <a:rPr lang="en-US" altLang="zh-CN" sz="1800" b="1" kern="0" dirty="0">
                <a:solidFill>
                  <a:srgbClr val="C00000"/>
                </a:solidFill>
                <a:latin typeface="Times New Roman" panose="02020603050405020304" pitchFamily="18" charset="0"/>
                <a:ea typeface="黑体" panose="02010609060101010101" pitchFamily="49" charset="-122"/>
                <a:cs typeface="Times New Roman" panose="02020603050405020304" pitchFamily="18" charset="0"/>
              </a:rPr>
              <a:t>Main motivation for active device</a:t>
            </a:r>
            <a:endParaRPr lang="en-US" altLang="zh-CN" sz="1600" kern="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3844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AB834696-3EA3-45E3-B533-07042D91B89F}"/>
              </a:ext>
            </a:extLst>
          </p:cNvPr>
          <p:cNvSpPr/>
          <p:nvPr/>
        </p:nvSpPr>
        <p:spPr>
          <a:xfrm>
            <a:off x="5932566" y="4131191"/>
            <a:ext cx="1965670" cy="660026"/>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1400" dirty="0">
                <a:latin typeface="Calibri" panose="020F0502020204030204" pitchFamily="34" charset="0"/>
                <a:cs typeface="Calibri" panose="020F0502020204030204" pitchFamily="34" charset="0"/>
              </a:rPr>
              <a:t>RFID</a:t>
            </a:r>
          </a:p>
          <a:p>
            <a:r>
              <a:rPr lang="en-US" altLang="zh-CN" sz="1200" dirty="0">
                <a:latin typeface="Calibri" panose="020F0502020204030204" pitchFamily="34" charset="0"/>
                <a:cs typeface="Calibri" panose="020F0502020204030204" pitchFamily="34" charset="0"/>
              </a:rPr>
              <a:t>Coverage: </a:t>
            </a:r>
            <a:r>
              <a:rPr lang="en-US" altLang="zh-CN" sz="1200" dirty="0">
                <a:solidFill>
                  <a:srgbClr val="FF0000"/>
                </a:solidFill>
                <a:latin typeface="Calibri" panose="020F0502020204030204" pitchFamily="34" charset="0"/>
                <a:cs typeface="Calibri" panose="020F0502020204030204" pitchFamily="34" charset="0"/>
              </a:rPr>
              <a:t>8m</a:t>
            </a:r>
            <a:r>
              <a:rPr lang="zh-CN" altLang="en-US" sz="1200" dirty="0">
                <a:solidFill>
                  <a:srgbClr val="FF0000"/>
                </a:solidFill>
                <a:latin typeface="Calibri" panose="020F0502020204030204" pitchFamily="34" charset="0"/>
                <a:cs typeface="Calibri" panose="020F0502020204030204" pitchFamily="34" charset="0"/>
              </a:rPr>
              <a:t>*</a:t>
            </a:r>
            <a:r>
              <a:rPr lang="en-US" altLang="zh-CN" sz="1200" dirty="0">
                <a:solidFill>
                  <a:srgbClr val="FF0000"/>
                </a:solidFill>
                <a:latin typeface="Calibri" panose="020F0502020204030204" pitchFamily="34" charset="0"/>
                <a:cs typeface="Calibri" panose="020F0502020204030204" pitchFamily="34" charset="0"/>
              </a:rPr>
              <a:t>8m</a:t>
            </a:r>
          </a:p>
        </p:txBody>
      </p:sp>
      <p:sp>
        <p:nvSpPr>
          <p:cNvPr id="36" name="矩形 35">
            <a:extLst>
              <a:ext uri="{FF2B5EF4-FFF2-40B4-BE49-F238E27FC236}">
                <a16:creationId xmlns:a16="http://schemas.microsoft.com/office/drawing/2014/main" id="{9DF32333-375B-469E-9F4E-1F89217A3E04}"/>
              </a:ext>
            </a:extLst>
          </p:cNvPr>
          <p:cNvSpPr/>
          <p:nvPr/>
        </p:nvSpPr>
        <p:spPr>
          <a:xfrm>
            <a:off x="5923272" y="4893874"/>
            <a:ext cx="1974963" cy="643767"/>
          </a:xfrm>
          <a:prstGeom prst="rect">
            <a:avLst/>
          </a:prstGeom>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dirty="0">
                <a:latin typeface="Calibri" panose="020F0502020204030204" pitchFamily="34" charset="0"/>
                <a:cs typeface="Calibri" panose="020F0502020204030204" pitchFamily="34" charset="0"/>
              </a:rPr>
              <a:t>Ambient IoT</a:t>
            </a:r>
          </a:p>
          <a:p>
            <a:r>
              <a:rPr lang="en-US" altLang="zh-CN" sz="1200" dirty="0">
                <a:latin typeface="Calibri" panose="020F0502020204030204" pitchFamily="34" charset="0"/>
                <a:cs typeface="Calibri" panose="020F0502020204030204" pitchFamily="34" charset="0"/>
              </a:rPr>
              <a:t>Coverage: </a:t>
            </a:r>
            <a:r>
              <a:rPr lang="en-US" altLang="zh-CN" sz="1200" dirty="0">
                <a:solidFill>
                  <a:srgbClr val="FF0000"/>
                </a:solidFill>
                <a:latin typeface="Calibri" panose="020F0502020204030204" pitchFamily="34" charset="0"/>
                <a:cs typeface="Calibri" panose="020F0502020204030204" pitchFamily="34" charset="0"/>
              </a:rPr>
              <a:t>18m</a:t>
            </a:r>
            <a:r>
              <a:rPr lang="zh-CN" altLang="en-US" sz="1200" dirty="0">
                <a:solidFill>
                  <a:srgbClr val="FF0000"/>
                </a:solidFill>
                <a:latin typeface="Calibri" panose="020F0502020204030204" pitchFamily="34" charset="0"/>
                <a:cs typeface="Calibri" panose="020F0502020204030204" pitchFamily="34" charset="0"/>
              </a:rPr>
              <a:t>*</a:t>
            </a:r>
            <a:r>
              <a:rPr lang="en-US" altLang="zh-CN" sz="1200" dirty="0">
                <a:solidFill>
                  <a:srgbClr val="FF0000"/>
                </a:solidFill>
                <a:latin typeface="Calibri" panose="020F0502020204030204" pitchFamily="34" charset="0"/>
                <a:cs typeface="Calibri" panose="020F0502020204030204" pitchFamily="34" charset="0"/>
              </a:rPr>
              <a:t>18m</a:t>
            </a:r>
          </a:p>
          <a:p>
            <a:r>
              <a:rPr lang="en-US" altLang="zh-CN" sz="1200" dirty="0">
                <a:latin typeface="Calibri" panose="020F0502020204030204" pitchFamily="34" charset="0"/>
                <a:cs typeface="Calibri" panose="020F0502020204030204" pitchFamily="34" charset="0"/>
              </a:rPr>
              <a:t>Positioning:</a:t>
            </a:r>
            <a:r>
              <a:rPr lang="en-US" altLang="zh-CN" sz="1200" dirty="0">
                <a:solidFill>
                  <a:srgbClr val="FF0000"/>
                </a:solidFill>
                <a:latin typeface="Calibri" panose="020F0502020204030204" pitchFamily="34" charset="0"/>
                <a:cs typeface="Calibri" panose="020F0502020204030204" pitchFamily="34" charset="0"/>
              </a:rPr>
              <a:t>1~3m@90%</a:t>
            </a:r>
          </a:p>
        </p:txBody>
      </p:sp>
      <p:sp>
        <p:nvSpPr>
          <p:cNvPr id="17" name="矩形: 圆角 16">
            <a:extLst>
              <a:ext uri="{FF2B5EF4-FFF2-40B4-BE49-F238E27FC236}">
                <a16:creationId xmlns:a16="http://schemas.microsoft.com/office/drawing/2014/main" id="{32C7FC62-AD46-4D20-AB27-3EEAB33FE865}"/>
              </a:ext>
            </a:extLst>
          </p:cNvPr>
          <p:cNvSpPr/>
          <p:nvPr/>
        </p:nvSpPr>
        <p:spPr>
          <a:xfrm>
            <a:off x="5822286" y="849998"/>
            <a:ext cx="6034120" cy="1797585"/>
          </a:xfrm>
          <a:prstGeom prst="roundRect">
            <a:avLst>
              <a:gd name="adj" fmla="val 8667"/>
            </a:avLst>
          </a:prstGeom>
          <a:noFill/>
          <a:ln w="190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cs typeface="Calibri" panose="020F0502020204030204" pitchFamily="34" charset="0"/>
            </a:endParaRPr>
          </a:p>
        </p:txBody>
      </p:sp>
      <p:sp>
        <p:nvSpPr>
          <p:cNvPr id="43" name="矩形: 圆角 42">
            <a:extLst>
              <a:ext uri="{FF2B5EF4-FFF2-40B4-BE49-F238E27FC236}">
                <a16:creationId xmlns:a16="http://schemas.microsoft.com/office/drawing/2014/main" id="{C4563D19-9890-44BD-8A82-29B5EBD896DF}"/>
              </a:ext>
            </a:extLst>
          </p:cNvPr>
          <p:cNvSpPr/>
          <p:nvPr/>
        </p:nvSpPr>
        <p:spPr>
          <a:xfrm>
            <a:off x="5822286" y="2901368"/>
            <a:ext cx="6120898" cy="2778155"/>
          </a:xfrm>
          <a:prstGeom prst="roundRect">
            <a:avLst>
              <a:gd name="adj" fmla="val 8667"/>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cs typeface="Calibri" panose="020F0502020204030204" pitchFamily="34" charset="0"/>
            </a:endParaRPr>
          </a:p>
        </p:txBody>
      </p:sp>
      <p:sp>
        <p:nvSpPr>
          <p:cNvPr id="45" name="矩形: 圆角 44">
            <a:extLst>
              <a:ext uri="{FF2B5EF4-FFF2-40B4-BE49-F238E27FC236}">
                <a16:creationId xmlns:a16="http://schemas.microsoft.com/office/drawing/2014/main" id="{6E69651E-2524-4F4B-BF29-FD48BA3A80AD}"/>
              </a:ext>
            </a:extLst>
          </p:cNvPr>
          <p:cNvSpPr/>
          <p:nvPr/>
        </p:nvSpPr>
        <p:spPr>
          <a:xfrm>
            <a:off x="6551629" y="3002117"/>
            <a:ext cx="663451" cy="46477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cs typeface="Calibri" panose="020F0502020204030204" pitchFamily="34" charset="0"/>
            </a:endParaRPr>
          </a:p>
        </p:txBody>
      </p:sp>
      <p:grpSp>
        <p:nvGrpSpPr>
          <p:cNvPr id="48" name="组合 47">
            <a:extLst>
              <a:ext uri="{FF2B5EF4-FFF2-40B4-BE49-F238E27FC236}">
                <a16:creationId xmlns:a16="http://schemas.microsoft.com/office/drawing/2014/main" id="{D1138F96-0DF3-4EAF-A716-C4227F5A7302}"/>
              </a:ext>
            </a:extLst>
          </p:cNvPr>
          <p:cNvGrpSpPr/>
          <p:nvPr/>
        </p:nvGrpSpPr>
        <p:grpSpPr>
          <a:xfrm>
            <a:off x="5929033" y="3050999"/>
            <a:ext cx="2087287" cy="1033472"/>
            <a:chOff x="6961480" y="4304786"/>
            <a:chExt cx="3324293" cy="1852174"/>
          </a:xfrm>
        </p:grpSpPr>
        <p:sp>
          <p:nvSpPr>
            <p:cNvPr id="50" name="椭圆 49">
              <a:extLst>
                <a:ext uri="{FF2B5EF4-FFF2-40B4-BE49-F238E27FC236}">
                  <a16:creationId xmlns:a16="http://schemas.microsoft.com/office/drawing/2014/main" id="{801401BC-F740-4AF2-8F2E-36A92211B431}"/>
                </a:ext>
              </a:extLst>
            </p:cNvPr>
            <p:cNvSpPr/>
            <p:nvPr/>
          </p:nvSpPr>
          <p:spPr>
            <a:xfrm>
              <a:off x="6961481" y="5355208"/>
              <a:ext cx="2406748" cy="801752"/>
            </a:xfrm>
            <a:prstGeom prst="ellipse">
              <a:avLst/>
            </a:prstGeom>
            <a:solidFill>
              <a:srgbClr val="92D05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cs typeface="Calibri" panose="020F0502020204030204" pitchFamily="34" charset="0"/>
              </a:endParaRPr>
            </a:p>
          </p:txBody>
        </p:sp>
        <p:sp>
          <p:nvSpPr>
            <p:cNvPr id="51" name="椭圆 50">
              <a:extLst>
                <a:ext uri="{FF2B5EF4-FFF2-40B4-BE49-F238E27FC236}">
                  <a16:creationId xmlns:a16="http://schemas.microsoft.com/office/drawing/2014/main" id="{E474EA0D-2A85-4EAE-A24B-D6537CFBC2F7}"/>
                </a:ext>
              </a:extLst>
            </p:cNvPr>
            <p:cNvSpPr/>
            <p:nvPr/>
          </p:nvSpPr>
          <p:spPr>
            <a:xfrm>
              <a:off x="6961480" y="5580938"/>
              <a:ext cx="1255323" cy="344084"/>
            </a:xfrm>
            <a:prstGeom prst="ellipse">
              <a:avLst/>
            </a:prstGeom>
            <a:solidFill>
              <a:schemeClr val="bg1">
                <a:lumMod val="20000"/>
                <a:lumOff val="80000"/>
              </a:schemeClr>
            </a:solid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cs typeface="Calibri" panose="020F0502020204030204" pitchFamily="34" charset="0"/>
              </a:endParaRPr>
            </a:p>
          </p:txBody>
        </p:sp>
        <p:cxnSp>
          <p:nvCxnSpPr>
            <p:cNvPr id="53" name="直接连接符 52">
              <a:extLst>
                <a:ext uri="{FF2B5EF4-FFF2-40B4-BE49-F238E27FC236}">
                  <a16:creationId xmlns:a16="http://schemas.microsoft.com/office/drawing/2014/main" id="{029F0F7F-F628-4824-B2C5-EA0A61AD1C7A}"/>
                </a:ext>
              </a:extLst>
            </p:cNvPr>
            <p:cNvCxnSpPr>
              <a:cxnSpLocks/>
              <a:stCxn id="50" idx="6"/>
            </p:cNvCxnSpPr>
            <p:nvPr/>
          </p:nvCxnSpPr>
          <p:spPr>
            <a:xfrm flipV="1">
              <a:off x="9368229" y="4831495"/>
              <a:ext cx="0" cy="92459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382A76D7-4C61-404F-B1D8-2EBA262D8370}"/>
                </a:ext>
              </a:extLst>
            </p:cNvPr>
            <p:cNvCxnSpPr/>
            <p:nvPr/>
          </p:nvCxnSpPr>
          <p:spPr>
            <a:xfrm flipV="1">
              <a:off x="8216803" y="5206599"/>
              <a:ext cx="0" cy="56981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a16="http://schemas.microsoft.com/office/drawing/2014/main" id="{FC63F761-5950-4E63-A81B-B8B2DDF1B4EF}"/>
                </a:ext>
              </a:extLst>
            </p:cNvPr>
            <p:cNvSpPr/>
            <p:nvPr/>
          </p:nvSpPr>
          <p:spPr>
            <a:xfrm>
              <a:off x="8111656" y="4304786"/>
              <a:ext cx="2174117" cy="441274"/>
            </a:xfrm>
            <a:prstGeom prst="rect">
              <a:avLst/>
            </a:prstGeom>
          </p:spPr>
          <p:txBody>
            <a:bodyPr wrap="square">
              <a:spAutoFit/>
            </a:bodyPr>
            <a:lstStyle/>
            <a:p>
              <a:r>
                <a:rPr lang="en-US" altLang="zh-CN" sz="1000" kern="0" dirty="0">
                  <a:solidFill>
                    <a:srgbClr val="2D2015"/>
                  </a:solidFill>
                  <a:latin typeface="Calibri" panose="020F0502020204030204" pitchFamily="34" charset="0"/>
                  <a:ea typeface="微软雅黑" panose="020B0503020204020204" pitchFamily="34" charset="-122"/>
                  <a:cs typeface="Calibri" panose="020F0502020204030204" pitchFamily="34" charset="0"/>
                </a:rPr>
                <a:t>Ambient IoT 20~30m</a:t>
              </a:r>
              <a:endParaRPr lang="zh-CN" altLang="en-US" sz="1000" dirty="0">
                <a:latin typeface="Calibri" panose="020F0502020204030204" pitchFamily="34" charset="0"/>
                <a:cs typeface="Calibri" panose="020F0502020204030204" pitchFamily="34" charset="0"/>
              </a:endParaRPr>
            </a:p>
          </p:txBody>
        </p:sp>
        <p:sp>
          <p:nvSpPr>
            <p:cNvPr id="57" name="矩形 56">
              <a:extLst>
                <a:ext uri="{FF2B5EF4-FFF2-40B4-BE49-F238E27FC236}">
                  <a16:creationId xmlns:a16="http://schemas.microsoft.com/office/drawing/2014/main" id="{2AA9117D-0D9E-4B68-8DF2-467502994327}"/>
                </a:ext>
              </a:extLst>
            </p:cNvPr>
            <p:cNvSpPr/>
            <p:nvPr/>
          </p:nvSpPr>
          <p:spPr>
            <a:xfrm>
              <a:off x="7661201" y="4939464"/>
              <a:ext cx="1149362" cy="441274"/>
            </a:xfrm>
            <a:prstGeom prst="rect">
              <a:avLst/>
            </a:prstGeom>
          </p:spPr>
          <p:txBody>
            <a:bodyPr wrap="none">
              <a:spAutoFit/>
            </a:bodyPr>
            <a:lstStyle/>
            <a:p>
              <a:r>
                <a:rPr lang="en-US" altLang="zh-CN" sz="1000" kern="0" dirty="0">
                  <a:solidFill>
                    <a:srgbClr val="2D2015"/>
                  </a:solidFill>
                  <a:latin typeface="Calibri" panose="020F0502020204030204" pitchFamily="34" charset="0"/>
                  <a:ea typeface="微软雅黑" panose="020B0503020204020204" pitchFamily="34" charset="-122"/>
                  <a:cs typeface="Calibri" panose="020F0502020204030204" pitchFamily="34" charset="0"/>
                </a:rPr>
                <a:t>RFID~10m</a:t>
              </a:r>
              <a:endParaRPr lang="zh-CN" altLang="en-US" sz="1000" dirty="0">
                <a:latin typeface="Calibri" panose="020F0502020204030204" pitchFamily="34" charset="0"/>
                <a:cs typeface="Calibri" panose="020F0502020204030204" pitchFamily="34" charset="0"/>
              </a:endParaRPr>
            </a:p>
          </p:txBody>
        </p:sp>
      </p:grpSp>
      <p:sp>
        <p:nvSpPr>
          <p:cNvPr id="89" name="矩形 88">
            <a:extLst>
              <a:ext uri="{FF2B5EF4-FFF2-40B4-BE49-F238E27FC236}">
                <a16:creationId xmlns:a16="http://schemas.microsoft.com/office/drawing/2014/main" id="{0975E8A3-7EF7-44EB-BEAD-A97217EEDFE3}"/>
              </a:ext>
            </a:extLst>
          </p:cNvPr>
          <p:cNvSpPr/>
          <p:nvPr/>
        </p:nvSpPr>
        <p:spPr>
          <a:xfrm>
            <a:off x="5913942" y="2025510"/>
            <a:ext cx="1974962" cy="538390"/>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1400" dirty="0">
                <a:latin typeface="Calibri" panose="020F0502020204030204" pitchFamily="34" charset="0"/>
                <a:cs typeface="Calibri" panose="020F0502020204030204" pitchFamily="34" charset="0"/>
              </a:rPr>
              <a:t>RFID in dock area</a:t>
            </a:r>
          </a:p>
        </p:txBody>
      </p:sp>
      <p:sp>
        <p:nvSpPr>
          <p:cNvPr id="93" name="文本框 92">
            <a:extLst>
              <a:ext uri="{FF2B5EF4-FFF2-40B4-BE49-F238E27FC236}">
                <a16:creationId xmlns:a16="http://schemas.microsoft.com/office/drawing/2014/main" id="{A55B5ECD-EB79-4DB1-AB1C-EDA8E0FF8912}"/>
              </a:ext>
            </a:extLst>
          </p:cNvPr>
          <p:cNvSpPr txBox="1"/>
          <p:nvPr/>
        </p:nvSpPr>
        <p:spPr>
          <a:xfrm>
            <a:off x="8019442" y="4435178"/>
            <a:ext cx="2424909" cy="436017"/>
          </a:xfrm>
          <a:prstGeom prst="rect">
            <a:avLst/>
          </a:prstGeom>
          <a:noFill/>
        </p:spPr>
        <p:txBody>
          <a:bodyPr wrap="square" lIns="0" tIns="0" rIns="0" bIns="0" rtlCol="0">
            <a:spAutoFit/>
          </a:bodyPr>
          <a:lstStyle/>
          <a:p>
            <a:pPr>
              <a:lnSpc>
                <a:spcPts val="3440"/>
              </a:lnSpc>
            </a:pPr>
            <a:r>
              <a:rPr kumimoji="1" lang="en-US" altLang="zh-CN" sz="12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6581 Readers and 800,000 tags</a:t>
            </a:r>
            <a:endParaRPr kumimoji="1" lang="zh-CN" altLang="en-US" sz="1200" dirty="0" err="1">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p:txBody>
      </p:sp>
      <p:sp>
        <p:nvSpPr>
          <p:cNvPr id="95" name="文本框 94">
            <a:extLst>
              <a:ext uri="{FF2B5EF4-FFF2-40B4-BE49-F238E27FC236}">
                <a16:creationId xmlns:a16="http://schemas.microsoft.com/office/drawing/2014/main" id="{5C6F92A0-0BE9-4C7B-9BCB-08876983C8BB}"/>
              </a:ext>
            </a:extLst>
          </p:cNvPr>
          <p:cNvSpPr txBox="1"/>
          <p:nvPr/>
        </p:nvSpPr>
        <p:spPr>
          <a:xfrm>
            <a:off x="8035833" y="5158661"/>
            <a:ext cx="2424909" cy="436017"/>
          </a:xfrm>
          <a:prstGeom prst="rect">
            <a:avLst/>
          </a:prstGeom>
          <a:noFill/>
        </p:spPr>
        <p:txBody>
          <a:bodyPr wrap="square" lIns="0" tIns="0" rIns="0" bIns="0" rtlCol="0">
            <a:spAutoFit/>
          </a:bodyPr>
          <a:lstStyle/>
          <a:p>
            <a:pPr>
              <a:lnSpc>
                <a:spcPts val="3440"/>
              </a:lnSpc>
            </a:pPr>
            <a:r>
              <a:rPr kumimoji="1" lang="en-US" altLang="zh-CN" sz="12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1300 Readers and 800,000 tags</a:t>
            </a:r>
            <a:endParaRPr kumimoji="1" lang="zh-CN" altLang="en-US" sz="1200" dirty="0" err="1">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p:txBody>
      </p:sp>
      <p:sp>
        <p:nvSpPr>
          <p:cNvPr id="98" name="文本框 97">
            <a:extLst>
              <a:ext uri="{FF2B5EF4-FFF2-40B4-BE49-F238E27FC236}">
                <a16:creationId xmlns:a16="http://schemas.microsoft.com/office/drawing/2014/main" id="{C67A0EE0-9505-4318-872E-975227EEB798}"/>
              </a:ext>
            </a:extLst>
          </p:cNvPr>
          <p:cNvSpPr txBox="1"/>
          <p:nvPr/>
        </p:nvSpPr>
        <p:spPr>
          <a:xfrm>
            <a:off x="7994568" y="2238859"/>
            <a:ext cx="3371459" cy="436017"/>
          </a:xfrm>
          <a:prstGeom prst="rect">
            <a:avLst/>
          </a:prstGeom>
          <a:noFill/>
        </p:spPr>
        <p:txBody>
          <a:bodyPr wrap="square" lIns="0" tIns="0" rIns="0" bIns="0" rtlCol="0">
            <a:spAutoFit/>
          </a:bodyPr>
          <a:lstStyle/>
          <a:p>
            <a:pPr>
              <a:lnSpc>
                <a:spcPts val="3440"/>
              </a:lnSpc>
            </a:pPr>
            <a:r>
              <a:rPr kumimoji="1" lang="en-US" altLang="zh-CN" sz="12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30 Readers @ 20 gates; 800,000 tags</a:t>
            </a:r>
            <a:endParaRPr kumimoji="1" lang="zh-CN" altLang="en-US" sz="1200" dirty="0" err="1">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p:txBody>
      </p:sp>
      <p:sp>
        <p:nvSpPr>
          <p:cNvPr id="99" name="文本框 98">
            <a:extLst>
              <a:ext uri="{FF2B5EF4-FFF2-40B4-BE49-F238E27FC236}">
                <a16:creationId xmlns:a16="http://schemas.microsoft.com/office/drawing/2014/main" id="{4939466C-3510-4B2D-BE57-04AA1078FA0E}"/>
              </a:ext>
            </a:extLst>
          </p:cNvPr>
          <p:cNvSpPr txBox="1"/>
          <p:nvPr/>
        </p:nvSpPr>
        <p:spPr>
          <a:xfrm>
            <a:off x="7994568" y="3188828"/>
            <a:ext cx="3870780" cy="430887"/>
          </a:xfrm>
          <a:prstGeom prst="rect">
            <a:avLst/>
          </a:prstGeom>
          <a:noFill/>
        </p:spPr>
        <p:txBody>
          <a:bodyPr wrap="square" lIns="0" tIns="0" rIns="0" bIns="0" rtlCol="0">
            <a:spAutoFit/>
          </a:bodyPr>
          <a:lstStyle/>
          <a:p>
            <a:pPr defTabSz="914400"/>
            <a:r>
              <a:rPr kumimoji="1" lang="en-US" altLang="zh-CN" sz="1400" b="1" dirty="0">
                <a:latin typeface="Calibri" panose="020F0502020204030204" pitchFamily="34" charset="0"/>
                <a:ea typeface="Microsoft YaHei" panose="020B0503020204020204" pitchFamily="34" charset="-122"/>
                <a:cs typeface="Calibri" panose="020F0502020204030204" pitchFamily="34" charset="0"/>
              </a:rPr>
              <a:t>To cover a total area of 1300</a:t>
            </a:r>
            <a:r>
              <a:rPr kumimoji="1" lang="zh-CN" altLang="en-US" sz="1400" b="1" dirty="0">
                <a:latin typeface="Calibri" panose="020F0502020204030204" pitchFamily="34" charset="0"/>
                <a:ea typeface="Microsoft YaHei" panose="020B0503020204020204" pitchFamily="34" charset="-122"/>
                <a:cs typeface="Calibri" panose="020F0502020204030204" pitchFamily="34" charset="0"/>
              </a:rPr>
              <a:t>*</a:t>
            </a:r>
            <a:r>
              <a:rPr kumimoji="1" lang="en-US" altLang="zh-CN" sz="1400" b="1" dirty="0">
                <a:latin typeface="Calibri" panose="020F0502020204030204" pitchFamily="34" charset="0"/>
                <a:ea typeface="Microsoft YaHei" panose="020B0503020204020204" pitchFamily="34" charset="-122"/>
                <a:cs typeface="Calibri" panose="020F0502020204030204" pitchFamily="34" charset="0"/>
              </a:rPr>
              <a:t>18m</a:t>
            </a:r>
            <a:r>
              <a:rPr kumimoji="1" lang="zh-CN" altLang="en-US" sz="1400" b="1" dirty="0">
                <a:latin typeface="Calibri" panose="020F0502020204030204" pitchFamily="34" charset="0"/>
                <a:ea typeface="Microsoft YaHei" panose="020B0503020204020204" pitchFamily="34" charset="-122"/>
                <a:cs typeface="Calibri" panose="020F0502020204030204" pitchFamily="34" charset="0"/>
              </a:rPr>
              <a:t>*</a:t>
            </a:r>
            <a:r>
              <a:rPr kumimoji="1" lang="en-US" altLang="zh-CN" sz="1400" b="1" dirty="0">
                <a:latin typeface="Calibri" panose="020F0502020204030204" pitchFamily="34" charset="0"/>
                <a:ea typeface="Microsoft YaHei" panose="020B0503020204020204" pitchFamily="34" charset="-122"/>
                <a:cs typeface="Calibri" panose="020F0502020204030204" pitchFamily="34" charset="0"/>
              </a:rPr>
              <a:t>18m, the cost of RFID and Ambient IoT are as follows</a:t>
            </a:r>
            <a:endParaRPr kumimoji="1" lang="zh-CN" altLang="en-US" sz="1400" b="1" dirty="0">
              <a:latin typeface="Calibri" panose="020F0502020204030204" pitchFamily="34" charset="0"/>
              <a:ea typeface="Microsoft YaHei" panose="020B0503020204020204" pitchFamily="34" charset="-122"/>
              <a:cs typeface="Calibri" panose="020F0502020204030204" pitchFamily="34" charset="0"/>
            </a:endParaRPr>
          </a:p>
        </p:txBody>
      </p:sp>
      <p:sp>
        <p:nvSpPr>
          <p:cNvPr id="94" name="Rectangle 8">
            <a:extLst>
              <a:ext uri="{FF2B5EF4-FFF2-40B4-BE49-F238E27FC236}">
                <a16:creationId xmlns:a16="http://schemas.microsoft.com/office/drawing/2014/main" id="{D25FC9BD-E517-4388-B491-938F1A734015}"/>
              </a:ext>
            </a:extLst>
          </p:cNvPr>
          <p:cNvSpPr>
            <a:spLocks noChangeArrowheads="1"/>
          </p:cNvSpPr>
          <p:nvPr/>
        </p:nvSpPr>
        <p:spPr bwMode="auto">
          <a:xfrm>
            <a:off x="5968778" y="1092387"/>
            <a:ext cx="5833976" cy="412942"/>
          </a:xfrm>
          <a:prstGeom prst="rect">
            <a:avLst/>
          </a:prstGeom>
          <a:noFill/>
          <a:ln>
            <a:noFill/>
          </a:ln>
          <a:effectLst/>
          <a:extLst/>
        </p:spPr>
        <p:txBody>
          <a:bodyPr vert="horz" wrap="square" lIns="0" tIns="-12696" rIns="0" bIns="-12696" numCol="1" anchor="ctr" anchorCtr="0" compatLnSpc="1">
            <a:prstTxWarp prst="textNoShape">
              <a:avLst/>
            </a:prstTxWarp>
            <a:spAutoFit/>
          </a:bodyPr>
          <a:lstStyle/>
          <a:p>
            <a:pPr defTabSz="914400" eaLnBrk="0" fontAlgn="base" hangingPunct="0">
              <a:spcBef>
                <a:spcPct val="0"/>
              </a:spcBef>
              <a:spcAft>
                <a:spcPts val="300"/>
              </a:spcAft>
            </a:pPr>
            <a:r>
              <a:rPr kumimoji="1" lang="en-US" altLang="zh-CN" sz="1400"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RFID has been commercially deployed in the d</a:t>
            </a:r>
            <a:r>
              <a:rPr kumimoji="1" lang="zh-CN" altLang="zh-CN" sz="1400"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ock</a:t>
            </a:r>
            <a:r>
              <a:rPr kumimoji="1" lang="en-US" altLang="zh-CN" sz="1400"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 area :</a:t>
            </a:r>
          </a:p>
          <a:p>
            <a:pPr marL="354013" lvl="1" indent="-260350" defTabSz="914400" eaLnBrk="0" fontAlgn="base" hangingPunct="0">
              <a:spcBef>
                <a:spcPct val="0"/>
              </a:spcBef>
              <a:spcAft>
                <a:spcPts val="300"/>
              </a:spcAft>
              <a:buFont typeface="Calibri" panose="020F0502020204030204" pitchFamily="34" charset="0"/>
              <a:buChar char="–"/>
            </a:pPr>
            <a:r>
              <a:rPr kumimoji="1" lang="en-US" altLang="zh-CN" sz="12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Short communication range is not a problem as all tags go through gates</a:t>
            </a:r>
          </a:p>
        </p:txBody>
      </p:sp>
      <p:sp>
        <p:nvSpPr>
          <p:cNvPr id="101" name="文本框 16">
            <a:extLst>
              <a:ext uri="{FF2B5EF4-FFF2-40B4-BE49-F238E27FC236}">
                <a16:creationId xmlns:a16="http://schemas.microsoft.com/office/drawing/2014/main" id="{E24E3A19-ACB7-45F4-9651-17532E2D6F07}"/>
              </a:ext>
            </a:extLst>
          </p:cNvPr>
          <p:cNvSpPr txBox="1"/>
          <p:nvPr/>
        </p:nvSpPr>
        <p:spPr>
          <a:xfrm>
            <a:off x="6245002" y="683663"/>
            <a:ext cx="5280062" cy="324000"/>
          </a:xfrm>
          <a:prstGeom prst="rect">
            <a:avLst/>
          </a:prstGeom>
          <a:solidFill>
            <a:schemeClr val="accent3">
              <a:lumMod val="20000"/>
              <a:lumOff val="80000"/>
            </a:schemeClr>
          </a:solidFill>
        </p:spPr>
        <p:txBody>
          <a:bodyPr wrap="square">
            <a:no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4400">
              <a:buNone/>
            </a:pPr>
            <a:r>
              <a:rPr lang="en-US" altLang="zh-CN" sz="1400" dirty="0">
                <a:solidFill>
                  <a:srgbClr val="1D1D1A"/>
                </a:solidFill>
                <a:latin typeface="Calibri" panose="020F0502020204030204" pitchFamily="34" charset="0"/>
                <a:ea typeface="微软雅黑" panose="020B0503020204020204" pitchFamily="34" charset="-122"/>
                <a:cs typeface="Calibri" panose="020F0502020204030204" pitchFamily="34" charset="0"/>
              </a:rPr>
              <a:t>Commercial deployment of RFID in dock area of factory</a:t>
            </a:r>
            <a:endParaRPr kumimoji="1" lang="zh-CN" altLang="en-US" sz="1400" dirty="0">
              <a:latin typeface="Calibri" panose="020F0502020204030204" pitchFamily="34" charset="0"/>
              <a:ea typeface="Microsoft YaHei" panose="020B0503020204020204" pitchFamily="34" charset="-122"/>
              <a:cs typeface="Calibri" panose="020F0502020204030204" pitchFamily="34" charset="0"/>
            </a:endParaRPr>
          </a:p>
        </p:txBody>
      </p:sp>
      <p:sp>
        <p:nvSpPr>
          <p:cNvPr id="102" name="Rectangle 8">
            <a:extLst>
              <a:ext uri="{FF2B5EF4-FFF2-40B4-BE49-F238E27FC236}">
                <a16:creationId xmlns:a16="http://schemas.microsoft.com/office/drawing/2014/main" id="{69001065-CC58-49F7-AB9F-83970BECCE0A}"/>
              </a:ext>
            </a:extLst>
          </p:cNvPr>
          <p:cNvSpPr>
            <a:spLocks noChangeArrowheads="1"/>
          </p:cNvSpPr>
          <p:nvPr/>
        </p:nvSpPr>
        <p:spPr bwMode="auto">
          <a:xfrm>
            <a:off x="1174711" y="6088627"/>
            <a:ext cx="3611894" cy="432000"/>
          </a:xfrm>
          <a:prstGeom prst="rect">
            <a:avLst/>
          </a:prstGeom>
          <a:solidFill>
            <a:schemeClr val="accent3">
              <a:lumMod val="20000"/>
              <a:lumOff val="80000"/>
            </a:schemeClr>
          </a:solidFill>
          <a:ln>
            <a:noFill/>
          </a:ln>
          <a:effectLst/>
          <a:extLst/>
        </p:spPr>
        <p:txBody>
          <a:bodyPr vert="horz" wrap="square" lIns="0" tIns="-12696" rIns="0" bIns="-12696" numCol="1" anchor="ctr" anchorCtr="0" compatLnSpc="1">
            <a:prstTxWarp prst="textNoShape">
              <a:avLst/>
            </a:prstTxWarp>
            <a:noAutofit/>
          </a:bodyPr>
          <a:lstStyle/>
          <a:p>
            <a:pPr algn="ctr" fontAlgn="base">
              <a:spcBef>
                <a:spcPct val="0"/>
              </a:spcBef>
              <a:spcAft>
                <a:spcPct val="0"/>
              </a:spcAft>
            </a:pP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Typical plant covers a total area of around 400,000 ~ 600, 000 square meters</a:t>
            </a:r>
          </a:p>
        </p:txBody>
      </p:sp>
      <p:sp>
        <p:nvSpPr>
          <p:cNvPr id="108" name="文本框 16">
            <a:extLst>
              <a:ext uri="{FF2B5EF4-FFF2-40B4-BE49-F238E27FC236}">
                <a16:creationId xmlns:a16="http://schemas.microsoft.com/office/drawing/2014/main" id="{BEFFDB9D-69D5-4520-8B38-1E74D7A2EFF1}"/>
              </a:ext>
            </a:extLst>
          </p:cNvPr>
          <p:cNvSpPr txBox="1"/>
          <p:nvPr/>
        </p:nvSpPr>
        <p:spPr>
          <a:xfrm>
            <a:off x="6296342" y="2732963"/>
            <a:ext cx="5120003" cy="324000"/>
          </a:xfrm>
          <a:prstGeom prst="rect">
            <a:avLst/>
          </a:prstGeom>
          <a:solidFill>
            <a:schemeClr val="accent3">
              <a:lumMod val="20000"/>
              <a:lumOff val="80000"/>
            </a:schemeClr>
          </a:solidFill>
        </p:spPr>
        <p:txBody>
          <a:bodyPr wrap="square">
            <a:no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4400">
              <a:buNone/>
            </a:pPr>
            <a:r>
              <a:rPr lang="en-US" altLang="zh-CN" sz="1400" dirty="0">
                <a:latin typeface="Calibri" panose="020F0502020204030204" pitchFamily="34" charset="0"/>
                <a:cs typeface="Calibri" panose="020F0502020204030204" pitchFamily="34" charset="0"/>
              </a:rPr>
              <a:t>Extension to all areas of factory</a:t>
            </a:r>
            <a:endParaRPr kumimoji="1" lang="zh-CN" altLang="en-US" sz="1400" dirty="0">
              <a:latin typeface="Calibri" panose="020F0502020204030204" pitchFamily="34" charset="0"/>
              <a:ea typeface="Microsoft YaHei" panose="020B0503020204020204" pitchFamily="34" charset="-122"/>
              <a:cs typeface="Calibri" panose="020F0502020204030204" pitchFamily="34" charset="0"/>
            </a:endParaRPr>
          </a:p>
        </p:txBody>
      </p:sp>
      <p:sp>
        <p:nvSpPr>
          <p:cNvPr id="115" name="Rectangle 27">
            <a:extLst>
              <a:ext uri="{FF2B5EF4-FFF2-40B4-BE49-F238E27FC236}">
                <a16:creationId xmlns:a16="http://schemas.microsoft.com/office/drawing/2014/main" id="{E8E041D0-AEC2-48CC-BAFE-F46E408BD6C2}"/>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16" name="Rectangle 28">
            <a:extLst>
              <a:ext uri="{FF2B5EF4-FFF2-40B4-BE49-F238E27FC236}">
                <a16:creationId xmlns:a16="http://schemas.microsoft.com/office/drawing/2014/main" id="{2F1257C1-E5F2-49EE-A9D0-60BB9AF4B9C2}"/>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27" name="矩形 126">
            <a:extLst>
              <a:ext uri="{FF2B5EF4-FFF2-40B4-BE49-F238E27FC236}">
                <a16:creationId xmlns:a16="http://schemas.microsoft.com/office/drawing/2014/main" id="{63C6F60C-25DB-40D5-9E1E-102708B4CEDC}"/>
              </a:ext>
            </a:extLst>
          </p:cNvPr>
          <p:cNvSpPr/>
          <p:nvPr/>
        </p:nvSpPr>
        <p:spPr>
          <a:xfrm>
            <a:off x="11216142" y="675523"/>
            <a:ext cx="298480" cy="324000"/>
          </a:xfrm>
          <a:prstGeom prst="rect">
            <a:avLst/>
          </a:prstGeom>
          <a:ln>
            <a:solidFill>
              <a:srgbClr val="00B050"/>
            </a:solidFill>
          </a:ln>
        </p:spPr>
        <p:txBody>
          <a:bodyPr wrap="none">
            <a:noAutofit/>
          </a:bodyPr>
          <a:lstStyle/>
          <a:p>
            <a:pPr algn="ctr">
              <a:lnSpc>
                <a:spcPct val="100000"/>
              </a:lnSpc>
            </a:pPr>
            <a:r>
              <a:rPr lang="en-US" altLang="zh-CN" sz="1600" b="1" dirty="0">
                <a:solidFill>
                  <a:srgbClr val="000000"/>
                </a:solidFill>
                <a:latin typeface="Calibri" panose="020F0502020204030204" pitchFamily="34" charset="0"/>
                <a:ea typeface="宋体" panose="02010600030101010101" pitchFamily="2" charset="-122"/>
                <a:cs typeface="Calibri" panose="020F0502020204030204" pitchFamily="34" charset="0"/>
              </a:rPr>
              <a:t>1</a:t>
            </a:r>
            <a:endParaRPr lang="zh-CN" altLang="en-US" sz="800" b="1" i="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29" name="矩形 128">
            <a:extLst>
              <a:ext uri="{FF2B5EF4-FFF2-40B4-BE49-F238E27FC236}">
                <a16:creationId xmlns:a16="http://schemas.microsoft.com/office/drawing/2014/main" id="{478A0686-7091-4144-A816-6FF8F4B859ED}"/>
              </a:ext>
            </a:extLst>
          </p:cNvPr>
          <p:cNvSpPr/>
          <p:nvPr/>
        </p:nvSpPr>
        <p:spPr>
          <a:xfrm>
            <a:off x="11115997" y="2730184"/>
            <a:ext cx="298480" cy="324000"/>
          </a:xfrm>
          <a:prstGeom prst="rect">
            <a:avLst/>
          </a:prstGeom>
          <a:ln>
            <a:solidFill>
              <a:schemeClr val="accent1"/>
            </a:solidFill>
          </a:ln>
        </p:spPr>
        <p:txBody>
          <a:bodyPr wrap="none">
            <a:noAutofit/>
          </a:bodyPr>
          <a:lstStyle/>
          <a:p>
            <a:pPr algn="ctr">
              <a:lnSpc>
                <a:spcPct val="100000"/>
              </a:lnSpc>
            </a:pPr>
            <a:r>
              <a:rPr lang="en-US" altLang="zh-CN" sz="1600" b="1" dirty="0">
                <a:solidFill>
                  <a:srgbClr val="000000"/>
                </a:solidFill>
                <a:latin typeface="Calibri" panose="020F0502020204030204" pitchFamily="34" charset="0"/>
                <a:ea typeface="宋体" panose="02010600030101010101" pitchFamily="2" charset="-122"/>
                <a:cs typeface="Calibri" panose="020F0502020204030204" pitchFamily="34" charset="0"/>
              </a:rPr>
              <a:t>2</a:t>
            </a:r>
            <a:endParaRPr lang="zh-CN" altLang="en-US" sz="800" b="1" i="0" dirty="0">
              <a:effectLst/>
              <a:latin typeface="Calibri" panose="020F0502020204030204" pitchFamily="34" charset="0"/>
              <a:ea typeface="宋体" panose="02010600030101010101" pitchFamily="2" charset="-122"/>
              <a:cs typeface="Calibri" panose="020F0502020204030204" pitchFamily="34" charset="0"/>
            </a:endParaRPr>
          </a:p>
        </p:txBody>
      </p:sp>
      <p:pic>
        <p:nvPicPr>
          <p:cNvPr id="4" name="图片 3">
            <a:extLst>
              <a:ext uri="{FF2B5EF4-FFF2-40B4-BE49-F238E27FC236}">
                <a16:creationId xmlns:a16="http://schemas.microsoft.com/office/drawing/2014/main" id="{631E6B9C-F8C1-4BEA-9816-A08E051D2E0C}"/>
              </a:ext>
            </a:extLst>
          </p:cNvPr>
          <p:cNvPicPr>
            <a:picLocks noChangeAspect="1"/>
          </p:cNvPicPr>
          <p:nvPr/>
        </p:nvPicPr>
        <p:blipFill rotWithShape="1">
          <a:blip r:embed="rId3"/>
          <a:srcRect t="-1" b="15291"/>
          <a:stretch/>
        </p:blipFill>
        <p:spPr>
          <a:xfrm>
            <a:off x="299307" y="3788232"/>
            <a:ext cx="5230971" cy="2230013"/>
          </a:xfrm>
          <a:prstGeom prst="rect">
            <a:avLst/>
          </a:prstGeom>
        </p:spPr>
      </p:pic>
      <p:sp>
        <p:nvSpPr>
          <p:cNvPr id="42" name="矩形: 圆角 41">
            <a:extLst>
              <a:ext uri="{FF2B5EF4-FFF2-40B4-BE49-F238E27FC236}">
                <a16:creationId xmlns:a16="http://schemas.microsoft.com/office/drawing/2014/main" id="{799FBEA4-8673-46F9-9339-EBA8EB5799DA}"/>
              </a:ext>
            </a:extLst>
          </p:cNvPr>
          <p:cNvSpPr/>
          <p:nvPr/>
        </p:nvSpPr>
        <p:spPr>
          <a:xfrm>
            <a:off x="1466216" y="3698196"/>
            <a:ext cx="766319" cy="1731516"/>
          </a:xfrm>
          <a:prstGeom prst="roundRect">
            <a:avLst>
              <a:gd name="adj" fmla="val 8667"/>
            </a:avLst>
          </a:prstGeom>
          <a:noFill/>
          <a:ln w="190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panose="020F0502020204030204" pitchFamily="34" charset="0"/>
              <a:cs typeface="Calibri" panose="020F0502020204030204" pitchFamily="34" charset="0"/>
            </a:endParaRPr>
          </a:p>
        </p:txBody>
      </p:sp>
      <p:sp>
        <p:nvSpPr>
          <p:cNvPr id="44" name="矩形: 圆角 43">
            <a:extLst>
              <a:ext uri="{FF2B5EF4-FFF2-40B4-BE49-F238E27FC236}">
                <a16:creationId xmlns:a16="http://schemas.microsoft.com/office/drawing/2014/main" id="{D36BFCB6-6CC2-4A30-9C44-78FB6900DAD0}"/>
              </a:ext>
            </a:extLst>
          </p:cNvPr>
          <p:cNvSpPr/>
          <p:nvPr/>
        </p:nvSpPr>
        <p:spPr>
          <a:xfrm>
            <a:off x="2457653" y="3698196"/>
            <a:ext cx="2964613" cy="1731516"/>
          </a:xfrm>
          <a:prstGeom prst="roundRect">
            <a:avLst>
              <a:gd name="adj" fmla="val 8667"/>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panose="020F0502020204030204" pitchFamily="34" charset="0"/>
              <a:cs typeface="Calibri" panose="020F0502020204030204" pitchFamily="34" charset="0"/>
            </a:endParaRPr>
          </a:p>
        </p:txBody>
      </p:sp>
      <p:sp>
        <p:nvSpPr>
          <p:cNvPr id="119" name="椭圆 118">
            <a:extLst>
              <a:ext uri="{FF2B5EF4-FFF2-40B4-BE49-F238E27FC236}">
                <a16:creationId xmlns:a16="http://schemas.microsoft.com/office/drawing/2014/main" id="{2AF93C06-3C74-4E71-AD63-E8656FAAA456}"/>
              </a:ext>
            </a:extLst>
          </p:cNvPr>
          <p:cNvSpPr/>
          <p:nvPr/>
        </p:nvSpPr>
        <p:spPr>
          <a:xfrm>
            <a:off x="1685706" y="4850228"/>
            <a:ext cx="125053" cy="7280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cs typeface="Calibri" panose="020F0502020204030204" pitchFamily="34" charset="0"/>
            </a:endParaRPr>
          </a:p>
        </p:txBody>
      </p:sp>
      <p:sp>
        <p:nvSpPr>
          <p:cNvPr id="120" name="椭圆 119">
            <a:extLst>
              <a:ext uri="{FF2B5EF4-FFF2-40B4-BE49-F238E27FC236}">
                <a16:creationId xmlns:a16="http://schemas.microsoft.com/office/drawing/2014/main" id="{D821BEEF-3674-4A8F-A902-3264A0315E23}"/>
              </a:ext>
            </a:extLst>
          </p:cNvPr>
          <p:cNvSpPr/>
          <p:nvPr/>
        </p:nvSpPr>
        <p:spPr>
          <a:xfrm>
            <a:off x="1810759" y="4850228"/>
            <a:ext cx="56104" cy="4571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cs typeface="Calibri" panose="020F0502020204030204" pitchFamily="34" charset="0"/>
            </a:endParaRPr>
          </a:p>
        </p:txBody>
      </p:sp>
      <p:sp>
        <p:nvSpPr>
          <p:cNvPr id="124" name="椭圆 123">
            <a:extLst>
              <a:ext uri="{FF2B5EF4-FFF2-40B4-BE49-F238E27FC236}">
                <a16:creationId xmlns:a16="http://schemas.microsoft.com/office/drawing/2014/main" id="{BBAF6C6E-BFF1-4D6B-A786-DB05DC749B57}"/>
              </a:ext>
            </a:extLst>
          </p:cNvPr>
          <p:cNvSpPr/>
          <p:nvPr/>
        </p:nvSpPr>
        <p:spPr>
          <a:xfrm>
            <a:off x="1685706" y="4923032"/>
            <a:ext cx="408848" cy="31794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cs typeface="Calibri" panose="020F0502020204030204" pitchFamily="34" charset="0"/>
            </a:endParaRPr>
          </a:p>
        </p:txBody>
      </p:sp>
      <p:sp>
        <p:nvSpPr>
          <p:cNvPr id="130" name="矩形 129">
            <a:extLst>
              <a:ext uri="{FF2B5EF4-FFF2-40B4-BE49-F238E27FC236}">
                <a16:creationId xmlns:a16="http://schemas.microsoft.com/office/drawing/2014/main" id="{DDE31529-2DA8-4A7E-916D-5D4A4B28865F}"/>
              </a:ext>
            </a:extLst>
          </p:cNvPr>
          <p:cNvSpPr/>
          <p:nvPr/>
        </p:nvSpPr>
        <p:spPr>
          <a:xfrm>
            <a:off x="1692921" y="5082004"/>
            <a:ext cx="312907" cy="369332"/>
          </a:xfrm>
          <a:prstGeom prst="rect">
            <a:avLst/>
          </a:prstGeom>
          <a:ln>
            <a:noFill/>
          </a:ln>
        </p:spPr>
        <p:txBody>
          <a:bodyPr wrap="none">
            <a:spAutoFit/>
          </a:bodyPr>
          <a:lstStyle/>
          <a:p>
            <a:pPr algn="ctr">
              <a:lnSpc>
                <a:spcPct val="100000"/>
              </a:lnSpc>
            </a:pPr>
            <a:r>
              <a:rPr lang="en-US" altLang="zh-CN" b="1" dirty="0">
                <a:solidFill>
                  <a:srgbClr val="000000"/>
                </a:solidFill>
                <a:latin typeface="Calibri" panose="020F0502020204030204" pitchFamily="34" charset="0"/>
                <a:ea typeface="宋体" panose="02010600030101010101" pitchFamily="2" charset="-122"/>
                <a:cs typeface="Calibri" panose="020F0502020204030204" pitchFamily="34" charset="0"/>
              </a:rPr>
              <a:t>1</a:t>
            </a:r>
            <a:endParaRPr lang="zh-CN" altLang="en-US" sz="900" b="1" i="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33" name="矩形 132">
            <a:extLst>
              <a:ext uri="{FF2B5EF4-FFF2-40B4-BE49-F238E27FC236}">
                <a16:creationId xmlns:a16="http://schemas.microsoft.com/office/drawing/2014/main" id="{DC3DCE18-BD27-421D-AA17-0390BF09798C}"/>
              </a:ext>
            </a:extLst>
          </p:cNvPr>
          <p:cNvSpPr/>
          <p:nvPr/>
        </p:nvSpPr>
        <p:spPr>
          <a:xfrm>
            <a:off x="3783505" y="5082004"/>
            <a:ext cx="312907" cy="369332"/>
          </a:xfrm>
          <a:prstGeom prst="rect">
            <a:avLst/>
          </a:prstGeom>
          <a:ln>
            <a:noFill/>
          </a:ln>
        </p:spPr>
        <p:txBody>
          <a:bodyPr wrap="none">
            <a:spAutoFit/>
          </a:bodyPr>
          <a:lstStyle/>
          <a:p>
            <a:pPr algn="ctr">
              <a:lnSpc>
                <a:spcPct val="100000"/>
              </a:lnSpc>
            </a:pPr>
            <a:r>
              <a:rPr lang="en-US" altLang="zh-CN" b="1" dirty="0">
                <a:solidFill>
                  <a:srgbClr val="000000"/>
                </a:solidFill>
                <a:latin typeface="Calibri" panose="020F0502020204030204" pitchFamily="34" charset="0"/>
                <a:ea typeface="宋体" panose="02010600030101010101" pitchFamily="2" charset="-122"/>
                <a:cs typeface="Calibri" panose="020F0502020204030204" pitchFamily="34" charset="0"/>
              </a:rPr>
              <a:t>2</a:t>
            </a:r>
            <a:endParaRPr lang="zh-CN" altLang="en-US" sz="900" b="1" i="0" dirty="0">
              <a:effectLst/>
              <a:latin typeface="Calibri" panose="020F0502020204030204" pitchFamily="34" charset="0"/>
              <a:ea typeface="宋体" panose="02010600030101010101" pitchFamily="2" charset="-122"/>
              <a:cs typeface="Calibri" panose="020F0502020204030204" pitchFamily="34" charset="0"/>
            </a:endParaRPr>
          </a:p>
        </p:txBody>
      </p:sp>
      <p:graphicFrame>
        <p:nvGraphicFramePr>
          <p:cNvPr id="9" name="表格 8">
            <a:extLst>
              <a:ext uri="{FF2B5EF4-FFF2-40B4-BE49-F238E27FC236}">
                <a16:creationId xmlns:a16="http://schemas.microsoft.com/office/drawing/2014/main" id="{CFF45B9F-3889-4C4B-B7D5-C4BF9946D092}"/>
              </a:ext>
            </a:extLst>
          </p:cNvPr>
          <p:cNvGraphicFramePr>
            <a:graphicFrameLocks noGrp="1"/>
          </p:cNvGraphicFramePr>
          <p:nvPr>
            <p:extLst/>
          </p:nvPr>
        </p:nvGraphicFramePr>
        <p:xfrm>
          <a:off x="8019442" y="4232188"/>
          <a:ext cx="3824208" cy="304800"/>
        </p:xfrm>
        <a:graphic>
          <a:graphicData uri="http://schemas.openxmlformats.org/drawingml/2006/table">
            <a:tbl>
              <a:tblPr firstRow="1" bandRow="1">
                <a:tableStyleId>{2D5ABB26-0587-4C30-8999-92F81FD0307C}</a:tableStyleId>
              </a:tblPr>
              <a:tblGrid>
                <a:gridCol w="1123168">
                  <a:extLst>
                    <a:ext uri="{9D8B030D-6E8A-4147-A177-3AD203B41FA5}">
                      <a16:colId xmlns:a16="http://schemas.microsoft.com/office/drawing/2014/main" val="4267439208"/>
                    </a:ext>
                  </a:extLst>
                </a:gridCol>
                <a:gridCol w="1222048">
                  <a:extLst>
                    <a:ext uri="{9D8B030D-6E8A-4147-A177-3AD203B41FA5}">
                      <a16:colId xmlns:a16="http://schemas.microsoft.com/office/drawing/2014/main" val="4206262288"/>
                    </a:ext>
                  </a:extLst>
                </a:gridCol>
                <a:gridCol w="685031">
                  <a:extLst>
                    <a:ext uri="{9D8B030D-6E8A-4147-A177-3AD203B41FA5}">
                      <a16:colId xmlns:a16="http://schemas.microsoft.com/office/drawing/2014/main" val="2520274621"/>
                    </a:ext>
                  </a:extLst>
                </a:gridCol>
                <a:gridCol w="793961">
                  <a:extLst>
                    <a:ext uri="{9D8B030D-6E8A-4147-A177-3AD203B41FA5}">
                      <a16:colId xmlns:a16="http://schemas.microsoft.com/office/drawing/2014/main" val="2312788639"/>
                    </a:ext>
                  </a:extLst>
                </a:gridCol>
              </a:tblGrid>
              <a:tr h="228853">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223X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7.6X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4.6X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235.2X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8994322"/>
                  </a:ext>
                </a:extLst>
              </a:tr>
            </a:tbl>
          </a:graphicData>
        </a:graphic>
      </p:graphicFrame>
      <p:graphicFrame>
        <p:nvGraphicFramePr>
          <p:cNvPr id="64" name="表格 63">
            <a:extLst>
              <a:ext uri="{FF2B5EF4-FFF2-40B4-BE49-F238E27FC236}">
                <a16:creationId xmlns:a16="http://schemas.microsoft.com/office/drawing/2014/main" id="{99C4F6EF-50F4-4F05-B0B8-A28D5106AED6}"/>
              </a:ext>
            </a:extLst>
          </p:cNvPr>
          <p:cNvGraphicFramePr>
            <a:graphicFrameLocks noGrp="1"/>
          </p:cNvGraphicFramePr>
          <p:nvPr>
            <p:extLst>
              <p:ext uri="{D42A27DB-BD31-4B8C-83A1-F6EECF244321}">
                <p14:modId xmlns:p14="http://schemas.microsoft.com/office/powerpoint/2010/main" val="4234227279"/>
              </p:ext>
            </p:extLst>
          </p:nvPr>
        </p:nvGraphicFramePr>
        <p:xfrm>
          <a:off x="8035832" y="4966944"/>
          <a:ext cx="3807817" cy="304800"/>
        </p:xfrm>
        <a:graphic>
          <a:graphicData uri="http://schemas.openxmlformats.org/drawingml/2006/table">
            <a:tbl>
              <a:tblPr firstRow="1" bandRow="1">
                <a:tableStyleId>{2D5ABB26-0587-4C30-8999-92F81FD0307C}</a:tableStyleId>
              </a:tblPr>
              <a:tblGrid>
                <a:gridCol w="1084473">
                  <a:extLst>
                    <a:ext uri="{9D8B030D-6E8A-4147-A177-3AD203B41FA5}">
                      <a16:colId xmlns:a16="http://schemas.microsoft.com/office/drawing/2014/main" val="4267439208"/>
                    </a:ext>
                  </a:extLst>
                </a:gridCol>
                <a:gridCol w="1252728">
                  <a:extLst>
                    <a:ext uri="{9D8B030D-6E8A-4147-A177-3AD203B41FA5}">
                      <a16:colId xmlns:a16="http://schemas.microsoft.com/office/drawing/2014/main" val="4206262288"/>
                    </a:ext>
                  </a:extLst>
                </a:gridCol>
                <a:gridCol w="667512">
                  <a:extLst>
                    <a:ext uri="{9D8B030D-6E8A-4147-A177-3AD203B41FA5}">
                      <a16:colId xmlns:a16="http://schemas.microsoft.com/office/drawing/2014/main" val="2520274621"/>
                    </a:ext>
                  </a:extLst>
                </a:gridCol>
                <a:gridCol w="803104">
                  <a:extLst>
                    <a:ext uri="{9D8B030D-6E8A-4147-A177-3AD203B41FA5}">
                      <a16:colId xmlns:a16="http://schemas.microsoft.com/office/drawing/2014/main" val="2312788639"/>
                    </a:ext>
                  </a:extLst>
                </a:gridCol>
              </a:tblGrid>
              <a:tr h="228853">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44X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7.6X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4.6X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56.2X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8994322"/>
                  </a:ext>
                </a:extLst>
              </a:tr>
            </a:tbl>
          </a:graphicData>
        </a:graphic>
      </p:graphicFrame>
      <p:graphicFrame>
        <p:nvGraphicFramePr>
          <p:cNvPr id="66" name="表格 65">
            <a:extLst>
              <a:ext uri="{FF2B5EF4-FFF2-40B4-BE49-F238E27FC236}">
                <a16:creationId xmlns:a16="http://schemas.microsoft.com/office/drawing/2014/main" id="{215E0F1E-25CA-480E-9C9D-905589A0295C}"/>
              </a:ext>
            </a:extLst>
          </p:cNvPr>
          <p:cNvGraphicFramePr>
            <a:graphicFrameLocks noGrp="1"/>
          </p:cNvGraphicFramePr>
          <p:nvPr>
            <p:extLst/>
          </p:nvPr>
        </p:nvGraphicFramePr>
        <p:xfrm>
          <a:off x="8014132" y="3734853"/>
          <a:ext cx="3851216" cy="304800"/>
        </p:xfrm>
        <a:graphic>
          <a:graphicData uri="http://schemas.openxmlformats.org/drawingml/2006/table">
            <a:tbl>
              <a:tblPr firstRow="1" bandRow="1">
                <a:tableStyleId>{16D9F66E-5EB9-4882-86FB-DCBF35E3C3E4}</a:tableStyleId>
              </a:tblPr>
              <a:tblGrid>
                <a:gridCol w="1145779">
                  <a:extLst>
                    <a:ext uri="{9D8B030D-6E8A-4147-A177-3AD203B41FA5}">
                      <a16:colId xmlns:a16="http://schemas.microsoft.com/office/drawing/2014/main" val="4267439208"/>
                    </a:ext>
                  </a:extLst>
                </a:gridCol>
                <a:gridCol w="1239140">
                  <a:extLst>
                    <a:ext uri="{9D8B030D-6E8A-4147-A177-3AD203B41FA5}">
                      <a16:colId xmlns:a16="http://schemas.microsoft.com/office/drawing/2014/main" val="4206262288"/>
                    </a:ext>
                  </a:extLst>
                </a:gridCol>
                <a:gridCol w="503493">
                  <a:extLst>
                    <a:ext uri="{9D8B030D-6E8A-4147-A177-3AD203B41FA5}">
                      <a16:colId xmlns:a16="http://schemas.microsoft.com/office/drawing/2014/main" val="2520274621"/>
                    </a:ext>
                  </a:extLst>
                </a:gridCol>
                <a:gridCol w="962804">
                  <a:extLst>
                    <a:ext uri="{9D8B030D-6E8A-4147-A177-3AD203B41FA5}">
                      <a16:colId xmlns:a16="http://schemas.microsoft.com/office/drawing/2014/main" val="2312788639"/>
                    </a:ext>
                  </a:extLst>
                </a:gridCol>
              </a:tblGrid>
              <a:tr h="0">
                <a:tc>
                  <a:txBody>
                    <a:bodyPr/>
                    <a:lstStyle/>
                    <a:p>
                      <a:pPr marL="0" algn="ctr" defTabSz="914478" rtl="0" eaLnBrk="1" latinLnBrk="0" hangingPunct="1"/>
                      <a:r>
                        <a:rPr lang="en-US" altLang="zh-CN" sz="1400" b="0" kern="1200" dirty="0"/>
                        <a:t>Equipment</a:t>
                      </a:r>
                      <a:endParaRPr lang="zh-CN" altLang="en-US" sz="1400" b="0" kern="1200" dirty="0">
                        <a:solidFill>
                          <a:schemeClr val="lt1"/>
                        </a:solidFill>
                        <a:latin typeface="+mn-lt"/>
                        <a:ea typeface="+mn-ea"/>
                        <a:cs typeface="+mn-cs"/>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marL="0" algn="ctr" defTabSz="914478" rtl="0" eaLnBrk="1" latinLnBrk="0" hangingPunct="1"/>
                      <a:r>
                        <a:rPr lang="en-US" altLang="zh-CN" sz="1400" b="0" kern="1200" dirty="0"/>
                        <a:t>Maintenance</a:t>
                      </a:r>
                      <a:endParaRPr lang="zh-CN" altLang="en-US" sz="1400" b="0" kern="1200" dirty="0">
                        <a:solidFill>
                          <a:schemeClr val="lt1"/>
                        </a:solidFill>
                        <a:latin typeface="+mn-lt"/>
                        <a:ea typeface="+mn-ea"/>
                        <a:cs typeface="+mn-cs"/>
                      </a:endParaRP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marL="0" algn="ctr" defTabSz="914478" rtl="0" eaLnBrk="1" latinLnBrk="0" hangingPunct="1"/>
                      <a:r>
                        <a:rPr lang="en-US" altLang="zh-CN" sz="1400" b="0" kern="1200" dirty="0"/>
                        <a:t>Tag</a:t>
                      </a:r>
                      <a:endParaRPr lang="zh-CN" altLang="en-US" sz="1400" b="0" kern="1200" dirty="0">
                        <a:solidFill>
                          <a:schemeClr val="lt1"/>
                        </a:solidFill>
                        <a:latin typeface="+mn-lt"/>
                        <a:ea typeface="+mn-ea"/>
                        <a:cs typeface="+mn-cs"/>
                      </a:endParaRP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marL="0" algn="ctr" defTabSz="914478" rtl="0" eaLnBrk="1" latinLnBrk="0" hangingPunct="1"/>
                      <a:r>
                        <a:rPr lang="en-US" altLang="zh-CN" sz="1400" b="0" kern="1200" dirty="0"/>
                        <a:t>Total</a:t>
                      </a:r>
                      <a:endParaRPr lang="zh-CN" altLang="en-US" sz="1400" b="0" kern="1200" dirty="0">
                        <a:solidFill>
                          <a:schemeClr val="lt1"/>
                        </a:solidFill>
                        <a:latin typeface="+mn-lt"/>
                        <a:ea typeface="+mn-ea"/>
                        <a:cs typeface="+mn-cs"/>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4188994322"/>
                  </a:ext>
                </a:extLst>
              </a:tr>
            </a:tbl>
          </a:graphicData>
        </a:graphic>
      </p:graphicFrame>
      <p:graphicFrame>
        <p:nvGraphicFramePr>
          <p:cNvPr id="67" name="表格 66">
            <a:extLst>
              <a:ext uri="{FF2B5EF4-FFF2-40B4-BE49-F238E27FC236}">
                <a16:creationId xmlns:a16="http://schemas.microsoft.com/office/drawing/2014/main" id="{6CC322ED-F7F6-499E-977E-B20EB7713510}"/>
              </a:ext>
            </a:extLst>
          </p:cNvPr>
          <p:cNvGraphicFramePr>
            <a:graphicFrameLocks noGrp="1"/>
          </p:cNvGraphicFramePr>
          <p:nvPr>
            <p:extLst/>
          </p:nvPr>
        </p:nvGraphicFramePr>
        <p:xfrm>
          <a:off x="7972884" y="1687087"/>
          <a:ext cx="3836076" cy="304800"/>
        </p:xfrm>
        <a:graphic>
          <a:graphicData uri="http://schemas.openxmlformats.org/drawingml/2006/table">
            <a:tbl>
              <a:tblPr firstRow="1" bandRow="1">
                <a:tableStyleId>{16D9F66E-5EB9-4882-86FB-DCBF35E3C3E4}</a:tableStyleId>
              </a:tblPr>
              <a:tblGrid>
                <a:gridCol w="1145779">
                  <a:extLst>
                    <a:ext uri="{9D8B030D-6E8A-4147-A177-3AD203B41FA5}">
                      <a16:colId xmlns:a16="http://schemas.microsoft.com/office/drawing/2014/main" val="4267439208"/>
                    </a:ext>
                  </a:extLst>
                </a:gridCol>
                <a:gridCol w="1224000">
                  <a:extLst>
                    <a:ext uri="{9D8B030D-6E8A-4147-A177-3AD203B41FA5}">
                      <a16:colId xmlns:a16="http://schemas.microsoft.com/office/drawing/2014/main" val="4206262288"/>
                    </a:ext>
                  </a:extLst>
                </a:gridCol>
                <a:gridCol w="503493">
                  <a:extLst>
                    <a:ext uri="{9D8B030D-6E8A-4147-A177-3AD203B41FA5}">
                      <a16:colId xmlns:a16="http://schemas.microsoft.com/office/drawing/2014/main" val="2520274621"/>
                    </a:ext>
                  </a:extLst>
                </a:gridCol>
                <a:gridCol w="962804">
                  <a:extLst>
                    <a:ext uri="{9D8B030D-6E8A-4147-A177-3AD203B41FA5}">
                      <a16:colId xmlns:a16="http://schemas.microsoft.com/office/drawing/2014/main" val="2312788639"/>
                    </a:ext>
                  </a:extLst>
                </a:gridCol>
              </a:tblGrid>
              <a:tr h="0">
                <a:tc>
                  <a:txBody>
                    <a:bodyPr/>
                    <a:lstStyle/>
                    <a:p>
                      <a:pPr marL="0" algn="ctr" defTabSz="914478" rtl="0" eaLnBrk="1" latinLnBrk="0" hangingPunct="1"/>
                      <a:r>
                        <a:rPr lang="en-US" altLang="zh-CN" sz="1400" b="0" kern="1200" dirty="0"/>
                        <a:t>Equipment</a:t>
                      </a:r>
                      <a:endParaRPr lang="zh-CN" altLang="en-US" sz="1400" b="0" kern="1200" dirty="0">
                        <a:solidFill>
                          <a:schemeClr val="lt1"/>
                        </a:solidFill>
                        <a:latin typeface="+mn-lt"/>
                        <a:ea typeface="+mn-ea"/>
                        <a:cs typeface="+mn-cs"/>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marL="0" algn="ctr" defTabSz="914478" rtl="0" eaLnBrk="1" latinLnBrk="0" hangingPunct="1"/>
                      <a:r>
                        <a:rPr lang="en-US" altLang="zh-CN" sz="1400" b="0" kern="1200" dirty="0"/>
                        <a:t>Maintenance</a:t>
                      </a:r>
                      <a:endParaRPr lang="zh-CN" altLang="en-US" sz="1400" b="0" kern="1200" dirty="0">
                        <a:solidFill>
                          <a:schemeClr val="lt1"/>
                        </a:solidFill>
                        <a:latin typeface="+mn-lt"/>
                        <a:ea typeface="+mn-ea"/>
                        <a:cs typeface="+mn-cs"/>
                      </a:endParaRP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marL="0" algn="ctr" defTabSz="914478" rtl="0" eaLnBrk="1" latinLnBrk="0" hangingPunct="1"/>
                      <a:r>
                        <a:rPr lang="en-US" altLang="zh-CN" sz="1400" b="0" kern="1200" dirty="0"/>
                        <a:t>Tag</a:t>
                      </a:r>
                      <a:endParaRPr lang="zh-CN" altLang="en-US" sz="1400" b="0" kern="1200" dirty="0">
                        <a:solidFill>
                          <a:schemeClr val="lt1"/>
                        </a:solidFill>
                        <a:latin typeface="+mn-lt"/>
                        <a:ea typeface="+mn-ea"/>
                        <a:cs typeface="+mn-cs"/>
                      </a:endParaRP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marL="0" algn="ctr" defTabSz="914478" rtl="0" eaLnBrk="1" latinLnBrk="0" hangingPunct="1"/>
                      <a:r>
                        <a:rPr lang="en-US" altLang="zh-CN" sz="1400" b="0" kern="1200" dirty="0"/>
                        <a:t>Total</a:t>
                      </a:r>
                      <a:endParaRPr lang="zh-CN" altLang="en-US" sz="1400" b="0" kern="1200" dirty="0">
                        <a:solidFill>
                          <a:schemeClr val="lt1"/>
                        </a:solidFill>
                        <a:latin typeface="+mn-lt"/>
                        <a:ea typeface="+mn-ea"/>
                        <a:cs typeface="+mn-cs"/>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val="4188994322"/>
                  </a:ext>
                </a:extLst>
              </a:tr>
            </a:tbl>
          </a:graphicData>
        </a:graphic>
      </p:graphicFrame>
      <p:graphicFrame>
        <p:nvGraphicFramePr>
          <p:cNvPr id="68" name="表格 67">
            <a:extLst>
              <a:ext uri="{FF2B5EF4-FFF2-40B4-BE49-F238E27FC236}">
                <a16:creationId xmlns:a16="http://schemas.microsoft.com/office/drawing/2014/main" id="{262C3FF6-A889-41AD-A64D-22D559F7D285}"/>
              </a:ext>
            </a:extLst>
          </p:cNvPr>
          <p:cNvGraphicFramePr>
            <a:graphicFrameLocks noGrp="1"/>
          </p:cNvGraphicFramePr>
          <p:nvPr>
            <p:extLst/>
          </p:nvPr>
        </p:nvGraphicFramePr>
        <p:xfrm>
          <a:off x="7972884" y="2081218"/>
          <a:ext cx="3779997" cy="304800"/>
        </p:xfrm>
        <a:graphic>
          <a:graphicData uri="http://schemas.openxmlformats.org/drawingml/2006/table">
            <a:tbl>
              <a:tblPr firstRow="1" bandRow="1">
                <a:tableStyleId>{2D5ABB26-0587-4C30-8999-92F81FD0307C}</a:tableStyleId>
              </a:tblPr>
              <a:tblGrid>
                <a:gridCol w="1123168">
                  <a:extLst>
                    <a:ext uri="{9D8B030D-6E8A-4147-A177-3AD203B41FA5}">
                      <a16:colId xmlns:a16="http://schemas.microsoft.com/office/drawing/2014/main" val="4267439208"/>
                    </a:ext>
                  </a:extLst>
                </a:gridCol>
                <a:gridCol w="1224000">
                  <a:extLst>
                    <a:ext uri="{9D8B030D-6E8A-4147-A177-3AD203B41FA5}">
                      <a16:colId xmlns:a16="http://schemas.microsoft.com/office/drawing/2014/main" val="4206262288"/>
                    </a:ext>
                  </a:extLst>
                </a:gridCol>
                <a:gridCol w="694944">
                  <a:extLst>
                    <a:ext uri="{9D8B030D-6E8A-4147-A177-3AD203B41FA5}">
                      <a16:colId xmlns:a16="http://schemas.microsoft.com/office/drawing/2014/main" val="2520274621"/>
                    </a:ext>
                  </a:extLst>
                </a:gridCol>
                <a:gridCol w="737885">
                  <a:extLst>
                    <a:ext uri="{9D8B030D-6E8A-4147-A177-3AD203B41FA5}">
                      <a16:colId xmlns:a16="http://schemas.microsoft.com/office/drawing/2014/main" val="2312788639"/>
                    </a:ext>
                  </a:extLst>
                </a:gridCol>
              </a:tblGrid>
              <a:tr h="228853">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2X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4.6X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400" kern="1200" dirty="0">
                          <a:solidFill>
                            <a:srgbClr val="1D1D1A"/>
                          </a:solidFill>
                          <a:latin typeface="Calibri" panose="020F0502020204030204" pitchFamily="34" charset="0"/>
                          <a:ea typeface="宋体" panose="02010600030101010101" pitchFamily="2" charset="-122"/>
                          <a:cs typeface="Calibri" panose="020F0502020204030204" pitchFamily="34" charset="0"/>
                        </a:rPr>
                        <a:t>7.6X</a:t>
                      </a:r>
                      <a:endParaRPr lang="zh-CN" altLang="en-US" sz="1400" kern="1200" dirty="0">
                        <a:solidFill>
                          <a:srgbClr val="1D1D1A"/>
                        </a:solidFill>
                        <a:latin typeface="Calibri" panose="020F0502020204030204" pitchFamily="34" charset="0"/>
                        <a:ea typeface="宋体" panose="02010600030101010101" pitchFamily="2"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8994322"/>
                  </a:ext>
                </a:extLst>
              </a:tr>
            </a:tbl>
          </a:graphicData>
        </a:graphic>
      </p:graphicFrame>
      <p:sp>
        <p:nvSpPr>
          <p:cNvPr id="70" name="副标题 1">
            <a:extLst>
              <a:ext uri="{FF2B5EF4-FFF2-40B4-BE49-F238E27FC236}">
                <a16:creationId xmlns:a16="http://schemas.microsoft.com/office/drawing/2014/main" id="{D4247E2E-51B8-41E5-9CC5-A75F65F7056A}"/>
              </a:ext>
            </a:extLst>
          </p:cNvPr>
          <p:cNvSpPr txBox="1">
            <a:spLocks/>
          </p:cNvSpPr>
          <p:nvPr/>
        </p:nvSpPr>
        <p:spPr>
          <a:xfrm>
            <a:off x="318347" y="71513"/>
            <a:ext cx="11448195" cy="54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defTabSz="914400" fontAlgn="base">
              <a:spcBef>
                <a:spcPct val="0"/>
              </a:spcBef>
              <a:spcAft>
                <a:spcPct val="0"/>
              </a:spcAft>
              <a:defRPr sz="3000" b="0">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r>
              <a:rPr lang="en-US" altLang="zh-CN" sz="2800" dirty="0">
                <a:sym typeface="+mn-lt"/>
              </a:rPr>
              <a:t>Ambient IoT for Intralogistics in Automobile </a:t>
            </a:r>
            <a:r>
              <a:rPr lang="en-US" altLang="zh-CN" sz="2800" dirty="0"/>
              <a:t>Manufacturing</a:t>
            </a:r>
            <a:endParaRPr lang="zh-CN" altLang="en-US" sz="2800" dirty="0"/>
          </a:p>
        </p:txBody>
      </p:sp>
      <p:pic>
        <p:nvPicPr>
          <p:cNvPr id="52" name="图片 51">
            <a:extLst>
              <a:ext uri="{FF2B5EF4-FFF2-40B4-BE49-F238E27FC236}">
                <a16:creationId xmlns:a16="http://schemas.microsoft.com/office/drawing/2014/main" id="{0BA1C1EF-57FB-492A-99DB-B6207C28C918}"/>
              </a:ext>
            </a:extLst>
          </p:cNvPr>
          <p:cNvPicPr>
            <a:picLocks/>
          </p:cNvPicPr>
          <p:nvPr/>
        </p:nvPicPr>
        <p:blipFill rotWithShape="1">
          <a:blip r:embed="rId4"/>
          <a:srcRect b="9632"/>
          <a:stretch/>
        </p:blipFill>
        <p:spPr>
          <a:xfrm>
            <a:off x="315572" y="2434672"/>
            <a:ext cx="1260000" cy="1080000"/>
          </a:xfrm>
          <a:prstGeom prst="rect">
            <a:avLst/>
          </a:prstGeom>
        </p:spPr>
      </p:pic>
      <p:pic>
        <p:nvPicPr>
          <p:cNvPr id="55" name="图片 54">
            <a:extLst>
              <a:ext uri="{FF2B5EF4-FFF2-40B4-BE49-F238E27FC236}">
                <a16:creationId xmlns:a16="http://schemas.microsoft.com/office/drawing/2014/main" id="{191CB583-75D2-4E72-9577-A711831E0428}"/>
              </a:ext>
            </a:extLst>
          </p:cNvPr>
          <p:cNvPicPr>
            <a:picLocks/>
          </p:cNvPicPr>
          <p:nvPr/>
        </p:nvPicPr>
        <p:blipFill rotWithShape="1">
          <a:blip r:embed="rId5"/>
          <a:srcRect r="20511" b="7856"/>
          <a:stretch/>
        </p:blipFill>
        <p:spPr>
          <a:xfrm>
            <a:off x="1616675" y="2434672"/>
            <a:ext cx="1260000" cy="1080000"/>
          </a:xfrm>
          <a:prstGeom prst="rect">
            <a:avLst/>
          </a:prstGeom>
        </p:spPr>
      </p:pic>
      <p:cxnSp>
        <p:nvCxnSpPr>
          <p:cNvPr id="72" name="直接箭头连接符 71"/>
          <p:cNvCxnSpPr>
            <a:endCxn id="52" idx="2"/>
          </p:cNvCxnSpPr>
          <p:nvPr/>
        </p:nvCxnSpPr>
        <p:spPr>
          <a:xfrm flipH="1" flipV="1">
            <a:off x="945572" y="3514672"/>
            <a:ext cx="771624" cy="406850"/>
          </a:xfrm>
          <a:prstGeom prst="straightConnector1">
            <a:avLst/>
          </a:prstGeom>
          <a:ln w="1905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a:endCxn id="55" idx="2"/>
          </p:cNvCxnSpPr>
          <p:nvPr/>
        </p:nvCxnSpPr>
        <p:spPr>
          <a:xfrm flipH="1" flipV="1">
            <a:off x="2246675" y="3514672"/>
            <a:ext cx="409164" cy="376677"/>
          </a:xfrm>
          <a:prstGeom prst="straightConnector1">
            <a:avLst/>
          </a:prstGeom>
          <a:ln w="1905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a:cxnSpLocks/>
            <a:endCxn id="5" idx="2"/>
          </p:cNvCxnSpPr>
          <p:nvPr/>
        </p:nvCxnSpPr>
        <p:spPr>
          <a:xfrm flipH="1" flipV="1">
            <a:off x="3581201" y="3514672"/>
            <a:ext cx="260436" cy="389432"/>
          </a:xfrm>
          <a:prstGeom prst="straightConnector1">
            <a:avLst/>
          </a:prstGeom>
          <a:ln w="1905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flipH="1" flipV="1">
            <a:off x="4932962" y="3509694"/>
            <a:ext cx="14379" cy="373278"/>
          </a:xfrm>
          <a:prstGeom prst="straightConnector1">
            <a:avLst/>
          </a:prstGeom>
          <a:ln w="19050">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18347" y="720748"/>
            <a:ext cx="1257225" cy="1561966"/>
          </a:xfrm>
          <a:prstGeom prst="rect">
            <a:avLst/>
          </a:prstGeom>
          <a:ln>
            <a:solidFill>
              <a:srgbClr val="00B050"/>
            </a:solidFill>
          </a:ln>
        </p:spPr>
        <p:txBody>
          <a:bodyPr wrap="square" lIns="36000" rIns="36000">
            <a:spAutoFit/>
          </a:bodyPr>
          <a:lstStyle/>
          <a:p>
            <a:pPr defTabSz="1218906">
              <a:spcAft>
                <a:spcPts val="300"/>
              </a:spcAft>
              <a:buSzPct val="70000"/>
            </a:pPr>
            <a:r>
              <a:rPr lang="en-US" altLang="zh-CN" sz="120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Dock</a:t>
            </a:r>
          </a:p>
          <a:p>
            <a:pPr marL="171450" indent="-171450" defTabSz="1218906">
              <a:spcAft>
                <a:spcPts val="300"/>
              </a:spcAft>
              <a:buSzPct val="70000"/>
              <a:buFont typeface="Wingdings" panose="05000000000000000000" pitchFamily="2" charset="2"/>
              <a:buChar char="l"/>
            </a:pPr>
            <a:r>
              <a:rPr lang="en-US" altLang="zh-CN" sz="105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Fast Reading for non-stop forklift</a:t>
            </a:r>
          </a:p>
          <a:p>
            <a:pPr marL="447675" indent="-177800" defTabSz="1218906">
              <a:spcAft>
                <a:spcPts val="300"/>
              </a:spcAft>
              <a:buSzPct val="70000"/>
              <a:buFont typeface="Calibri" panose="020F0502020204030204" pitchFamily="34" charset="0"/>
              <a:buChar char="–"/>
            </a:pPr>
            <a:r>
              <a:rPr lang="en-US" altLang="zh-CN" sz="1050" dirty="0">
                <a:solidFill>
                  <a:srgbClr val="1D1D1A"/>
                </a:solidFill>
                <a:latin typeface="Calibri" panose="020F0502020204030204" pitchFamily="34" charset="0"/>
                <a:ea typeface="微软雅黑" panose="020B0503020204020204" pitchFamily="34" charset="-122"/>
                <a:cs typeface="Calibri" panose="020F0502020204030204" pitchFamily="34" charset="0"/>
              </a:rPr>
              <a:t>100 tags/s</a:t>
            </a:r>
          </a:p>
          <a:p>
            <a:pPr marL="171450" indent="-171450" defTabSz="1218906">
              <a:spcAft>
                <a:spcPts val="300"/>
              </a:spcAft>
              <a:buSzPct val="70000"/>
              <a:buFont typeface="Wingdings" panose="05000000000000000000" pitchFamily="2" charset="2"/>
              <a:buChar char="l"/>
            </a:pPr>
            <a:r>
              <a:rPr lang="en-US" altLang="zh-CN" sz="105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In/out detection of forklift</a:t>
            </a:r>
          </a:p>
          <a:p>
            <a:pPr marL="447675" indent="-177800" defTabSz="1218906">
              <a:spcAft>
                <a:spcPts val="300"/>
              </a:spcAft>
              <a:buSzPct val="70000"/>
              <a:buFont typeface="Calibri" panose="020F0502020204030204" pitchFamily="34" charset="0"/>
              <a:buChar char="–"/>
            </a:pPr>
            <a:r>
              <a:rPr lang="en-US" altLang="zh-CN" sz="1050" dirty="0">
                <a:solidFill>
                  <a:srgbClr val="1D1D1A"/>
                </a:solidFill>
                <a:latin typeface="Calibri" panose="020F0502020204030204" pitchFamily="34" charset="0"/>
                <a:ea typeface="微软雅黑" panose="020B0503020204020204" pitchFamily="34" charset="-122"/>
                <a:cs typeface="Calibri" panose="020F0502020204030204" pitchFamily="34" charset="0"/>
              </a:rPr>
              <a:t>Tag moving direction</a:t>
            </a:r>
          </a:p>
        </p:txBody>
      </p:sp>
      <p:sp>
        <p:nvSpPr>
          <p:cNvPr id="76" name="矩形 75"/>
          <p:cNvSpPr/>
          <p:nvPr/>
        </p:nvSpPr>
        <p:spPr>
          <a:xfrm>
            <a:off x="1634092" y="720745"/>
            <a:ext cx="3888000" cy="1692000"/>
          </a:xfrm>
          <a:prstGeom prst="rect">
            <a:avLst/>
          </a:prstGeom>
          <a:ln>
            <a:solidFill>
              <a:srgbClr val="FF0000"/>
            </a:solidFill>
          </a:ln>
        </p:spPr>
        <p:txBody>
          <a:bodyPr wrap="square" lIns="36000" rIns="36000">
            <a:spAutoFit/>
          </a:bodyPr>
          <a:lstStyle/>
          <a:p>
            <a:pPr defTabSz="1218906">
              <a:spcAft>
                <a:spcPts val="300"/>
              </a:spcAft>
              <a:buSzPct val="70000"/>
            </a:pPr>
            <a:r>
              <a:rPr lang="en-US" altLang="zh-CN" sz="120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Floor, Sorting area, Production line</a:t>
            </a:r>
          </a:p>
          <a:p>
            <a:pPr marL="171450" indent="-171450" defTabSz="1218906">
              <a:spcAft>
                <a:spcPts val="300"/>
              </a:spcAft>
              <a:buSzPct val="70000"/>
              <a:buFont typeface="Wingdings" panose="05000000000000000000" pitchFamily="2" charset="2"/>
              <a:buChar char="l"/>
            </a:pPr>
            <a:r>
              <a:rPr lang="en-US" altLang="zh-CN" sz="105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Block detection of containers</a:t>
            </a:r>
          </a:p>
          <a:p>
            <a:pPr marL="447675" indent="-177800" defTabSz="1218906">
              <a:spcAft>
                <a:spcPts val="300"/>
              </a:spcAft>
              <a:buSzPct val="70000"/>
              <a:buFont typeface="Calibri" panose="020F0502020204030204" pitchFamily="34" charset="0"/>
              <a:buChar char="–"/>
            </a:pPr>
            <a:r>
              <a:rPr lang="en-US" altLang="zh-CN" sz="1050" dirty="0">
                <a:solidFill>
                  <a:srgbClr val="1D1D1A"/>
                </a:solidFill>
                <a:latin typeface="Calibri" panose="020F0502020204030204" pitchFamily="34" charset="0"/>
                <a:ea typeface="微软雅黑" panose="020B0503020204020204" pitchFamily="34" charset="-122"/>
                <a:cs typeface="Calibri" panose="020F0502020204030204" pitchFamily="34" charset="0"/>
              </a:rPr>
              <a:t>Positioning to detect the block in which a dedicated tag is placed, with accuracy of 1~3 meters</a:t>
            </a:r>
          </a:p>
          <a:p>
            <a:pPr marL="171450" indent="-171450" defTabSz="1218906">
              <a:spcAft>
                <a:spcPts val="300"/>
              </a:spcAft>
              <a:buSzPct val="70000"/>
              <a:buFont typeface="Wingdings" panose="05000000000000000000" pitchFamily="2" charset="2"/>
              <a:buChar char="l"/>
            </a:pPr>
            <a:r>
              <a:rPr lang="en-US" altLang="zh-CN" sz="105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Seamless coverage</a:t>
            </a:r>
          </a:p>
          <a:p>
            <a:pPr marL="447675" indent="-177800" defTabSz="1218906">
              <a:spcAft>
                <a:spcPts val="300"/>
              </a:spcAft>
              <a:buSzPct val="70000"/>
              <a:buFont typeface="Calibri" panose="020F0502020204030204" pitchFamily="34" charset="0"/>
              <a:buChar char="–"/>
            </a:pPr>
            <a:r>
              <a:rPr lang="en-US" altLang="zh-CN" sz="1050" dirty="0">
                <a:solidFill>
                  <a:srgbClr val="1D1D1A"/>
                </a:solidFill>
                <a:latin typeface="Calibri" panose="020F0502020204030204" pitchFamily="34" charset="0"/>
                <a:ea typeface="微软雅黑" panose="020B0503020204020204" pitchFamily="34" charset="-122"/>
                <a:cs typeface="Calibri" panose="020F0502020204030204" pitchFamily="34" charset="0"/>
              </a:rPr>
              <a:t>Simple deployment and network planning</a:t>
            </a:r>
          </a:p>
          <a:p>
            <a:pPr marL="171450" indent="-171450" defTabSz="1218906">
              <a:spcAft>
                <a:spcPts val="300"/>
              </a:spcAft>
              <a:buSzPct val="70000"/>
              <a:buFont typeface="Wingdings" panose="05000000000000000000" pitchFamily="2" charset="2"/>
              <a:buChar char="l"/>
            </a:pPr>
            <a:r>
              <a:rPr lang="en-US" altLang="zh-CN" sz="105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Real-time inventory </a:t>
            </a:r>
          </a:p>
          <a:p>
            <a:pPr marL="447675" indent="-177800" defTabSz="1218906">
              <a:spcAft>
                <a:spcPts val="300"/>
              </a:spcAft>
              <a:buSzPct val="70000"/>
              <a:buFont typeface="Calibri" panose="020F0502020204030204" pitchFamily="34" charset="0"/>
              <a:buChar char="–"/>
            </a:pPr>
            <a:r>
              <a:rPr lang="en-US" altLang="zh-CN" sz="1050" dirty="0">
                <a:solidFill>
                  <a:srgbClr val="1D1D1A"/>
                </a:solidFill>
                <a:latin typeface="Calibri" panose="020F0502020204030204" pitchFamily="34" charset="0"/>
                <a:ea typeface="微软雅黑" panose="020B0503020204020204" pitchFamily="34" charset="-122"/>
                <a:cs typeface="Calibri" panose="020F0502020204030204" pitchFamily="34" charset="0"/>
              </a:rPr>
              <a:t>Thousands of tags read in a few minutes</a:t>
            </a:r>
          </a:p>
        </p:txBody>
      </p:sp>
      <p:sp>
        <p:nvSpPr>
          <p:cNvPr id="80" name="Rectangle 8">
            <a:extLst>
              <a:ext uri="{FF2B5EF4-FFF2-40B4-BE49-F238E27FC236}">
                <a16:creationId xmlns:a16="http://schemas.microsoft.com/office/drawing/2014/main" id="{69001065-CC58-49F7-AB9F-83970BECCE0A}"/>
              </a:ext>
            </a:extLst>
          </p:cNvPr>
          <p:cNvSpPr>
            <a:spLocks noChangeArrowheads="1"/>
          </p:cNvSpPr>
          <p:nvPr/>
        </p:nvSpPr>
        <p:spPr bwMode="auto">
          <a:xfrm>
            <a:off x="5680472" y="5753472"/>
            <a:ext cx="6482233" cy="504000"/>
          </a:xfrm>
          <a:prstGeom prst="rect">
            <a:avLst/>
          </a:prstGeom>
          <a:solidFill>
            <a:schemeClr val="accent3">
              <a:lumMod val="20000"/>
              <a:lumOff val="80000"/>
            </a:schemeClr>
          </a:solidFill>
          <a:ln>
            <a:noFill/>
          </a:ln>
          <a:effectLst/>
          <a:extLst/>
        </p:spPr>
        <p:txBody>
          <a:bodyPr vert="horz" wrap="square" lIns="0" tIns="-12696" rIns="0" bIns="-12696" numCol="1" anchor="ctr" anchorCtr="0" compatLnSpc="1">
            <a:prstTxWarp prst="textNoShape">
              <a:avLst/>
            </a:prstTxWarp>
            <a:noAutofit/>
          </a:bodyPr>
          <a:lstStyle/>
          <a:p>
            <a:pPr marL="354013" indent="-260350" fontAlgn="base">
              <a:spcBef>
                <a:spcPct val="0"/>
              </a:spcBef>
              <a:spcAft>
                <a:spcPts val="200"/>
              </a:spcAft>
              <a:buSzPct val="60000"/>
              <a:buFont typeface="Wingdings" panose="05000000000000000000" pitchFamily="2" charset="2"/>
              <a:buChar char="l"/>
            </a:pP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RFID is only suitable to be deployed in dock area, a small part of factory</a:t>
            </a:r>
          </a:p>
          <a:p>
            <a:pPr marL="354013" indent="-260350" fontAlgn="base">
              <a:spcBef>
                <a:spcPct val="0"/>
              </a:spcBef>
              <a:spcAft>
                <a:spcPts val="200"/>
              </a:spcAft>
              <a:buSzPct val="60000"/>
              <a:buFont typeface="Wingdings" panose="05000000000000000000" pitchFamily="2" charset="2"/>
              <a:buChar char="l"/>
            </a:pPr>
            <a:r>
              <a:rPr lang="en-US" altLang="zh-CN" sz="1400" dirty="0">
                <a:solidFill>
                  <a:srgbClr val="1D1D1A"/>
                </a:solidFill>
                <a:latin typeface="Calibri" panose="020F0502020204030204" pitchFamily="34" charset="0"/>
                <a:ea typeface="Microsoft YaHei" panose="020B0503020204020204" pitchFamily="34" charset="-122"/>
                <a:cs typeface="Calibri" panose="020F0502020204030204" pitchFamily="34" charset="0"/>
              </a:rPr>
              <a:t>Seamless coverage and positioning are key requirements for mature solution</a:t>
            </a:r>
          </a:p>
        </p:txBody>
      </p:sp>
      <p:pic>
        <p:nvPicPr>
          <p:cNvPr id="3" name="图片 2"/>
          <p:cNvPicPr>
            <a:picLocks noChangeAspect="1"/>
          </p:cNvPicPr>
          <p:nvPr/>
        </p:nvPicPr>
        <p:blipFill>
          <a:blip r:embed="rId6"/>
          <a:stretch>
            <a:fillRect/>
          </a:stretch>
        </p:blipFill>
        <p:spPr>
          <a:xfrm>
            <a:off x="2119263" y="5450492"/>
            <a:ext cx="1739790" cy="218231"/>
          </a:xfrm>
          <a:prstGeom prst="rect">
            <a:avLst/>
          </a:prstGeom>
        </p:spPr>
      </p:pic>
      <p:pic>
        <p:nvPicPr>
          <p:cNvPr id="5" name="图片 4">
            <a:extLst>
              <a:ext uri="{FF2B5EF4-FFF2-40B4-BE49-F238E27FC236}">
                <a16:creationId xmlns:a16="http://schemas.microsoft.com/office/drawing/2014/main" id="{94661DFA-996B-439F-8756-064558381A88}"/>
              </a:ext>
            </a:extLst>
          </p:cNvPr>
          <p:cNvPicPr>
            <a:picLocks noChangeAspect="1"/>
          </p:cNvPicPr>
          <p:nvPr/>
        </p:nvPicPr>
        <p:blipFill>
          <a:blip r:embed="rId7"/>
          <a:stretch>
            <a:fillRect/>
          </a:stretch>
        </p:blipFill>
        <p:spPr>
          <a:xfrm>
            <a:off x="2917030" y="2434672"/>
            <a:ext cx="1328342" cy="1080000"/>
          </a:xfrm>
          <a:prstGeom prst="rect">
            <a:avLst/>
          </a:prstGeom>
        </p:spPr>
      </p:pic>
      <p:pic>
        <p:nvPicPr>
          <p:cNvPr id="2" name="图片 1">
            <a:extLst>
              <a:ext uri="{FF2B5EF4-FFF2-40B4-BE49-F238E27FC236}">
                <a16:creationId xmlns:a16="http://schemas.microsoft.com/office/drawing/2014/main" id="{61D41C20-0702-4EF9-9B21-74A19C72EB69}"/>
              </a:ext>
            </a:extLst>
          </p:cNvPr>
          <p:cNvPicPr>
            <a:picLocks noChangeAspect="1"/>
          </p:cNvPicPr>
          <p:nvPr/>
        </p:nvPicPr>
        <p:blipFill>
          <a:blip r:embed="rId8"/>
          <a:stretch>
            <a:fillRect/>
          </a:stretch>
        </p:blipFill>
        <p:spPr>
          <a:xfrm>
            <a:off x="4282728" y="2428243"/>
            <a:ext cx="1260000" cy="1092858"/>
          </a:xfrm>
          <a:prstGeom prst="rect">
            <a:avLst/>
          </a:prstGeom>
        </p:spPr>
      </p:pic>
    </p:spTree>
    <p:extLst>
      <p:ext uri="{BB962C8B-B14F-4D97-AF65-F5344CB8AC3E}">
        <p14:creationId xmlns:p14="http://schemas.microsoft.com/office/powerpoint/2010/main" val="145203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525BF86-6DF0-4BDB-B044-B6728E5027D6}"/>
              </a:ext>
            </a:extLst>
          </p:cNvPr>
          <p:cNvSpPr/>
          <p:nvPr/>
        </p:nvSpPr>
        <p:spPr>
          <a:xfrm>
            <a:off x="212954" y="1210617"/>
            <a:ext cx="2703766" cy="307777"/>
          </a:xfrm>
          <a:prstGeom prst="rect">
            <a:avLst/>
          </a:prstGeom>
        </p:spPr>
        <p:txBody>
          <a:bodyPr wrap="square">
            <a:spAutoFit/>
          </a:bodyPr>
          <a:lstStyle/>
          <a:p>
            <a:r>
              <a:rPr lang="en-US" altLang="zh-CN" sz="1400" b="1" dirty="0">
                <a:solidFill>
                  <a:prstClr val="black"/>
                </a:solidFill>
                <a:latin typeface="Calibri" panose="020F0502020204030204" pitchFamily="34" charset="0"/>
                <a:ea typeface="微软雅黑" panose="020B0503020204020204" pitchFamily="34" charset="-122"/>
                <a:cs typeface="Calibri" panose="020F0502020204030204" pitchFamily="34" charset="0"/>
              </a:rPr>
              <a:t>Bridge Health Monitoring</a:t>
            </a:r>
            <a:endParaRPr lang="zh-CN" altLang="en-US" sz="1200" dirty="0">
              <a:solidFill>
                <a:prstClr val="black"/>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6" name="标题 1">
            <a:extLst>
              <a:ext uri="{FF2B5EF4-FFF2-40B4-BE49-F238E27FC236}">
                <a16:creationId xmlns:a16="http://schemas.microsoft.com/office/drawing/2014/main" id="{92CCC757-99BB-480F-8AE4-5F7F3CDDC1C2}"/>
              </a:ext>
            </a:extLst>
          </p:cNvPr>
          <p:cNvSpPr txBox="1">
            <a:spLocks/>
          </p:cNvSpPr>
          <p:nvPr/>
        </p:nvSpPr>
        <p:spPr bwMode="auto">
          <a:xfrm>
            <a:off x="273987" y="249662"/>
            <a:ext cx="11648788" cy="59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defTabSz="914400" fontAlgn="base">
              <a:spcBef>
                <a:spcPct val="0"/>
              </a:spcBef>
              <a:spcAft>
                <a:spcPct val="0"/>
              </a:spcAft>
              <a:defRPr sz="3000" b="0">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r>
              <a:rPr lang="en-US" altLang="zh-CN" sz="2400" dirty="0"/>
              <a:t>Wide Area Network:</a:t>
            </a:r>
            <a:r>
              <a:rPr lang="zh-CN" altLang="en-US" sz="2400" dirty="0"/>
              <a:t> </a:t>
            </a:r>
            <a:r>
              <a:rPr lang="en-US" altLang="zh-CN" sz="2400" dirty="0"/>
              <a:t>City Infrastructure Health Monitoring, Battery-less Enables Safety and Reduces Manual Maintenance</a:t>
            </a:r>
            <a:endParaRPr lang="zh-CN" altLang="en-US" sz="2400" dirty="0"/>
          </a:p>
        </p:txBody>
      </p:sp>
      <p:sp>
        <p:nvSpPr>
          <p:cNvPr id="18" name="矩形 17">
            <a:extLst>
              <a:ext uri="{FF2B5EF4-FFF2-40B4-BE49-F238E27FC236}">
                <a16:creationId xmlns:a16="http://schemas.microsoft.com/office/drawing/2014/main" id="{734375F4-1C7B-46CB-95B4-42D7016BCB51}"/>
              </a:ext>
            </a:extLst>
          </p:cNvPr>
          <p:cNvSpPr/>
          <p:nvPr/>
        </p:nvSpPr>
        <p:spPr>
          <a:xfrm>
            <a:off x="8184058" y="1661061"/>
            <a:ext cx="3953234" cy="830997"/>
          </a:xfrm>
          <a:prstGeom prst="rect">
            <a:avLst/>
          </a:prstGeom>
        </p:spPr>
        <p:txBody>
          <a:bodyPr wrap="square">
            <a:spAutoFit/>
          </a:bodyPr>
          <a:lstStyle/>
          <a:p>
            <a:pPr eaLnBrk="0" fontAlgn="base" hangingPunct="0">
              <a:spcBef>
                <a:spcPct val="0"/>
              </a:spcBef>
              <a:spcAft>
                <a:spcPct val="0"/>
              </a:spcAft>
            </a:pPr>
            <a:r>
              <a:rPr lang="en-US" altLang="zh-CN" sz="1200" dirty="0">
                <a:solidFill>
                  <a:srgbClr val="202124"/>
                </a:solidFill>
                <a:latin typeface="Calibri" panose="020F0502020204030204" pitchFamily="34" charset="0"/>
                <a:ea typeface="inherit"/>
                <a:cs typeface="Calibri" panose="020F0502020204030204" pitchFamily="34" charset="0"/>
              </a:rPr>
              <a:t>Customer request:</a:t>
            </a:r>
          </a:p>
          <a:p>
            <a:pPr marL="285750" indent="-285750" eaLnBrk="0" fontAlgn="base" hangingPunct="0">
              <a:spcBef>
                <a:spcPct val="0"/>
              </a:spcBef>
              <a:spcAft>
                <a:spcPct val="0"/>
              </a:spcAft>
              <a:buFont typeface="Arial" panose="020B0604020202020204" pitchFamily="34" charset="0"/>
              <a:buChar char="•"/>
            </a:pPr>
            <a:r>
              <a:rPr lang="en-US" altLang="zh-CN" sz="1200" dirty="0">
                <a:solidFill>
                  <a:srgbClr val="202124"/>
                </a:solidFill>
                <a:latin typeface="Calibri" panose="020F0502020204030204" pitchFamily="34" charset="0"/>
                <a:ea typeface="inherit"/>
                <a:cs typeface="Calibri" panose="020F0502020204030204" pitchFamily="34" charset="0"/>
              </a:rPr>
              <a:t>No manual maintenance at least 10 years.  Low cost tag </a:t>
            </a:r>
          </a:p>
          <a:p>
            <a:pPr marL="285750" indent="-285750" eaLnBrk="0" fontAlgn="base" hangingPunct="0">
              <a:spcBef>
                <a:spcPct val="0"/>
              </a:spcBef>
              <a:spcAft>
                <a:spcPct val="0"/>
              </a:spcAft>
              <a:buFont typeface="Arial" panose="020B0604020202020204" pitchFamily="34" charset="0"/>
              <a:buChar char="•"/>
            </a:pPr>
            <a:r>
              <a:rPr lang="en-US" altLang="zh-CN" sz="1200" dirty="0">
                <a:solidFill>
                  <a:srgbClr val="202124"/>
                </a:solidFill>
                <a:latin typeface="Calibri" panose="020F0502020204030204" pitchFamily="34" charset="0"/>
                <a:ea typeface="inherit"/>
                <a:cs typeface="Calibri" panose="020F0502020204030204" pitchFamily="34" charset="0"/>
              </a:rPr>
              <a:t>&lt;100Byte@per hour/day</a:t>
            </a:r>
          </a:p>
          <a:p>
            <a:pPr marL="285750" indent="-285750" eaLnBrk="0" fontAlgn="base" hangingPunct="0">
              <a:spcBef>
                <a:spcPct val="0"/>
              </a:spcBef>
              <a:spcAft>
                <a:spcPct val="0"/>
              </a:spcAft>
              <a:buFont typeface="Arial" panose="020B0604020202020204" pitchFamily="34" charset="0"/>
              <a:buChar char="•"/>
            </a:pPr>
            <a:r>
              <a:rPr lang="en-US" altLang="zh-CN" sz="1200" dirty="0">
                <a:solidFill>
                  <a:srgbClr val="202124"/>
                </a:solidFill>
                <a:latin typeface="Calibri" panose="020F0502020204030204" pitchFamily="34" charset="0"/>
                <a:ea typeface="inherit"/>
                <a:cs typeface="Calibri" panose="020F0502020204030204" pitchFamily="34" charset="0"/>
              </a:rPr>
              <a:t>POC in 2023,</a:t>
            </a:r>
            <a:r>
              <a:rPr lang="zh-CN" altLang="en-US" sz="1200" dirty="0">
                <a:solidFill>
                  <a:srgbClr val="202124"/>
                </a:solidFill>
                <a:latin typeface="Calibri" panose="020F0502020204030204" pitchFamily="34" charset="0"/>
                <a:ea typeface="inherit"/>
                <a:cs typeface="Calibri" panose="020F0502020204030204" pitchFamily="34" charset="0"/>
              </a:rPr>
              <a:t> </a:t>
            </a:r>
            <a:r>
              <a:rPr lang="en-US" altLang="zh-CN" sz="1200" dirty="0">
                <a:solidFill>
                  <a:srgbClr val="202124"/>
                </a:solidFill>
                <a:latin typeface="Calibri" panose="020F0502020204030204" pitchFamily="34" charset="0"/>
                <a:ea typeface="inherit"/>
                <a:cs typeface="Calibri" panose="020F0502020204030204" pitchFamily="34" charset="0"/>
              </a:rPr>
              <a:t>expect commercialization in near future</a:t>
            </a:r>
          </a:p>
        </p:txBody>
      </p:sp>
      <p:sp>
        <p:nvSpPr>
          <p:cNvPr id="75" name="矩形 74">
            <a:extLst>
              <a:ext uri="{FF2B5EF4-FFF2-40B4-BE49-F238E27FC236}">
                <a16:creationId xmlns:a16="http://schemas.microsoft.com/office/drawing/2014/main" id="{1949E35C-F67D-40BF-A0C6-92FEEDF2762F}"/>
              </a:ext>
            </a:extLst>
          </p:cNvPr>
          <p:cNvSpPr/>
          <p:nvPr/>
        </p:nvSpPr>
        <p:spPr>
          <a:xfrm>
            <a:off x="385197" y="3814268"/>
            <a:ext cx="3677118" cy="523220"/>
          </a:xfrm>
          <a:prstGeom prst="rect">
            <a:avLst/>
          </a:prstGeom>
        </p:spPr>
        <p:txBody>
          <a:bodyPr wrap="square">
            <a:spAutoFit/>
          </a:bodyPr>
          <a:lstStyle/>
          <a:p>
            <a:r>
              <a:rPr lang="en-US" altLang="zh-CN" sz="1400" b="1" dirty="0">
                <a:solidFill>
                  <a:prstClr val="black"/>
                </a:solidFill>
                <a:latin typeface="Calibri" panose="020F0502020204030204" pitchFamily="34" charset="0"/>
                <a:ea typeface="微软雅黑" panose="020B0503020204020204" pitchFamily="34" charset="-122"/>
                <a:cs typeface="Calibri" panose="020F0502020204030204" pitchFamily="34" charset="0"/>
              </a:rPr>
              <a:t>Temperature monitoring of ultra-high voltage power equipment</a:t>
            </a:r>
          </a:p>
        </p:txBody>
      </p:sp>
      <p:sp>
        <p:nvSpPr>
          <p:cNvPr id="102" name="矩形 101">
            <a:extLst>
              <a:ext uri="{FF2B5EF4-FFF2-40B4-BE49-F238E27FC236}">
                <a16:creationId xmlns:a16="http://schemas.microsoft.com/office/drawing/2014/main" id="{27127DBE-5DD2-4618-8491-640414E0C44A}"/>
              </a:ext>
            </a:extLst>
          </p:cNvPr>
          <p:cNvSpPr/>
          <p:nvPr/>
        </p:nvSpPr>
        <p:spPr>
          <a:xfrm>
            <a:off x="7828847" y="4337489"/>
            <a:ext cx="4205872" cy="1015663"/>
          </a:xfrm>
          <a:prstGeom prst="rect">
            <a:avLst/>
          </a:prstGeom>
        </p:spPr>
        <p:txBody>
          <a:bodyPr wrap="square">
            <a:spAutoFit/>
          </a:bodyPr>
          <a:lstStyle/>
          <a:p>
            <a:pPr eaLnBrk="0" fontAlgn="base" hangingPunct="0">
              <a:spcBef>
                <a:spcPct val="0"/>
              </a:spcBef>
              <a:spcAft>
                <a:spcPct val="0"/>
              </a:spcAft>
            </a:pPr>
            <a:r>
              <a:rPr lang="en-US" altLang="zh-CN" sz="1200" dirty="0">
                <a:solidFill>
                  <a:srgbClr val="202124"/>
                </a:solidFill>
                <a:latin typeface="Calibri" panose="020F0502020204030204" pitchFamily="34" charset="0"/>
                <a:ea typeface="inherit"/>
                <a:cs typeface="Calibri" panose="020F0502020204030204" pitchFamily="34" charset="0"/>
              </a:rPr>
              <a:t>Customer request: </a:t>
            </a:r>
          </a:p>
          <a:p>
            <a:pPr marL="171450" indent="-171450" eaLnBrk="0" fontAlgn="base" hangingPunct="0">
              <a:spcBef>
                <a:spcPct val="0"/>
              </a:spcBef>
              <a:spcAft>
                <a:spcPct val="0"/>
              </a:spcAft>
              <a:buFont typeface="Arial" panose="020B0604020202020204" pitchFamily="34" charset="0"/>
              <a:buChar char="•"/>
            </a:pPr>
            <a:r>
              <a:rPr lang="en-US" altLang="zh-CN" sz="1200" dirty="0">
                <a:solidFill>
                  <a:srgbClr val="202124"/>
                </a:solidFill>
                <a:latin typeface="Calibri" panose="020F0502020204030204" pitchFamily="34" charset="0"/>
                <a:ea typeface="inherit"/>
                <a:cs typeface="Calibri" panose="020F0502020204030204" pitchFamily="34" charset="0"/>
              </a:rPr>
              <a:t>No manual maintenance at least 10 years.  Low cost tag</a:t>
            </a:r>
          </a:p>
          <a:p>
            <a:pPr marL="171450" indent="-171450" eaLnBrk="0" fontAlgn="base" hangingPunct="0">
              <a:spcBef>
                <a:spcPct val="0"/>
              </a:spcBef>
              <a:spcAft>
                <a:spcPct val="0"/>
              </a:spcAft>
              <a:buFont typeface="Arial" panose="020B0604020202020204" pitchFamily="34" charset="0"/>
              <a:buChar char="•"/>
            </a:pPr>
            <a:r>
              <a:rPr lang="en-US" altLang="zh-CN" sz="1200" dirty="0">
                <a:solidFill>
                  <a:srgbClr val="202124"/>
                </a:solidFill>
                <a:latin typeface="Calibri" panose="020F0502020204030204" pitchFamily="34" charset="0"/>
                <a:ea typeface="inherit"/>
                <a:cs typeface="Calibri" panose="020F0502020204030204" pitchFamily="34" charset="0"/>
              </a:rPr>
              <a:t>P</a:t>
            </a:r>
            <a:r>
              <a:rPr lang="zh-CN" altLang="zh-CN" sz="1200" dirty="0">
                <a:solidFill>
                  <a:srgbClr val="202124"/>
                </a:solidFill>
                <a:latin typeface="Calibri" panose="020F0502020204030204" pitchFamily="34" charset="0"/>
                <a:ea typeface="inherit"/>
                <a:cs typeface="Calibri" panose="020F0502020204030204" pitchFamily="34" charset="0"/>
              </a:rPr>
              <a:t>roperty assessment</a:t>
            </a:r>
            <a:r>
              <a:rPr lang="zh-CN" altLang="zh-CN" sz="300" dirty="0">
                <a:latin typeface="Calibri" panose="020F0502020204030204" pitchFamily="34" charset="0"/>
                <a:cs typeface="Calibri" panose="020F0502020204030204" pitchFamily="34" charset="0"/>
              </a:rPr>
              <a:t> </a:t>
            </a:r>
            <a:r>
              <a:rPr lang="en-US" altLang="zh-CN" sz="1200" dirty="0">
                <a:solidFill>
                  <a:srgbClr val="202124"/>
                </a:solidFill>
                <a:latin typeface="Calibri" panose="020F0502020204030204" pitchFamily="34" charset="0"/>
                <a:cs typeface="Calibri" panose="020F0502020204030204" pitchFamily="34" charset="0"/>
              </a:rPr>
              <a:t>:</a:t>
            </a:r>
            <a:endParaRPr lang="en-US" altLang="zh-CN" sz="1200" dirty="0">
              <a:solidFill>
                <a:srgbClr val="202124"/>
              </a:solidFill>
              <a:latin typeface="Calibri" panose="020F0502020204030204" pitchFamily="34" charset="0"/>
              <a:ea typeface="inherit"/>
              <a:cs typeface="Calibri" panose="020F0502020204030204" pitchFamily="34" charset="0"/>
            </a:endParaRPr>
          </a:p>
          <a:p>
            <a:pPr marL="742950" lvl="1" indent="-285750" eaLnBrk="0" fontAlgn="base" hangingPunct="0">
              <a:spcBef>
                <a:spcPct val="0"/>
              </a:spcBef>
              <a:spcAft>
                <a:spcPct val="0"/>
              </a:spcAft>
              <a:buFont typeface="Wingdings" panose="05000000000000000000" pitchFamily="2" charset="2"/>
              <a:buChar char="ü"/>
            </a:pPr>
            <a:r>
              <a:rPr lang="en-US" altLang="zh-CN" sz="1200" dirty="0">
                <a:solidFill>
                  <a:srgbClr val="202124"/>
                </a:solidFill>
                <a:latin typeface="Calibri" panose="020F0502020204030204" pitchFamily="34" charset="0"/>
                <a:ea typeface="inherit"/>
                <a:cs typeface="Calibri" panose="020F0502020204030204" pitchFamily="34" charset="0"/>
              </a:rPr>
              <a:t>&lt;50B@per day</a:t>
            </a:r>
          </a:p>
          <a:p>
            <a:pPr marL="171450" lvl="1" indent="-171450" eaLnBrk="0" fontAlgn="base" hangingPunct="0">
              <a:spcBef>
                <a:spcPct val="0"/>
              </a:spcBef>
              <a:spcAft>
                <a:spcPct val="0"/>
              </a:spcAft>
              <a:buFont typeface="Arial" panose="020B0604020202020204" pitchFamily="34" charset="0"/>
              <a:buChar char="•"/>
            </a:pPr>
            <a:r>
              <a:rPr lang="en-US" altLang="zh-CN" sz="1200" dirty="0">
                <a:solidFill>
                  <a:srgbClr val="202124"/>
                </a:solidFill>
                <a:latin typeface="Calibri" panose="020F0502020204030204" pitchFamily="34" charset="0"/>
                <a:ea typeface="inherit"/>
                <a:cs typeface="Calibri" panose="020F0502020204030204" pitchFamily="34" charset="0"/>
              </a:rPr>
              <a:t>2024 pre-commercial, 2025</a:t>
            </a:r>
            <a:r>
              <a:rPr lang="zh-CN" altLang="en-US" sz="1200" dirty="0">
                <a:solidFill>
                  <a:srgbClr val="202124"/>
                </a:solidFill>
                <a:latin typeface="Calibri" panose="020F0502020204030204" pitchFamily="34" charset="0"/>
                <a:ea typeface="inherit"/>
                <a:cs typeface="Calibri" panose="020F0502020204030204" pitchFamily="34" charset="0"/>
              </a:rPr>
              <a:t> </a:t>
            </a:r>
            <a:r>
              <a:rPr lang="en-US" altLang="zh-CN" sz="1200" dirty="0">
                <a:solidFill>
                  <a:srgbClr val="202124"/>
                </a:solidFill>
                <a:latin typeface="Calibri" panose="020F0502020204030204" pitchFamily="34" charset="0"/>
                <a:ea typeface="inherit"/>
                <a:cs typeface="Calibri" panose="020F0502020204030204" pitchFamily="34" charset="0"/>
              </a:rPr>
              <a:t>commercialization</a:t>
            </a:r>
            <a:r>
              <a:rPr lang="zh-CN" altLang="en-US" sz="1200" dirty="0">
                <a:solidFill>
                  <a:srgbClr val="202124"/>
                </a:solidFill>
                <a:latin typeface="Calibri" panose="020F0502020204030204" pitchFamily="34" charset="0"/>
                <a:ea typeface="inherit"/>
                <a:cs typeface="Calibri" panose="020F0502020204030204" pitchFamily="34" charset="0"/>
              </a:rPr>
              <a:t> </a:t>
            </a:r>
            <a:r>
              <a:rPr lang="en-US" altLang="zh-CN" sz="1200" dirty="0">
                <a:solidFill>
                  <a:srgbClr val="202124"/>
                </a:solidFill>
                <a:latin typeface="Calibri" panose="020F0502020204030204" pitchFamily="34" charset="0"/>
                <a:ea typeface="inherit"/>
                <a:cs typeface="Calibri" panose="020F0502020204030204" pitchFamily="34" charset="0"/>
              </a:rPr>
              <a:t>in small-scale</a:t>
            </a:r>
          </a:p>
        </p:txBody>
      </p:sp>
      <p:grpSp>
        <p:nvGrpSpPr>
          <p:cNvPr id="11283" name="组合 11282">
            <a:extLst>
              <a:ext uri="{FF2B5EF4-FFF2-40B4-BE49-F238E27FC236}">
                <a16:creationId xmlns:a16="http://schemas.microsoft.com/office/drawing/2014/main" id="{82135564-E030-4281-B636-A35C34192012}"/>
              </a:ext>
            </a:extLst>
          </p:cNvPr>
          <p:cNvGrpSpPr/>
          <p:nvPr/>
        </p:nvGrpSpPr>
        <p:grpSpPr>
          <a:xfrm>
            <a:off x="4108307" y="3983955"/>
            <a:ext cx="3556812" cy="2423037"/>
            <a:chOff x="5093031" y="1943704"/>
            <a:chExt cx="2715484" cy="2286724"/>
          </a:xfrm>
        </p:grpSpPr>
        <p:grpSp>
          <p:nvGrpSpPr>
            <p:cNvPr id="81" name="组合 80">
              <a:extLst>
                <a:ext uri="{FF2B5EF4-FFF2-40B4-BE49-F238E27FC236}">
                  <a16:creationId xmlns:a16="http://schemas.microsoft.com/office/drawing/2014/main" id="{4434C976-46EC-4043-9E28-00FE4DF7CEB6}"/>
                </a:ext>
              </a:extLst>
            </p:cNvPr>
            <p:cNvGrpSpPr/>
            <p:nvPr/>
          </p:nvGrpSpPr>
          <p:grpSpPr>
            <a:xfrm>
              <a:off x="6033314" y="3241532"/>
              <a:ext cx="839077" cy="988896"/>
              <a:chOff x="6691565" y="2974499"/>
              <a:chExt cx="967008" cy="1311667"/>
            </a:xfrm>
            <a:solidFill>
              <a:schemeClr val="bg1">
                <a:lumMod val="20000"/>
                <a:lumOff val="80000"/>
              </a:schemeClr>
            </a:solidFill>
          </p:grpSpPr>
          <p:pic>
            <p:nvPicPr>
              <p:cNvPr id="82" name="图片 81">
                <a:extLst>
                  <a:ext uri="{FF2B5EF4-FFF2-40B4-BE49-F238E27FC236}">
                    <a16:creationId xmlns:a16="http://schemas.microsoft.com/office/drawing/2014/main" id="{77F02403-8ECF-48C1-B820-EB381F216F48}"/>
                  </a:ext>
                </a:extLst>
              </p:cNvPr>
              <p:cNvPicPr>
                <a:picLocks noChangeAspect="1"/>
              </p:cNvPicPr>
              <p:nvPr/>
            </p:nvPicPr>
            <p:blipFill>
              <a:blip r:embed="rId3"/>
              <a:stretch>
                <a:fillRect/>
              </a:stretch>
            </p:blipFill>
            <p:spPr>
              <a:xfrm>
                <a:off x="6691565" y="2974499"/>
                <a:ext cx="967008" cy="960001"/>
              </a:xfrm>
              <a:prstGeom prst="rect">
                <a:avLst/>
              </a:prstGeom>
              <a:grpFill/>
            </p:spPr>
          </p:pic>
          <p:sp>
            <p:nvSpPr>
              <p:cNvPr id="83" name="文本框 82">
                <a:extLst>
                  <a:ext uri="{FF2B5EF4-FFF2-40B4-BE49-F238E27FC236}">
                    <a16:creationId xmlns:a16="http://schemas.microsoft.com/office/drawing/2014/main" id="{B7794DBF-FB03-4C3C-BE63-A99026D04A5B}"/>
                  </a:ext>
                </a:extLst>
              </p:cNvPr>
              <p:cNvSpPr txBox="1"/>
              <p:nvPr/>
            </p:nvSpPr>
            <p:spPr>
              <a:xfrm>
                <a:off x="6691565" y="3939425"/>
                <a:ext cx="931887" cy="346741"/>
              </a:xfrm>
              <a:prstGeom prst="rect">
                <a:avLst/>
              </a:prstGeom>
              <a:grpFill/>
            </p:spPr>
            <p:txBody>
              <a:bodyPr wrap="square" rtlCol="0">
                <a:spAutoFit/>
              </a:bodyPr>
              <a:lstStyle/>
              <a:p>
                <a:pPr algn="ctr" defTabSz="914034">
                  <a:defRPr/>
                </a:pPr>
                <a:r>
                  <a:rPr lang="en-US" altLang="zh-CN" sz="600" b="1" dirty="0">
                    <a:solidFill>
                      <a:srgbClr val="1D1D1A"/>
                    </a:solidFill>
                    <a:latin typeface="微软雅黑" panose="020B0503020204020204" pitchFamily="34" charset="-122"/>
                    <a:ea typeface="微软雅黑" panose="020B0503020204020204" pitchFamily="34" charset="-122"/>
                  </a:rPr>
                  <a:t>AC current transformer</a:t>
                </a:r>
                <a:endParaRPr lang="zh-CN" altLang="en-US" sz="600" b="1" dirty="0">
                  <a:solidFill>
                    <a:srgbClr val="1D1D1A"/>
                  </a:solidFill>
                  <a:latin typeface="微软雅黑" panose="020B0503020204020204" pitchFamily="34" charset="-122"/>
                  <a:ea typeface="微软雅黑" panose="020B0503020204020204" pitchFamily="34" charset="-122"/>
                </a:endParaRPr>
              </a:p>
            </p:txBody>
          </p:sp>
        </p:grpSp>
        <p:grpSp>
          <p:nvGrpSpPr>
            <p:cNvPr id="84" name="组合 83">
              <a:extLst>
                <a:ext uri="{FF2B5EF4-FFF2-40B4-BE49-F238E27FC236}">
                  <a16:creationId xmlns:a16="http://schemas.microsoft.com/office/drawing/2014/main" id="{CBFDC182-FAD9-4F90-8CC1-F75AFB8800A1}"/>
                </a:ext>
              </a:extLst>
            </p:cNvPr>
            <p:cNvGrpSpPr/>
            <p:nvPr/>
          </p:nvGrpSpPr>
          <p:grpSpPr>
            <a:xfrm>
              <a:off x="6967925" y="3241532"/>
              <a:ext cx="840590" cy="969593"/>
              <a:chOff x="7692762" y="2974499"/>
              <a:chExt cx="1097732" cy="1286064"/>
            </a:xfrm>
            <a:solidFill>
              <a:schemeClr val="bg1">
                <a:lumMod val="20000"/>
                <a:lumOff val="80000"/>
              </a:schemeClr>
            </a:solidFill>
          </p:grpSpPr>
          <p:pic>
            <p:nvPicPr>
              <p:cNvPr id="85" name="图片 84">
                <a:extLst>
                  <a:ext uri="{FF2B5EF4-FFF2-40B4-BE49-F238E27FC236}">
                    <a16:creationId xmlns:a16="http://schemas.microsoft.com/office/drawing/2014/main" id="{8FE0AFE7-5E5C-43B0-AA49-A73AE8EC3343}"/>
                  </a:ext>
                </a:extLst>
              </p:cNvPr>
              <p:cNvPicPr>
                <a:picLocks noChangeAspect="1"/>
              </p:cNvPicPr>
              <p:nvPr/>
            </p:nvPicPr>
            <p:blipFill>
              <a:blip r:embed="rId4"/>
              <a:stretch>
                <a:fillRect/>
              </a:stretch>
            </p:blipFill>
            <p:spPr>
              <a:xfrm>
                <a:off x="7693420" y="2974499"/>
                <a:ext cx="1095757" cy="960001"/>
              </a:xfrm>
              <a:prstGeom prst="rect">
                <a:avLst/>
              </a:prstGeom>
              <a:grpFill/>
            </p:spPr>
          </p:pic>
          <p:sp>
            <p:nvSpPr>
              <p:cNvPr id="86" name="文本框 85">
                <a:extLst>
                  <a:ext uri="{FF2B5EF4-FFF2-40B4-BE49-F238E27FC236}">
                    <a16:creationId xmlns:a16="http://schemas.microsoft.com/office/drawing/2014/main" id="{22C3D998-5C39-43B9-B1BA-D9BEC8220D4C}"/>
                  </a:ext>
                </a:extLst>
              </p:cNvPr>
              <p:cNvSpPr txBox="1"/>
              <p:nvPr/>
            </p:nvSpPr>
            <p:spPr>
              <a:xfrm>
                <a:off x="7692762" y="3939426"/>
                <a:ext cx="1097732" cy="321137"/>
              </a:xfrm>
              <a:prstGeom prst="rect">
                <a:avLst/>
              </a:prstGeom>
              <a:grpFill/>
            </p:spPr>
            <p:txBody>
              <a:bodyPr wrap="square" rtlCol="0">
                <a:spAutoFit/>
              </a:bodyPr>
              <a:lstStyle/>
              <a:p>
                <a:pPr algn="ctr" defTabSz="914034">
                  <a:defRPr/>
                </a:pPr>
                <a:r>
                  <a:rPr lang="en-US" altLang="zh-CN" sz="1067" b="1" dirty="0">
                    <a:solidFill>
                      <a:srgbClr val="1D1D1A"/>
                    </a:solidFill>
                    <a:latin typeface="微软雅黑" panose="020B0503020204020204" pitchFamily="34" charset="-122"/>
                    <a:ea typeface="微软雅黑" panose="020B0503020204020204" pitchFamily="34" charset="-122"/>
                  </a:rPr>
                  <a:t>AC switch</a:t>
                </a:r>
                <a:endParaRPr lang="zh-CN" altLang="en-US" sz="1067" b="1" dirty="0">
                  <a:solidFill>
                    <a:srgbClr val="1D1D1A"/>
                  </a:solidFill>
                  <a:latin typeface="微软雅黑" panose="020B0503020204020204" pitchFamily="34" charset="-122"/>
                  <a:ea typeface="微软雅黑" panose="020B0503020204020204" pitchFamily="34" charset="-122"/>
                </a:endParaRPr>
              </a:p>
            </p:txBody>
          </p:sp>
        </p:grpSp>
        <p:grpSp>
          <p:nvGrpSpPr>
            <p:cNvPr id="87" name="组合 86">
              <a:extLst>
                <a:ext uri="{FF2B5EF4-FFF2-40B4-BE49-F238E27FC236}">
                  <a16:creationId xmlns:a16="http://schemas.microsoft.com/office/drawing/2014/main" id="{F9E846B5-B13A-43C9-8AFA-428CD6311FB7}"/>
                </a:ext>
              </a:extLst>
            </p:cNvPr>
            <p:cNvGrpSpPr/>
            <p:nvPr/>
          </p:nvGrpSpPr>
          <p:grpSpPr>
            <a:xfrm>
              <a:off x="5093031" y="3241533"/>
              <a:ext cx="881283" cy="981233"/>
              <a:chOff x="8824024" y="2974499"/>
              <a:chExt cx="1752839" cy="1301503"/>
            </a:xfrm>
            <a:solidFill>
              <a:schemeClr val="bg1">
                <a:lumMod val="20000"/>
                <a:lumOff val="80000"/>
              </a:schemeClr>
            </a:solidFill>
          </p:grpSpPr>
          <p:pic>
            <p:nvPicPr>
              <p:cNvPr id="88" name="图片 87">
                <a:extLst>
                  <a:ext uri="{FF2B5EF4-FFF2-40B4-BE49-F238E27FC236}">
                    <a16:creationId xmlns:a16="http://schemas.microsoft.com/office/drawing/2014/main" id="{3A975561-918F-4FFE-B484-944631B16CC0}"/>
                  </a:ext>
                </a:extLst>
              </p:cNvPr>
              <p:cNvPicPr>
                <a:picLocks noChangeAspect="1"/>
              </p:cNvPicPr>
              <p:nvPr/>
            </p:nvPicPr>
            <p:blipFill>
              <a:blip r:embed="rId5"/>
              <a:stretch>
                <a:fillRect/>
              </a:stretch>
            </p:blipFill>
            <p:spPr>
              <a:xfrm>
                <a:off x="8824024" y="2974499"/>
                <a:ext cx="1752837" cy="960001"/>
              </a:xfrm>
              <a:prstGeom prst="rect">
                <a:avLst/>
              </a:prstGeom>
              <a:grpFill/>
            </p:spPr>
          </p:pic>
          <p:sp>
            <p:nvSpPr>
              <p:cNvPr id="89" name="文本框 88">
                <a:extLst>
                  <a:ext uri="{FF2B5EF4-FFF2-40B4-BE49-F238E27FC236}">
                    <a16:creationId xmlns:a16="http://schemas.microsoft.com/office/drawing/2014/main" id="{4411E1D1-58C5-46B6-B1A0-A09273CE6946}"/>
                  </a:ext>
                </a:extLst>
              </p:cNvPr>
              <p:cNvSpPr txBox="1"/>
              <p:nvPr/>
            </p:nvSpPr>
            <p:spPr>
              <a:xfrm>
                <a:off x="8824683" y="3954865"/>
                <a:ext cx="1752180" cy="321137"/>
              </a:xfrm>
              <a:prstGeom prst="rect">
                <a:avLst/>
              </a:prstGeom>
              <a:grpFill/>
            </p:spPr>
            <p:txBody>
              <a:bodyPr wrap="square" rtlCol="0">
                <a:spAutoFit/>
              </a:bodyPr>
              <a:lstStyle/>
              <a:p>
                <a:pPr algn="ctr" defTabSz="914034">
                  <a:defRPr/>
                </a:pPr>
                <a:r>
                  <a:rPr lang="en-US" altLang="zh-CN" sz="1067" b="1" dirty="0">
                    <a:solidFill>
                      <a:srgbClr val="1D1D1A"/>
                    </a:solidFill>
                    <a:latin typeface="微软雅黑" panose="020B0503020204020204" pitchFamily="34" charset="-122"/>
                    <a:ea typeface="微软雅黑" panose="020B0503020204020204" pitchFamily="34" charset="-122"/>
                  </a:rPr>
                  <a:t>AC breaker</a:t>
                </a:r>
                <a:endParaRPr lang="zh-CN" altLang="en-US" sz="1067" b="1" dirty="0">
                  <a:solidFill>
                    <a:srgbClr val="1D1D1A"/>
                  </a:solidFill>
                  <a:latin typeface="微软雅黑" panose="020B0503020204020204" pitchFamily="34" charset="-122"/>
                  <a:ea typeface="微软雅黑" panose="020B0503020204020204" pitchFamily="34" charset="-122"/>
                </a:endParaRPr>
              </a:p>
            </p:txBody>
          </p:sp>
        </p:grpSp>
        <p:pic>
          <p:nvPicPr>
            <p:cNvPr id="90" name="图片 89">
              <a:extLst>
                <a:ext uri="{FF2B5EF4-FFF2-40B4-BE49-F238E27FC236}">
                  <a16:creationId xmlns:a16="http://schemas.microsoft.com/office/drawing/2014/main" id="{1E437E24-5406-4962-B630-E9D2C33FC928}"/>
                </a:ext>
              </a:extLst>
            </p:cNvPr>
            <p:cNvPicPr>
              <a:picLocks noChangeAspect="1"/>
            </p:cNvPicPr>
            <p:nvPr/>
          </p:nvPicPr>
          <p:blipFill>
            <a:blip r:embed="rId6"/>
            <a:stretch>
              <a:fillRect/>
            </a:stretch>
          </p:blipFill>
          <p:spPr>
            <a:xfrm>
              <a:off x="5093061" y="1943704"/>
              <a:ext cx="2715454" cy="1232855"/>
            </a:xfrm>
            <a:prstGeom prst="rect">
              <a:avLst/>
            </a:prstGeom>
          </p:spPr>
        </p:pic>
      </p:grpSp>
      <p:sp>
        <p:nvSpPr>
          <p:cNvPr id="5" name="矩形 4">
            <a:extLst>
              <a:ext uri="{FF2B5EF4-FFF2-40B4-BE49-F238E27FC236}">
                <a16:creationId xmlns:a16="http://schemas.microsoft.com/office/drawing/2014/main" id="{603409BA-E9E7-4029-ACB0-E53B98CAD672}"/>
              </a:ext>
            </a:extLst>
          </p:cNvPr>
          <p:cNvSpPr/>
          <p:nvPr/>
        </p:nvSpPr>
        <p:spPr>
          <a:xfrm>
            <a:off x="211791" y="1516043"/>
            <a:ext cx="3622731" cy="1384995"/>
          </a:xfrm>
          <a:prstGeom prst="rect">
            <a:avLst/>
          </a:prstGeom>
        </p:spPr>
        <p:txBody>
          <a:bodyPr wrap="square">
            <a:spAutoFit/>
          </a:bodyPr>
          <a:lstStyle/>
          <a:p>
            <a:pPr lvl="0" eaLnBrk="0" fontAlgn="base" hangingPunct="0">
              <a:spcBef>
                <a:spcPct val="0"/>
              </a:spcBef>
              <a:spcAft>
                <a:spcPct val="0"/>
              </a:spcAft>
            </a:pPr>
            <a:r>
              <a:rPr lang="zh-CN" altLang="zh-CN" sz="1200" dirty="0">
                <a:solidFill>
                  <a:srgbClr val="202124"/>
                </a:solidFill>
                <a:latin typeface="Calibri" panose="020F0502020204030204" pitchFamily="34" charset="0"/>
                <a:ea typeface="inherit"/>
                <a:cs typeface="Calibri" panose="020F0502020204030204" pitchFamily="34" charset="0"/>
              </a:rPr>
              <a:t>Disadvantages of other solutions </a:t>
            </a:r>
            <a:endParaRPr lang="en-US" altLang="zh-CN" sz="1200" dirty="0">
              <a:solidFill>
                <a:srgbClr val="202124"/>
              </a:solidFill>
              <a:latin typeface="Calibri" panose="020F0502020204030204" pitchFamily="34" charset="0"/>
              <a:ea typeface="inherit"/>
              <a:cs typeface="Calibri" panose="020F0502020204030204" pitchFamily="34" charset="0"/>
            </a:endParaRPr>
          </a:p>
          <a:p>
            <a:pPr marL="285750" indent="-285750" eaLnBrk="0" fontAlgn="base" hangingPunct="0">
              <a:spcBef>
                <a:spcPct val="0"/>
              </a:spcBef>
              <a:spcAft>
                <a:spcPct val="0"/>
              </a:spcAft>
              <a:buFont typeface="Arial" panose="020B0604020202020204" pitchFamily="34" charset="0"/>
              <a:buChar char="•"/>
            </a:pPr>
            <a:r>
              <a:rPr lang="zh-CN" altLang="zh-CN" sz="1200" dirty="0">
                <a:solidFill>
                  <a:srgbClr val="202124"/>
                </a:solidFill>
                <a:latin typeface="Calibri" panose="020F0502020204030204" pitchFamily="34" charset="0"/>
                <a:ea typeface="inherit"/>
                <a:cs typeface="Calibri" panose="020F0502020204030204" pitchFamily="34" charset="0"/>
              </a:rPr>
              <a:t>Machine vision: conditions such as rain or night monitoring</a:t>
            </a:r>
            <a:r>
              <a:rPr lang="en-US" altLang="zh-CN" sz="1200" dirty="0">
                <a:solidFill>
                  <a:srgbClr val="202124"/>
                </a:solidFill>
                <a:latin typeface="Calibri" panose="020F0502020204030204" pitchFamily="34" charset="0"/>
                <a:ea typeface="inherit"/>
                <a:cs typeface="Calibri" panose="020F0502020204030204" pitchFamily="34" charset="0"/>
              </a:rPr>
              <a:t> result low</a:t>
            </a:r>
            <a:r>
              <a:rPr lang="zh-CN" altLang="zh-CN" sz="1200" dirty="0">
                <a:solidFill>
                  <a:srgbClr val="202124"/>
                </a:solidFill>
                <a:latin typeface="Calibri" panose="020F0502020204030204" pitchFamily="34" charset="0"/>
                <a:ea typeface="inherit"/>
                <a:cs typeface="Calibri" panose="020F0502020204030204" pitchFamily="34" charset="0"/>
              </a:rPr>
              <a:t> accuracy </a:t>
            </a:r>
            <a:r>
              <a:rPr lang="en-US" altLang="zh-CN" sz="1200" dirty="0">
                <a:solidFill>
                  <a:srgbClr val="202124"/>
                </a:solidFill>
                <a:latin typeface="Calibri" panose="020F0502020204030204" pitchFamily="34" charset="0"/>
                <a:ea typeface="inherit"/>
                <a:cs typeface="Calibri" panose="020F0502020204030204" pitchFamily="34" charset="0"/>
              </a:rPr>
              <a:t>which </a:t>
            </a:r>
            <a:r>
              <a:rPr lang="zh-CN" altLang="zh-CN" sz="1200" dirty="0">
                <a:solidFill>
                  <a:srgbClr val="202124"/>
                </a:solidFill>
                <a:latin typeface="Calibri" panose="020F0502020204030204" pitchFamily="34" charset="0"/>
                <a:ea typeface="inherit"/>
                <a:cs typeface="Calibri" panose="020F0502020204030204" pitchFamily="34" charset="0"/>
              </a:rPr>
              <a:t>is not enough to meet the </a:t>
            </a:r>
            <a:r>
              <a:rPr lang="en-US" altLang="zh-CN" sz="1200" dirty="0">
                <a:solidFill>
                  <a:srgbClr val="202124"/>
                </a:solidFill>
                <a:latin typeface="Calibri" panose="020F0502020204030204" pitchFamily="34" charset="0"/>
                <a:ea typeface="inherit"/>
                <a:cs typeface="Calibri" panose="020F0502020204030204" pitchFamily="34" charset="0"/>
              </a:rPr>
              <a:t>demands</a:t>
            </a:r>
          </a:p>
          <a:p>
            <a:pPr marL="285750" indent="-285750" eaLnBrk="0" fontAlgn="base" hangingPunct="0">
              <a:spcBef>
                <a:spcPct val="0"/>
              </a:spcBef>
              <a:spcAft>
                <a:spcPct val="0"/>
              </a:spcAft>
              <a:buFont typeface="Arial" panose="020B0604020202020204" pitchFamily="34" charset="0"/>
              <a:buChar char="•"/>
            </a:pPr>
            <a:r>
              <a:rPr lang="zh-CN" altLang="zh-CN" sz="1200" dirty="0">
                <a:solidFill>
                  <a:srgbClr val="202124"/>
                </a:solidFill>
                <a:latin typeface="Calibri" panose="020F0502020204030204" pitchFamily="34" charset="0"/>
                <a:ea typeface="inherit"/>
                <a:cs typeface="Calibri" panose="020F0502020204030204" pitchFamily="34" charset="0"/>
              </a:rPr>
              <a:t>Wired sens</a:t>
            </a:r>
            <a:r>
              <a:rPr lang="en-US" altLang="zh-CN" sz="1200" dirty="0">
                <a:solidFill>
                  <a:srgbClr val="202124"/>
                </a:solidFill>
                <a:latin typeface="Calibri" panose="020F0502020204030204" pitchFamily="34" charset="0"/>
                <a:ea typeface="inherit"/>
                <a:cs typeface="Calibri" panose="020F0502020204030204" pitchFamily="34" charset="0"/>
              </a:rPr>
              <a:t>or</a:t>
            </a:r>
            <a:r>
              <a:rPr lang="zh-CN" altLang="zh-CN" sz="1200" dirty="0">
                <a:solidFill>
                  <a:srgbClr val="202124"/>
                </a:solidFill>
                <a:latin typeface="Calibri" panose="020F0502020204030204" pitchFamily="34" charset="0"/>
                <a:ea typeface="inherit"/>
                <a:cs typeface="Calibri" panose="020F0502020204030204" pitchFamily="34" charset="0"/>
              </a:rPr>
              <a:t>: reliable, but the layout cost is high and complex, and the cost of monitoring equipment </a:t>
            </a:r>
            <a:r>
              <a:rPr lang="en-US" altLang="zh-CN" sz="1200" dirty="0">
                <a:solidFill>
                  <a:srgbClr val="202124"/>
                </a:solidFill>
                <a:latin typeface="Calibri" panose="020F0502020204030204" pitchFamily="34" charset="0"/>
                <a:ea typeface="inherit"/>
                <a:cs typeface="Calibri" panose="020F0502020204030204" pitchFamily="34" charset="0"/>
              </a:rPr>
              <a:t>up </a:t>
            </a:r>
            <a:r>
              <a:rPr lang="zh-CN" altLang="zh-CN" sz="1200" dirty="0">
                <a:solidFill>
                  <a:srgbClr val="202124"/>
                </a:solidFill>
                <a:latin typeface="Calibri" panose="020F0502020204030204" pitchFamily="34" charset="0"/>
                <a:ea typeface="inherit"/>
                <a:cs typeface="Calibri" panose="020F0502020204030204" pitchFamily="34" charset="0"/>
              </a:rPr>
              <a:t>to be hundreds of thousands</a:t>
            </a:r>
            <a:r>
              <a:rPr lang="en-US" altLang="zh-CN" sz="1200" dirty="0">
                <a:solidFill>
                  <a:srgbClr val="202124"/>
                </a:solidFill>
                <a:latin typeface="Calibri" panose="020F0502020204030204" pitchFamily="34" charset="0"/>
                <a:ea typeface="inherit"/>
                <a:cs typeface="Calibri" panose="020F0502020204030204" pitchFamily="34" charset="0"/>
              </a:rPr>
              <a:t> RMB</a:t>
            </a:r>
            <a:endParaRPr lang="zh-CN" altLang="zh-CN" sz="1050" dirty="0">
              <a:latin typeface="Calibri" panose="020F0502020204030204" pitchFamily="34" charset="0"/>
              <a:cs typeface="Calibri" panose="020F0502020204030204" pitchFamily="34" charset="0"/>
            </a:endParaRPr>
          </a:p>
        </p:txBody>
      </p:sp>
      <p:sp>
        <p:nvSpPr>
          <p:cNvPr id="8" name="矩形 7">
            <a:extLst>
              <a:ext uri="{FF2B5EF4-FFF2-40B4-BE49-F238E27FC236}">
                <a16:creationId xmlns:a16="http://schemas.microsoft.com/office/drawing/2014/main" id="{75813F6A-7B2A-45AA-8402-E5CF36004A0C}"/>
              </a:ext>
            </a:extLst>
          </p:cNvPr>
          <p:cNvSpPr/>
          <p:nvPr/>
        </p:nvSpPr>
        <p:spPr>
          <a:xfrm>
            <a:off x="8228466" y="1257691"/>
            <a:ext cx="3406633" cy="307777"/>
          </a:xfrm>
          <a:prstGeom prst="rect">
            <a:avLst/>
          </a:prstGeom>
        </p:spPr>
        <p:txBody>
          <a:bodyPr wrap="square">
            <a:spAutoFit/>
          </a:bodyPr>
          <a:lstStyle/>
          <a:p>
            <a:pPr lvl="0" algn="ctr" fontAlgn="base">
              <a:spcBef>
                <a:spcPct val="0"/>
              </a:spcBef>
              <a:spcAft>
                <a:spcPct val="0"/>
              </a:spcAft>
            </a:pPr>
            <a:r>
              <a:rPr lang="zh-CN" altLang="zh-CN" sz="1400" b="1" dirty="0">
                <a:solidFill>
                  <a:prstClr val="black"/>
                </a:solidFill>
                <a:latin typeface="Calibri" panose="020F0502020204030204" pitchFamily="34" charset="0"/>
                <a:ea typeface="微软雅黑" panose="020B0503020204020204" pitchFamily="34" charset="-122"/>
                <a:cs typeface="Calibri" panose="020F0502020204030204" pitchFamily="34" charset="0"/>
              </a:rPr>
              <a:t>Bureau of a city</a:t>
            </a:r>
            <a:r>
              <a:rPr lang="en-US" altLang="zh-CN" sz="1400" b="1" dirty="0">
                <a:solidFill>
                  <a:prstClr val="black"/>
                </a:solidFill>
                <a:latin typeface="Calibri" panose="020F0502020204030204" pitchFamily="34" charset="0"/>
                <a:ea typeface="微软雅黑" panose="020B0503020204020204" pitchFamily="34" charset="-122"/>
                <a:cs typeface="Calibri" panose="020F0502020204030204" pitchFamily="34" charset="0"/>
              </a:rPr>
              <a:t> management</a:t>
            </a:r>
            <a:r>
              <a:rPr lang="zh-CN" altLang="zh-CN" sz="1400" b="1" dirty="0">
                <a:solidFill>
                  <a:prstClr val="black"/>
                </a:solidFill>
                <a:latin typeface="Calibri" panose="020F0502020204030204" pitchFamily="34" charset="0"/>
                <a:ea typeface="微软雅黑" panose="020B0503020204020204" pitchFamily="34" charset="-122"/>
                <a:cs typeface="Calibri" panose="020F0502020204030204" pitchFamily="34" charset="0"/>
              </a:rPr>
              <a:t> in China </a:t>
            </a:r>
          </a:p>
        </p:txBody>
      </p:sp>
      <p:sp>
        <p:nvSpPr>
          <p:cNvPr id="47" name="矩形 46">
            <a:extLst>
              <a:ext uri="{FF2B5EF4-FFF2-40B4-BE49-F238E27FC236}">
                <a16:creationId xmlns:a16="http://schemas.microsoft.com/office/drawing/2014/main" id="{9E4D1309-4DCA-4D02-80E2-84C3133B5603}"/>
              </a:ext>
            </a:extLst>
          </p:cNvPr>
          <p:cNvSpPr/>
          <p:nvPr/>
        </p:nvSpPr>
        <p:spPr>
          <a:xfrm>
            <a:off x="7828846" y="3838526"/>
            <a:ext cx="1107086" cy="307777"/>
          </a:xfrm>
          <a:prstGeom prst="rect">
            <a:avLst/>
          </a:prstGeom>
        </p:spPr>
        <p:txBody>
          <a:bodyPr wrap="square">
            <a:spAutoFit/>
          </a:bodyPr>
          <a:lstStyle/>
          <a:p>
            <a:r>
              <a:rPr lang="en-US" altLang="zh-CN" sz="1400" b="1" dirty="0">
                <a:solidFill>
                  <a:prstClr val="black"/>
                </a:solidFill>
                <a:latin typeface="Calibri" panose="020F0502020204030204" pitchFamily="34" charset="0"/>
                <a:ea typeface="微软雅黑" panose="020B0503020204020204" pitchFamily="34" charset="-122"/>
                <a:cs typeface="Calibri" panose="020F0502020204030204" pitchFamily="34" charset="0"/>
              </a:rPr>
              <a:t>Smart gird</a:t>
            </a:r>
          </a:p>
        </p:txBody>
      </p:sp>
      <p:sp>
        <p:nvSpPr>
          <p:cNvPr id="56" name="矩形 55">
            <a:extLst>
              <a:ext uri="{FF2B5EF4-FFF2-40B4-BE49-F238E27FC236}">
                <a16:creationId xmlns:a16="http://schemas.microsoft.com/office/drawing/2014/main" id="{A49C6C3A-3FFF-4483-BE21-A3FBD467CEFC}"/>
              </a:ext>
            </a:extLst>
          </p:cNvPr>
          <p:cNvSpPr/>
          <p:nvPr/>
        </p:nvSpPr>
        <p:spPr>
          <a:xfrm>
            <a:off x="380018" y="4360957"/>
            <a:ext cx="3651012" cy="1384995"/>
          </a:xfrm>
          <a:prstGeom prst="rect">
            <a:avLst/>
          </a:prstGeom>
        </p:spPr>
        <p:txBody>
          <a:bodyPr wrap="square">
            <a:spAutoFit/>
          </a:bodyPr>
          <a:lstStyle/>
          <a:p>
            <a:pPr eaLnBrk="0" fontAlgn="base" hangingPunct="0">
              <a:spcBef>
                <a:spcPct val="0"/>
              </a:spcBef>
              <a:spcAft>
                <a:spcPct val="0"/>
              </a:spcAft>
            </a:pPr>
            <a:r>
              <a:rPr lang="zh-CN" altLang="zh-CN" sz="1200" dirty="0">
                <a:solidFill>
                  <a:srgbClr val="202124"/>
                </a:solidFill>
                <a:latin typeface="Calibri" panose="020F0502020204030204" pitchFamily="34" charset="0"/>
                <a:ea typeface="inherit"/>
                <a:cs typeface="Calibri" panose="020F0502020204030204" pitchFamily="34" charset="0"/>
              </a:rPr>
              <a:t>Disadvantages of other solutions </a:t>
            </a:r>
            <a:endParaRPr lang="en-US" altLang="zh-CN" sz="1200" dirty="0">
              <a:solidFill>
                <a:srgbClr val="202124"/>
              </a:solidFill>
              <a:latin typeface="Calibri" panose="020F0502020204030204" pitchFamily="34" charset="0"/>
              <a:ea typeface="inherit"/>
              <a:cs typeface="Calibri" panose="020F0502020204030204" pitchFamily="34" charset="0"/>
            </a:endParaRPr>
          </a:p>
          <a:p>
            <a:pPr marL="285750" indent="-285750" eaLnBrk="0" fontAlgn="base" hangingPunct="0">
              <a:spcBef>
                <a:spcPct val="0"/>
              </a:spcBef>
              <a:spcAft>
                <a:spcPct val="0"/>
              </a:spcAft>
              <a:buFont typeface="Arial" panose="020B0604020202020204" pitchFamily="34" charset="0"/>
              <a:buChar char="•"/>
            </a:pPr>
            <a:r>
              <a:rPr lang="zh-CN" altLang="zh-CN" sz="1200" dirty="0">
                <a:solidFill>
                  <a:srgbClr val="202124"/>
                </a:solidFill>
                <a:latin typeface="Calibri" panose="020F0502020204030204" pitchFamily="34" charset="0"/>
                <a:ea typeface="inherit"/>
                <a:cs typeface="Calibri" panose="020F0502020204030204" pitchFamily="34" charset="0"/>
              </a:rPr>
              <a:t>Infrared solution: heat map based on surface temperature measurement </a:t>
            </a:r>
            <a:r>
              <a:rPr lang="en-US" altLang="zh-CN" sz="1200" dirty="0">
                <a:solidFill>
                  <a:srgbClr val="202124"/>
                </a:solidFill>
                <a:latin typeface="Calibri" panose="020F0502020204030204" pitchFamily="34" charset="0"/>
                <a:ea typeface="inherit"/>
                <a:cs typeface="Calibri" panose="020F0502020204030204" pitchFamily="34" charset="0"/>
              </a:rPr>
              <a:t>which </a:t>
            </a:r>
            <a:r>
              <a:rPr lang="zh-CN" altLang="zh-CN" sz="1200" dirty="0">
                <a:solidFill>
                  <a:srgbClr val="202124"/>
                </a:solidFill>
                <a:latin typeface="Calibri" panose="020F0502020204030204" pitchFamily="34" charset="0"/>
                <a:ea typeface="inherit"/>
                <a:cs typeface="Calibri" panose="020F0502020204030204" pitchFamily="34" charset="0"/>
              </a:rPr>
              <a:t>cannot directly locate the </a:t>
            </a:r>
            <a:r>
              <a:rPr lang="en-US" altLang="zh-CN" sz="1200" dirty="0">
                <a:solidFill>
                  <a:srgbClr val="202124"/>
                </a:solidFill>
                <a:latin typeface="Calibri" panose="020F0502020204030204" pitchFamily="34" charset="0"/>
                <a:ea typeface="inherit"/>
                <a:cs typeface="Calibri" panose="020F0502020204030204" pitchFamily="34" charset="0"/>
              </a:rPr>
              <a:t>accurate </a:t>
            </a:r>
            <a:r>
              <a:rPr lang="zh-CN" altLang="zh-CN" sz="1200" dirty="0">
                <a:solidFill>
                  <a:srgbClr val="202124"/>
                </a:solidFill>
                <a:latin typeface="Calibri" panose="020F0502020204030204" pitchFamily="34" charset="0"/>
                <a:ea typeface="inherit"/>
                <a:cs typeface="Calibri" panose="020F0502020204030204" pitchFamily="34" charset="0"/>
              </a:rPr>
              <a:t>point, </a:t>
            </a:r>
            <a:r>
              <a:rPr lang="en-US" altLang="zh-CN" sz="1200" dirty="0">
                <a:solidFill>
                  <a:srgbClr val="202124"/>
                </a:solidFill>
                <a:latin typeface="Calibri" panose="020F0502020204030204" pitchFamily="34" charset="0"/>
                <a:ea typeface="inherit"/>
                <a:cs typeface="Calibri" panose="020F0502020204030204" pitchFamily="34" charset="0"/>
              </a:rPr>
              <a:t>low </a:t>
            </a:r>
            <a:r>
              <a:rPr lang="zh-CN" altLang="zh-CN" sz="1200" dirty="0">
                <a:solidFill>
                  <a:srgbClr val="202124"/>
                </a:solidFill>
                <a:latin typeface="Calibri" panose="020F0502020204030204" pitchFamily="34" charset="0"/>
                <a:ea typeface="inherit"/>
                <a:cs typeface="Calibri" panose="020F0502020204030204" pitchFamily="34" charset="0"/>
              </a:rPr>
              <a:t>accuracy</a:t>
            </a:r>
            <a:endParaRPr lang="en-US" altLang="zh-CN" sz="1200" dirty="0">
              <a:solidFill>
                <a:srgbClr val="202124"/>
              </a:solidFill>
              <a:latin typeface="Calibri" panose="020F0502020204030204" pitchFamily="34" charset="0"/>
              <a:ea typeface="inherit"/>
              <a:cs typeface="Calibri" panose="020F0502020204030204" pitchFamily="34" charset="0"/>
            </a:endParaRPr>
          </a:p>
          <a:p>
            <a:pPr marL="285750" indent="-285750" eaLnBrk="0" fontAlgn="base" hangingPunct="0">
              <a:spcBef>
                <a:spcPct val="0"/>
              </a:spcBef>
              <a:spcAft>
                <a:spcPct val="0"/>
              </a:spcAft>
              <a:buFont typeface="Arial" panose="020B0604020202020204" pitchFamily="34" charset="0"/>
              <a:buChar char="•"/>
            </a:pPr>
            <a:r>
              <a:rPr lang="zh-CN" altLang="zh-CN" sz="1200" dirty="0">
                <a:solidFill>
                  <a:srgbClr val="202124"/>
                </a:solidFill>
                <a:latin typeface="Calibri" panose="020F0502020204030204" pitchFamily="34" charset="0"/>
                <a:ea typeface="inherit"/>
                <a:cs typeface="Calibri" panose="020F0502020204030204" pitchFamily="34" charset="0"/>
              </a:rPr>
              <a:t>The maintenance of ultra-high voltage equipment is complicated and the labor cost is high (it cannot be monitored under working conditions) </a:t>
            </a:r>
          </a:p>
        </p:txBody>
      </p:sp>
      <p:sp>
        <p:nvSpPr>
          <p:cNvPr id="2" name="矩形 1">
            <a:extLst>
              <a:ext uri="{FF2B5EF4-FFF2-40B4-BE49-F238E27FC236}">
                <a16:creationId xmlns:a16="http://schemas.microsoft.com/office/drawing/2014/main" id="{88DAB7C4-1CEE-4BF0-9C68-2F96708591C7}"/>
              </a:ext>
            </a:extLst>
          </p:cNvPr>
          <p:cNvSpPr/>
          <p:nvPr/>
        </p:nvSpPr>
        <p:spPr>
          <a:xfrm>
            <a:off x="3796708" y="3235612"/>
            <a:ext cx="4449368" cy="369332"/>
          </a:xfrm>
          <a:prstGeom prst="rect">
            <a:avLst/>
          </a:prstGeom>
        </p:spPr>
        <p:txBody>
          <a:bodyPr wrap="square">
            <a:spAutoFit/>
          </a:bodyPr>
          <a:lstStyle/>
          <a:p>
            <a:pPr lvl="0">
              <a:defRPr/>
            </a:pPr>
            <a:r>
              <a:rPr lang="en-US" altLang="zh-CN" sz="900" dirty="0">
                <a:solidFill>
                  <a:prstClr val="black"/>
                </a:solidFill>
                <a:latin typeface="Calibri" panose="020F0502020204030204" pitchFamily="34" charset="0"/>
                <a:ea typeface="微软雅黑" panose="020B0503020204020204" pitchFamily="34" charset="-122"/>
                <a:cs typeface="Calibri" panose="020F0502020204030204" pitchFamily="34" charset="0"/>
              </a:rPr>
              <a:t>Types of sensor used for monitoring status of bridge: displacement, strain, deflection, tilt, cable tension, temperature, acceleration, wind direction and speed, corrosion, crack etc.</a:t>
            </a:r>
          </a:p>
        </p:txBody>
      </p:sp>
      <p:grpSp>
        <p:nvGrpSpPr>
          <p:cNvPr id="9" name="组合 8"/>
          <p:cNvGrpSpPr/>
          <p:nvPr/>
        </p:nvGrpSpPr>
        <p:grpSpPr>
          <a:xfrm>
            <a:off x="3853856" y="894625"/>
            <a:ext cx="4291544" cy="2365342"/>
            <a:chOff x="3853856" y="894625"/>
            <a:chExt cx="4291544" cy="2365342"/>
          </a:xfrm>
        </p:grpSpPr>
        <p:pic>
          <p:nvPicPr>
            <p:cNvPr id="43" name="图片 42">
              <a:extLst>
                <a:ext uri="{FF2B5EF4-FFF2-40B4-BE49-F238E27FC236}">
                  <a16:creationId xmlns:a16="http://schemas.microsoft.com/office/drawing/2014/main" id="{3A2A7743-82B3-40DC-9F76-DD26CA1FA310}"/>
                </a:ext>
              </a:extLst>
            </p:cNvPr>
            <p:cNvPicPr>
              <a:picLocks noChangeAspect="1"/>
            </p:cNvPicPr>
            <p:nvPr/>
          </p:nvPicPr>
          <p:blipFill>
            <a:blip r:embed="rId7"/>
            <a:stretch>
              <a:fillRect/>
            </a:stretch>
          </p:blipFill>
          <p:spPr>
            <a:xfrm>
              <a:off x="3853856" y="894625"/>
              <a:ext cx="4291544" cy="2365342"/>
            </a:xfrm>
            <a:prstGeom prst="rect">
              <a:avLst/>
            </a:prstGeom>
          </p:spPr>
        </p:pic>
        <p:pic>
          <p:nvPicPr>
            <p:cNvPr id="7" name="图片 6"/>
            <p:cNvPicPr>
              <a:picLocks noChangeAspect="1"/>
            </p:cNvPicPr>
            <p:nvPr/>
          </p:nvPicPr>
          <p:blipFill>
            <a:blip r:embed="rId8"/>
            <a:stretch>
              <a:fillRect/>
            </a:stretch>
          </p:blipFill>
          <p:spPr>
            <a:xfrm>
              <a:off x="3854376" y="2032177"/>
              <a:ext cx="379308" cy="471262"/>
            </a:xfrm>
            <a:prstGeom prst="rect">
              <a:avLst/>
            </a:prstGeom>
          </p:spPr>
        </p:pic>
        <p:pic>
          <p:nvPicPr>
            <p:cNvPr id="26" name="图片 25"/>
            <p:cNvPicPr>
              <a:picLocks noChangeAspect="1"/>
            </p:cNvPicPr>
            <p:nvPr/>
          </p:nvPicPr>
          <p:blipFill>
            <a:blip r:embed="rId8"/>
            <a:stretch>
              <a:fillRect/>
            </a:stretch>
          </p:blipFill>
          <p:spPr>
            <a:xfrm>
              <a:off x="7643231" y="1934532"/>
              <a:ext cx="379308" cy="471262"/>
            </a:xfrm>
            <a:prstGeom prst="rect">
              <a:avLst/>
            </a:prstGeom>
          </p:spPr>
        </p:pic>
        <p:pic>
          <p:nvPicPr>
            <p:cNvPr id="27" name="图片 26"/>
            <p:cNvPicPr>
              <a:picLocks noChangeAspect="1"/>
            </p:cNvPicPr>
            <p:nvPr/>
          </p:nvPicPr>
          <p:blipFill>
            <a:blip r:embed="rId8"/>
            <a:stretch>
              <a:fillRect/>
            </a:stretch>
          </p:blipFill>
          <p:spPr>
            <a:xfrm>
              <a:off x="6457327" y="1463441"/>
              <a:ext cx="520402" cy="268040"/>
            </a:xfrm>
            <a:prstGeom prst="rect">
              <a:avLst/>
            </a:prstGeom>
          </p:spPr>
        </p:pic>
        <p:sp>
          <p:nvSpPr>
            <p:cNvPr id="33" name="矩形 32"/>
            <p:cNvSpPr/>
            <p:nvPr/>
          </p:nvSpPr>
          <p:spPr>
            <a:xfrm>
              <a:off x="4265925" y="1245172"/>
              <a:ext cx="367900" cy="169277"/>
            </a:xfrm>
            <a:prstGeom prst="rect">
              <a:avLst/>
            </a:prstGeom>
            <a:solidFill>
              <a:schemeClr val="tx1">
                <a:lumMod val="10000"/>
                <a:lumOff val="90000"/>
              </a:schemeClr>
            </a:solidFill>
          </p:spPr>
          <p:txBody>
            <a:bodyPr wrap="square">
              <a:spAutoFit/>
            </a:bodyPr>
            <a:lstStyle/>
            <a:p>
              <a:endParaRPr lang="zh-CN" altLang="en-US" sz="500" dirty="0"/>
            </a:p>
          </p:txBody>
        </p:sp>
        <p:pic>
          <p:nvPicPr>
            <p:cNvPr id="45" name="图片 44"/>
            <p:cNvPicPr>
              <a:picLocks noChangeAspect="1"/>
            </p:cNvPicPr>
            <p:nvPr/>
          </p:nvPicPr>
          <p:blipFill>
            <a:blip r:embed="rId9"/>
            <a:stretch>
              <a:fillRect/>
            </a:stretch>
          </p:blipFill>
          <p:spPr>
            <a:xfrm>
              <a:off x="3871417" y="978886"/>
              <a:ext cx="1800476" cy="581106"/>
            </a:xfrm>
            <a:prstGeom prst="rect">
              <a:avLst/>
            </a:prstGeom>
          </p:spPr>
        </p:pic>
        <p:pic>
          <p:nvPicPr>
            <p:cNvPr id="46" name="图片 45"/>
            <p:cNvPicPr>
              <a:picLocks noChangeAspect="1"/>
            </p:cNvPicPr>
            <p:nvPr/>
          </p:nvPicPr>
          <p:blipFill>
            <a:blip r:embed="rId9"/>
            <a:stretch>
              <a:fillRect/>
            </a:stretch>
          </p:blipFill>
          <p:spPr>
            <a:xfrm>
              <a:off x="5654041" y="954619"/>
              <a:ext cx="1800476" cy="581106"/>
            </a:xfrm>
            <a:prstGeom prst="rect">
              <a:avLst/>
            </a:prstGeom>
          </p:spPr>
        </p:pic>
        <p:pic>
          <p:nvPicPr>
            <p:cNvPr id="48" name="图片 47"/>
            <p:cNvPicPr>
              <a:picLocks noChangeAspect="1"/>
            </p:cNvPicPr>
            <p:nvPr/>
          </p:nvPicPr>
          <p:blipFill>
            <a:blip r:embed="rId9"/>
            <a:stretch>
              <a:fillRect/>
            </a:stretch>
          </p:blipFill>
          <p:spPr>
            <a:xfrm>
              <a:off x="6187564" y="940806"/>
              <a:ext cx="1800476" cy="581106"/>
            </a:xfrm>
            <a:prstGeom prst="rect">
              <a:avLst/>
            </a:prstGeom>
          </p:spPr>
        </p:pic>
        <p:grpSp>
          <p:nvGrpSpPr>
            <p:cNvPr id="25" name="组合 24"/>
            <p:cNvGrpSpPr/>
            <p:nvPr/>
          </p:nvGrpSpPr>
          <p:grpSpPr>
            <a:xfrm>
              <a:off x="5139336" y="1005580"/>
              <a:ext cx="1048228" cy="395870"/>
              <a:chOff x="9588910" y="3112999"/>
              <a:chExt cx="1317987" cy="584710"/>
            </a:xfrm>
          </p:grpSpPr>
          <p:pic>
            <p:nvPicPr>
              <p:cNvPr id="10" name="图片 9"/>
              <p:cNvPicPr>
                <a:picLocks noChangeAspect="1"/>
              </p:cNvPicPr>
              <p:nvPr/>
            </p:nvPicPr>
            <p:blipFill>
              <a:blip r:embed="rId9"/>
              <a:stretch>
                <a:fillRect/>
              </a:stretch>
            </p:blipFill>
            <p:spPr>
              <a:xfrm>
                <a:off x="9588910" y="3116603"/>
                <a:ext cx="1317987" cy="581106"/>
              </a:xfrm>
              <a:prstGeom prst="rect">
                <a:avLst/>
              </a:prstGeom>
            </p:spPr>
          </p:pic>
          <p:pic>
            <p:nvPicPr>
              <p:cNvPr id="11" name="图片 10"/>
              <p:cNvPicPr>
                <a:picLocks noChangeAspect="1"/>
              </p:cNvPicPr>
              <p:nvPr/>
            </p:nvPicPr>
            <p:blipFill>
              <a:blip r:embed="rId10"/>
              <a:stretch>
                <a:fillRect/>
              </a:stretch>
            </p:blipFill>
            <p:spPr>
              <a:xfrm>
                <a:off x="9643485" y="3170157"/>
                <a:ext cx="200053" cy="266737"/>
              </a:xfrm>
              <a:prstGeom prst="rect">
                <a:avLst/>
              </a:prstGeom>
            </p:spPr>
          </p:pic>
          <p:pic>
            <p:nvPicPr>
              <p:cNvPr id="12" name="图片 11"/>
              <p:cNvPicPr>
                <a:picLocks noChangeAspect="1"/>
              </p:cNvPicPr>
              <p:nvPr/>
            </p:nvPicPr>
            <p:blipFill>
              <a:blip r:embed="rId11"/>
              <a:stretch>
                <a:fillRect/>
              </a:stretch>
            </p:blipFill>
            <p:spPr>
              <a:xfrm>
                <a:off x="9881637" y="3167088"/>
                <a:ext cx="181000" cy="247685"/>
              </a:xfrm>
              <a:prstGeom prst="rect">
                <a:avLst/>
              </a:prstGeom>
            </p:spPr>
          </p:pic>
          <p:pic>
            <p:nvPicPr>
              <p:cNvPr id="13" name="图片 12"/>
              <p:cNvPicPr>
                <a:picLocks noChangeAspect="1"/>
              </p:cNvPicPr>
              <p:nvPr/>
            </p:nvPicPr>
            <p:blipFill>
              <a:blip r:embed="rId12"/>
              <a:stretch>
                <a:fillRect/>
              </a:stretch>
            </p:blipFill>
            <p:spPr>
              <a:xfrm>
                <a:off x="10097768" y="3205378"/>
                <a:ext cx="152421" cy="190527"/>
              </a:xfrm>
              <a:prstGeom prst="rect">
                <a:avLst/>
              </a:prstGeom>
            </p:spPr>
          </p:pic>
          <p:pic>
            <p:nvPicPr>
              <p:cNvPr id="14" name="图片 13"/>
              <p:cNvPicPr>
                <a:picLocks noChangeAspect="1"/>
              </p:cNvPicPr>
              <p:nvPr/>
            </p:nvPicPr>
            <p:blipFill>
              <a:blip r:embed="rId13"/>
              <a:stretch>
                <a:fillRect/>
              </a:stretch>
            </p:blipFill>
            <p:spPr>
              <a:xfrm>
                <a:off x="10293874" y="3112999"/>
                <a:ext cx="142895" cy="323895"/>
              </a:xfrm>
              <a:prstGeom prst="rect">
                <a:avLst/>
              </a:prstGeom>
            </p:spPr>
          </p:pic>
          <p:pic>
            <p:nvPicPr>
              <p:cNvPr id="16" name="图片 15"/>
              <p:cNvPicPr>
                <a:picLocks noChangeAspect="1"/>
              </p:cNvPicPr>
              <p:nvPr/>
            </p:nvPicPr>
            <p:blipFill>
              <a:blip r:embed="rId14"/>
              <a:stretch>
                <a:fillRect/>
              </a:stretch>
            </p:blipFill>
            <p:spPr>
              <a:xfrm>
                <a:off x="10477524" y="3160630"/>
                <a:ext cx="171474" cy="228632"/>
              </a:xfrm>
              <a:prstGeom prst="rect">
                <a:avLst/>
              </a:prstGeom>
            </p:spPr>
          </p:pic>
          <p:pic>
            <p:nvPicPr>
              <p:cNvPr id="17" name="图片 16"/>
              <p:cNvPicPr>
                <a:picLocks noChangeAspect="1"/>
              </p:cNvPicPr>
              <p:nvPr/>
            </p:nvPicPr>
            <p:blipFill>
              <a:blip r:embed="rId15"/>
              <a:stretch>
                <a:fillRect/>
              </a:stretch>
            </p:blipFill>
            <p:spPr>
              <a:xfrm>
                <a:off x="10641751" y="3148036"/>
                <a:ext cx="209579" cy="266737"/>
              </a:xfrm>
              <a:prstGeom prst="rect">
                <a:avLst/>
              </a:prstGeom>
            </p:spPr>
          </p:pic>
          <p:pic>
            <p:nvPicPr>
              <p:cNvPr id="19" name="图片 18"/>
              <p:cNvPicPr>
                <a:picLocks noChangeAspect="1"/>
              </p:cNvPicPr>
              <p:nvPr/>
            </p:nvPicPr>
            <p:blipFill>
              <a:blip r:embed="rId16"/>
              <a:stretch>
                <a:fillRect/>
              </a:stretch>
            </p:blipFill>
            <p:spPr>
              <a:xfrm>
                <a:off x="9668745" y="3407158"/>
                <a:ext cx="181000" cy="276264"/>
              </a:xfrm>
              <a:prstGeom prst="rect">
                <a:avLst/>
              </a:prstGeom>
            </p:spPr>
          </p:pic>
          <p:pic>
            <p:nvPicPr>
              <p:cNvPr id="20" name="图片 19"/>
              <p:cNvPicPr>
                <a:picLocks noChangeAspect="1"/>
              </p:cNvPicPr>
              <p:nvPr/>
            </p:nvPicPr>
            <p:blipFill>
              <a:blip r:embed="rId17"/>
              <a:stretch>
                <a:fillRect/>
              </a:stretch>
            </p:blipFill>
            <p:spPr>
              <a:xfrm>
                <a:off x="9881885" y="3451452"/>
                <a:ext cx="228632" cy="209579"/>
              </a:xfrm>
              <a:prstGeom prst="rect">
                <a:avLst/>
              </a:prstGeom>
            </p:spPr>
          </p:pic>
          <p:pic>
            <p:nvPicPr>
              <p:cNvPr id="21" name="图片 20"/>
              <p:cNvPicPr>
                <a:picLocks noChangeAspect="1"/>
              </p:cNvPicPr>
              <p:nvPr/>
            </p:nvPicPr>
            <p:blipFill>
              <a:blip r:embed="rId18"/>
              <a:stretch>
                <a:fillRect/>
              </a:stretch>
            </p:blipFill>
            <p:spPr>
              <a:xfrm>
                <a:off x="10110517" y="3477156"/>
                <a:ext cx="142895" cy="152421"/>
              </a:xfrm>
              <a:prstGeom prst="rect">
                <a:avLst/>
              </a:prstGeom>
            </p:spPr>
          </p:pic>
          <p:pic>
            <p:nvPicPr>
              <p:cNvPr id="22" name="图片 21"/>
              <p:cNvPicPr>
                <a:picLocks noChangeAspect="1"/>
              </p:cNvPicPr>
              <p:nvPr/>
            </p:nvPicPr>
            <p:blipFill>
              <a:blip r:embed="rId19"/>
              <a:stretch>
                <a:fillRect/>
              </a:stretch>
            </p:blipFill>
            <p:spPr>
              <a:xfrm>
                <a:off x="10294916" y="3436894"/>
                <a:ext cx="152421" cy="209579"/>
              </a:xfrm>
              <a:prstGeom prst="rect">
                <a:avLst/>
              </a:prstGeom>
            </p:spPr>
          </p:pic>
          <p:pic>
            <p:nvPicPr>
              <p:cNvPr id="23" name="图片 22"/>
              <p:cNvPicPr>
                <a:picLocks noChangeAspect="1"/>
              </p:cNvPicPr>
              <p:nvPr/>
            </p:nvPicPr>
            <p:blipFill>
              <a:blip r:embed="rId20"/>
              <a:stretch>
                <a:fillRect/>
              </a:stretch>
            </p:blipFill>
            <p:spPr>
              <a:xfrm>
                <a:off x="10473208" y="3424407"/>
                <a:ext cx="190527" cy="238158"/>
              </a:xfrm>
              <a:prstGeom prst="rect">
                <a:avLst/>
              </a:prstGeom>
            </p:spPr>
          </p:pic>
          <p:pic>
            <p:nvPicPr>
              <p:cNvPr id="24" name="图片 23"/>
              <p:cNvPicPr>
                <a:picLocks noChangeAspect="1"/>
              </p:cNvPicPr>
              <p:nvPr/>
            </p:nvPicPr>
            <p:blipFill>
              <a:blip r:embed="rId21"/>
              <a:stretch>
                <a:fillRect/>
              </a:stretch>
            </p:blipFill>
            <p:spPr>
              <a:xfrm>
                <a:off x="10657839" y="3404687"/>
                <a:ext cx="190527" cy="266737"/>
              </a:xfrm>
              <a:prstGeom prst="rect">
                <a:avLst/>
              </a:prstGeom>
            </p:spPr>
          </p:pic>
        </p:grpSp>
        <p:sp>
          <p:nvSpPr>
            <p:cNvPr id="28" name="矩形 27"/>
            <p:cNvSpPr/>
            <p:nvPr/>
          </p:nvSpPr>
          <p:spPr>
            <a:xfrm>
              <a:off x="4079886" y="1072249"/>
              <a:ext cx="1143198" cy="276999"/>
            </a:xfrm>
            <a:prstGeom prst="rect">
              <a:avLst/>
            </a:prstGeom>
          </p:spPr>
          <p:txBody>
            <a:bodyPr wrap="none">
              <a:spAutoFit/>
            </a:bodyPr>
            <a:lstStyle/>
            <a:p>
              <a:r>
                <a:rPr lang="en-US" altLang="zh-CN" sz="1200" dirty="0">
                  <a:solidFill>
                    <a:srgbClr val="202124"/>
                  </a:solidFill>
                  <a:latin typeface="Calibri" panose="020F0502020204030204" pitchFamily="34" charset="0"/>
                  <a:ea typeface="inherit"/>
                  <a:cs typeface="Calibri" panose="020F0502020204030204" pitchFamily="34" charset="0"/>
                </a:rPr>
                <a:t>various</a:t>
              </a:r>
              <a:r>
                <a:rPr lang="zh-CN" altLang="en-US" sz="1200" dirty="0">
                  <a:solidFill>
                    <a:srgbClr val="202124"/>
                  </a:solidFill>
                  <a:latin typeface="Calibri" panose="020F0502020204030204" pitchFamily="34" charset="0"/>
                  <a:ea typeface="inherit"/>
                  <a:cs typeface="Calibri" panose="020F0502020204030204" pitchFamily="34" charset="0"/>
                </a:rPr>
                <a:t> </a:t>
              </a:r>
              <a:r>
                <a:rPr lang="en-US" altLang="zh-CN" sz="1200" dirty="0">
                  <a:solidFill>
                    <a:srgbClr val="202124"/>
                  </a:solidFill>
                  <a:latin typeface="Calibri" panose="020F0502020204030204" pitchFamily="34" charset="0"/>
                  <a:ea typeface="inherit"/>
                  <a:cs typeface="Calibri" panose="020F0502020204030204" pitchFamily="34" charset="0"/>
                </a:rPr>
                <a:t>sensors</a:t>
              </a:r>
              <a:endParaRPr lang="zh-CN" altLang="en-US" sz="1200"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174360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a:extLst>
              <a:ext uri="{FF2B5EF4-FFF2-40B4-BE49-F238E27FC236}">
                <a16:creationId xmlns:a16="http://schemas.microsoft.com/office/drawing/2014/main" id="{B1AC3CA0-7F89-4E7C-B948-C8BA5BCFC530}"/>
              </a:ext>
            </a:extLst>
          </p:cNvPr>
          <p:cNvSpPr txBox="1"/>
          <p:nvPr/>
        </p:nvSpPr>
        <p:spPr>
          <a:xfrm>
            <a:off x="511423" y="965872"/>
            <a:ext cx="5366464" cy="430887"/>
          </a:xfrm>
          <a:prstGeom prst="rect">
            <a:avLst/>
          </a:prstGeom>
          <a:noFill/>
        </p:spPr>
        <p:txBody>
          <a:bodyPr wrap="square" lIns="0" tIns="0" rIns="0" bIns="0" rtlCol="0">
            <a:spAutoFit/>
          </a:bodyPr>
          <a:lstStyle/>
          <a:p>
            <a:pPr marL="285750" indent="-285750">
              <a:spcAft>
                <a:spcPts val="600"/>
              </a:spcAft>
              <a:buFont typeface="Wingdings" panose="05000000000000000000" pitchFamily="2" charset="2"/>
              <a:buChar char="p"/>
              <a:defRPr/>
            </a:pPr>
            <a:r>
              <a:rPr kumimoji="1" lang="en-US" altLang="zh-CN" sz="1400"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Disposable plastic foam boxes are widely used in the distribution of agricultural products</a:t>
            </a:r>
          </a:p>
        </p:txBody>
      </p:sp>
      <p:sp>
        <p:nvSpPr>
          <p:cNvPr id="37" name="标题 1">
            <a:extLst>
              <a:ext uri="{FF2B5EF4-FFF2-40B4-BE49-F238E27FC236}">
                <a16:creationId xmlns:a16="http://schemas.microsoft.com/office/drawing/2014/main" id="{06949D33-5A11-4EC8-9E7B-21ED70F080BC}"/>
              </a:ext>
            </a:extLst>
          </p:cNvPr>
          <p:cNvSpPr txBox="1">
            <a:spLocks/>
          </p:cNvSpPr>
          <p:nvPr/>
        </p:nvSpPr>
        <p:spPr bwMode="auto">
          <a:xfrm>
            <a:off x="273987" y="170084"/>
            <a:ext cx="11648788" cy="59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defTabSz="914400" fontAlgn="base">
              <a:spcBef>
                <a:spcPct val="0"/>
              </a:spcBef>
              <a:spcAft>
                <a:spcPct val="0"/>
              </a:spcAft>
              <a:defRPr sz="3000" b="0">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r>
              <a:rPr lang="en-US" altLang="zh-CN" sz="2400" dirty="0"/>
              <a:t>Wide Area Network</a:t>
            </a:r>
            <a:r>
              <a:rPr lang="zh-CN" altLang="en-US" sz="2400" dirty="0"/>
              <a:t>：</a:t>
            </a:r>
            <a:r>
              <a:rPr lang="en-US" altLang="zh-CN" sz="2400" dirty="0"/>
              <a:t>E2E Tracking and Status Monitoring of Returnable Transport Items</a:t>
            </a:r>
            <a:endParaRPr lang="zh-CN" altLang="en-US" sz="2400" dirty="0"/>
          </a:p>
        </p:txBody>
      </p:sp>
      <p:sp>
        <p:nvSpPr>
          <p:cNvPr id="73" name="矩形 72"/>
          <p:cNvSpPr/>
          <p:nvPr/>
        </p:nvSpPr>
        <p:spPr>
          <a:xfrm>
            <a:off x="6500349" y="1419554"/>
            <a:ext cx="5422426" cy="1708160"/>
          </a:xfrm>
          <a:prstGeom prst="rect">
            <a:avLst/>
          </a:prstGeom>
        </p:spPr>
        <p:txBody>
          <a:bodyPr wrap="square">
            <a:spAutoFit/>
          </a:bodyPr>
          <a:lstStyle/>
          <a:p>
            <a:pPr marL="171450" indent="-171450">
              <a:lnSpc>
                <a:spcPct val="150000"/>
              </a:lnSpc>
              <a:buFont typeface="Wingdings" panose="05000000000000000000" pitchFamily="2" charset="2"/>
              <a:buChar char="ü"/>
            </a:pPr>
            <a:r>
              <a:rPr lang="zh-CN" altLang="en-US" sz="1400" b="1" dirty="0">
                <a:latin typeface="Calibri" panose="020F0502020204030204" pitchFamily="34" charset="0"/>
                <a:ea typeface="微软雅黑" panose="020B0503020204020204" pitchFamily="34" charset="-122"/>
                <a:cs typeface="Calibri" panose="020F0502020204030204" pitchFamily="34" charset="0"/>
              </a:rPr>
              <a:t>Current situation: </a:t>
            </a:r>
            <a:endParaRPr lang="en-US" altLang="zh-CN" sz="1400" b="1" dirty="0">
              <a:latin typeface="Calibri" panose="020F0502020204030204" pitchFamily="34" charset="0"/>
              <a:ea typeface="微软雅黑" panose="020B0503020204020204" pitchFamily="34" charset="-122"/>
              <a:cs typeface="Calibri" panose="020F0502020204030204" pitchFamily="34" charset="0"/>
            </a:endParaRPr>
          </a:p>
          <a:p>
            <a:pPr marL="171450" indent="-171450">
              <a:lnSpc>
                <a:spcPct val="150000"/>
              </a:lnSpc>
              <a:buFont typeface="Arial" panose="020B0604020202020204" pitchFamily="34" charset="0"/>
              <a:buChar char="•"/>
            </a:pPr>
            <a:r>
              <a:rPr lang="en-US" altLang="zh-CN" sz="1400" dirty="0">
                <a:latin typeface="Calibri" panose="020F0502020204030204" pitchFamily="34" charset="0"/>
                <a:ea typeface="微软雅黑" panose="020B0503020204020204" pitchFamily="34" charset="-122"/>
                <a:cs typeface="Calibri" panose="020F0502020204030204" pitchFamily="34" charset="0"/>
              </a:rPr>
              <a:t>~</a:t>
            </a:r>
            <a:r>
              <a:rPr lang="zh-CN" altLang="en-US" sz="1400" dirty="0">
                <a:latin typeface="Calibri" panose="020F0502020204030204" pitchFamily="34" charset="0"/>
                <a:ea typeface="微软雅黑" panose="020B0503020204020204" pitchFamily="34" charset="-122"/>
                <a:cs typeface="Calibri" panose="020F0502020204030204" pitchFamily="34" charset="0"/>
              </a:rPr>
              <a:t>400,000 </a:t>
            </a:r>
            <a:r>
              <a:rPr lang="en-US" altLang="zh-CN" sz="1400" dirty="0">
                <a:latin typeface="Calibri" panose="020F0502020204030204" pitchFamily="34" charset="0"/>
                <a:ea typeface="微软雅黑" panose="020B0503020204020204" pitchFamily="34" charset="-122"/>
                <a:cs typeface="Calibri" panose="020F0502020204030204" pitchFamily="34" charset="0"/>
              </a:rPr>
              <a:t>disposable plastic</a:t>
            </a:r>
            <a:r>
              <a:rPr lang="zh-CN" altLang="en-US" sz="1400" dirty="0">
                <a:latin typeface="Calibri" panose="020F0502020204030204" pitchFamily="34" charset="0"/>
                <a:ea typeface="微软雅黑" panose="020B0503020204020204" pitchFamily="34" charset="-122"/>
                <a:cs typeface="Calibri" panose="020F0502020204030204" pitchFamily="34" charset="0"/>
              </a:rPr>
              <a:t> foam crates </a:t>
            </a:r>
            <a:r>
              <a:rPr lang="en-US" altLang="zh-CN" sz="1400" dirty="0">
                <a:latin typeface="Calibri" panose="020F0502020204030204" pitchFamily="34" charset="0"/>
                <a:ea typeface="微软雅黑" panose="020B0503020204020204" pitchFamily="34" charset="-122"/>
                <a:cs typeface="Calibri" panose="020F0502020204030204" pitchFamily="34" charset="0"/>
              </a:rPr>
              <a:t>are used per day in one </a:t>
            </a:r>
            <a:r>
              <a:rPr lang="zh-CN" altLang="en-US" sz="1400" dirty="0">
                <a:latin typeface="Calibri" panose="020F0502020204030204" pitchFamily="34" charset="0"/>
                <a:ea typeface="微软雅黑" panose="020B0503020204020204" pitchFamily="34" charset="-122"/>
                <a:cs typeface="Calibri" panose="020F0502020204030204" pitchFamily="34" charset="0"/>
              </a:rPr>
              <a:t>wholesale market</a:t>
            </a:r>
            <a:endParaRPr lang="en-US" altLang="zh-CN" sz="1400" dirty="0">
              <a:latin typeface="Calibri" panose="020F0502020204030204" pitchFamily="34" charset="0"/>
              <a:ea typeface="微软雅黑" panose="020B0503020204020204" pitchFamily="34" charset="-122"/>
              <a:cs typeface="Calibri" panose="020F0502020204030204" pitchFamily="34" charset="0"/>
            </a:endParaRPr>
          </a:p>
          <a:p>
            <a:pPr marL="171450" indent="-171450">
              <a:lnSpc>
                <a:spcPct val="150000"/>
              </a:lnSpc>
              <a:buFont typeface="Arial" panose="020B0604020202020204" pitchFamily="34" charset="0"/>
              <a:buChar char="•"/>
            </a:pPr>
            <a:r>
              <a:rPr lang="en-US" altLang="zh-CN" sz="1400" dirty="0">
                <a:latin typeface="Calibri" panose="020F0502020204030204" pitchFamily="34" charset="0"/>
                <a:ea typeface="微软雅黑" panose="020B0503020204020204" pitchFamily="34" charset="-122"/>
                <a:cs typeface="Calibri" panose="020F0502020204030204" pitchFamily="34" charset="0"/>
              </a:rPr>
              <a:t>Top requests: enable recycling crates monitoring, cost and efficiency improvement, food safety and tracing</a:t>
            </a:r>
          </a:p>
        </p:txBody>
      </p:sp>
      <p:sp>
        <p:nvSpPr>
          <p:cNvPr id="213" name="文本框 212">
            <a:extLst>
              <a:ext uri="{FF2B5EF4-FFF2-40B4-BE49-F238E27FC236}">
                <a16:creationId xmlns:a16="http://schemas.microsoft.com/office/drawing/2014/main" id="{B1AC3CA0-7F89-4E7C-B948-C8BA5BCFC530}"/>
              </a:ext>
            </a:extLst>
          </p:cNvPr>
          <p:cNvSpPr txBox="1"/>
          <p:nvPr/>
        </p:nvSpPr>
        <p:spPr>
          <a:xfrm>
            <a:off x="511423" y="3873017"/>
            <a:ext cx="5366464" cy="215444"/>
          </a:xfrm>
          <a:prstGeom prst="rect">
            <a:avLst/>
          </a:prstGeom>
          <a:noFill/>
        </p:spPr>
        <p:txBody>
          <a:bodyPr wrap="square" lIns="0" tIns="0" rIns="0" bIns="0" rtlCol="0">
            <a:spAutoFit/>
          </a:bodyPr>
          <a:lstStyle/>
          <a:p>
            <a:pPr marL="285750" indent="-285750">
              <a:buFont typeface="Wingdings" panose="05000000000000000000" pitchFamily="2" charset="2"/>
              <a:buChar char="p"/>
              <a:defRPr/>
            </a:pPr>
            <a:r>
              <a:rPr kumimoji="1" lang="en-US" altLang="zh-CN" sz="1400"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Recycling crates E2E management</a:t>
            </a:r>
            <a:endParaRPr kumimoji="1" lang="zh-CN" altLang="en-US" sz="1400" b="1" dirty="0">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p:txBody>
      </p:sp>
      <p:sp>
        <p:nvSpPr>
          <p:cNvPr id="35" name="矩形 34"/>
          <p:cNvSpPr/>
          <p:nvPr/>
        </p:nvSpPr>
        <p:spPr>
          <a:xfrm>
            <a:off x="6500348" y="3360891"/>
            <a:ext cx="4796302" cy="2031325"/>
          </a:xfrm>
          <a:prstGeom prst="rect">
            <a:avLst/>
          </a:prstGeom>
        </p:spPr>
        <p:txBody>
          <a:bodyPr wrap="square">
            <a:spAutoFit/>
          </a:bodyPr>
          <a:lstStyle/>
          <a:p>
            <a:pPr marL="171450" indent="-171450">
              <a:lnSpc>
                <a:spcPct val="150000"/>
              </a:lnSpc>
              <a:buFont typeface="Wingdings" panose="05000000000000000000" pitchFamily="2" charset="2"/>
              <a:buChar char="ü"/>
            </a:pPr>
            <a:r>
              <a:rPr lang="en-US" altLang="zh-CN" sz="1400" b="1" dirty="0">
                <a:latin typeface="Calibri" panose="020F0502020204030204" pitchFamily="34" charset="0"/>
                <a:ea typeface="微软雅黑" panose="020B0503020204020204" pitchFamily="34" charset="-122"/>
                <a:cs typeface="Calibri" panose="020F0502020204030204" pitchFamily="34" charset="0"/>
              </a:rPr>
              <a:t>Future</a:t>
            </a:r>
            <a:r>
              <a:rPr lang="zh-CN" altLang="en-US" sz="1400" b="1" dirty="0">
                <a:latin typeface="Calibri" panose="020F0502020204030204" pitchFamily="34" charset="0"/>
                <a:ea typeface="微软雅黑" panose="020B0503020204020204" pitchFamily="34" charset="-122"/>
                <a:cs typeface="Calibri" panose="020F0502020204030204" pitchFamily="34" charset="0"/>
              </a:rPr>
              <a:t>: </a:t>
            </a:r>
            <a:endParaRPr lang="en-US" altLang="zh-CN" sz="1400" b="1" dirty="0">
              <a:latin typeface="Calibri" panose="020F0502020204030204" pitchFamily="34" charset="0"/>
              <a:ea typeface="微软雅黑" panose="020B0503020204020204" pitchFamily="34" charset="-122"/>
              <a:cs typeface="Calibri" panose="020F0502020204030204" pitchFamily="34" charset="0"/>
            </a:endParaRPr>
          </a:p>
          <a:p>
            <a:pPr marL="171450" indent="-171450">
              <a:lnSpc>
                <a:spcPct val="150000"/>
              </a:lnSpc>
              <a:buFont typeface="Arial" panose="020B0604020202020204" pitchFamily="34" charset="0"/>
              <a:buChar char="•"/>
              <a:defRPr/>
            </a:pPr>
            <a:r>
              <a:rPr lang="en-US" altLang="zh-CN" sz="1400" dirty="0">
                <a:latin typeface="Calibri" panose="020F0502020204030204" pitchFamily="34" charset="0"/>
                <a:ea typeface="微软雅黑" panose="020B0503020204020204" pitchFamily="34" charset="-122"/>
                <a:cs typeface="Calibri" panose="020F0502020204030204" pitchFamily="34" charset="0"/>
              </a:rPr>
              <a:t>Recycling crates as manageable assets </a:t>
            </a:r>
          </a:p>
          <a:p>
            <a:pPr marL="171450" indent="-171450">
              <a:lnSpc>
                <a:spcPct val="150000"/>
              </a:lnSpc>
              <a:buFont typeface="Arial" panose="020B0604020202020204" pitchFamily="34" charset="0"/>
              <a:buChar char="•"/>
              <a:defRPr/>
            </a:pPr>
            <a:r>
              <a:rPr lang="en-US" altLang="zh-CN" sz="1400" dirty="0">
                <a:latin typeface="Calibri" panose="020F0502020204030204" pitchFamily="34" charset="0"/>
                <a:ea typeface="微软雅黑" panose="020B0503020204020204" pitchFamily="34" charset="-122"/>
                <a:cs typeface="Calibri" panose="020F0502020204030204" pitchFamily="34" charset="0"/>
              </a:rPr>
              <a:t>E2E recycling management includes automatic stock in/out inventory and status tracking</a:t>
            </a:r>
          </a:p>
          <a:p>
            <a:pPr marL="171450" indent="-171450">
              <a:lnSpc>
                <a:spcPct val="150000"/>
              </a:lnSpc>
              <a:buFont typeface="Arial" panose="020B0604020202020204" pitchFamily="34" charset="0"/>
              <a:buChar char="•"/>
              <a:defRPr/>
            </a:pPr>
            <a:r>
              <a:rPr lang="en-US" altLang="zh-CN" sz="1400" dirty="0">
                <a:latin typeface="Calibri" panose="020F0502020204030204" pitchFamily="34" charset="0"/>
                <a:ea typeface="微软雅黑" panose="020B0503020204020204" pitchFamily="34" charset="-122"/>
                <a:cs typeface="Calibri" panose="020F0502020204030204" pitchFamily="34" charset="0"/>
              </a:rPr>
              <a:t>Global returnable transport items (crates and pallets) could be up to hundreds of billions</a:t>
            </a:r>
          </a:p>
        </p:txBody>
      </p:sp>
      <p:sp>
        <p:nvSpPr>
          <p:cNvPr id="145" name="文本框 144">
            <a:extLst>
              <a:ext uri="{FF2B5EF4-FFF2-40B4-BE49-F238E27FC236}">
                <a16:creationId xmlns:a16="http://schemas.microsoft.com/office/drawing/2014/main" id="{B1AC3CA0-7F89-4E7C-B948-C8BA5BCFC530}"/>
              </a:ext>
            </a:extLst>
          </p:cNvPr>
          <p:cNvSpPr txBox="1"/>
          <p:nvPr/>
        </p:nvSpPr>
        <p:spPr>
          <a:xfrm>
            <a:off x="6573212" y="969090"/>
            <a:ext cx="3132763" cy="215444"/>
          </a:xfrm>
          <a:prstGeom prst="rect">
            <a:avLst/>
          </a:prstGeom>
          <a:noFill/>
        </p:spPr>
        <p:txBody>
          <a:bodyPr wrap="square" lIns="0" tIns="0" rIns="0" bIns="0" rtlCol="0">
            <a:spAutoFit/>
          </a:bodyPr>
          <a:lstStyle/>
          <a:p>
            <a:pPr marL="285750" indent="-285750">
              <a:spcAft>
                <a:spcPts val="600"/>
              </a:spcAft>
              <a:buFont typeface="Wingdings" panose="05000000000000000000" pitchFamily="2" charset="2"/>
              <a:buChar char="p"/>
              <a:defRPr/>
            </a:pPr>
            <a:r>
              <a:rPr kumimoji="1" lang="en-US" altLang="zh-CN" sz="1400"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Example</a:t>
            </a:r>
            <a:r>
              <a:rPr kumimoji="1" lang="zh-CN" altLang="en-US" sz="1400"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 </a:t>
            </a:r>
            <a:r>
              <a:rPr kumimoji="1" lang="en-US" altLang="zh-CN" sz="1400"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use case in China</a:t>
            </a:r>
          </a:p>
        </p:txBody>
      </p:sp>
      <p:grpSp>
        <p:nvGrpSpPr>
          <p:cNvPr id="32" name="组合 31"/>
          <p:cNvGrpSpPr/>
          <p:nvPr/>
        </p:nvGrpSpPr>
        <p:grpSpPr>
          <a:xfrm>
            <a:off x="364525" y="4283562"/>
            <a:ext cx="5615283" cy="1865327"/>
            <a:chOff x="364525" y="4283562"/>
            <a:chExt cx="5615283" cy="1865327"/>
          </a:xfrm>
        </p:grpSpPr>
        <p:sp>
          <p:nvSpPr>
            <p:cNvPr id="76" name="文本框 75">
              <a:extLst>
                <a:ext uri="{FF2B5EF4-FFF2-40B4-BE49-F238E27FC236}">
                  <a16:creationId xmlns:a16="http://schemas.microsoft.com/office/drawing/2014/main" id="{EF096AD1-43CC-443A-B4D5-74545A0D8383}"/>
                </a:ext>
              </a:extLst>
            </p:cNvPr>
            <p:cNvSpPr txBox="1"/>
            <p:nvPr/>
          </p:nvSpPr>
          <p:spPr>
            <a:xfrm>
              <a:off x="558140" y="4283562"/>
              <a:ext cx="1176261"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000" b="0" i="0" u="none" strike="noStrike" kern="1200" cap="none" spc="0" normalizeH="0" baseline="0" noProof="0" dirty="0">
                  <a:ln>
                    <a:noFill/>
                  </a:ln>
                  <a:solidFill>
                    <a:srgbClr val="000000"/>
                  </a:solidFill>
                  <a:effectLst/>
                  <a:uLnTx/>
                  <a:uFillTx/>
                  <a:latin typeface="Calibri" panose="020F0502020204030204" pitchFamily="34" charset="0"/>
                  <a:ea typeface="Microsoft YaHei" panose="020B0503020204020204" pitchFamily="34" charset="-122"/>
                  <a:cs typeface="Calibri" panose="020F0502020204030204" pitchFamily="34" charset="0"/>
                </a:rPr>
                <a:t>UC1: Stock in/out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000" b="0" i="0" u="none" strike="noStrike" kern="1200" cap="none" spc="0" normalizeH="0" baseline="0" noProof="0" dirty="0">
                  <a:ln>
                    <a:noFill/>
                  </a:ln>
                  <a:solidFill>
                    <a:srgbClr val="000000"/>
                  </a:solidFill>
                  <a:effectLst/>
                  <a:uLnTx/>
                  <a:uFillTx/>
                  <a:latin typeface="Calibri" panose="020F0502020204030204" pitchFamily="34" charset="0"/>
                  <a:ea typeface="Microsoft YaHei" panose="020B0503020204020204" pitchFamily="34" charset="-122"/>
                  <a:cs typeface="Calibri" panose="020F0502020204030204" pitchFamily="34" charset="0"/>
                </a:rPr>
                <a:t>Inventory</a:t>
              </a:r>
            </a:p>
          </p:txBody>
        </p:sp>
        <p:sp>
          <p:nvSpPr>
            <p:cNvPr id="77" name="文本框 76">
              <a:extLst>
                <a:ext uri="{FF2B5EF4-FFF2-40B4-BE49-F238E27FC236}">
                  <a16:creationId xmlns:a16="http://schemas.microsoft.com/office/drawing/2014/main" id="{3F5D9673-1EE5-4442-A270-EF754A4AB1A9}"/>
                </a:ext>
              </a:extLst>
            </p:cNvPr>
            <p:cNvSpPr txBox="1"/>
            <p:nvPr/>
          </p:nvSpPr>
          <p:spPr>
            <a:xfrm>
              <a:off x="2450207" y="4283562"/>
              <a:ext cx="1397936"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000" b="0" i="0" u="none" strike="noStrike" kern="1200" cap="none" spc="0" normalizeH="0" baseline="0" noProof="0" dirty="0">
                  <a:ln>
                    <a:noFill/>
                  </a:ln>
                  <a:solidFill>
                    <a:srgbClr val="000000"/>
                  </a:solidFill>
                  <a:effectLst/>
                  <a:uLnTx/>
                  <a:uFillTx/>
                  <a:latin typeface="Calibri" panose="020F0502020204030204" pitchFamily="34" charset="0"/>
                  <a:ea typeface="Microsoft YaHei" panose="020B0503020204020204" pitchFamily="34" charset="-122"/>
                  <a:cs typeface="Calibri" panose="020F0502020204030204" pitchFamily="34" charset="0"/>
                </a:rPr>
                <a:t>UC2: Status tracking during Transport</a:t>
              </a:r>
            </a:p>
          </p:txBody>
        </p:sp>
        <p:sp>
          <p:nvSpPr>
            <p:cNvPr id="78" name="文本框 77">
              <a:extLst>
                <a:ext uri="{FF2B5EF4-FFF2-40B4-BE49-F238E27FC236}">
                  <a16:creationId xmlns:a16="http://schemas.microsoft.com/office/drawing/2014/main" id="{52B0EC57-D9BE-4797-BBA6-B09F4DD7FA61}"/>
                </a:ext>
              </a:extLst>
            </p:cNvPr>
            <p:cNvSpPr txBox="1"/>
            <p:nvPr/>
          </p:nvSpPr>
          <p:spPr>
            <a:xfrm>
              <a:off x="4297283" y="4283562"/>
              <a:ext cx="1397936" cy="15388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000" b="0" i="0" u="none" strike="noStrike" kern="1200" cap="none" spc="0" normalizeH="0" baseline="0" noProof="0" dirty="0">
                  <a:ln>
                    <a:noFill/>
                  </a:ln>
                  <a:solidFill>
                    <a:srgbClr val="000000"/>
                  </a:solidFill>
                  <a:effectLst/>
                  <a:uLnTx/>
                  <a:uFillTx/>
                  <a:latin typeface="Calibri" panose="020F0502020204030204" pitchFamily="34" charset="0"/>
                  <a:ea typeface="Microsoft YaHei" panose="020B0503020204020204" pitchFamily="34" charset="-122"/>
                  <a:cs typeface="Calibri" panose="020F0502020204030204" pitchFamily="34" charset="0"/>
                </a:rPr>
                <a:t>UC3: Checkpoint</a:t>
              </a:r>
            </a:p>
          </p:txBody>
        </p:sp>
        <p:sp>
          <p:nvSpPr>
            <p:cNvPr id="79" name="矩形 78">
              <a:extLst>
                <a:ext uri="{FF2B5EF4-FFF2-40B4-BE49-F238E27FC236}">
                  <a16:creationId xmlns:a16="http://schemas.microsoft.com/office/drawing/2014/main" id="{1F542836-381A-4175-9F2D-CB40D6A7D062}"/>
                </a:ext>
              </a:extLst>
            </p:cNvPr>
            <p:cNvSpPr/>
            <p:nvPr/>
          </p:nvSpPr>
          <p:spPr>
            <a:xfrm>
              <a:off x="364525" y="5612710"/>
              <a:ext cx="1884180" cy="400110"/>
            </a:xfrm>
            <a:prstGeom prst="rect">
              <a:avLst/>
            </a:prstGeom>
          </p:spPr>
          <p:txBody>
            <a:bodyPr wrap="square">
              <a:spAutoFit/>
            </a:bodyPr>
            <a:lstStyle/>
            <a:p>
              <a:pPr marL="171450" lvl="0" indent="-171450" defTabSz="914400">
                <a:buFont typeface="Wingdings" panose="05000000000000000000" pitchFamily="2" charset="2"/>
                <a:buChar char="ü"/>
                <a:defRPr/>
              </a:pPr>
              <a:r>
                <a:rPr lang="en-US" altLang="zh-CN" sz="1000" dirty="0">
                  <a:solidFill>
                    <a:srgbClr val="1D1D1A"/>
                  </a:solidFill>
                  <a:latin typeface="Calibri" panose="020F0502020204030204"/>
                  <a:ea typeface="等线" panose="02010600030101010101" pitchFamily="2" charset="-122"/>
                </a:rPr>
                <a:t>Stock </a:t>
              </a:r>
              <a:r>
                <a:rPr lang="en-US" altLang="zh-CN" sz="1000" dirty="0">
                  <a:solidFill>
                    <a:srgbClr val="1D1D1A"/>
                  </a:solidFill>
                </a:rPr>
                <a:t>in/out, automatic inventory accuracy </a:t>
              </a:r>
              <a:r>
                <a:rPr lang="en-US" altLang="zh-CN" sz="1000" dirty="0">
                  <a:solidFill>
                    <a:srgbClr val="1D1D1A"/>
                  </a:solidFill>
                  <a:latin typeface="Calibri" panose="020F0502020204030204"/>
                  <a:ea typeface="等线" panose="02010600030101010101" pitchFamily="2" charset="-122"/>
                </a:rPr>
                <a:t>99.99%</a:t>
              </a:r>
            </a:p>
          </p:txBody>
        </p:sp>
        <p:sp>
          <p:nvSpPr>
            <p:cNvPr id="89" name="矩形 88">
              <a:extLst>
                <a:ext uri="{FF2B5EF4-FFF2-40B4-BE49-F238E27FC236}">
                  <a16:creationId xmlns:a16="http://schemas.microsoft.com/office/drawing/2014/main" id="{7D56166B-F8A1-40E6-94CB-F7953A2E79B0}"/>
                </a:ext>
              </a:extLst>
            </p:cNvPr>
            <p:cNvSpPr/>
            <p:nvPr/>
          </p:nvSpPr>
          <p:spPr>
            <a:xfrm>
              <a:off x="4175553" y="5588457"/>
              <a:ext cx="1804255" cy="553998"/>
            </a:xfrm>
            <a:prstGeom prst="rect">
              <a:avLst/>
            </a:prstGeom>
          </p:spPr>
          <p:txBody>
            <a:bodyPr wrap="square">
              <a:spAutoFit/>
            </a:bodyPr>
            <a:lstStyle/>
            <a:p>
              <a:pPr marL="171450" lvl="0" indent="-171450" defTabSz="914400">
                <a:buFont typeface="Wingdings" panose="05000000000000000000" pitchFamily="2" charset="2"/>
                <a:buChar char="ü"/>
                <a:defRPr/>
              </a:pPr>
              <a:r>
                <a:rPr lang="en-US" altLang="zh-CN" sz="1000" dirty="0">
                  <a:solidFill>
                    <a:srgbClr val="1D1D1A"/>
                  </a:solidFill>
                  <a:latin typeface="Calibri" panose="020F0502020204030204"/>
                  <a:ea typeface="等线" panose="02010600030101010101" pitchFamily="2" charset="-122"/>
                </a:rPr>
                <a:t>Automatic reading of crates in check point, accuracy 99.99%</a:t>
              </a:r>
            </a:p>
          </p:txBody>
        </p:sp>
        <p:pic>
          <p:nvPicPr>
            <p:cNvPr id="22" name="图片 21"/>
            <p:cNvPicPr>
              <a:picLocks noChangeAspect="1"/>
            </p:cNvPicPr>
            <p:nvPr/>
          </p:nvPicPr>
          <p:blipFill>
            <a:blip r:embed="rId3"/>
            <a:stretch>
              <a:fillRect/>
            </a:stretch>
          </p:blipFill>
          <p:spPr>
            <a:xfrm>
              <a:off x="558140" y="4679119"/>
              <a:ext cx="1382628" cy="852368"/>
            </a:xfrm>
            <a:prstGeom prst="rect">
              <a:avLst/>
            </a:prstGeom>
          </p:spPr>
        </p:pic>
        <p:grpSp>
          <p:nvGrpSpPr>
            <p:cNvPr id="31" name="组合 30"/>
            <p:cNvGrpSpPr/>
            <p:nvPr/>
          </p:nvGrpSpPr>
          <p:grpSpPr>
            <a:xfrm>
              <a:off x="2230077" y="4692897"/>
              <a:ext cx="1884180" cy="1455992"/>
              <a:chOff x="2230077" y="4692897"/>
              <a:chExt cx="1884180" cy="1455992"/>
            </a:xfrm>
          </p:grpSpPr>
          <p:sp>
            <p:nvSpPr>
              <p:cNvPr id="80" name="矩形 79">
                <a:extLst>
                  <a:ext uri="{FF2B5EF4-FFF2-40B4-BE49-F238E27FC236}">
                    <a16:creationId xmlns:a16="http://schemas.microsoft.com/office/drawing/2014/main" id="{7BCB80DC-9A6E-49D1-8F78-5920591AF42C}"/>
                  </a:ext>
                </a:extLst>
              </p:cNvPr>
              <p:cNvSpPr/>
              <p:nvPr/>
            </p:nvSpPr>
            <p:spPr>
              <a:xfrm>
                <a:off x="2230077" y="5594891"/>
                <a:ext cx="1884180" cy="553998"/>
              </a:xfrm>
              <a:prstGeom prst="rect">
                <a:avLst/>
              </a:prstGeom>
            </p:spPr>
            <p:txBody>
              <a:bodyPr wrap="square">
                <a:spAutoFit/>
              </a:bodyPr>
              <a:lstStyle/>
              <a:p>
                <a:pPr marL="171450" lvl="0" indent="-171450" defTabSz="914400">
                  <a:buFont typeface="Wingdings" panose="05000000000000000000" pitchFamily="2" charset="2"/>
                  <a:buChar char="ü"/>
                  <a:defRPr/>
                </a:pPr>
                <a:r>
                  <a:rPr lang="en-US" altLang="zh-CN" sz="1000" dirty="0">
                    <a:solidFill>
                      <a:srgbClr val="1D1D1A"/>
                    </a:solidFill>
                    <a:latin typeface="Calibri" panose="020F0502020204030204"/>
                    <a:ea typeface="等线" panose="02010600030101010101" pitchFamily="2" charset="-122"/>
                  </a:rPr>
                  <a:t>Continuous monitoring and update of crates’ temperature, location etc.</a:t>
                </a:r>
              </a:p>
            </p:txBody>
          </p:sp>
          <p:pic>
            <p:nvPicPr>
              <p:cNvPr id="81" name="图片 80">
                <a:extLst>
                  <a:ext uri="{FF2B5EF4-FFF2-40B4-BE49-F238E27FC236}">
                    <a16:creationId xmlns:a16="http://schemas.microsoft.com/office/drawing/2014/main" id="{E2CE14EB-3A02-4E32-AE48-D4A8F2085D4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142" t="21264" r="38597" b="53161"/>
              <a:stretch/>
            </p:blipFill>
            <p:spPr>
              <a:xfrm>
                <a:off x="3225820" y="4692897"/>
                <a:ext cx="791561" cy="838589"/>
              </a:xfrm>
              <a:prstGeom prst="rect">
                <a:avLst/>
              </a:prstGeom>
            </p:spPr>
          </p:pic>
          <p:pic>
            <p:nvPicPr>
              <p:cNvPr id="122" name="图片 121"/>
              <p:cNvPicPr>
                <a:picLocks noChangeAspect="1"/>
              </p:cNvPicPr>
              <p:nvPr/>
            </p:nvPicPr>
            <p:blipFill>
              <a:blip r:embed="rId5"/>
              <a:stretch>
                <a:fillRect/>
              </a:stretch>
            </p:blipFill>
            <p:spPr>
              <a:xfrm>
                <a:off x="3621600" y="4881238"/>
                <a:ext cx="192376" cy="125918"/>
              </a:xfrm>
              <a:prstGeom prst="rect">
                <a:avLst/>
              </a:prstGeom>
            </p:spPr>
          </p:pic>
          <p:pic>
            <p:nvPicPr>
              <p:cNvPr id="124" name="图片 123"/>
              <p:cNvPicPr>
                <a:picLocks noChangeAspect="1"/>
              </p:cNvPicPr>
              <p:nvPr/>
            </p:nvPicPr>
            <p:blipFill>
              <a:blip r:embed="rId5"/>
              <a:stretch>
                <a:fillRect/>
              </a:stretch>
            </p:blipFill>
            <p:spPr>
              <a:xfrm>
                <a:off x="3813976" y="4881238"/>
                <a:ext cx="192376" cy="125918"/>
              </a:xfrm>
              <a:prstGeom prst="rect">
                <a:avLst/>
              </a:prstGeom>
            </p:spPr>
          </p:pic>
          <p:pic>
            <p:nvPicPr>
              <p:cNvPr id="134" name="图片 133"/>
              <p:cNvPicPr>
                <a:picLocks noChangeAspect="1"/>
              </p:cNvPicPr>
              <p:nvPr/>
            </p:nvPicPr>
            <p:blipFill>
              <a:blip r:embed="rId5"/>
              <a:stretch>
                <a:fillRect/>
              </a:stretch>
            </p:blipFill>
            <p:spPr>
              <a:xfrm>
                <a:off x="3621600" y="4994944"/>
                <a:ext cx="192376" cy="125918"/>
              </a:xfrm>
              <a:prstGeom prst="rect">
                <a:avLst/>
              </a:prstGeom>
            </p:spPr>
          </p:pic>
          <p:pic>
            <p:nvPicPr>
              <p:cNvPr id="135" name="图片 134"/>
              <p:cNvPicPr>
                <a:picLocks noChangeAspect="1"/>
              </p:cNvPicPr>
              <p:nvPr/>
            </p:nvPicPr>
            <p:blipFill>
              <a:blip r:embed="rId5"/>
              <a:stretch>
                <a:fillRect/>
              </a:stretch>
            </p:blipFill>
            <p:spPr>
              <a:xfrm>
                <a:off x="3813976" y="4994944"/>
                <a:ext cx="192376" cy="125918"/>
              </a:xfrm>
              <a:prstGeom prst="rect">
                <a:avLst/>
              </a:prstGeom>
            </p:spPr>
          </p:pic>
          <p:pic>
            <p:nvPicPr>
              <p:cNvPr id="136" name="图片 135"/>
              <p:cNvPicPr>
                <a:picLocks noChangeAspect="1"/>
              </p:cNvPicPr>
              <p:nvPr/>
            </p:nvPicPr>
            <p:blipFill>
              <a:blip r:embed="rId5"/>
              <a:stretch>
                <a:fillRect/>
              </a:stretch>
            </p:blipFill>
            <p:spPr>
              <a:xfrm>
                <a:off x="3621600" y="5109621"/>
                <a:ext cx="192376" cy="125918"/>
              </a:xfrm>
              <a:prstGeom prst="rect">
                <a:avLst/>
              </a:prstGeom>
            </p:spPr>
          </p:pic>
          <p:pic>
            <p:nvPicPr>
              <p:cNvPr id="137" name="图片 136"/>
              <p:cNvPicPr>
                <a:picLocks noChangeAspect="1"/>
              </p:cNvPicPr>
              <p:nvPr/>
            </p:nvPicPr>
            <p:blipFill>
              <a:blip r:embed="rId5"/>
              <a:stretch>
                <a:fillRect/>
              </a:stretch>
            </p:blipFill>
            <p:spPr>
              <a:xfrm>
                <a:off x="3813976" y="5109621"/>
                <a:ext cx="192376" cy="125918"/>
              </a:xfrm>
              <a:prstGeom prst="rect">
                <a:avLst/>
              </a:prstGeom>
            </p:spPr>
          </p:pic>
          <p:pic>
            <p:nvPicPr>
              <p:cNvPr id="140" name="图片 139"/>
              <p:cNvPicPr>
                <a:picLocks noChangeAspect="1"/>
              </p:cNvPicPr>
              <p:nvPr/>
            </p:nvPicPr>
            <p:blipFill>
              <a:blip r:embed="rId5"/>
              <a:stretch>
                <a:fillRect/>
              </a:stretch>
            </p:blipFill>
            <p:spPr>
              <a:xfrm>
                <a:off x="3621600" y="5222758"/>
                <a:ext cx="192376" cy="125918"/>
              </a:xfrm>
              <a:prstGeom prst="rect">
                <a:avLst/>
              </a:prstGeom>
            </p:spPr>
          </p:pic>
          <p:pic>
            <p:nvPicPr>
              <p:cNvPr id="141" name="图片 140"/>
              <p:cNvPicPr>
                <a:picLocks noChangeAspect="1"/>
              </p:cNvPicPr>
              <p:nvPr/>
            </p:nvPicPr>
            <p:blipFill>
              <a:blip r:embed="rId5"/>
              <a:stretch>
                <a:fillRect/>
              </a:stretch>
            </p:blipFill>
            <p:spPr>
              <a:xfrm>
                <a:off x="3813976" y="5222758"/>
                <a:ext cx="192376" cy="125918"/>
              </a:xfrm>
              <a:prstGeom prst="rect">
                <a:avLst/>
              </a:prstGeom>
            </p:spPr>
          </p:pic>
          <p:pic>
            <p:nvPicPr>
              <p:cNvPr id="142" name="图片 141"/>
              <p:cNvPicPr>
                <a:picLocks noChangeAspect="1"/>
              </p:cNvPicPr>
              <p:nvPr/>
            </p:nvPicPr>
            <p:blipFill>
              <a:blip r:embed="rId5"/>
              <a:stretch>
                <a:fillRect/>
              </a:stretch>
            </p:blipFill>
            <p:spPr>
              <a:xfrm>
                <a:off x="3621605" y="5348676"/>
                <a:ext cx="192376" cy="125918"/>
              </a:xfrm>
              <a:prstGeom prst="rect">
                <a:avLst/>
              </a:prstGeom>
            </p:spPr>
          </p:pic>
          <p:pic>
            <p:nvPicPr>
              <p:cNvPr id="143" name="图片 142"/>
              <p:cNvPicPr>
                <a:picLocks noChangeAspect="1"/>
              </p:cNvPicPr>
              <p:nvPr/>
            </p:nvPicPr>
            <p:blipFill>
              <a:blip r:embed="rId5"/>
              <a:stretch>
                <a:fillRect/>
              </a:stretch>
            </p:blipFill>
            <p:spPr>
              <a:xfrm>
                <a:off x="3813981" y="5348676"/>
                <a:ext cx="192376" cy="125918"/>
              </a:xfrm>
              <a:prstGeom prst="rect">
                <a:avLst/>
              </a:prstGeom>
            </p:spPr>
          </p:pic>
          <p:grpSp>
            <p:nvGrpSpPr>
              <p:cNvPr id="24" name="组合 23"/>
              <p:cNvGrpSpPr/>
              <p:nvPr/>
            </p:nvGrpSpPr>
            <p:grpSpPr>
              <a:xfrm>
                <a:off x="2430454" y="4696954"/>
                <a:ext cx="764584" cy="827826"/>
                <a:chOff x="2430454" y="4696954"/>
                <a:chExt cx="764584" cy="827826"/>
              </a:xfrm>
            </p:grpSpPr>
            <p:grpSp>
              <p:nvGrpSpPr>
                <p:cNvPr id="21" name="组合 20"/>
                <p:cNvGrpSpPr/>
                <p:nvPr/>
              </p:nvGrpSpPr>
              <p:grpSpPr>
                <a:xfrm>
                  <a:off x="2430454" y="4696954"/>
                  <a:ext cx="764584" cy="827826"/>
                  <a:chOff x="2430454" y="4696954"/>
                  <a:chExt cx="764584" cy="827826"/>
                </a:xfrm>
              </p:grpSpPr>
              <p:grpSp>
                <p:nvGrpSpPr>
                  <p:cNvPr id="19" name="组合 18"/>
                  <p:cNvGrpSpPr/>
                  <p:nvPr/>
                </p:nvGrpSpPr>
                <p:grpSpPr>
                  <a:xfrm>
                    <a:off x="2430454" y="4696954"/>
                    <a:ext cx="764584" cy="827826"/>
                    <a:chOff x="8387868" y="5625393"/>
                    <a:chExt cx="898985" cy="929846"/>
                  </a:xfrm>
                </p:grpSpPr>
                <p:pic>
                  <p:nvPicPr>
                    <p:cNvPr id="13" name="图片 12"/>
                    <p:cNvPicPr>
                      <a:picLocks noChangeAspect="1"/>
                    </p:cNvPicPr>
                    <p:nvPr/>
                  </p:nvPicPr>
                  <p:blipFill>
                    <a:blip r:embed="rId6"/>
                    <a:stretch>
                      <a:fillRect/>
                    </a:stretch>
                  </p:blipFill>
                  <p:spPr>
                    <a:xfrm>
                      <a:off x="8387868" y="5718590"/>
                      <a:ext cx="898984" cy="836649"/>
                    </a:xfrm>
                    <a:prstGeom prst="rect">
                      <a:avLst/>
                    </a:prstGeom>
                  </p:spPr>
                </p:pic>
                <p:pic>
                  <p:nvPicPr>
                    <p:cNvPr id="18" name="图片 17"/>
                    <p:cNvPicPr>
                      <a:picLocks noChangeAspect="1"/>
                    </p:cNvPicPr>
                    <p:nvPr/>
                  </p:nvPicPr>
                  <p:blipFill>
                    <a:blip r:embed="rId7"/>
                    <a:stretch>
                      <a:fillRect/>
                    </a:stretch>
                  </p:blipFill>
                  <p:spPr>
                    <a:xfrm>
                      <a:off x="8628485" y="5625393"/>
                      <a:ext cx="658368" cy="677726"/>
                    </a:xfrm>
                    <a:prstGeom prst="rect">
                      <a:avLst/>
                    </a:prstGeom>
                  </p:spPr>
                </p:pic>
              </p:grpSp>
              <p:pic>
                <p:nvPicPr>
                  <p:cNvPr id="20" name="图片 19"/>
                  <p:cNvPicPr>
                    <a:picLocks noChangeAspect="1"/>
                  </p:cNvPicPr>
                  <p:nvPr/>
                </p:nvPicPr>
                <p:blipFill>
                  <a:blip r:embed="rId8"/>
                  <a:stretch>
                    <a:fillRect/>
                  </a:stretch>
                </p:blipFill>
                <p:spPr>
                  <a:xfrm>
                    <a:off x="2683976" y="5344033"/>
                    <a:ext cx="123842" cy="95263"/>
                  </a:xfrm>
                  <a:prstGeom prst="rect">
                    <a:avLst/>
                  </a:prstGeom>
                </p:spPr>
              </p:pic>
            </p:grpSp>
            <p:pic>
              <p:nvPicPr>
                <p:cNvPr id="23" name="图片 22"/>
                <p:cNvPicPr>
                  <a:picLocks noChangeAspect="1"/>
                </p:cNvPicPr>
                <p:nvPr/>
              </p:nvPicPr>
              <p:blipFill>
                <a:blip r:embed="rId9"/>
                <a:stretch>
                  <a:fillRect/>
                </a:stretch>
              </p:blipFill>
              <p:spPr>
                <a:xfrm>
                  <a:off x="2479604" y="5108489"/>
                  <a:ext cx="149425" cy="130745"/>
                </a:xfrm>
                <a:prstGeom prst="rect">
                  <a:avLst/>
                </a:prstGeom>
              </p:spPr>
            </p:pic>
          </p:grpSp>
        </p:grpSp>
        <p:grpSp>
          <p:nvGrpSpPr>
            <p:cNvPr id="29" name="组合 28"/>
            <p:cNvGrpSpPr/>
            <p:nvPr/>
          </p:nvGrpSpPr>
          <p:grpSpPr>
            <a:xfrm>
              <a:off x="4361034" y="4664117"/>
              <a:ext cx="1270433" cy="882373"/>
              <a:chOff x="4361034" y="4664117"/>
              <a:chExt cx="1270433" cy="882373"/>
            </a:xfrm>
          </p:grpSpPr>
          <p:pic>
            <p:nvPicPr>
              <p:cNvPr id="74" name="图片 73">
                <a:extLst>
                  <a:ext uri="{FF2B5EF4-FFF2-40B4-BE49-F238E27FC236}">
                    <a16:creationId xmlns:a16="http://schemas.microsoft.com/office/drawing/2014/main" id="{37D5008A-86DB-422A-97DE-5A824E27B8F6}"/>
                  </a:ext>
                </a:extLst>
              </p:cNvPr>
              <p:cNvPicPr>
                <a:picLocks noChangeAspect="1"/>
              </p:cNvPicPr>
              <p:nvPr/>
            </p:nvPicPr>
            <p:blipFill rotWithShape="1">
              <a:blip r:embed="rId4">
                <a:extLst>
                  <a:ext uri="{28A0092B-C50C-407E-A947-70E740481C1C}">
                    <a14:useLocalDpi xmlns:a14="http://schemas.microsoft.com/office/drawing/2010/main" val="0"/>
                  </a:ext>
                </a:extLst>
              </a:blip>
              <a:srcRect l="6181" t="26258" r="75466" b="52770"/>
              <a:stretch/>
            </p:blipFill>
            <p:spPr>
              <a:xfrm>
                <a:off x="4361034" y="4664117"/>
                <a:ext cx="1270433" cy="882373"/>
              </a:xfrm>
              <a:prstGeom prst="rect">
                <a:avLst/>
              </a:prstGeom>
            </p:spPr>
          </p:pic>
          <p:pic>
            <p:nvPicPr>
              <p:cNvPr id="25" name="图片 24"/>
              <p:cNvPicPr>
                <a:picLocks noChangeAspect="1"/>
              </p:cNvPicPr>
              <p:nvPr/>
            </p:nvPicPr>
            <p:blipFill>
              <a:blip r:embed="rId10"/>
              <a:stretch>
                <a:fillRect/>
              </a:stretch>
            </p:blipFill>
            <p:spPr>
              <a:xfrm>
                <a:off x="4561817" y="5055801"/>
                <a:ext cx="95263" cy="104790"/>
              </a:xfrm>
              <a:prstGeom prst="rect">
                <a:avLst/>
              </a:prstGeom>
            </p:spPr>
          </p:pic>
          <p:pic>
            <p:nvPicPr>
              <p:cNvPr id="26" name="图片 25"/>
              <p:cNvPicPr>
                <a:picLocks noChangeAspect="1"/>
              </p:cNvPicPr>
              <p:nvPr/>
            </p:nvPicPr>
            <p:blipFill>
              <a:blip r:embed="rId10"/>
              <a:stretch>
                <a:fillRect/>
              </a:stretch>
            </p:blipFill>
            <p:spPr>
              <a:xfrm>
                <a:off x="4635225" y="5054435"/>
                <a:ext cx="95263" cy="104790"/>
              </a:xfrm>
              <a:prstGeom prst="rect">
                <a:avLst/>
              </a:prstGeom>
            </p:spPr>
          </p:pic>
          <p:pic>
            <p:nvPicPr>
              <p:cNvPr id="27" name="图片 26"/>
              <p:cNvPicPr>
                <a:picLocks noChangeAspect="1"/>
              </p:cNvPicPr>
              <p:nvPr/>
            </p:nvPicPr>
            <p:blipFill>
              <a:blip r:embed="rId10"/>
              <a:stretch>
                <a:fillRect/>
              </a:stretch>
            </p:blipFill>
            <p:spPr>
              <a:xfrm>
                <a:off x="4716871" y="5040750"/>
                <a:ext cx="95263" cy="104790"/>
              </a:xfrm>
              <a:prstGeom prst="rect">
                <a:avLst/>
              </a:prstGeom>
            </p:spPr>
          </p:pic>
          <p:pic>
            <p:nvPicPr>
              <p:cNvPr id="84" name="图片 83"/>
              <p:cNvPicPr>
                <a:picLocks noChangeAspect="1"/>
              </p:cNvPicPr>
              <p:nvPr/>
            </p:nvPicPr>
            <p:blipFill>
              <a:blip r:embed="rId10"/>
              <a:stretch>
                <a:fillRect/>
              </a:stretch>
            </p:blipFill>
            <p:spPr>
              <a:xfrm>
                <a:off x="4709857" y="4975610"/>
                <a:ext cx="95263" cy="104790"/>
              </a:xfrm>
              <a:prstGeom prst="rect">
                <a:avLst/>
              </a:prstGeom>
            </p:spPr>
          </p:pic>
          <p:pic>
            <p:nvPicPr>
              <p:cNvPr id="87" name="图片 86"/>
              <p:cNvPicPr>
                <a:picLocks noChangeAspect="1"/>
              </p:cNvPicPr>
              <p:nvPr/>
            </p:nvPicPr>
            <p:blipFill>
              <a:blip r:embed="rId10"/>
              <a:stretch>
                <a:fillRect/>
              </a:stretch>
            </p:blipFill>
            <p:spPr>
              <a:xfrm>
                <a:off x="4805120" y="4921493"/>
                <a:ext cx="95263" cy="104790"/>
              </a:xfrm>
              <a:prstGeom prst="rect">
                <a:avLst/>
              </a:prstGeom>
            </p:spPr>
          </p:pic>
          <p:pic>
            <p:nvPicPr>
              <p:cNvPr id="88" name="图片 87"/>
              <p:cNvPicPr>
                <a:picLocks noChangeAspect="1"/>
              </p:cNvPicPr>
              <p:nvPr/>
            </p:nvPicPr>
            <p:blipFill>
              <a:blip r:embed="rId10"/>
              <a:stretch>
                <a:fillRect/>
              </a:stretch>
            </p:blipFill>
            <p:spPr>
              <a:xfrm>
                <a:off x="4812519" y="5028945"/>
                <a:ext cx="95263" cy="104790"/>
              </a:xfrm>
              <a:prstGeom prst="rect">
                <a:avLst/>
              </a:prstGeom>
            </p:spPr>
          </p:pic>
          <p:pic>
            <p:nvPicPr>
              <p:cNvPr id="90" name="图片 89"/>
              <p:cNvPicPr>
                <a:picLocks noChangeAspect="1"/>
              </p:cNvPicPr>
              <p:nvPr/>
            </p:nvPicPr>
            <p:blipFill>
              <a:blip r:embed="rId10"/>
              <a:stretch>
                <a:fillRect/>
              </a:stretch>
            </p:blipFill>
            <p:spPr>
              <a:xfrm>
                <a:off x="4642409" y="4993088"/>
                <a:ext cx="95263" cy="104790"/>
              </a:xfrm>
              <a:prstGeom prst="rect">
                <a:avLst/>
              </a:prstGeom>
            </p:spPr>
          </p:pic>
          <p:pic>
            <p:nvPicPr>
              <p:cNvPr id="91" name="图片 90"/>
              <p:cNvPicPr>
                <a:picLocks noChangeAspect="1"/>
              </p:cNvPicPr>
              <p:nvPr/>
            </p:nvPicPr>
            <p:blipFill>
              <a:blip r:embed="rId10"/>
              <a:stretch>
                <a:fillRect/>
              </a:stretch>
            </p:blipFill>
            <p:spPr>
              <a:xfrm>
                <a:off x="4815717" y="5050966"/>
                <a:ext cx="95263" cy="104790"/>
              </a:xfrm>
              <a:prstGeom prst="rect">
                <a:avLst/>
              </a:prstGeom>
            </p:spPr>
          </p:pic>
          <p:pic>
            <p:nvPicPr>
              <p:cNvPr id="92" name="图片 91"/>
              <p:cNvPicPr>
                <a:picLocks noChangeAspect="1"/>
              </p:cNvPicPr>
              <p:nvPr/>
            </p:nvPicPr>
            <p:blipFill>
              <a:blip r:embed="rId10"/>
              <a:stretch>
                <a:fillRect/>
              </a:stretch>
            </p:blipFill>
            <p:spPr>
              <a:xfrm>
                <a:off x="4720977" y="5055083"/>
                <a:ext cx="95263" cy="104790"/>
              </a:xfrm>
              <a:prstGeom prst="rect">
                <a:avLst/>
              </a:prstGeom>
            </p:spPr>
          </p:pic>
          <p:pic>
            <p:nvPicPr>
              <p:cNvPr id="93" name="图片 92"/>
              <p:cNvPicPr>
                <a:picLocks noChangeAspect="1"/>
              </p:cNvPicPr>
              <p:nvPr/>
            </p:nvPicPr>
            <p:blipFill>
              <a:blip r:embed="rId10"/>
              <a:stretch>
                <a:fillRect/>
              </a:stretch>
            </p:blipFill>
            <p:spPr>
              <a:xfrm>
                <a:off x="4589097" y="5031546"/>
                <a:ext cx="95263" cy="104790"/>
              </a:xfrm>
              <a:prstGeom prst="rect">
                <a:avLst/>
              </a:prstGeom>
            </p:spPr>
          </p:pic>
        </p:grpSp>
      </p:grpSp>
      <p:grpSp>
        <p:nvGrpSpPr>
          <p:cNvPr id="8" name="组合 7"/>
          <p:cNvGrpSpPr/>
          <p:nvPr/>
        </p:nvGrpSpPr>
        <p:grpSpPr>
          <a:xfrm>
            <a:off x="583909" y="1550140"/>
            <a:ext cx="5183486" cy="2046533"/>
            <a:chOff x="583909" y="1550140"/>
            <a:chExt cx="5183486" cy="2046533"/>
          </a:xfrm>
        </p:grpSpPr>
        <p:grpSp>
          <p:nvGrpSpPr>
            <p:cNvPr id="2" name="组合 1"/>
            <p:cNvGrpSpPr/>
            <p:nvPr/>
          </p:nvGrpSpPr>
          <p:grpSpPr>
            <a:xfrm>
              <a:off x="5348963" y="2732863"/>
              <a:ext cx="177380" cy="160685"/>
              <a:chOff x="5846041" y="3031764"/>
              <a:chExt cx="280307" cy="249203"/>
            </a:xfrm>
          </p:grpSpPr>
          <p:sp>
            <p:nvSpPr>
              <p:cNvPr id="75" name="Freeform 512"/>
              <p:cNvSpPr>
                <a:spLocks/>
              </p:cNvSpPr>
              <p:nvPr/>
            </p:nvSpPr>
            <p:spPr bwMode="auto">
              <a:xfrm>
                <a:off x="5846041" y="3031764"/>
                <a:ext cx="280307" cy="78683"/>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13"/>
              <p:cNvSpPr>
                <a:spLocks/>
              </p:cNvSpPr>
              <p:nvPr/>
            </p:nvSpPr>
            <p:spPr bwMode="auto">
              <a:xfrm>
                <a:off x="5895218" y="3120282"/>
                <a:ext cx="186871" cy="73765"/>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15"/>
              <p:cNvSpPr>
                <a:spLocks/>
              </p:cNvSpPr>
              <p:nvPr/>
            </p:nvSpPr>
            <p:spPr bwMode="auto">
              <a:xfrm>
                <a:off x="5954574" y="3212120"/>
                <a:ext cx="68847" cy="68847"/>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583909" y="1550140"/>
              <a:ext cx="5183486" cy="2046533"/>
              <a:chOff x="583909" y="1550140"/>
              <a:chExt cx="5183486" cy="2046533"/>
            </a:xfrm>
          </p:grpSpPr>
          <p:grpSp>
            <p:nvGrpSpPr>
              <p:cNvPr id="38" name="组合 37"/>
              <p:cNvGrpSpPr/>
              <p:nvPr/>
            </p:nvGrpSpPr>
            <p:grpSpPr>
              <a:xfrm>
                <a:off x="583909" y="1550140"/>
                <a:ext cx="5183486" cy="2046533"/>
                <a:chOff x="589765" y="2493119"/>
                <a:chExt cx="5183486" cy="2046533"/>
              </a:xfrm>
            </p:grpSpPr>
            <p:pic>
              <p:nvPicPr>
                <p:cNvPr id="7" name="图片 6"/>
                <p:cNvPicPr>
                  <a:picLocks noChangeAspect="1"/>
                </p:cNvPicPr>
                <p:nvPr/>
              </p:nvPicPr>
              <p:blipFill>
                <a:blip r:embed="rId11"/>
                <a:stretch>
                  <a:fillRect/>
                </a:stretch>
              </p:blipFill>
              <p:spPr>
                <a:xfrm>
                  <a:off x="1225092" y="2630882"/>
                  <a:ext cx="714145" cy="689335"/>
                </a:xfrm>
                <a:prstGeom prst="rect">
                  <a:avLst/>
                </a:prstGeom>
              </p:spPr>
            </p:pic>
            <p:sp>
              <p:nvSpPr>
                <p:cNvPr id="70" name="箭头: V 形 45">
                  <a:extLst>
                    <a:ext uri="{FF2B5EF4-FFF2-40B4-BE49-F238E27FC236}">
                      <a16:creationId xmlns:a16="http://schemas.microsoft.com/office/drawing/2014/main" id="{9AFE0F92-92F7-4332-9771-D9D897165183}"/>
                    </a:ext>
                  </a:extLst>
                </p:cNvPr>
                <p:cNvSpPr/>
                <p:nvPr/>
              </p:nvSpPr>
              <p:spPr>
                <a:xfrm>
                  <a:off x="1225092" y="2508002"/>
                  <a:ext cx="714145" cy="113450"/>
                </a:xfrm>
                <a:prstGeom prst="chevron">
                  <a:avLst>
                    <a:gd name="adj" fmla="val 35325"/>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defRPr/>
                  </a:pPr>
                  <a:r>
                    <a:rPr lang="en-US" altLang="zh-CN" sz="80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Packaging</a:t>
                  </a:r>
                  <a:endParaRPr lang="zh-CN" altLang="en-US" sz="800" b="1" dirty="0">
                    <a:solidFill>
                      <a:srgbClr val="1D1D1A"/>
                    </a:solidFill>
                    <a:latin typeface="Calibri" panose="020F0502020204030204" pitchFamily="34" charset="0"/>
                    <a:ea typeface="微软雅黑" panose="020B0503020204020204" pitchFamily="34" charset="-122"/>
                    <a:cs typeface="Calibri" panose="020F0502020204030204" pitchFamily="34" charset="0"/>
                  </a:endParaRPr>
                </a:p>
              </p:txBody>
            </p:sp>
            <p:pic>
              <p:nvPicPr>
                <p:cNvPr id="9" name="图片 8"/>
                <p:cNvPicPr>
                  <a:picLocks noChangeAspect="1"/>
                </p:cNvPicPr>
                <p:nvPr/>
              </p:nvPicPr>
              <p:blipFill>
                <a:blip r:embed="rId12"/>
                <a:stretch>
                  <a:fillRect/>
                </a:stretch>
              </p:blipFill>
              <p:spPr>
                <a:xfrm>
                  <a:off x="589766" y="2625323"/>
                  <a:ext cx="635326" cy="694894"/>
                </a:xfrm>
                <a:prstGeom prst="rect">
                  <a:avLst/>
                </a:prstGeom>
              </p:spPr>
            </p:pic>
            <p:sp>
              <p:nvSpPr>
                <p:cNvPr id="72" name="箭头: V 形 44">
                  <a:extLst>
                    <a:ext uri="{FF2B5EF4-FFF2-40B4-BE49-F238E27FC236}">
                      <a16:creationId xmlns:a16="http://schemas.microsoft.com/office/drawing/2014/main" id="{027CC73B-708B-497A-B9CE-8EA653CD4E62}"/>
                    </a:ext>
                  </a:extLst>
                </p:cNvPr>
                <p:cNvSpPr/>
                <p:nvPr/>
              </p:nvSpPr>
              <p:spPr>
                <a:xfrm>
                  <a:off x="589765" y="2513561"/>
                  <a:ext cx="635326" cy="113120"/>
                </a:xfrm>
                <a:prstGeom prst="chevron">
                  <a:avLst>
                    <a:gd name="adj" fmla="val 35325"/>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defRPr/>
                  </a:pPr>
                  <a:r>
                    <a:rPr lang="en-US" altLang="zh-CN" sz="80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Farm</a:t>
                  </a:r>
                  <a:endParaRPr lang="zh-CN" altLang="en-US" sz="800" b="1" dirty="0">
                    <a:solidFill>
                      <a:srgbClr val="1D1D1A"/>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98" name="箭头: V 形 46">
                  <a:extLst>
                    <a:ext uri="{FF2B5EF4-FFF2-40B4-BE49-F238E27FC236}">
                      <a16:creationId xmlns:a16="http://schemas.microsoft.com/office/drawing/2014/main" id="{284345F5-6322-428F-87FB-DB995C6C0BA2}"/>
                    </a:ext>
                  </a:extLst>
                </p:cNvPr>
                <p:cNvSpPr/>
                <p:nvPr/>
              </p:nvSpPr>
              <p:spPr>
                <a:xfrm>
                  <a:off x="1939237" y="2508002"/>
                  <a:ext cx="711225" cy="113449"/>
                </a:xfrm>
                <a:prstGeom prst="chevron">
                  <a:avLst>
                    <a:gd name="adj" fmla="val 35325"/>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defRPr/>
                  </a:pPr>
                  <a:r>
                    <a:rPr lang="en-US" altLang="zh-CN" sz="80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Transport</a:t>
                  </a:r>
                  <a:endParaRPr lang="zh-CN" altLang="en-US" sz="800" b="1" dirty="0">
                    <a:solidFill>
                      <a:srgbClr val="1D1D1A"/>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99" name="箭头: V 形 47">
                  <a:extLst>
                    <a:ext uri="{FF2B5EF4-FFF2-40B4-BE49-F238E27FC236}">
                      <a16:creationId xmlns:a16="http://schemas.microsoft.com/office/drawing/2014/main" id="{087F1C29-2457-4D39-9970-AFF312D442FE}"/>
                    </a:ext>
                  </a:extLst>
                </p:cNvPr>
                <p:cNvSpPr/>
                <p:nvPr/>
              </p:nvSpPr>
              <p:spPr>
                <a:xfrm>
                  <a:off x="2665374" y="2508002"/>
                  <a:ext cx="666451" cy="111290"/>
                </a:xfrm>
                <a:prstGeom prst="chevron">
                  <a:avLst>
                    <a:gd name="adj" fmla="val 35325"/>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defRPr/>
                  </a:pPr>
                  <a:r>
                    <a:rPr lang="en-US" altLang="zh-CN" sz="80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Processing</a:t>
                  </a:r>
                  <a:endParaRPr lang="zh-CN" altLang="en-US" sz="800" b="1" dirty="0">
                    <a:solidFill>
                      <a:srgbClr val="1D1D1A"/>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01" name="箭头: V 形 47">
                  <a:extLst>
                    <a:ext uri="{FF2B5EF4-FFF2-40B4-BE49-F238E27FC236}">
                      <a16:creationId xmlns:a16="http://schemas.microsoft.com/office/drawing/2014/main" id="{087F1C29-2457-4D39-9970-AFF312D442FE}"/>
                    </a:ext>
                  </a:extLst>
                </p:cNvPr>
                <p:cNvSpPr/>
                <p:nvPr/>
              </p:nvSpPr>
              <p:spPr>
                <a:xfrm>
                  <a:off x="3330491" y="2508002"/>
                  <a:ext cx="666451" cy="116078"/>
                </a:xfrm>
                <a:prstGeom prst="chevron">
                  <a:avLst>
                    <a:gd name="adj" fmla="val 35325"/>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defRPr/>
                  </a:pPr>
                  <a:r>
                    <a:rPr lang="en-US" altLang="zh-CN" sz="80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Re-load</a:t>
                  </a:r>
                  <a:endParaRPr lang="zh-CN" altLang="en-US" sz="800" b="1" dirty="0">
                    <a:solidFill>
                      <a:srgbClr val="1D1D1A"/>
                    </a:solidFill>
                    <a:latin typeface="Calibri" panose="020F0502020204030204" pitchFamily="34" charset="0"/>
                    <a:ea typeface="微软雅黑" panose="020B0503020204020204" pitchFamily="34" charset="-122"/>
                    <a:cs typeface="Calibri" panose="020F0502020204030204" pitchFamily="34" charset="0"/>
                  </a:endParaRPr>
                </a:p>
              </p:txBody>
            </p:sp>
            <p:pic>
              <p:nvPicPr>
                <p:cNvPr id="15" name="图片 14"/>
                <p:cNvPicPr>
                  <a:picLocks noChangeAspect="1"/>
                </p:cNvPicPr>
                <p:nvPr/>
              </p:nvPicPr>
              <p:blipFill>
                <a:blip r:embed="rId13"/>
                <a:stretch>
                  <a:fillRect/>
                </a:stretch>
              </p:blipFill>
              <p:spPr>
                <a:xfrm>
                  <a:off x="4031231" y="2645725"/>
                  <a:ext cx="678694" cy="679915"/>
                </a:xfrm>
                <a:prstGeom prst="rect">
                  <a:avLst/>
                </a:prstGeom>
              </p:spPr>
            </p:pic>
            <p:sp>
              <p:nvSpPr>
                <p:cNvPr id="109" name="箭头: V 形 47">
                  <a:extLst>
                    <a:ext uri="{FF2B5EF4-FFF2-40B4-BE49-F238E27FC236}">
                      <a16:creationId xmlns:a16="http://schemas.microsoft.com/office/drawing/2014/main" id="{087F1C29-2457-4D39-9970-AFF312D442FE}"/>
                    </a:ext>
                  </a:extLst>
                </p:cNvPr>
                <p:cNvSpPr/>
                <p:nvPr/>
              </p:nvSpPr>
              <p:spPr>
                <a:xfrm>
                  <a:off x="4031231" y="2493119"/>
                  <a:ext cx="678694" cy="142404"/>
                </a:xfrm>
                <a:prstGeom prst="chevron">
                  <a:avLst>
                    <a:gd name="adj" fmla="val 35325"/>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defRPr/>
                  </a:pPr>
                  <a:r>
                    <a:rPr lang="en-US" altLang="zh-CN" sz="80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Shelves</a:t>
                  </a:r>
                  <a:endParaRPr lang="zh-CN" altLang="en-US" sz="800" b="1" dirty="0">
                    <a:solidFill>
                      <a:srgbClr val="1D1D1A"/>
                    </a:solidFill>
                    <a:latin typeface="Calibri" panose="020F0502020204030204" pitchFamily="34" charset="0"/>
                    <a:ea typeface="微软雅黑" panose="020B0503020204020204" pitchFamily="34" charset="-122"/>
                    <a:cs typeface="Calibri" panose="020F0502020204030204" pitchFamily="34" charset="0"/>
                  </a:endParaRPr>
                </a:p>
              </p:txBody>
            </p:sp>
            <p:pic>
              <p:nvPicPr>
                <p:cNvPr id="16" name="图片 15"/>
                <p:cNvPicPr>
                  <a:picLocks noChangeAspect="1"/>
                </p:cNvPicPr>
                <p:nvPr/>
              </p:nvPicPr>
              <p:blipFill>
                <a:blip r:embed="rId14"/>
                <a:stretch>
                  <a:fillRect/>
                </a:stretch>
              </p:blipFill>
              <p:spPr>
                <a:xfrm>
                  <a:off x="4722553" y="2652903"/>
                  <a:ext cx="711734" cy="667313"/>
                </a:xfrm>
                <a:prstGeom prst="rect">
                  <a:avLst/>
                </a:prstGeom>
              </p:spPr>
            </p:pic>
            <p:sp>
              <p:nvSpPr>
                <p:cNvPr id="113" name="箭头: V 形 47">
                  <a:extLst>
                    <a:ext uri="{FF2B5EF4-FFF2-40B4-BE49-F238E27FC236}">
                      <a16:creationId xmlns:a16="http://schemas.microsoft.com/office/drawing/2014/main" id="{087F1C29-2457-4D39-9970-AFF312D442FE}"/>
                    </a:ext>
                  </a:extLst>
                </p:cNvPr>
                <p:cNvSpPr/>
                <p:nvPr/>
              </p:nvSpPr>
              <p:spPr>
                <a:xfrm>
                  <a:off x="4722553" y="2493119"/>
                  <a:ext cx="701267" cy="142809"/>
                </a:xfrm>
                <a:prstGeom prst="chevron">
                  <a:avLst>
                    <a:gd name="adj" fmla="val 35325"/>
                  </a:avLst>
                </a:prstGeom>
                <a:solidFill>
                  <a:schemeClr val="bg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defRPr/>
                  </a:pPr>
                  <a:r>
                    <a:rPr lang="en-US" altLang="zh-CN" sz="800" b="1" dirty="0">
                      <a:solidFill>
                        <a:srgbClr val="1D1D1A"/>
                      </a:solidFill>
                      <a:latin typeface="Calibri" panose="020F0502020204030204" pitchFamily="34" charset="0"/>
                      <a:ea typeface="微软雅黑" panose="020B0503020204020204" pitchFamily="34" charset="-122"/>
                      <a:cs typeface="Calibri" panose="020F0502020204030204" pitchFamily="34" charset="0"/>
                    </a:rPr>
                    <a:t>Disposal</a:t>
                  </a:r>
                  <a:endParaRPr lang="zh-CN" altLang="en-US" sz="800" b="1" dirty="0">
                    <a:solidFill>
                      <a:srgbClr val="1D1D1A"/>
                    </a:solidFill>
                    <a:latin typeface="Calibri" panose="020F0502020204030204" pitchFamily="34" charset="0"/>
                    <a:ea typeface="微软雅黑" panose="020B0503020204020204" pitchFamily="34" charset="-122"/>
                    <a:cs typeface="Calibri" panose="020F0502020204030204" pitchFamily="34" charset="0"/>
                  </a:endParaRPr>
                </a:p>
              </p:txBody>
            </p:sp>
            <p:pic>
              <p:nvPicPr>
                <p:cNvPr id="116" name="图片 115">
                  <a:extLst>
                    <a:ext uri="{FF2B5EF4-FFF2-40B4-BE49-F238E27FC236}">
                      <a16:creationId xmlns:a16="http://schemas.microsoft.com/office/drawing/2014/main" id="{96EB2AFC-9882-4B5C-9F05-048E18FBEEEF}"/>
                    </a:ext>
                  </a:extLst>
                </p:cNvPr>
                <p:cNvPicPr>
                  <a:picLocks/>
                </p:cNvPicPr>
                <p:nvPr/>
              </p:nvPicPr>
              <p:blipFill rotWithShape="1">
                <a:blip r:embed="rId15">
                  <a:extLst>
                    <a:ext uri="{28A0092B-C50C-407E-A947-70E740481C1C}">
                      <a14:useLocalDpi xmlns:a14="http://schemas.microsoft.com/office/drawing/2010/main" val="0"/>
                    </a:ext>
                  </a:extLst>
                </a:blip>
                <a:srcRect l="27919" t="22285" r="57531" b="59506"/>
                <a:stretch/>
              </p:blipFill>
              <p:spPr>
                <a:xfrm>
                  <a:off x="1241160" y="3644914"/>
                  <a:ext cx="699232" cy="703424"/>
                </a:xfrm>
                <a:prstGeom prst="rect">
                  <a:avLst/>
                </a:prstGeom>
              </p:spPr>
            </p:pic>
            <p:cxnSp>
              <p:nvCxnSpPr>
                <p:cNvPr id="57" name="肘形连接符 56"/>
                <p:cNvCxnSpPr>
                  <a:stCxn id="116" idx="2"/>
                  <a:endCxn id="5" idx="2"/>
                </p:cNvCxnSpPr>
                <p:nvPr/>
              </p:nvCxnSpPr>
              <p:spPr>
                <a:xfrm rot="16200000" flipH="1">
                  <a:off x="3328819" y="2610294"/>
                  <a:ext cx="12700" cy="3476087"/>
                </a:xfrm>
                <a:prstGeom prst="bentConnector3">
                  <a:avLst>
                    <a:gd name="adj1" fmla="val 1800000"/>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138" name="矩形 137">
                  <a:extLst>
                    <a:ext uri="{FF2B5EF4-FFF2-40B4-BE49-F238E27FC236}">
                      <a16:creationId xmlns:a16="http://schemas.microsoft.com/office/drawing/2014/main" id="{FD8974FA-2D72-4953-84F1-1ABD269D8DE4}"/>
                    </a:ext>
                  </a:extLst>
                </p:cNvPr>
                <p:cNvSpPr/>
                <p:nvPr/>
              </p:nvSpPr>
              <p:spPr>
                <a:xfrm>
                  <a:off x="3063165" y="4285736"/>
                  <a:ext cx="1075936" cy="253916"/>
                </a:xfrm>
                <a:prstGeom prst="rect">
                  <a:avLst/>
                </a:prstGeom>
              </p:spPr>
              <p:txBody>
                <a:bodyPr wrap="none">
                  <a:spAutoFit/>
                </a:bodyPr>
                <a:lstStyle/>
                <a:p>
                  <a:pPr algn="ctr" defTabSz="914400">
                    <a:defRPr/>
                  </a:pPr>
                  <a:r>
                    <a:rPr lang="en-US" altLang="zh-CN" sz="1050" b="1" dirty="0">
                      <a:solidFill>
                        <a:srgbClr val="C00000"/>
                      </a:solidFill>
                      <a:latin typeface="Calibri" panose="020F0502020204030204" pitchFamily="34" charset="0"/>
                      <a:ea typeface="微软雅黑" panose="020B0503020204020204" pitchFamily="34" charset="-122"/>
                      <a:cs typeface="Calibri" panose="020F0502020204030204" pitchFamily="34" charset="0"/>
                    </a:rPr>
                    <a:t>Recycling crates</a:t>
                  </a:r>
                  <a:endParaRPr lang="zh-CN" altLang="en-US" sz="1050" b="1" dirty="0">
                    <a:solidFill>
                      <a:srgbClr val="C00000"/>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139" name="梯形 138">
                  <a:extLst>
                    <a:ext uri="{FF2B5EF4-FFF2-40B4-BE49-F238E27FC236}">
                      <a16:creationId xmlns:a16="http://schemas.microsoft.com/office/drawing/2014/main" id="{F710AE5C-3094-49CE-A7CC-6B85736721CB}"/>
                    </a:ext>
                  </a:extLst>
                </p:cNvPr>
                <p:cNvSpPr/>
                <p:nvPr/>
              </p:nvSpPr>
              <p:spPr>
                <a:xfrm rot="10800000">
                  <a:off x="1381957" y="3419841"/>
                  <a:ext cx="4391294" cy="389751"/>
                </a:xfrm>
                <a:prstGeom prst="trapezoid">
                  <a:avLst>
                    <a:gd name="adj" fmla="val 580680"/>
                  </a:avLst>
                </a:prstGeom>
                <a:gradFill flip="none" rotWithShape="1">
                  <a:gsLst>
                    <a:gs pos="0">
                      <a:sysClr val="window" lastClr="FFFFFF"/>
                    </a:gs>
                    <a:gs pos="100000">
                      <a:sysClr val="window" lastClr="FFFFFF">
                        <a:lumMod val="85000"/>
                      </a:sysClr>
                    </a:gs>
                  </a:gsLst>
                  <a:lin ang="16200000" scaled="1"/>
                  <a:tileRect/>
                </a:gradFill>
                <a:ln w="3175">
                  <a:noFill/>
                  <a:miter lim="800000"/>
                </a:ln>
              </p:spPr>
              <p:txBody>
                <a:bodyPr lIns="0" tIns="0" rIns="0" bIns="0"/>
                <a:lstStyle/>
                <a:p>
                  <a:pPr defTabSz="1103820" fontAlgn="base">
                    <a:lnSpc>
                      <a:spcPts val="4617"/>
                    </a:lnSpc>
                    <a:spcBef>
                      <a:spcPct val="0"/>
                    </a:spcBef>
                    <a:spcAft>
                      <a:spcPct val="0"/>
                    </a:spcAft>
                    <a:buClr>
                      <a:srgbClr val="CC9900"/>
                    </a:buClr>
                    <a:defRPr/>
                  </a:pPr>
                  <a:endParaRPr lang="zh-CN" altLang="en-US" sz="800" b="1" kern="0" dirty="0">
                    <a:solidFill>
                      <a:sysClr val="windowText" lastClr="000000"/>
                    </a:solidFill>
                    <a:latin typeface="Calibri" panose="020F0502020204030204" pitchFamily="34" charset="0"/>
                    <a:ea typeface="微软雅黑" panose="020B0503020204020204" pitchFamily="34" charset="-122"/>
                    <a:cs typeface="Calibri" panose="020F0502020204030204" pitchFamily="34" charset="0"/>
                  </a:endParaRPr>
                </a:p>
              </p:txBody>
            </p:sp>
            <p:pic>
              <p:nvPicPr>
                <p:cNvPr id="5" name="图片 4"/>
                <p:cNvPicPr>
                  <a:picLocks noChangeAspect="1"/>
                </p:cNvPicPr>
                <p:nvPr/>
              </p:nvPicPr>
              <p:blipFill>
                <a:blip r:embed="rId5"/>
                <a:stretch>
                  <a:fillRect/>
                </a:stretch>
              </p:blipFill>
              <p:spPr>
                <a:xfrm>
                  <a:off x="4690216" y="3855274"/>
                  <a:ext cx="753293" cy="493064"/>
                </a:xfrm>
                <a:prstGeom prst="rect">
                  <a:avLst/>
                </a:prstGeom>
              </p:spPr>
            </p:pic>
            <p:pic>
              <p:nvPicPr>
                <p:cNvPr id="17" name="图片 16"/>
                <p:cNvPicPr>
                  <a:picLocks noChangeAspect="1"/>
                </p:cNvPicPr>
                <p:nvPr/>
              </p:nvPicPr>
              <p:blipFill>
                <a:blip r:embed="rId16"/>
                <a:stretch>
                  <a:fillRect/>
                </a:stretch>
              </p:blipFill>
              <p:spPr>
                <a:xfrm>
                  <a:off x="1950371" y="2625323"/>
                  <a:ext cx="674211" cy="681381"/>
                </a:xfrm>
                <a:prstGeom prst="rect">
                  <a:avLst/>
                </a:prstGeom>
              </p:spPr>
            </p:pic>
            <p:sp>
              <p:nvSpPr>
                <p:cNvPr id="28" name="矩形 27"/>
                <p:cNvSpPr/>
                <p:nvPr/>
              </p:nvSpPr>
              <p:spPr>
                <a:xfrm>
                  <a:off x="4590063" y="3665581"/>
                  <a:ext cx="819455" cy="230832"/>
                </a:xfrm>
                <a:prstGeom prst="rect">
                  <a:avLst/>
                </a:prstGeom>
              </p:spPr>
              <p:txBody>
                <a:bodyPr wrap="none">
                  <a:spAutoFit/>
                </a:bodyPr>
                <a:lstStyle/>
                <a:p>
                  <a:pPr algn="ctr"/>
                  <a:r>
                    <a:rPr lang="en-US" altLang="zh-CN" sz="900" dirty="0">
                      <a:ea typeface="微软雅黑" panose="020B0503020204020204" pitchFamily="34" charset="-122"/>
                      <a:cs typeface="Calibri" panose="020F0502020204030204" pitchFamily="34" charset="0"/>
                    </a:rPr>
                    <a:t>tag attached</a:t>
                  </a:r>
                </a:p>
              </p:txBody>
            </p:sp>
            <p:pic>
              <p:nvPicPr>
                <p:cNvPr id="30" name="图片 29"/>
                <p:cNvPicPr>
                  <a:picLocks noChangeAspect="1"/>
                </p:cNvPicPr>
                <p:nvPr/>
              </p:nvPicPr>
              <p:blipFill>
                <a:blip r:embed="rId17"/>
                <a:stretch>
                  <a:fillRect/>
                </a:stretch>
              </p:blipFill>
              <p:spPr>
                <a:xfrm>
                  <a:off x="5391785" y="3930986"/>
                  <a:ext cx="36770" cy="12780"/>
                </a:xfrm>
                <a:prstGeom prst="rect">
                  <a:avLst/>
                </a:prstGeom>
              </p:spPr>
            </p:pic>
            <p:sp>
              <p:nvSpPr>
                <p:cNvPr id="86" name="矩形 85"/>
                <p:cNvSpPr/>
                <p:nvPr/>
              </p:nvSpPr>
              <p:spPr>
                <a:xfrm>
                  <a:off x="2786421" y="3442728"/>
                  <a:ext cx="1518364" cy="253916"/>
                </a:xfrm>
                <a:prstGeom prst="rect">
                  <a:avLst/>
                </a:prstGeom>
              </p:spPr>
              <p:txBody>
                <a:bodyPr wrap="none">
                  <a:spAutoFit/>
                </a:bodyPr>
                <a:lstStyle/>
                <a:p>
                  <a:r>
                    <a:rPr kumimoji="1" lang="en-US" altLang="zh-CN" sz="1050" b="1" dirty="0">
                      <a:solidFill>
                        <a:srgbClr val="000000"/>
                      </a:solidFill>
                      <a:latin typeface="Calibri" panose="020F0502020204030204" pitchFamily="34" charset="0"/>
                      <a:ea typeface="Microsoft YaHei" panose="020B0503020204020204" pitchFamily="34" charset="-122"/>
                      <a:cs typeface="Calibri" panose="020F0502020204030204" pitchFamily="34" charset="0"/>
                    </a:rPr>
                    <a:t>Enabled by Ambient IoT</a:t>
                  </a:r>
                  <a:endParaRPr lang="zh-CN" altLang="en-US" sz="1050" dirty="0">
                    <a:latin typeface="Calibri" panose="020F0502020204030204" pitchFamily="34" charset="0"/>
                    <a:cs typeface="Calibri" panose="020F0502020204030204" pitchFamily="34" charset="0"/>
                  </a:endParaRPr>
                </a:p>
              </p:txBody>
            </p:sp>
            <p:pic>
              <p:nvPicPr>
                <p:cNvPr id="103" name="图片 102"/>
                <p:cNvPicPr>
                  <a:picLocks noChangeAspect="1"/>
                </p:cNvPicPr>
                <p:nvPr/>
              </p:nvPicPr>
              <p:blipFill>
                <a:blip r:embed="rId5"/>
                <a:stretch>
                  <a:fillRect/>
                </a:stretch>
              </p:blipFill>
              <p:spPr>
                <a:xfrm flipH="1">
                  <a:off x="1381957" y="3685796"/>
                  <a:ext cx="116250" cy="113409"/>
                </a:xfrm>
                <a:prstGeom prst="rect">
                  <a:avLst/>
                </a:prstGeom>
              </p:spPr>
            </p:pic>
            <p:pic>
              <p:nvPicPr>
                <p:cNvPr id="104" name="图片 103"/>
                <p:cNvPicPr>
                  <a:picLocks noChangeAspect="1"/>
                </p:cNvPicPr>
                <p:nvPr/>
              </p:nvPicPr>
              <p:blipFill>
                <a:blip r:embed="rId5"/>
                <a:stretch>
                  <a:fillRect/>
                </a:stretch>
              </p:blipFill>
              <p:spPr>
                <a:xfrm flipH="1">
                  <a:off x="1381957" y="3782064"/>
                  <a:ext cx="116250" cy="113409"/>
                </a:xfrm>
                <a:prstGeom prst="rect">
                  <a:avLst/>
                </a:prstGeom>
              </p:spPr>
            </p:pic>
            <p:pic>
              <p:nvPicPr>
                <p:cNvPr id="105" name="图片 104"/>
                <p:cNvPicPr>
                  <a:picLocks noChangeAspect="1"/>
                </p:cNvPicPr>
                <p:nvPr/>
              </p:nvPicPr>
              <p:blipFill>
                <a:blip r:embed="rId5"/>
                <a:stretch>
                  <a:fillRect/>
                </a:stretch>
              </p:blipFill>
              <p:spPr>
                <a:xfrm flipH="1">
                  <a:off x="1382974" y="3886985"/>
                  <a:ext cx="116250" cy="113409"/>
                </a:xfrm>
                <a:prstGeom prst="rect">
                  <a:avLst/>
                </a:prstGeom>
              </p:spPr>
            </p:pic>
            <p:pic>
              <p:nvPicPr>
                <p:cNvPr id="106" name="图片 105"/>
                <p:cNvPicPr>
                  <a:picLocks noChangeAspect="1"/>
                </p:cNvPicPr>
                <p:nvPr/>
              </p:nvPicPr>
              <p:blipFill>
                <a:blip r:embed="rId5"/>
                <a:stretch>
                  <a:fillRect/>
                </a:stretch>
              </p:blipFill>
              <p:spPr>
                <a:xfrm flipH="1">
                  <a:off x="1266724" y="4050492"/>
                  <a:ext cx="116250" cy="113409"/>
                </a:xfrm>
                <a:prstGeom prst="rect">
                  <a:avLst/>
                </a:prstGeom>
              </p:spPr>
            </p:pic>
            <p:pic>
              <p:nvPicPr>
                <p:cNvPr id="107" name="图片 106"/>
                <p:cNvPicPr>
                  <a:picLocks noChangeAspect="1"/>
                </p:cNvPicPr>
                <p:nvPr/>
              </p:nvPicPr>
              <p:blipFill>
                <a:blip r:embed="rId5"/>
                <a:stretch>
                  <a:fillRect/>
                </a:stretch>
              </p:blipFill>
              <p:spPr>
                <a:xfrm flipH="1">
                  <a:off x="1735911" y="4166466"/>
                  <a:ext cx="116250" cy="113409"/>
                </a:xfrm>
                <a:prstGeom prst="rect">
                  <a:avLst/>
                </a:prstGeom>
              </p:spPr>
            </p:pic>
            <p:pic>
              <p:nvPicPr>
                <p:cNvPr id="108" name="图片 107"/>
                <p:cNvPicPr>
                  <a:picLocks noChangeAspect="1"/>
                </p:cNvPicPr>
                <p:nvPr/>
              </p:nvPicPr>
              <p:blipFill>
                <a:blip r:embed="rId5"/>
                <a:stretch>
                  <a:fillRect/>
                </a:stretch>
              </p:blipFill>
              <p:spPr>
                <a:xfrm flipH="1">
                  <a:off x="1733070" y="4046757"/>
                  <a:ext cx="116250" cy="113409"/>
                </a:xfrm>
                <a:prstGeom prst="rect">
                  <a:avLst/>
                </a:prstGeom>
              </p:spPr>
            </p:pic>
            <p:pic>
              <p:nvPicPr>
                <p:cNvPr id="110" name="图片 109"/>
                <p:cNvPicPr>
                  <a:picLocks noChangeAspect="1"/>
                </p:cNvPicPr>
                <p:nvPr/>
              </p:nvPicPr>
              <p:blipFill>
                <a:blip r:embed="rId5"/>
                <a:stretch>
                  <a:fillRect/>
                </a:stretch>
              </p:blipFill>
              <p:spPr>
                <a:xfrm flipH="1">
                  <a:off x="1733070" y="3939246"/>
                  <a:ext cx="116250" cy="113409"/>
                </a:xfrm>
                <a:prstGeom prst="rect">
                  <a:avLst/>
                </a:prstGeom>
              </p:spPr>
            </p:pic>
            <p:pic>
              <p:nvPicPr>
                <p:cNvPr id="111" name="图片 110"/>
                <p:cNvPicPr>
                  <a:picLocks noChangeAspect="1"/>
                </p:cNvPicPr>
                <p:nvPr/>
              </p:nvPicPr>
              <p:blipFill>
                <a:blip r:embed="rId5"/>
                <a:stretch>
                  <a:fillRect/>
                </a:stretch>
              </p:blipFill>
              <p:spPr>
                <a:xfrm flipH="1">
                  <a:off x="1735970" y="3825510"/>
                  <a:ext cx="116250" cy="113409"/>
                </a:xfrm>
                <a:prstGeom prst="rect">
                  <a:avLst/>
                </a:prstGeom>
              </p:spPr>
            </p:pic>
          </p:grpSp>
          <p:pic>
            <p:nvPicPr>
              <p:cNvPr id="69" name="图片 68"/>
              <p:cNvPicPr>
                <a:picLocks noChangeAspect="1"/>
              </p:cNvPicPr>
              <p:nvPr/>
            </p:nvPicPr>
            <p:blipFill>
              <a:blip r:embed="rId18"/>
              <a:stretch>
                <a:fillRect/>
              </a:stretch>
            </p:blipFill>
            <p:spPr>
              <a:xfrm>
                <a:off x="3324635" y="1709762"/>
                <a:ext cx="666451" cy="653963"/>
              </a:xfrm>
              <a:prstGeom prst="rect">
                <a:avLst/>
              </a:prstGeom>
            </p:spPr>
          </p:pic>
        </p:grpSp>
        <p:pic>
          <p:nvPicPr>
            <p:cNvPr id="6" name="图片 5"/>
            <p:cNvPicPr>
              <a:picLocks noChangeAspect="1"/>
            </p:cNvPicPr>
            <p:nvPr/>
          </p:nvPicPr>
          <p:blipFill>
            <a:blip r:embed="rId19"/>
            <a:stretch>
              <a:fillRect/>
            </a:stretch>
          </p:blipFill>
          <p:spPr>
            <a:xfrm>
              <a:off x="2652844" y="1709923"/>
              <a:ext cx="654149" cy="653801"/>
            </a:xfrm>
            <a:prstGeom prst="rect">
              <a:avLst/>
            </a:prstGeom>
          </p:spPr>
        </p:pic>
      </p:grpSp>
    </p:spTree>
    <p:extLst>
      <p:ext uri="{BB962C8B-B14F-4D97-AF65-F5344CB8AC3E}">
        <p14:creationId xmlns:p14="http://schemas.microsoft.com/office/powerpoint/2010/main" val="3652085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249351" y="759078"/>
            <a:ext cx="11665631" cy="1548347"/>
          </a:xfrm>
        </p:spPr>
        <p:txBody>
          <a:bodyPr lIns="72000" tIns="0" rIns="72000" bIns="0"/>
          <a:lstStyle/>
          <a:p>
            <a:pPr marL="285750" indent="-285750" defTabSz="914478">
              <a:spcBef>
                <a:spcPts val="300"/>
              </a:spcBef>
              <a:buSzPct val="70000"/>
              <a:defRPr/>
            </a:pPr>
            <a:r>
              <a:rPr kumimoji="1" lang="en-US" altLang="zh-CN" sz="1400" b="1" dirty="0"/>
              <a:t>The difference between passive and semi-passive lies in the device implementation e.g. without or with power amplifier. </a:t>
            </a:r>
          </a:p>
          <a:p>
            <a:pPr marL="285750" indent="-285750" defTabSz="914478">
              <a:spcBef>
                <a:spcPts val="300"/>
              </a:spcBef>
              <a:buSzPct val="70000"/>
              <a:defRPr/>
            </a:pPr>
            <a:r>
              <a:rPr kumimoji="1" lang="en-US" altLang="zh-CN" sz="1400" b="1" dirty="0"/>
              <a:t>Same air interface for passive and semi-passive device is feasible and recommended.</a:t>
            </a:r>
          </a:p>
          <a:p>
            <a:pPr marL="285750" indent="-285750" defTabSz="914478">
              <a:spcBef>
                <a:spcPts val="300"/>
              </a:spcBef>
              <a:buSzPct val="70000"/>
              <a:defRPr/>
            </a:pPr>
            <a:r>
              <a:rPr kumimoji="1" lang="en-US" altLang="zh-CN" sz="1400" b="1" dirty="0"/>
              <a:t>(Semi-)Passive device is preferable for indoor scenarios due to the lower power consumption and cost, while active device may be the only choice to reach the effective communication range for direct link to basestation in outdoor scenarios.</a:t>
            </a:r>
          </a:p>
          <a:p>
            <a:pPr marL="285750" indent="-285750" defTabSz="914478">
              <a:spcBef>
                <a:spcPts val="300"/>
              </a:spcBef>
              <a:buSzPct val="70000"/>
              <a:defRPr/>
            </a:pPr>
            <a:r>
              <a:rPr kumimoji="1" lang="en-US" altLang="zh-CN" sz="1400" b="1" dirty="0"/>
              <a:t>Rel-19 Ambient IoT should include device types for both indoor and outdoor deployments.</a:t>
            </a:r>
          </a:p>
        </p:txBody>
      </p:sp>
      <p:sp>
        <p:nvSpPr>
          <p:cNvPr id="6" name="标题 1">
            <a:extLst>
              <a:ext uri="{FF2B5EF4-FFF2-40B4-BE49-F238E27FC236}">
                <a16:creationId xmlns:a16="http://schemas.microsoft.com/office/drawing/2014/main" id="{C17B005D-8367-4915-B85E-B3918D0022F2}"/>
              </a:ext>
            </a:extLst>
          </p:cNvPr>
          <p:cNvSpPr txBox="1">
            <a:spLocks/>
          </p:cNvSpPr>
          <p:nvPr/>
        </p:nvSpPr>
        <p:spPr>
          <a:xfrm>
            <a:off x="249351" y="86956"/>
            <a:ext cx="11665631" cy="53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defTabSz="914400" fontAlgn="base">
              <a:spcBef>
                <a:spcPct val="0"/>
              </a:spcBef>
              <a:spcAft>
                <a:spcPct val="0"/>
              </a:spcAft>
              <a:defRPr sz="3000" b="0">
                <a:latin typeface="Calibri" panose="020F0502020204030204" pitchFamily="34" charset="0"/>
                <a:ea typeface="Microsoft YaHei" panose="020B0503020204020204" pitchFamily="34" charset="-122"/>
                <a:cs typeface="Calibri" panose="020F0502020204030204" pitchFamily="34" charset="0"/>
              </a:defRPr>
            </a:lvl1pPr>
            <a:lvl2pPr fontAlgn="base">
              <a:spcBef>
                <a:spcPct val="0"/>
              </a:spcBef>
              <a:spcAft>
                <a:spcPct val="0"/>
              </a:spcAft>
              <a:defRPr sz="4000" b="1">
                <a:solidFill>
                  <a:srgbClr val="990000"/>
                </a:solidFill>
                <a:latin typeface="Arial" charset="0"/>
              </a:defRPr>
            </a:lvl2pPr>
            <a:lvl3pPr fontAlgn="base">
              <a:spcBef>
                <a:spcPct val="0"/>
              </a:spcBef>
              <a:spcAft>
                <a:spcPct val="0"/>
              </a:spcAft>
              <a:defRPr sz="4000" b="1">
                <a:solidFill>
                  <a:srgbClr val="990000"/>
                </a:solidFill>
                <a:latin typeface="Arial" charset="0"/>
              </a:defRPr>
            </a:lvl3pPr>
            <a:lvl4pPr fontAlgn="base">
              <a:spcBef>
                <a:spcPct val="0"/>
              </a:spcBef>
              <a:spcAft>
                <a:spcPct val="0"/>
              </a:spcAft>
              <a:defRPr sz="4000" b="1">
                <a:solidFill>
                  <a:srgbClr val="990000"/>
                </a:solidFill>
                <a:latin typeface="Arial" charset="0"/>
              </a:defRPr>
            </a:lvl4pPr>
            <a:lvl5pPr fontAlgn="base">
              <a:spcBef>
                <a:spcPct val="0"/>
              </a:spcBef>
              <a:spcAft>
                <a:spcPct val="0"/>
              </a:spcAft>
              <a:defRPr sz="4000" b="1">
                <a:solidFill>
                  <a:srgbClr val="990000"/>
                </a:solidFill>
                <a:latin typeface="Arial" charset="0"/>
              </a:defRPr>
            </a:lvl5pPr>
            <a:lvl6pPr marL="457200" fontAlgn="base">
              <a:spcBef>
                <a:spcPct val="0"/>
              </a:spcBef>
              <a:spcAft>
                <a:spcPct val="0"/>
              </a:spcAft>
              <a:defRPr sz="4000" b="1">
                <a:solidFill>
                  <a:srgbClr val="990000"/>
                </a:solidFill>
                <a:latin typeface="Arial" charset="0"/>
              </a:defRPr>
            </a:lvl6pPr>
            <a:lvl7pPr marL="914400" fontAlgn="base">
              <a:spcBef>
                <a:spcPct val="0"/>
              </a:spcBef>
              <a:spcAft>
                <a:spcPct val="0"/>
              </a:spcAft>
              <a:defRPr sz="4000" b="1">
                <a:solidFill>
                  <a:srgbClr val="990000"/>
                </a:solidFill>
                <a:latin typeface="Arial" charset="0"/>
              </a:defRPr>
            </a:lvl7pPr>
            <a:lvl8pPr marL="1371600" fontAlgn="base">
              <a:spcBef>
                <a:spcPct val="0"/>
              </a:spcBef>
              <a:spcAft>
                <a:spcPct val="0"/>
              </a:spcAft>
              <a:defRPr sz="4000" b="1">
                <a:solidFill>
                  <a:srgbClr val="990000"/>
                </a:solidFill>
                <a:latin typeface="Arial" charset="0"/>
              </a:defRPr>
            </a:lvl8pPr>
            <a:lvl9pPr marL="1828800" fontAlgn="base">
              <a:spcBef>
                <a:spcPct val="0"/>
              </a:spcBef>
              <a:spcAft>
                <a:spcPct val="0"/>
              </a:spcAft>
              <a:defRPr sz="4000" b="1">
                <a:solidFill>
                  <a:srgbClr val="990000"/>
                </a:solidFill>
                <a:latin typeface="Arial" charset="0"/>
              </a:defRPr>
            </a:lvl9pPr>
          </a:lstStyle>
          <a:p>
            <a:r>
              <a:rPr lang="en-US" altLang="zh-CN" sz="2800" dirty="0"/>
              <a:t>Rel-19 Ambient IoT Should Include (semi-)passive and active devices</a:t>
            </a:r>
            <a:endParaRPr lang="zh-CN" altLang="en-US" sz="2800" dirty="0"/>
          </a:p>
        </p:txBody>
      </p:sp>
      <p:sp>
        <p:nvSpPr>
          <p:cNvPr id="7" name="文本框 6">
            <a:extLst>
              <a:ext uri="{FF2B5EF4-FFF2-40B4-BE49-F238E27FC236}">
                <a16:creationId xmlns:a16="http://schemas.microsoft.com/office/drawing/2014/main" id="{83204523-08E4-49FC-91A7-11B76689DD56}"/>
              </a:ext>
            </a:extLst>
          </p:cNvPr>
          <p:cNvSpPr txBox="1"/>
          <p:nvPr/>
        </p:nvSpPr>
        <p:spPr>
          <a:xfrm>
            <a:off x="249351" y="2304261"/>
            <a:ext cx="3780000" cy="324000"/>
          </a:xfrm>
          <a:prstGeom prst="rect">
            <a:avLst/>
          </a:prstGeom>
          <a:solidFill>
            <a:srgbClr val="F4A100">
              <a:lumMod val="20000"/>
              <a:lumOff val="80000"/>
            </a:srgbClr>
          </a:solidFill>
        </p:spPr>
        <p:txBody>
          <a:bodyPr wrap="square" lIns="0" tIns="0" rIns="0" bIns="0" rtlCol="0" anchor="ctr">
            <a:noAutofit/>
          </a:bodyPr>
          <a:lstStyle/>
          <a:p>
            <a:pPr marL="269875" lvl="0" indent="-269875" algn="ctr" defTabSz="914400">
              <a:defRPr/>
            </a:pPr>
            <a:r>
              <a:rPr kumimoji="1" lang="en-US" altLang="zh-CN" sz="14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Device A &amp; </a:t>
            </a:r>
            <a:r>
              <a:rPr kumimoji="1" lang="en-US" altLang="zh-CN" sz="1400" b="1" kern="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B (Passive)</a:t>
            </a:r>
            <a:endParaRPr kumimoji="1" lang="en-US" altLang="zh-CN" sz="14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F2A338B3-BD9D-4169-9CEE-E3807BEBF3FE}"/>
              </a:ext>
            </a:extLst>
          </p:cNvPr>
          <p:cNvSpPr txBox="1"/>
          <p:nvPr/>
        </p:nvSpPr>
        <p:spPr>
          <a:xfrm>
            <a:off x="4132899" y="2304261"/>
            <a:ext cx="3780000" cy="324000"/>
          </a:xfrm>
          <a:prstGeom prst="rect">
            <a:avLst/>
          </a:prstGeom>
          <a:solidFill>
            <a:srgbClr val="F4A100">
              <a:lumMod val="20000"/>
              <a:lumOff val="80000"/>
            </a:srgbClr>
          </a:solidFill>
        </p:spPr>
        <p:txBody>
          <a:bodyPr wrap="square" lIns="0" tIns="0" rIns="0" bIns="0" rtlCol="0" anchor="ctr">
            <a:noAutofit/>
          </a:bodyPr>
          <a:lstStyle/>
          <a:p>
            <a:pPr marL="269875" lvl="0" indent="-269875" algn="ctr" defTabSz="914400">
              <a:defRPr/>
            </a:pPr>
            <a:r>
              <a:rPr kumimoji="1" lang="en-US" altLang="zh-CN" sz="1400" b="1" kern="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Device B (Semi-passive)</a:t>
            </a:r>
            <a:endParaRPr kumimoji="1" lang="en-US" altLang="zh-CN" sz="14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文本框 8">
            <a:extLst>
              <a:ext uri="{FF2B5EF4-FFF2-40B4-BE49-F238E27FC236}">
                <a16:creationId xmlns:a16="http://schemas.microsoft.com/office/drawing/2014/main" id="{25B5E567-729F-4B15-A21A-2A049291AC4E}"/>
              </a:ext>
            </a:extLst>
          </p:cNvPr>
          <p:cNvSpPr txBox="1"/>
          <p:nvPr/>
        </p:nvSpPr>
        <p:spPr>
          <a:xfrm>
            <a:off x="8026982" y="2304261"/>
            <a:ext cx="3888000" cy="324000"/>
          </a:xfrm>
          <a:prstGeom prst="rect">
            <a:avLst/>
          </a:prstGeom>
          <a:solidFill>
            <a:srgbClr val="F4A100">
              <a:lumMod val="20000"/>
              <a:lumOff val="80000"/>
            </a:srgbClr>
          </a:solidFill>
        </p:spPr>
        <p:txBody>
          <a:bodyPr wrap="square" lIns="0" tIns="0" rIns="0" bIns="0" rtlCol="0" anchor="ctr">
            <a:noAutofit/>
          </a:bodyPr>
          <a:lstStyle/>
          <a:p>
            <a:pPr marL="269875" indent="-269875" algn="ctr" defTabSz="914400"/>
            <a:r>
              <a:rPr kumimoji="1" lang="en-US" altLang="zh-CN" sz="1400" b="1" kern="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Device C (Active)</a:t>
            </a:r>
            <a:endParaRPr kumimoji="1" lang="en-US" altLang="zh-CN" sz="14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a:extLst>
              <a:ext uri="{FF2B5EF4-FFF2-40B4-BE49-F238E27FC236}">
                <a16:creationId xmlns:a16="http://schemas.microsoft.com/office/drawing/2014/main" id="{23EC72D6-955F-4DCC-989C-7570CDD79586}"/>
              </a:ext>
            </a:extLst>
          </p:cNvPr>
          <p:cNvSpPr/>
          <p:nvPr/>
        </p:nvSpPr>
        <p:spPr>
          <a:xfrm>
            <a:off x="249351" y="2304261"/>
            <a:ext cx="3780000" cy="3312000"/>
          </a:xfrm>
          <a:prstGeom prst="rect">
            <a:avLst/>
          </a:prstGeom>
          <a:noFill/>
          <a:ln w="12700" cap="flat" cmpd="sng" algn="ctr">
            <a:solidFill>
              <a:srgbClr val="15151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id="{18D2E812-60ED-4DAF-9C1E-64E092CB8D5B}"/>
              </a:ext>
            </a:extLst>
          </p:cNvPr>
          <p:cNvSpPr/>
          <p:nvPr/>
        </p:nvSpPr>
        <p:spPr>
          <a:xfrm>
            <a:off x="4132899" y="2304261"/>
            <a:ext cx="3780000" cy="3312000"/>
          </a:xfrm>
          <a:prstGeom prst="rect">
            <a:avLst/>
          </a:prstGeom>
          <a:noFill/>
          <a:ln w="12700" cap="flat" cmpd="sng" algn="ctr">
            <a:solidFill>
              <a:srgbClr val="15151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0C2C9CAA-4039-439D-8E3B-AC029FE8B017}"/>
              </a:ext>
            </a:extLst>
          </p:cNvPr>
          <p:cNvSpPr/>
          <p:nvPr/>
        </p:nvSpPr>
        <p:spPr>
          <a:xfrm>
            <a:off x="8026982" y="2304261"/>
            <a:ext cx="3888000" cy="3312000"/>
          </a:xfrm>
          <a:prstGeom prst="rect">
            <a:avLst/>
          </a:prstGeom>
          <a:noFill/>
          <a:ln w="12700" cap="flat" cmpd="sng" algn="ctr">
            <a:solidFill>
              <a:srgbClr val="15151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grpSp>
        <p:nvGrpSpPr>
          <p:cNvPr id="391" name="组合 390">
            <a:extLst>
              <a:ext uri="{FF2B5EF4-FFF2-40B4-BE49-F238E27FC236}">
                <a16:creationId xmlns:a16="http://schemas.microsoft.com/office/drawing/2014/main" id="{46AB1546-DBC9-48B5-BA93-D14CEA132CC6}"/>
              </a:ext>
            </a:extLst>
          </p:cNvPr>
          <p:cNvGrpSpPr/>
          <p:nvPr/>
        </p:nvGrpSpPr>
        <p:grpSpPr>
          <a:xfrm>
            <a:off x="8479856" y="2768078"/>
            <a:ext cx="2982253" cy="1072585"/>
            <a:chOff x="8497359" y="3047142"/>
            <a:chExt cx="2982253" cy="1072585"/>
          </a:xfrm>
        </p:grpSpPr>
        <p:grpSp>
          <p:nvGrpSpPr>
            <p:cNvPr id="388" name="组合 387">
              <a:extLst>
                <a:ext uri="{FF2B5EF4-FFF2-40B4-BE49-F238E27FC236}">
                  <a16:creationId xmlns:a16="http://schemas.microsoft.com/office/drawing/2014/main" id="{85F97C21-BE0F-4DCF-805F-F6F045734A69}"/>
                </a:ext>
              </a:extLst>
            </p:cNvPr>
            <p:cNvGrpSpPr/>
            <p:nvPr/>
          </p:nvGrpSpPr>
          <p:grpSpPr>
            <a:xfrm>
              <a:off x="10724858" y="3437527"/>
              <a:ext cx="754754" cy="461201"/>
              <a:chOff x="10696865" y="3337702"/>
              <a:chExt cx="754754" cy="461201"/>
            </a:xfrm>
          </p:grpSpPr>
          <p:cxnSp>
            <p:nvCxnSpPr>
              <p:cNvPr id="304" name="直接连接符 303">
                <a:extLst>
                  <a:ext uri="{FF2B5EF4-FFF2-40B4-BE49-F238E27FC236}">
                    <a16:creationId xmlns:a16="http://schemas.microsoft.com/office/drawing/2014/main" id="{EE50BCE4-D04E-4578-BE68-9584463AC450}"/>
                  </a:ext>
                </a:extLst>
              </p:cNvPr>
              <p:cNvCxnSpPr/>
              <p:nvPr/>
            </p:nvCxnSpPr>
            <p:spPr bwMode="auto">
              <a:xfrm>
                <a:off x="10769682" y="3604695"/>
                <a:ext cx="249702" cy="0"/>
              </a:xfrm>
              <a:prstGeom prst="line">
                <a:avLst/>
              </a:prstGeom>
              <a:noFill/>
              <a:ln w="9525" cap="flat" cmpd="sng" algn="ctr">
                <a:solidFill>
                  <a:srgbClr val="000000"/>
                </a:solidFill>
                <a:prstDash val="solid"/>
                <a:round/>
                <a:headEnd type="none" w="med" len="med"/>
                <a:tailEnd type="none" w="med" len="med"/>
              </a:ln>
              <a:effectLst/>
            </p:spPr>
          </p:cxnSp>
          <p:sp>
            <p:nvSpPr>
              <p:cNvPr id="305" name="等腰三角形 304">
                <a:extLst>
                  <a:ext uri="{FF2B5EF4-FFF2-40B4-BE49-F238E27FC236}">
                    <a16:creationId xmlns:a16="http://schemas.microsoft.com/office/drawing/2014/main" id="{2952BFC7-FA4C-46AE-8979-12019A99FDED}"/>
                  </a:ext>
                </a:extLst>
              </p:cNvPr>
              <p:cNvSpPr/>
              <p:nvPr/>
            </p:nvSpPr>
            <p:spPr>
              <a:xfrm rot="10800000">
                <a:off x="10696865" y="3337702"/>
                <a:ext cx="140871" cy="95546"/>
              </a:xfrm>
              <a:prstGeom prst="triangle">
                <a:avLst/>
              </a:prstGeom>
              <a:solidFill>
                <a:srgbClr val="FFFFFF"/>
              </a:solidFill>
              <a:ln w="12700" cap="flat" cmpd="sng" algn="ctr">
                <a:solidFill>
                  <a:srgbClr val="000000"/>
                </a:solidFill>
                <a:prstDash val="solid"/>
              </a:ln>
              <a:effectLst/>
            </p:spPr>
            <p:txBody>
              <a:bodyPr rtlCol="0" anchor="ctr"/>
              <a:lstStyle/>
              <a:p>
                <a:pPr algn="ctr" defTabSz="914400" fontAlgn="base">
                  <a:spcBef>
                    <a:spcPct val="0"/>
                  </a:spcBef>
                  <a:spcAft>
                    <a:spcPct val="0"/>
                  </a:spcAft>
                  <a:defRPr/>
                </a:pPr>
                <a:endParaRPr lang="en-US" sz="2400" kern="0">
                  <a:solidFill>
                    <a:srgbClr val="000000"/>
                  </a:solidFill>
                  <a:latin typeface="FrutigerNext LT Regular"/>
                  <a:ea typeface="华文细黑"/>
                </a:endParaRPr>
              </a:p>
            </p:txBody>
          </p:sp>
          <p:cxnSp>
            <p:nvCxnSpPr>
              <p:cNvPr id="306" name="直接连接符 305">
                <a:extLst>
                  <a:ext uri="{FF2B5EF4-FFF2-40B4-BE49-F238E27FC236}">
                    <a16:creationId xmlns:a16="http://schemas.microsoft.com/office/drawing/2014/main" id="{FE21A28E-D0B5-4C90-B999-DB1526ACFBF6}"/>
                  </a:ext>
                </a:extLst>
              </p:cNvPr>
              <p:cNvCxnSpPr/>
              <p:nvPr/>
            </p:nvCxnSpPr>
            <p:spPr bwMode="auto">
              <a:xfrm>
                <a:off x="10769682" y="3344279"/>
                <a:ext cx="0" cy="257710"/>
              </a:xfrm>
              <a:prstGeom prst="line">
                <a:avLst/>
              </a:prstGeom>
              <a:noFill/>
              <a:ln w="9525" cap="flat" cmpd="sng" algn="ctr">
                <a:solidFill>
                  <a:srgbClr val="000000"/>
                </a:solidFill>
                <a:prstDash val="solid"/>
                <a:round/>
                <a:headEnd type="none" w="med" len="med"/>
                <a:tailEnd type="none" w="med" len="med"/>
              </a:ln>
              <a:effectLst/>
            </p:spPr>
          </p:cxnSp>
          <p:sp>
            <p:nvSpPr>
              <p:cNvPr id="307" name="矩形 306">
                <a:extLst>
                  <a:ext uri="{FF2B5EF4-FFF2-40B4-BE49-F238E27FC236}">
                    <a16:creationId xmlns:a16="http://schemas.microsoft.com/office/drawing/2014/main" id="{ECC9D51C-B415-4855-96A3-AAE0F298B057}"/>
                  </a:ext>
                </a:extLst>
              </p:cNvPr>
              <p:cNvSpPr/>
              <p:nvPr/>
            </p:nvSpPr>
            <p:spPr>
              <a:xfrm>
                <a:off x="11019383" y="3449760"/>
                <a:ext cx="432236" cy="349143"/>
              </a:xfrm>
              <a:prstGeom prst="rect">
                <a:avLst/>
              </a:prstGeom>
              <a:noFill/>
              <a:ln w="12700" cap="flat" cmpd="sng" algn="ctr">
                <a:solidFill>
                  <a:srgbClr val="15151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rPr>
                  <a:t>Tag</a:t>
                </a:r>
                <a:endParaRPr kumimoji="0" lang="zh-CN" altLang="en-US" sz="1100" b="0" i="0" u="none" strike="noStrike" kern="0" cap="none" spc="0" normalizeH="0" baseline="0" noProof="0" dirty="0">
                  <a:ln>
                    <a:noFill/>
                  </a:ln>
                  <a:solidFill>
                    <a:srgbClr val="1D1D1A"/>
                  </a:solidFill>
                  <a:effectLst/>
                  <a:uLnTx/>
                  <a:uFillTx/>
                </a:endParaRPr>
              </a:p>
            </p:txBody>
          </p:sp>
        </p:grpSp>
        <p:grpSp>
          <p:nvGrpSpPr>
            <p:cNvPr id="308" name="组合 307">
              <a:extLst>
                <a:ext uri="{FF2B5EF4-FFF2-40B4-BE49-F238E27FC236}">
                  <a16:creationId xmlns:a16="http://schemas.microsoft.com/office/drawing/2014/main" id="{5D62E341-C939-4052-8B1A-918999669283}"/>
                </a:ext>
              </a:extLst>
            </p:cNvPr>
            <p:cNvGrpSpPr/>
            <p:nvPr/>
          </p:nvGrpSpPr>
          <p:grpSpPr>
            <a:xfrm flipH="1">
              <a:off x="8497359" y="3437527"/>
              <a:ext cx="754754" cy="461201"/>
              <a:chOff x="1562590" y="4277765"/>
              <a:chExt cx="754754" cy="461201"/>
            </a:xfrm>
          </p:grpSpPr>
          <p:cxnSp>
            <p:nvCxnSpPr>
              <p:cNvPr id="309" name="直接连接符 308">
                <a:extLst>
                  <a:ext uri="{FF2B5EF4-FFF2-40B4-BE49-F238E27FC236}">
                    <a16:creationId xmlns:a16="http://schemas.microsoft.com/office/drawing/2014/main" id="{BBBB427D-D4B1-41FD-9F75-23ADB3CCDA21}"/>
                  </a:ext>
                </a:extLst>
              </p:cNvPr>
              <p:cNvCxnSpPr/>
              <p:nvPr/>
            </p:nvCxnSpPr>
            <p:spPr bwMode="auto">
              <a:xfrm>
                <a:off x="1635407" y="4544758"/>
                <a:ext cx="249702" cy="0"/>
              </a:xfrm>
              <a:prstGeom prst="line">
                <a:avLst/>
              </a:prstGeom>
              <a:noFill/>
              <a:ln w="9525" cap="flat" cmpd="sng" algn="ctr">
                <a:solidFill>
                  <a:srgbClr val="000000"/>
                </a:solidFill>
                <a:prstDash val="solid"/>
                <a:round/>
                <a:headEnd type="none" w="med" len="med"/>
                <a:tailEnd type="none" w="med" len="med"/>
              </a:ln>
              <a:effectLst/>
            </p:spPr>
          </p:cxnSp>
          <p:sp>
            <p:nvSpPr>
              <p:cNvPr id="310" name="等腰三角形 309">
                <a:extLst>
                  <a:ext uri="{FF2B5EF4-FFF2-40B4-BE49-F238E27FC236}">
                    <a16:creationId xmlns:a16="http://schemas.microsoft.com/office/drawing/2014/main" id="{C64A6AA6-3A62-4021-9780-85E5A81310B3}"/>
                  </a:ext>
                </a:extLst>
              </p:cNvPr>
              <p:cNvSpPr/>
              <p:nvPr/>
            </p:nvSpPr>
            <p:spPr>
              <a:xfrm rot="10800000">
                <a:off x="1562590" y="4277765"/>
                <a:ext cx="140871" cy="95546"/>
              </a:xfrm>
              <a:prstGeom prst="triangle">
                <a:avLst/>
              </a:prstGeom>
              <a:solidFill>
                <a:srgbClr val="FFFFFF"/>
              </a:solidFill>
              <a:ln w="1270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FrutigerNext LT Regular"/>
                  <a:ea typeface="华文细黑"/>
                </a:endParaRPr>
              </a:p>
            </p:txBody>
          </p:sp>
          <p:cxnSp>
            <p:nvCxnSpPr>
              <p:cNvPr id="311" name="直接连接符 310">
                <a:extLst>
                  <a:ext uri="{FF2B5EF4-FFF2-40B4-BE49-F238E27FC236}">
                    <a16:creationId xmlns:a16="http://schemas.microsoft.com/office/drawing/2014/main" id="{BB95C2E7-1682-41FD-B8E4-C848E147E3A2}"/>
                  </a:ext>
                </a:extLst>
              </p:cNvPr>
              <p:cNvCxnSpPr/>
              <p:nvPr/>
            </p:nvCxnSpPr>
            <p:spPr bwMode="auto">
              <a:xfrm>
                <a:off x="1635407" y="4284342"/>
                <a:ext cx="0" cy="257710"/>
              </a:xfrm>
              <a:prstGeom prst="line">
                <a:avLst/>
              </a:prstGeom>
              <a:noFill/>
              <a:ln w="9525" cap="flat" cmpd="sng" algn="ctr">
                <a:solidFill>
                  <a:srgbClr val="000000"/>
                </a:solidFill>
                <a:prstDash val="solid"/>
                <a:round/>
                <a:headEnd type="none" w="med" len="med"/>
                <a:tailEnd type="none" w="med" len="med"/>
              </a:ln>
              <a:effectLst/>
            </p:spPr>
          </p:cxnSp>
          <p:sp>
            <p:nvSpPr>
              <p:cNvPr id="312" name="矩形 311">
                <a:extLst>
                  <a:ext uri="{FF2B5EF4-FFF2-40B4-BE49-F238E27FC236}">
                    <a16:creationId xmlns:a16="http://schemas.microsoft.com/office/drawing/2014/main" id="{D9822661-0E60-4DD4-8D56-DE88DE447BF9}"/>
                  </a:ext>
                </a:extLst>
              </p:cNvPr>
              <p:cNvSpPr/>
              <p:nvPr/>
            </p:nvSpPr>
            <p:spPr>
              <a:xfrm>
                <a:off x="1885108" y="4389823"/>
                <a:ext cx="432236" cy="349143"/>
              </a:xfrm>
              <a:prstGeom prst="rect">
                <a:avLst/>
              </a:prstGeom>
              <a:noFill/>
              <a:ln w="12700" cap="flat" cmpd="sng" algn="ctr">
                <a:solidFill>
                  <a:srgbClr val="15151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rPr>
                  <a:t>BS</a:t>
                </a:r>
                <a:endParaRPr kumimoji="0" lang="zh-CN" altLang="en-US" sz="1100" b="0" i="0" u="none" strike="noStrike" kern="0" cap="none" spc="0" normalizeH="0" baseline="0" noProof="0" dirty="0">
                  <a:ln>
                    <a:noFill/>
                  </a:ln>
                  <a:solidFill>
                    <a:srgbClr val="1D1D1A"/>
                  </a:solidFill>
                  <a:effectLst/>
                  <a:uLnTx/>
                  <a:uFillTx/>
                </a:endParaRPr>
              </a:p>
            </p:txBody>
          </p:sp>
        </p:grpSp>
        <p:sp>
          <p:nvSpPr>
            <p:cNvPr id="313" name="文本框 312">
              <a:extLst>
                <a:ext uri="{FF2B5EF4-FFF2-40B4-BE49-F238E27FC236}">
                  <a16:creationId xmlns:a16="http://schemas.microsoft.com/office/drawing/2014/main" id="{9FC26ECB-0131-42E6-BC90-FD01627468EB}"/>
                </a:ext>
              </a:extLst>
            </p:cNvPr>
            <p:cNvSpPr txBox="1"/>
            <p:nvPr/>
          </p:nvSpPr>
          <p:spPr>
            <a:xfrm>
              <a:off x="8966173" y="3858117"/>
              <a:ext cx="2058814" cy="261610"/>
            </a:xfrm>
            <a:prstGeom prst="rect">
              <a:avLst/>
            </a:prstGeom>
            <a:noFill/>
          </p:spPr>
          <p:txBody>
            <a:bodyPr vert="horz" wrap="square" rtlCol="0">
              <a:spAutoFit/>
            </a:bodyPr>
            <a:lstStyle/>
            <a:p>
              <a:pPr algn="ctr" defTabSz="914400">
                <a:defRPr/>
              </a:pPr>
              <a:r>
                <a:rPr lang="en-US" altLang="zh-CN" sz="1100" kern="0" dirty="0">
                  <a:solidFill>
                    <a:srgbClr val="1D1D1A"/>
                  </a:solidFill>
                  <a:latin typeface="Microsoft YaHei" panose="020B0503020204020204" pitchFamily="34" charset="-122"/>
                  <a:ea typeface="Microsoft YaHei" panose="020B0503020204020204" pitchFamily="34" charset="-122"/>
                </a:rPr>
                <a:t>Transmitted signal from tag</a:t>
              </a:r>
            </a:p>
          </p:txBody>
        </p:sp>
        <p:grpSp>
          <p:nvGrpSpPr>
            <p:cNvPr id="314" name="组合 313">
              <a:extLst>
                <a:ext uri="{FF2B5EF4-FFF2-40B4-BE49-F238E27FC236}">
                  <a16:creationId xmlns:a16="http://schemas.microsoft.com/office/drawing/2014/main" id="{B2FBBDAD-D650-4531-BB8D-B1D253415AE7}"/>
                </a:ext>
              </a:extLst>
            </p:cNvPr>
            <p:cNvGrpSpPr/>
            <p:nvPr/>
          </p:nvGrpSpPr>
          <p:grpSpPr>
            <a:xfrm>
              <a:off x="9418747" y="3047142"/>
              <a:ext cx="1153667" cy="720000"/>
              <a:chOff x="1435946" y="4495706"/>
              <a:chExt cx="1499262" cy="204635"/>
            </a:xfrm>
          </p:grpSpPr>
          <p:grpSp>
            <p:nvGrpSpPr>
              <p:cNvPr id="315" name="组合 314">
                <a:extLst>
                  <a:ext uri="{FF2B5EF4-FFF2-40B4-BE49-F238E27FC236}">
                    <a16:creationId xmlns:a16="http://schemas.microsoft.com/office/drawing/2014/main" id="{57BCB4C6-73F8-4A9C-9748-8B988B15EC94}"/>
                  </a:ext>
                </a:extLst>
              </p:cNvPr>
              <p:cNvGrpSpPr/>
              <p:nvPr/>
            </p:nvGrpSpPr>
            <p:grpSpPr>
              <a:xfrm>
                <a:off x="1435946" y="4495706"/>
                <a:ext cx="299986" cy="204635"/>
                <a:chOff x="1435945" y="4159963"/>
                <a:chExt cx="1053815" cy="422593"/>
              </a:xfrm>
            </p:grpSpPr>
            <p:grpSp>
              <p:nvGrpSpPr>
                <p:cNvPr id="368" name="组合 367">
                  <a:extLst>
                    <a:ext uri="{FF2B5EF4-FFF2-40B4-BE49-F238E27FC236}">
                      <a16:creationId xmlns:a16="http://schemas.microsoft.com/office/drawing/2014/main" id="{13288F03-A602-440F-A426-DC03AE1318CC}"/>
                    </a:ext>
                  </a:extLst>
                </p:cNvPr>
                <p:cNvGrpSpPr/>
                <p:nvPr/>
              </p:nvGrpSpPr>
              <p:grpSpPr>
                <a:xfrm>
                  <a:off x="1435945" y="4159963"/>
                  <a:ext cx="263609" cy="422593"/>
                  <a:chOff x="1631487" y="4369594"/>
                  <a:chExt cx="413689" cy="706182"/>
                </a:xfrm>
              </p:grpSpPr>
              <p:sp>
                <p:nvSpPr>
                  <p:cNvPr id="378" name="任意多边形 381">
                    <a:extLst>
                      <a:ext uri="{FF2B5EF4-FFF2-40B4-BE49-F238E27FC236}">
                        <a16:creationId xmlns:a16="http://schemas.microsoft.com/office/drawing/2014/main" id="{ACE50C4E-378C-4870-9566-A344157BF92B}"/>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79" name="任意多边形 382">
                    <a:extLst>
                      <a:ext uri="{FF2B5EF4-FFF2-40B4-BE49-F238E27FC236}">
                        <a16:creationId xmlns:a16="http://schemas.microsoft.com/office/drawing/2014/main" id="{2ADD2778-5A47-41B2-9EE3-2D522C3CD2FF}"/>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69" name="组合 368">
                  <a:extLst>
                    <a:ext uri="{FF2B5EF4-FFF2-40B4-BE49-F238E27FC236}">
                      <a16:creationId xmlns:a16="http://schemas.microsoft.com/office/drawing/2014/main" id="{28C58E68-D6DD-4452-B7BC-17C5C435C3C4}"/>
                    </a:ext>
                  </a:extLst>
                </p:cNvPr>
                <p:cNvGrpSpPr/>
                <p:nvPr/>
              </p:nvGrpSpPr>
              <p:grpSpPr>
                <a:xfrm>
                  <a:off x="1699347" y="4159963"/>
                  <a:ext cx="263609" cy="422593"/>
                  <a:chOff x="1631487" y="4369594"/>
                  <a:chExt cx="413689" cy="706182"/>
                </a:xfrm>
              </p:grpSpPr>
              <p:sp>
                <p:nvSpPr>
                  <p:cNvPr id="376" name="任意多边形 379">
                    <a:extLst>
                      <a:ext uri="{FF2B5EF4-FFF2-40B4-BE49-F238E27FC236}">
                        <a16:creationId xmlns:a16="http://schemas.microsoft.com/office/drawing/2014/main" id="{BA8CC90D-6390-417D-95EC-18151597963B}"/>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77" name="任意多边形 380">
                    <a:extLst>
                      <a:ext uri="{FF2B5EF4-FFF2-40B4-BE49-F238E27FC236}">
                        <a16:creationId xmlns:a16="http://schemas.microsoft.com/office/drawing/2014/main" id="{9CD97499-A20A-48B4-9D48-A9BD3EC1A687}"/>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70" name="组合 369">
                  <a:extLst>
                    <a:ext uri="{FF2B5EF4-FFF2-40B4-BE49-F238E27FC236}">
                      <a16:creationId xmlns:a16="http://schemas.microsoft.com/office/drawing/2014/main" id="{2126D175-F90F-4523-A7B9-F85D9C2A4808}"/>
                    </a:ext>
                  </a:extLst>
                </p:cNvPr>
                <p:cNvGrpSpPr/>
                <p:nvPr/>
              </p:nvGrpSpPr>
              <p:grpSpPr>
                <a:xfrm>
                  <a:off x="1962749" y="4159963"/>
                  <a:ext cx="263609" cy="422593"/>
                  <a:chOff x="1631487" y="4369594"/>
                  <a:chExt cx="413689" cy="706182"/>
                </a:xfrm>
              </p:grpSpPr>
              <p:sp>
                <p:nvSpPr>
                  <p:cNvPr id="374" name="任意多边形 377">
                    <a:extLst>
                      <a:ext uri="{FF2B5EF4-FFF2-40B4-BE49-F238E27FC236}">
                        <a16:creationId xmlns:a16="http://schemas.microsoft.com/office/drawing/2014/main" id="{E28A8326-C403-459E-9948-A789CE3E7B0C}"/>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75" name="任意多边形 378">
                    <a:extLst>
                      <a:ext uri="{FF2B5EF4-FFF2-40B4-BE49-F238E27FC236}">
                        <a16:creationId xmlns:a16="http://schemas.microsoft.com/office/drawing/2014/main" id="{72259C1D-509F-4327-812E-BE1394364568}"/>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71" name="组合 370">
                  <a:extLst>
                    <a:ext uri="{FF2B5EF4-FFF2-40B4-BE49-F238E27FC236}">
                      <a16:creationId xmlns:a16="http://schemas.microsoft.com/office/drawing/2014/main" id="{1B5B99D7-B467-4AE3-B17E-05E7D29B5F90}"/>
                    </a:ext>
                  </a:extLst>
                </p:cNvPr>
                <p:cNvGrpSpPr/>
                <p:nvPr/>
              </p:nvGrpSpPr>
              <p:grpSpPr>
                <a:xfrm>
                  <a:off x="2226151" y="4159963"/>
                  <a:ext cx="263609" cy="422593"/>
                  <a:chOff x="1631487" y="4369594"/>
                  <a:chExt cx="413689" cy="706182"/>
                </a:xfrm>
              </p:grpSpPr>
              <p:sp>
                <p:nvSpPr>
                  <p:cNvPr id="372" name="任意多边形 375">
                    <a:extLst>
                      <a:ext uri="{FF2B5EF4-FFF2-40B4-BE49-F238E27FC236}">
                        <a16:creationId xmlns:a16="http://schemas.microsoft.com/office/drawing/2014/main" id="{86DF5546-E4BD-4183-96AB-A276B613ED10}"/>
                      </a:ext>
                    </a:extLst>
                  </p:cNvPr>
                  <p:cNvSpPr/>
                  <p:nvPr/>
                </p:nvSpPr>
                <p:spPr>
                  <a:xfrm>
                    <a:off x="1631487" y="4369594"/>
                    <a:ext cx="207167"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73" name="任意多边形 376">
                    <a:extLst>
                      <a:ext uri="{FF2B5EF4-FFF2-40B4-BE49-F238E27FC236}">
                        <a16:creationId xmlns:a16="http://schemas.microsoft.com/office/drawing/2014/main" id="{2369B7BF-CB48-4056-92A2-44BB67BBABBD}"/>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316" name="组合 315">
                <a:extLst>
                  <a:ext uri="{FF2B5EF4-FFF2-40B4-BE49-F238E27FC236}">
                    <a16:creationId xmlns:a16="http://schemas.microsoft.com/office/drawing/2014/main" id="{0E444AC4-8F42-41A8-B532-3760BFBD48F4}"/>
                  </a:ext>
                </a:extLst>
              </p:cNvPr>
              <p:cNvGrpSpPr/>
              <p:nvPr/>
            </p:nvGrpSpPr>
            <p:grpSpPr>
              <a:xfrm flipV="1">
                <a:off x="1735872" y="4495706"/>
                <a:ext cx="299986" cy="204635"/>
                <a:chOff x="1435945" y="4159963"/>
                <a:chExt cx="1053815" cy="422593"/>
              </a:xfrm>
            </p:grpSpPr>
            <p:grpSp>
              <p:nvGrpSpPr>
                <p:cNvPr id="356" name="组合 355">
                  <a:extLst>
                    <a:ext uri="{FF2B5EF4-FFF2-40B4-BE49-F238E27FC236}">
                      <a16:creationId xmlns:a16="http://schemas.microsoft.com/office/drawing/2014/main" id="{E014FE6D-719B-48D5-81BC-B9B6D36F5F3C}"/>
                    </a:ext>
                  </a:extLst>
                </p:cNvPr>
                <p:cNvGrpSpPr/>
                <p:nvPr/>
              </p:nvGrpSpPr>
              <p:grpSpPr>
                <a:xfrm>
                  <a:off x="1435945" y="4159963"/>
                  <a:ext cx="263609" cy="422593"/>
                  <a:chOff x="1631487" y="4369594"/>
                  <a:chExt cx="413689" cy="706182"/>
                </a:xfrm>
              </p:grpSpPr>
              <p:sp>
                <p:nvSpPr>
                  <p:cNvPr id="366" name="任意多边形 369">
                    <a:extLst>
                      <a:ext uri="{FF2B5EF4-FFF2-40B4-BE49-F238E27FC236}">
                        <a16:creationId xmlns:a16="http://schemas.microsoft.com/office/drawing/2014/main" id="{D496C3C5-1507-478C-8C21-B409B367630A}"/>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67" name="任意多边形 370">
                    <a:extLst>
                      <a:ext uri="{FF2B5EF4-FFF2-40B4-BE49-F238E27FC236}">
                        <a16:creationId xmlns:a16="http://schemas.microsoft.com/office/drawing/2014/main" id="{8351AF97-2610-499F-A99D-E9DDC474AB2E}"/>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57" name="组合 356">
                  <a:extLst>
                    <a:ext uri="{FF2B5EF4-FFF2-40B4-BE49-F238E27FC236}">
                      <a16:creationId xmlns:a16="http://schemas.microsoft.com/office/drawing/2014/main" id="{039AD128-135A-4EAD-96AD-2C0A19E9AB00}"/>
                    </a:ext>
                  </a:extLst>
                </p:cNvPr>
                <p:cNvGrpSpPr/>
                <p:nvPr/>
              </p:nvGrpSpPr>
              <p:grpSpPr>
                <a:xfrm>
                  <a:off x="1699347" y="4159963"/>
                  <a:ext cx="263609" cy="422593"/>
                  <a:chOff x="1631487" y="4369594"/>
                  <a:chExt cx="413689" cy="706182"/>
                </a:xfrm>
              </p:grpSpPr>
              <p:sp>
                <p:nvSpPr>
                  <p:cNvPr id="364" name="任意多边形 367">
                    <a:extLst>
                      <a:ext uri="{FF2B5EF4-FFF2-40B4-BE49-F238E27FC236}">
                        <a16:creationId xmlns:a16="http://schemas.microsoft.com/office/drawing/2014/main" id="{8358C719-BD54-4977-BC96-2F73A40544D6}"/>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65" name="任意多边形 368">
                    <a:extLst>
                      <a:ext uri="{FF2B5EF4-FFF2-40B4-BE49-F238E27FC236}">
                        <a16:creationId xmlns:a16="http://schemas.microsoft.com/office/drawing/2014/main" id="{72AB2B94-6D59-4B4F-A138-DD0692209019}"/>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58" name="组合 357">
                  <a:extLst>
                    <a:ext uri="{FF2B5EF4-FFF2-40B4-BE49-F238E27FC236}">
                      <a16:creationId xmlns:a16="http://schemas.microsoft.com/office/drawing/2014/main" id="{775239BB-90B6-4BCD-AD58-7274795BF20A}"/>
                    </a:ext>
                  </a:extLst>
                </p:cNvPr>
                <p:cNvGrpSpPr/>
                <p:nvPr/>
              </p:nvGrpSpPr>
              <p:grpSpPr>
                <a:xfrm>
                  <a:off x="1962749" y="4159963"/>
                  <a:ext cx="263609" cy="422593"/>
                  <a:chOff x="1631487" y="4369594"/>
                  <a:chExt cx="413689" cy="706182"/>
                </a:xfrm>
              </p:grpSpPr>
              <p:sp>
                <p:nvSpPr>
                  <p:cNvPr id="362" name="任意多边形 365">
                    <a:extLst>
                      <a:ext uri="{FF2B5EF4-FFF2-40B4-BE49-F238E27FC236}">
                        <a16:creationId xmlns:a16="http://schemas.microsoft.com/office/drawing/2014/main" id="{7B6D6B16-5E3A-4BDA-81ED-D416D65A04B2}"/>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63" name="任意多边形 366">
                    <a:extLst>
                      <a:ext uri="{FF2B5EF4-FFF2-40B4-BE49-F238E27FC236}">
                        <a16:creationId xmlns:a16="http://schemas.microsoft.com/office/drawing/2014/main" id="{2D0036D3-D8CD-4274-9CE1-3ED88477336E}"/>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59" name="组合 358">
                  <a:extLst>
                    <a:ext uri="{FF2B5EF4-FFF2-40B4-BE49-F238E27FC236}">
                      <a16:creationId xmlns:a16="http://schemas.microsoft.com/office/drawing/2014/main" id="{F34C905F-5B9E-41ED-8517-5A2038AC59BA}"/>
                    </a:ext>
                  </a:extLst>
                </p:cNvPr>
                <p:cNvGrpSpPr/>
                <p:nvPr/>
              </p:nvGrpSpPr>
              <p:grpSpPr>
                <a:xfrm>
                  <a:off x="2226151" y="4159963"/>
                  <a:ext cx="263609" cy="422593"/>
                  <a:chOff x="1631487" y="4369594"/>
                  <a:chExt cx="413689" cy="706182"/>
                </a:xfrm>
              </p:grpSpPr>
              <p:sp>
                <p:nvSpPr>
                  <p:cNvPr id="360" name="任意多边形 363">
                    <a:extLst>
                      <a:ext uri="{FF2B5EF4-FFF2-40B4-BE49-F238E27FC236}">
                        <a16:creationId xmlns:a16="http://schemas.microsoft.com/office/drawing/2014/main" id="{5F64915B-3E56-4406-87E5-653E496DCA37}"/>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61" name="任意多边形 364">
                    <a:extLst>
                      <a:ext uri="{FF2B5EF4-FFF2-40B4-BE49-F238E27FC236}">
                        <a16:creationId xmlns:a16="http://schemas.microsoft.com/office/drawing/2014/main" id="{D985B5D6-0173-4928-9728-00C45E98C05F}"/>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317" name="组合 316">
                <a:extLst>
                  <a:ext uri="{FF2B5EF4-FFF2-40B4-BE49-F238E27FC236}">
                    <a16:creationId xmlns:a16="http://schemas.microsoft.com/office/drawing/2014/main" id="{E741EA6A-273D-47E1-9F47-B92C3441739A}"/>
                  </a:ext>
                </a:extLst>
              </p:cNvPr>
              <p:cNvGrpSpPr/>
              <p:nvPr/>
            </p:nvGrpSpPr>
            <p:grpSpPr>
              <a:xfrm>
                <a:off x="2035237" y="4495706"/>
                <a:ext cx="299986" cy="204635"/>
                <a:chOff x="1435945" y="4159963"/>
                <a:chExt cx="1053815" cy="422593"/>
              </a:xfrm>
            </p:grpSpPr>
            <p:grpSp>
              <p:nvGrpSpPr>
                <p:cNvPr id="344" name="组合 343">
                  <a:extLst>
                    <a:ext uri="{FF2B5EF4-FFF2-40B4-BE49-F238E27FC236}">
                      <a16:creationId xmlns:a16="http://schemas.microsoft.com/office/drawing/2014/main" id="{8D283283-0F1D-46E9-8E9F-8D42E6C74408}"/>
                    </a:ext>
                  </a:extLst>
                </p:cNvPr>
                <p:cNvGrpSpPr/>
                <p:nvPr/>
              </p:nvGrpSpPr>
              <p:grpSpPr>
                <a:xfrm>
                  <a:off x="1435945" y="4159963"/>
                  <a:ext cx="263609" cy="422593"/>
                  <a:chOff x="1631487" y="4369594"/>
                  <a:chExt cx="413689" cy="706182"/>
                </a:xfrm>
              </p:grpSpPr>
              <p:sp>
                <p:nvSpPr>
                  <p:cNvPr id="354" name="任意多边形 357">
                    <a:extLst>
                      <a:ext uri="{FF2B5EF4-FFF2-40B4-BE49-F238E27FC236}">
                        <a16:creationId xmlns:a16="http://schemas.microsoft.com/office/drawing/2014/main" id="{2CE45EEE-074E-498E-B808-A826D32F675B}"/>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55" name="任意多边形 358">
                    <a:extLst>
                      <a:ext uri="{FF2B5EF4-FFF2-40B4-BE49-F238E27FC236}">
                        <a16:creationId xmlns:a16="http://schemas.microsoft.com/office/drawing/2014/main" id="{8F6C460E-86E3-413F-B3F8-E14370A2B03E}"/>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45" name="组合 344">
                  <a:extLst>
                    <a:ext uri="{FF2B5EF4-FFF2-40B4-BE49-F238E27FC236}">
                      <a16:creationId xmlns:a16="http://schemas.microsoft.com/office/drawing/2014/main" id="{B3461B4E-5C61-4E08-B346-831852CACAEB}"/>
                    </a:ext>
                  </a:extLst>
                </p:cNvPr>
                <p:cNvGrpSpPr/>
                <p:nvPr/>
              </p:nvGrpSpPr>
              <p:grpSpPr>
                <a:xfrm>
                  <a:off x="1699347" y="4159963"/>
                  <a:ext cx="263609" cy="422593"/>
                  <a:chOff x="1631487" y="4369594"/>
                  <a:chExt cx="413689" cy="706182"/>
                </a:xfrm>
              </p:grpSpPr>
              <p:sp>
                <p:nvSpPr>
                  <p:cNvPr id="352" name="任意多边形 355">
                    <a:extLst>
                      <a:ext uri="{FF2B5EF4-FFF2-40B4-BE49-F238E27FC236}">
                        <a16:creationId xmlns:a16="http://schemas.microsoft.com/office/drawing/2014/main" id="{57410B63-3AD7-434C-8967-E6F2F1F52D7A}"/>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53" name="任意多边形 356">
                    <a:extLst>
                      <a:ext uri="{FF2B5EF4-FFF2-40B4-BE49-F238E27FC236}">
                        <a16:creationId xmlns:a16="http://schemas.microsoft.com/office/drawing/2014/main" id="{3994C2EB-C1DE-497A-B3B6-9D8810305525}"/>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46" name="组合 345">
                  <a:extLst>
                    <a:ext uri="{FF2B5EF4-FFF2-40B4-BE49-F238E27FC236}">
                      <a16:creationId xmlns:a16="http://schemas.microsoft.com/office/drawing/2014/main" id="{A09F9490-080D-4083-A314-AD5694BEC1A1}"/>
                    </a:ext>
                  </a:extLst>
                </p:cNvPr>
                <p:cNvGrpSpPr/>
                <p:nvPr/>
              </p:nvGrpSpPr>
              <p:grpSpPr>
                <a:xfrm>
                  <a:off x="1962749" y="4159963"/>
                  <a:ext cx="263609" cy="422593"/>
                  <a:chOff x="1631487" y="4369594"/>
                  <a:chExt cx="413689" cy="706182"/>
                </a:xfrm>
              </p:grpSpPr>
              <p:sp>
                <p:nvSpPr>
                  <p:cNvPr id="350" name="任意多边形 353">
                    <a:extLst>
                      <a:ext uri="{FF2B5EF4-FFF2-40B4-BE49-F238E27FC236}">
                        <a16:creationId xmlns:a16="http://schemas.microsoft.com/office/drawing/2014/main" id="{915E8761-768A-4830-9F81-1478E54662C1}"/>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51" name="任意多边形 354">
                    <a:extLst>
                      <a:ext uri="{FF2B5EF4-FFF2-40B4-BE49-F238E27FC236}">
                        <a16:creationId xmlns:a16="http://schemas.microsoft.com/office/drawing/2014/main" id="{8E93B2F7-24D5-490D-A93D-CDA8B618E0B6}"/>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47" name="组合 346">
                  <a:extLst>
                    <a:ext uri="{FF2B5EF4-FFF2-40B4-BE49-F238E27FC236}">
                      <a16:creationId xmlns:a16="http://schemas.microsoft.com/office/drawing/2014/main" id="{233CC0C2-A793-46A3-89E4-97C1C876F525}"/>
                    </a:ext>
                  </a:extLst>
                </p:cNvPr>
                <p:cNvGrpSpPr/>
                <p:nvPr/>
              </p:nvGrpSpPr>
              <p:grpSpPr>
                <a:xfrm>
                  <a:off x="2226151" y="4159963"/>
                  <a:ext cx="263609" cy="422593"/>
                  <a:chOff x="1631487" y="4369594"/>
                  <a:chExt cx="413689" cy="706182"/>
                </a:xfrm>
              </p:grpSpPr>
              <p:sp>
                <p:nvSpPr>
                  <p:cNvPr id="348" name="任意多边形 351">
                    <a:extLst>
                      <a:ext uri="{FF2B5EF4-FFF2-40B4-BE49-F238E27FC236}">
                        <a16:creationId xmlns:a16="http://schemas.microsoft.com/office/drawing/2014/main" id="{73603E3C-4262-4137-B0A9-EB62D7916BD8}"/>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49" name="任意多边形 352">
                    <a:extLst>
                      <a:ext uri="{FF2B5EF4-FFF2-40B4-BE49-F238E27FC236}">
                        <a16:creationId xmlns:a16="http://schemas.microsoft.com/office/drawing/2014/main" id="{50FF1CF0-4785-4A95-978E-FFB47B8BDD36}"/>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318" name="组合 317">
                <a:extLst>
                  <a:ext uri="{FF2B5EF4-FFF2-40B4-BE49-F238E27FC236}">
                    <a16:creationId xmlns:a16="http://schemas.microsoft.com/office/drawing/2014/main" id="{35E58101-97D8-4378-9CDB-1B2BFE1FDE75}"/>
                  </a:ext>
                </a:extLst>
              </p:cNvPr>
              <p:cNvGrpSpPr/>
              <p:nvPr/>
            </p:nvGrpSpPr>
            <p:grpSpPr>
              <a:xfrm flipV="1">
                <a:off x="2335857" y="4495706"/>
                <a:ext cx="299986" cy="204635"/>
                <a:chOff x="1435945" y="4159963"/>
                <a:chExt cx="1053815" cy="422593"/>
              </a:xfrm>
            </p:grpSpPr>
            <p:grpSp>
              <p:nvGrpSpPr>
                <p:cNvPr id="332" name="组合 331">
                  <a:extLst>
                    <a:ext uri="{FF2B5EF4-FFF2-40B4-BE49-F238E27FC236}">
                      <a16:creationId xmlns:a16="http://schemas.microsoft.com/office/drawing/2014/main" id="{A29CA441-2495-49F2-9727-22E5C5A3F2CE}"/>
                    </a:ext>
                  </a:extLst>
                </p:cNvPr>
                <p:cNvGrpSpPr/>
                <p:nvPr/>
              </p:nvGrpSpPr>
              <p:grpSpPr>
                <a:xfrm>
                  <a:off x="1435945" y="4159963"/>
                  <a:ext cx="263609" cy="422593"/>
                  <a:chOff x="1631487" y="4369594"/>
                  <a:chExt cx="413689" cy="706182"/>
                </a:xfrm>
              </p:grpSpPr>
              <p:sp>
                <p:nvSpPr>
                  <p:cNvPr id="342" name="任意多边形 345">
                    <a:extLst>
                      <a:ext uri="{FF2B5EF4-FFF2-40B4-BE49-F238E27FC236}">
                        <a16:creationId xmlns:a16="http://schemas.microsoft.com/office/drawing/2014/main" id="{840B204F-1FA3-44C4-97AD-A9BA0E64867A}"/>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43" name="任意多边形 346">
                    <a:extLst>
                      <a:ext uri="{FF2B5EF4-FFF2-40B4-BE49-F238E27FC236}">
                        <a16:creationId xmlns:a16="http://schemas.microsoft.com/office/drawing/2014/main" id="{388F193C-B2FC-4BE9-97C5-3B7F9D2276F7}"/>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33" name="组合 332">
                  <a:extLst>
                    <a:ext uri="{FF2B5EF4-FFF2-40B4-BE49-F238E27FC236}">
                      <a16:creationId xmlns:a16="http://schemas.microsoft.com/office/drawing/2014/main" id="{3985512D-1435-4AE6-910E-A726216E9A8E}"/>
                    </a:ext>
                  </a:extLst>
                </p:cNvPr>
                <p:cNvGrpSpPr/>
                <p:nvPr/>
              </p:nvGrpSpPr>
              <p:grpSpPr>
                <a:xfrm>
                  <a:off x="1699347" y="4159963"/>
                  <a:ext cx="263609" cy="422593"/>
                  <a:chOff x="1631487" y="4369594"/>
                  <a:chExt cx="413689" cy="706182"/>
                </a:xfrm>
              </p:grpSpPr>
              <p:sp>
                <p:nvSpPr>
                  <p:cNvPr id="340" name="任意多边形 343">
                    <a:extLst>
                      <a:ext uri="{FF2B5EF4-FFF2-40B4-BE49-F238E27FC236}">
                        <a16:creationId xmlns:a16="http://schemas.microsoft.com/office/drawing/2014/main" id="{08D9EAE9-8CDF-4976-98E1-52670CFF1C58}"/>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41" name="任意多边形 344">
                    <a:extLst>
                      <a:ext uri="{FF2B5EF4-FFF2-40B4-BE49-F238E27FC236}">
                        <a16:creationId xmlns:a16="http://schemas.microsoft.com/office/drawing/2014/main" id="{94664F21-59B8-4DAA-AC66-74200F0BF484}"/>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34" name="组合 333">
                  <a:extLst>
                    <a:ext uri="{FF2B5EF4-FFF2-40B4-BE49-F238E27FC236}">
                      <a16:creationId xmlns:a16="http://schemas.microsoft.com/office/drawing/2014/main" id="{3F2A4D70-DC3D-4918-9AD7-064AD0C173AE}"/>
                    </a:ext>
                  </a:extLst>
                </p:cNvPr>
                <p:cNvGrpSpPr/>
                <p:nvPr/>
              </p:nvGrpSpPr>
              <p:grpSpPr>
                <a:xfrm>
                  <a:off x="1962749" y="4159963"/>
                  <a:ext cx="263609" cy="422593"/>
                  <a:chOff x="1631487" y="4369594"/>
                  <a:chExt cx="413689" cy="706182"/>
                </a:xfrm>
              </p:grpSpPr>
              <p:sp>
                <p:nvSpPr>
                  <p:cNvPr id="338" name="任意多边形 341">
                    <a:extLst>
                      <a:ext uri="{FF2B5EF4-FFF2-40B4-BE49-F238E27FC236}">
                        <a16:creationId xmlns:a16="http://schemas.microsoft.com/office/drawing/2014/main" id="{0CB13C27-120E-4DC8-A327-C81AD844DE84}"/>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39" name="任意多边形 342">
                    <a:extLst>
                      <a:ext uri="{FF2B5EF4-FFF2-40B4-BE49-F238E27FC236}">
                        <a16:creationId xmlns:a16="http://schemas.microsoft.com/office/drawing/2014/main" id="{694EF27C-26F7-41E1-BB90-16095C121438}"/>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35" name="组合 334">
                  <a:extLst>
                    <a:ext uri="{FF2B5EF4-FFF2-40B4-BE49-F238E27FC236}">
                      <a16:creationId xmlns:a16="http://schemas.microsoft.com/office/drawing/2014/main" id="{D7D01164-3AE6-4FDC-99CB-C3336D447189}"/>
                    </a:ext>
                  </a:extLst>
                </p:cNvPr>
                <p:cNvGrpSpPr/>
                <p:nvPr/>
              </p:nvGrpSpPr>
              <p:grpSpPr>
                <a:xfrm>
                  <a:off x="2226151" y="4159963"/>
                  <a:ext cx="263609" cy="422593"/>
                  <a:chOff x="1631487" y="4369594"/>
                  <a:chExt cx="413689" cy="706182"/>
                </a:xfrm>
              </p:grpSpPr>
              <p:sp>
                <p:nvSpPr>
                  <p:cNvPr id="336" name="任意多边形 339">
                    <a:extLst>
                      <a:ext uri="{FF2B5EF4-FFF2-40B4-BE49-F238E27FC236}">
                        <a16:creationId xmlns:a16="http://schemas.microsoft.com/office/drawing/2014/main" id="{A4EAB18F-1501-4025-87DC-8B3DA3E53636}"/>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37" name="任意多边形 340">
                    <a:extLst>
                      <a:ext uri="{FF2B5EF4-FFF2-40B4-BE49-F238E27FC236}">
                        <a16:creationId xmlns:a16="http://schemas.microsoft.com/office/drawing/2014/main" id="{FFDB74F4-B921-49D2-83E3-570A9C8F9E28}"/>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319" name="组合 318">
                <a:extLst>
                  <a:ext uri="{FF2B5EF4-FFF2-40B4-BE49-F238E27FC236}">
                    <a16:creationId xmlns:a16="http://schemas.microsoft.com/office/drawing/2014/main" id="{F2E01F10-2958-4DC4-B6A0-495A1B8E0F6A}"/>
                  </a:ext>
                </a:extLst>
              </p:cNvPr>
              <p:cNvGrpSpPr/>
              <p:nvPr/>
            </p:nvGrpSpPr>
            <p:grpSpPr>
              <a:xfrm>
                <a:off x="2635222" y="4495706"/>
                <a:ext cx="299986" cy="204635"/>
                <a:chOff x="1435945" y="4159963"/>
                <a:chExt cx="1053815" cy="422593"/>
              </a:xfrm>
            </p:grpSpPr>
            <p:grpSp>
              <p:nvGrpSpPr>
                <p:cNvPr id="320" name="组合 319">
                  <a:extLst>
                    <a:ext uri="{FF2B5EF4-FFF2-40B4-BE49-F238E27FC236}">
                      <a16:creationId xmlns:a16="http://schemas.microsoft.com/office/drawing/2014/main" id="{167176A8-4319-415F-A3B0-C4DF1749BE44}"/>
                    </a:ext>
                  </a:extLst>
                </p:cNvPr>
                <p:cNvGrpSpPr/>
                <p:nvPr/>
              </p:nvGrpSpPr>
              <p:grpSpPr>
                <a:xfrm>
                  <a:off x="1435945" y="4159963"/>
                  <a:ext cx="263609" cy="422593"/>
                  <a:chOff x="1631487" y="4369594"/>
                  <a:chExt cx="413689" cy="706182"/>
                </a:xfrm>
              </p:grpSpPr>
              <p:sp>
                <p:nvSpPr>
                  <p:cNvPr id="330" name="任意多边形 333">
                    <a:extLst>
                      <a:ext uri="{FF2B5EF4-FFF2-40B4-BE49-F238E27FC236}">
                        <a16:creationId xmlns:a16="http://schemas.microsoft.com/office/drawing/2014/main" id="{838859B7-F491-4699-BD51-62A3A46C15FE}"/>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31" name="任意多边形 334">
                    <a:extLst>
                      <a:ext uri="{FF2B5EF4-FFF2-40B4-BE49-F238E27FC236}">
                        <a16:creationId xmlns:a16="http://schemas.microsoft.com/office/drawing/2014/main" id="{BC670F2F-8B86-4DB3-B622-FCFE351E7992}"/>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21" name="组合 320">
                  <a:extLst>
                    <a:ext uri="{FF2B5EF4-FFF2-40B4-BE49-F238E27FC236}">
                      <a16:creationId xmlns:a16="http://schemas.microsoft.com/office/drawing/2014/main" id="{CF08031C-0326-4BD1-8F97-1064C28DD1AF}"/>
                    </a:ext>
                  </a:extLst>
                </p:cNvPr>
                <p:cNvGrpSpPr/>
                <p:nvPr/>
              </p:nvGrpSpPr>
              <p:grpSpPr>
                <a:xfrm>
                  <a:off x="1699347" y="4159963"/>
                  <a:ext cx="263609" cy="422593"/>
                  <a:chOff x="1631487" y="4369594"/>
                  <a:chExt cx="413689" cy="706182"/>
                </a:xfrm>
              </p:grpSpPr>
              <p:sp>
                <p:nvSpPr>
                  <p:cNvPr id="328" name="任意多边形 331">
                    <a:extLst>
                      <a:ext uri="{FF2B5EF4-FFF2-40B4-BE49-F238E27FC236}">
                        <a16:creationId xmlns:a16="http://schemas.microsoft.com/office/drawing/2014/main" id="{C3C10131-602A-4024-A338-7F265AC698A0}"/>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29" name="任意多边形 332">
                    <a:extLst>
                      <a:ext uri="{FF2B5EF4-FFF2-40B4-BE49-F238E27FC236}">
                        <a16:creationId xmlns:a16="http://schemas.microsoft.com/office/drawing/2014/main" id="{24CAFDCF-DFA9-4B2C-BF29-1CD88A24DD7D}"/>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22" name="组合 321">
                  <a:extLst>
                    <a:ext uri="{FF2B5EF4-FFF2-40B4-BE49-F238E27FC236}">
                      <a16:creationId xmlns:a16="http://schemas.microsoft.com/office/drawing/2014/main" id="{E5CFBC2D-C79C-4A04-87CF-75E0401D67A0}"/>
                    </a:ext>
                  </a:extLst>
                </p:cNvPr>
                <p:cNvGrpSpPr/>
                <p:nvPr/>
              </p:nvGrpSpPr>
              <p:grpSpPr>
                <a:xfrm>
                  <a:off x="1962749" y="4159963"/>
                  <a:ext cx="263609" cy="422593"/>
                  <a:chOff x="1631487" y="4369594"/>
                  <a:chExt cx="413689" cy="706182"/>
                </a:xfrm>
              </p:grpSpPr>
              <p:sp>
                <p:nvSpPr>
                  <p:cNvPr id="326" name="任意多边形 329">
                    <a:extLst>
                      <a:ext uri="{FF2B5EF4-FFF2-40B4-BE49-F238E27FC236}">
                        <a16:creationId xmlns:a16="http://schemas.microsoft.com/office/drawing/2014/main" id="{1FC38AF8-D4F4-4FF7-A9A7-6E03E145F2F0}"/>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27" name="任意多边形 330">
                    <a:extLst>
                      <a:ext uri="{FF2B5EF4-FFF2-40B4-BE49-F238E27FC236}">
                        <a16:creationId xmlns:a16="http://schemas.microsoft.com/office/drawing/2014/main" id="{830B5786-1896-43FE-82B5-EE29F52C797D}"/>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23" name="组合 322">
                  <a:extLst>
                    <a:ext uri="{FF2B5EF4-FFF2-40B4-BE49-F238E27FC236}">
                      <a16:creationId xmlns:a16="http://schemas.microsoft.com/office/drawing/2014/main" id="{FC1065FD-63EF-4C3F-B0DB-DC4C6722769B}"/>
                    </a:ext>
                  </a:extLst>
                </p:cNvPr>
                <p:cNvGrpSpPr/>
                <p:nvPr/>
              </p:nvGrpSpPr>
              <p:grpSpPr>
                <a:xfrm>
                  <a:off x="2226151" y="4159963"/>
                  <a:ext cx="263609" cy="422593"/>
                  <a:chOff x="1631487" y="4369594"/>
                  <a:chExt cx="413689" cy="706182"/>
                </a:xfrm>
              </p:grpSpPr>
              <p:sp>
                <p:nvSpPr>
                  <p:cNvPr id="324" name="任意多边形 327">
                    <a:extLst>
                      <a:ext uri="{FF2B5EF4-FFF2-40B4-BE49-F238E27FC236}">
                        <a16:creationId xmlns:a16="http://schemas.microsoft.com/office/drawing/2014/main" id="{95FA2106-DAC5-4F9F-9897-E7ABD67F065B}"/>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25" name="任意多边形 328">
                    <a:extLst>
                      <a:ext uri="{FF2B5EF4-FFF2-40B4-BE49-F238E27FC236}">
                        <a16:creationId xmlns:a16="http://schemas.microsoft.com/office/drawing/2014/main" id="{9DC560FF-7F1E-4984-934B-3096C9790528}"/>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cxnSp>
          <p:nvCxnSpPr>
            <p:cNvPr id="380" name="直接箭头连接符 379">
              <a:extLst>
                <a:ext uri="{FF2B5EF4-FFF2-40B4-BE49-F238E27FC236}">
                  <a16:creationId xmlns:a16="http://schemas.microsoft.com/office/drawing/2014/main" id="{BEEE2514-B0AF-46EC-B295-1FDCCC785E66}"/>
                </a:ext>
              </a:extLst>
            </p:cNvPr>
            <p:cNvCxnSpPr/>
            <p:nvPr/>
          </p:nvCxnSpPr>
          <p:spPr>
            <a:xfrm>
              <a:off x="9397441" y="3840187"/>
              <a:ext cx="1196278" cy="0"/>
            </a:xfrm>
            <a:prstGeom prst="straightConnector1">
              <a:avLst/>
            </a:prstGeom>
            <a:noFill/>
            <a:ln w="6350" cap="flat" cmpd="sng" algn="ctr">
              <a:solidFill>
                <a:sysClr val="windowText" lastClr="000000"/>
              </a:solidFill>
              <a:prstDash val="solid"/>
              <a:miter lim="800000"/>
              <a:headEnd type="triangle" w="sm" len="sm"/>
              <a:tailEnd type="none" w="sm" len="sm"/>
            </a:ln>
            <a:effectLst/>
          </p:spPr>
        </p:cxnSp>
      </p:grpSp>
      <p:pic>
        <p:nvPicPr>
          <p:cNvPr id="382" name="图片 381">
            <a:extLst>
              <a:ext uri="{FF2B5EF4-FFF2-40B4-BE49-F238E27FC236}">
                <a16:creationId xmlns:a16="http://schemas.microsoft.com/office/drawing/2014/main" id="{ABF0FB3B-A50F-4FC7-AAFF-31DFED691E57}"/>
              </a:ext>
            </a:extLst>
          </p:cNvPr>
          <p:cNvPicPr>
            <a:picLocks noChangeAspect="1"/>
          </p:cNvPicPr>
          <p:nvPr/>
        </p:nvPicPr>
        <p:blipFill rotWithShape="1">
          <a:blip r:embed="rId2"/>
          <a:srcRect r="2245"/>
          <a:stretch/>
        </p:blipFill>
        <p:spPr>
          <a:xfrm>
            <a:off x="311067" y="4076742"/>
            <a:ext cx="3656568" cy="1476000"/>
          </a:xfrm>
          <a:prstGeom prst="rect">
            <a:avLst/>
          </a:prstGeom>
        </p:spPr>
      </p:pic>
      <p:pic>
        <p:nvPicPr>
          <p:cNvPr id="383" name="图片 382">
            <a:extLst>
              <a:ext uri="{FF2B5EF4-FFF2-40B4-BE49-F238E27FC236}">
                <a16:creationId xmlns:a16="http://schemas.microsoft.com/office/drawing/2014/main" id="{4C83C775-5F2A-4925-A9AB-06E7E205B106}"/>
              </a:ext>
            </a:extLst>
          </p:cNvPr>
          <p:cNvPicPr>
            <a:picLocks noChangeAspect="1"/>
          </p:cNvPicPr>
          <p:nvPr/>
        </p:nvPicPr>
        <p:blipFill>
          <a:blip r:embed="rId3"/>
          <a:stretch>
            <a:fillRect/>
          </a:stretch>
        </p:blipFill>
        <p:spPr>
          <a:xfrm>
            <a:off x="8087147" y="4076742"/>
            <a:ext cx="3767671" cy="1440000"/>
          </a:xfrm>
          <a:prstGeom prst="rect">
            <a:avLst/>
          </a:prstGeom>
        </p:spPr>
      </p:pic>
      <p:pic>
        <p:nvPicPr>
          <p:cNvPr id="384" name="图片 383">
            <a:extLst>
              <a:ext uri="{FF2B5EF4-FFF2-40B4-BE49-F238E27FC236}">
                <a16:creationId xmlns:a16="http://schemas.microsoft.com/office/drawing/2014/main" id="{5A88BD66-F5FD-443E-A2CB-A368755111BA}"/>
              </a:ext>
            </a:extLst>
          </p:cNvPr>
          <p:cNvPicPr>
            <a:picLocks noChangeAspect="1"/>
          </p:cNvPicPr>
          <p:nvPr/>
        </p:nvPicPr>
        <p:blipFill>
          <a:blip r:embed="rId4"/>
          <a:stretch>
            <a:fillRect/>
          </a:stretch>
        </p:blipFill>
        <p:spPr>
          <a:xfrm>
            <a:off x="4219190" y="4076742"/>
            <a:ext cx="3607419" cy="1440000"/>
          </a:xfrm>
          <a:prstGeom prst="rect">
            <a:avLst/>
          </a:prstGeom>
        </p:spPr>
      </p:pic>
      <p:grpSp>
        <p:nvGrpSpPr>
          <p:cNvPr id="392" name="组合 391">
            <a:extLst>
              <a:ext uri="{FF2B5EF4-FFF2-40B4-BE49-F238E27FC236}">
                <a16:creationId xmlns:a16="http://schemas.microsoft.com/office/drawing/2014/main" id="{0DAAB8C5-1C31-425E-95C0-A0822AEF9EA4}"/>
              </a:ext>
            </a:extLst>
          </p:cNvPr>
          <p:cNvGrpSpPr/>
          <p:nvPr/>
        </p:nvGrpSpPr>
        <p:grpSpPr>
          <a:xfrm>
            <a:off x="648225" y="2763402"/>
            <a:ext cx="2982253" cy="1081937"/>
            <a:chOff x="438410" y="2924539"/>
            <a:chExt cx="2982253" cy="1081937"/>
          </a:xfrm>
        </p:grpSpPr>
        <p:grpSp>
          <p:nvGrpSpPr>
            <p:cNvPr id="2" name="组合 1">
              <a:extLst>
                <a:ext uri="{FF2B5EF4-FFF2-40B4-BE49-F238E27FC236}">
                  <a16:creationId xmlns:a16="http://schemas.microsoft.com/office/drawing/2014/main" id="{D47FBBE5-F1FE-411A-916C-BA51107FA4C3}"/>
                </a:ext>
              </a:extLst>
            </p:cNvPr>
            <p:cNvGrpSpPr/>
            <p:nvPr/>
          </p:nvGrpSpPr>
          <p:grpSpPr>
            <a:xfrm>
              <a:off x="2665909" y="3437527"/>
              <a:ext cx="754754" cy="461201"/>
              <a:chOff x="2665909" y="3669840"/>
              <a:chExt cx="754754" cy="461201"/>
            </a:xfrm>
          </p:grpSpPr>
          <p:cxnSp>
            <p:nvCxnSpPr>
              <p:cNvPr id="14" name="直接连接符 13">
                <a:extLst>
                  <a:ext uri="{FF2B5EF4-FFF2-40B4-BE49-F238E27FC236}">
                    <a16:creationId xmlns:a16="http://schemas.microsoft.com/office/drawing/2014/main" id="{8B74B910-7952-446C-908D-64EE8C6A65B9}"/>
                  </a:ext>
                </a:extLst>
              </p:cNvPr>
              <p:cNvCxnSpPr/>
              <p:nvPr/>
            </p:nvCxnSpPr>
            <p:spPr bwMode="auto">
              <a:xfrm>
                <a:off x="2738726" y="3936833"/>
                <a:ext cx="249702" cy="0"/>
              </a:xfrm>
              <a:prstGeom prst="line">
                <a:avLst/>
              </a:prstGeom>
              <a:noFill/>
              <a:ln w="9525" cap="flat" cmpd="sng" algn="ctr">
                <a:solidFill>
                  <a:srgbClr val="000000"/>
                </a:solidFill>
                <a:prstDash val="solid"/>
                <a:round/>
                <a:headEnd type="none" w="med" len="med"/>
                <a:tailEnd type="none" w="med" len="med"/>
              </a:ln>
              <a:effectLst/>
            </p:spPr>
          </p:cxnSp>
          <p:sp>
            <p:nvSpPr>
              <p:cNvPr id="15" name="等腰三角形 14">
                <a:extLst>
                  <a:ext uri="{FF2B5EF4-FFF2-40B4-BE49-F238E27FC236}">
                    <a16:creationId xmlns:a16="http://schemas.microsoft.com/office/drawing/2014/main" id="{E8AFD341-C3C0-427B-8E3B-C311FE5258F6}"/>
                  </a:ext>
                </a:extLst>
              </p:cNvPr>
              <p:cNvSpPr/>
              <p:nvPr/>
            </p:nvSpPr>
            <p:spPr>
              <a:xfrm rot="10800000">
                <a:off x="2665909" y="3669840"/>
                <a:ext cx="140871" cy="95546"/>
              </a:xfrm>
              <a:prstGeom prst="triangle">
                <a:avLst/>
              </a:prstGeom>
              <a:solidFill>
                <a:srgbClr val="FFFFFF"/>
              </a:solidFill>
              <a:ln w="12700" cap="flat" cmpd="sng" algn="ctr">
                <a:solidFill>
                  <a:srgbClr val="000000"/>
                </a:solidFill>
                <a:prstDash val="solid"/>
              </a:ln>
              <a:effectLst/>
            </p:spPr>
            <p:txBody>
              <a:bodyPr rtlCol="0" anchor="ctr"/>
              <a:lstStyle/>
              <a:p>
                <a:pPr algn="ctr" defTabSz="914400" fontAlgn="base">
                  <a:spcBef>
                    <a:spcPct val="0"/>
                  </a:spcBef>
                  <a:spcAft>
                    <a:spcPct val="0"/>
                  </a:spcAft>
                  <a:defRPr/>
                </a:pPr>
                <a:endParaRPr lang="en-US" sz="2400" kern="0">
                  <a:solidFill>
                    <a:srgbClr val="000000"/>
                  </a:solidFill>
                  <a:latin typeface="FrutigerNext LT Regular"/>
                  <a:ea typeface="华文细黑"/>
                </a:endParaRPr>
              </a:p>
            </p:txBody>
          </p:sp>
          <p:cxnSp>
            <p:nvCxnSpPr>
              <p:cNvPr id="16" name="直接连接符 15">
                <a:extLst>
                  <a:ext uri="{FF2B5EF4-FFF2-40B4-BE49-F238E27FC236}">
                    <a16:creationId xmlns:a16="http://schemas.microsoft.com/office/drawing/2014/main" id="{5860513E-EEDC-4A1D-BB2B-23B4BF6C225A}"/>
                  </a:ext>
                </a:extLst>
              </p:cNvPr>
              <p:cNvCxnSpPr/>
              <p:nvPr/>
            </p:nvCxnSpPr>
            <p:spPr bwMode="auto">
              <a:xfrm>
                <a:off x="2738726" y="3676417"/>
                <a:ext cx="0" cy="257710"/>
              </a:xfrm>
              <a:prstGeom prst="line">
                <a:avLst/>
              </a:prstGeom>
              <a:noFill/>
              <a:ln w="9525" cap="flat" cmpd="sng" algn="ctr">
                <a:solidFill>
                  <a:srgbClr val="000000"/>
                </a:solidFill>
                <a:prstDash val="solid"/>
                <a:round/>
                <a:headEnd type="none" w="med" len="med"/>
                <a:tailEnd type="none" w="med" len="med"/>
              </a:ln>
              <a:effectLst/>
            </p:spPr>
          </p:cxnSp>
          <p:sp>
            <p:nvSpPr>
              <p:cNvPr id="17" name="矩形 16">
                <a:extLst>
                  <a:ext uri="{FF2B5EF4-FFF2-40B4-BE49-F238E27FC236}">
                    <a16:creationId xmlns:a16="http://schemas.microsoft.com/office/drawing/2014/main" id="{482D81C3-3A85-4877-8A4A-1933A9848C16}"/>
                  </a:ext>
                </a:extLst>
              </p:cNvPr>
              <p:cNvSpPr/>
              <p:nvPr/>
            </p:nvSpPr>
            <p:spPr>
              <a:xfrm>
                <a:off x="2988427" y="3781898"/>
                <a:ext cx="432236" cy="349143"/>
              </a:xfrm>
              <a:prstGeom prst="rect">
                <a:avLst/>
              </a:prstGeom>
              <a:noFill/>
              <a:ln w="12700" cap="flat" cmpd="sng" algn="ctr">
                <a:solidFill>
                  <a:srgbClr val="15151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rPr>
                  <a:t>Tag</a:t>
                </a:r>
                <a:endParaRPr kumimoji="0" lang="zh-CN" altLang="en-US" sz="1100" b="0" i="0" u="none" strike="noStrike" kern="0" cap="none" spc="0" normalizeH="0" baseline="0" noProof="0" dirty="0">
                  <a:ln>
                    <a:noFill/>
                  </a:ln>
                  <a:solidFill>
                    <a:srgbClr val="1D1D1A"/>
                  </a:solidFill>
                  <a:effectLst/>
                  <a:uLnTx/>
                  <a:uFillTx/>
                </a:endParaRPr>
              </a:p>
            </p:txBody>
          </p:sp>
        </p:grpSp>
        <p:grpSp>
          <p:nvGrpSpPr>
            <p:cNvPr id="18" name="组合 17">
              <a:extLst>
                <a:ext uri="{FF2B5EF4-FFF2-40B4-BE49-F238E27FC236}">
                  <a16:creationId xmlns:a16="http://schemas.microsoft.com/office/drawing/2014/main" id="{87E9760B-8214-4DF2-A77F-A100035D5868}"/>
                </a:ext>
              </a:extLst>
            </p:cNvPr>
            <p:cNvGrpSpPr/>
            <p:nvPr/>
          </p:nvGrpSpPr>
          <p:grpSpPr>
            <a:xfrm flipH="1">
              <a:off x="438410" y="3437527"/>
              <a:ext cx="754754" cy="461201"/>
              <a:chOff x="1562590" y="4277765"/>
              <a:chExt cx="754754" cy="461201"/>
            </a:xfrm>
          </p:grpSpPr>
          <p:cxnSp>
            <p:nvCxnSpPr>
              <p:cNvPr id="19" name="直接连接符 18">
                <a:extLst>
                  <a:ext uri="{FF2B5EF4-FFF2-40B4-BE49-F238E27FC236}">
                    <a16:creationId xmlns:a16="http://schemas.microsoft.com/office/drawing/2014/main" id="{D1E8B3D4-85D0-424E-8FDE-A686F3C3BB52}"/>
                  </a:ext>
                </a:extLst>
              </p:cNvPr>
              <p:cNvCxnSpPr/>
              <p:nvPr/>
            </p:nvCxnSpPr>
            <p:spPr bwMode="auto">
              <a:xfrm>
                <a:off x="1635407" y="4544758"/>
                <a:ext cx="249702" cy="0"/>
              </a:xfrm>
              <a:prstGeom prst="line">
                <a:avLst/>
              </a:prstGeom>
              <a:noFill/>
              <a:ln w="9525" cap="flat" cmpd="sng" algn="ctr">
                <a:solidFill>
                  <a:srgbClr val="000000"/>
                </a:solidFill>
                <a:prstDash val="solid"/>
                <a:round/>
                <a:headEnd type="none" w="med" len="med"/>
                <a:tailEnd type="none" w="med" len="med"/>
              </a:ln>
              <a:effectLst/>
            </p:spPr>
          </p:cxnSp>
          <p:sp>
            <p:nvSpPr>
              <p:cNvPr id="20" name="等腰三角形 19">
                <a:extLst>
                  <a:ext uri="{FF2B5EF4-FFF2-40B4-BE49-F238E27FC236}">
                    <a16:creationId xmlns:a16="http://schemas.microsoft.com/office/drawing/2014/main" id="{B1C34572-B8C4-4170-91A0-36D48E5F5BCC}"/>
                  </a:ext>
                </a:extLst>
              </p:cNvPr>
              <p:cNvSpPr/>
              <p:nvPr/>
            </p:nvSpPr>
            <p:spPr>
              <a:xfrm rot="10800000">
                <a:off x="1562590" y="4277765"/>
                <a:ext cx="140871" cy="95546"/>
              </a:xfrm>
              <a:prstGeom prst="triangle">
                <a:avLst/>
              </a:prstGeom>
              <a:solidFill>
                <a:srgbClr val="FFFFFF"/>
              </a:solidFill>
              <a:ln w="1270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FrutigerNext LT Regular"/>
                  <a:ea typeface="华文细黑"/>
                </a:endParaRPr>
              </a:p>
            </p:txBody>
          </p:sp>
          <p:cxnSp>
            <p:nvCxnSpPr>
              <p:cNvPr id="21" name="直接连接符 20">
                <a:extLst>
                  <a:ext uri="{FF2B5EF4-FFF2-40B4-BE49-F238E27FC236}">
                    <a16:creationId xmlns:a16="http://schemas.microsoft.com/office/drawing/2014/main" id="{9FE78199-DE50-470E-850E-E4D7E02FADE5}"/>
                  </a:ext>
                </a:extLst>
              </p:cNvPr>
              <p:cNvCxnSpPr/>
              <p:nvPr/>
            </p:nvCxnSpPr>
            <p:spPr bwMode="auto">
              <a:xfrm>
                <a:off x="1635407" y="4284342"/>
                <a:ext cx="0" cy="257710"/>
              </a:xfrm>
              <a:prstGeom prst="line">
                <a:avLst/>
              </a:prstGeom>
              <a:noFill/>
              <a:ln w="9525" cap="flat" cmpd="sng" algn="ctr">
                <a:solidFill>
                  <a:srgbClr val="000000"/>
                </a:solidFill>
                <a:prstDash val="solid"/>
                <a:round/>
                <a:headEnd type="none" w="med" len="med"/>
                <a:tailEnd type="none" w="med" len="med"/>
              </a:ln>
              <a:effectLst/>
            </p:spPr>
          </p:cxnSp>
          <p:sp>
            <p:nvSpPr>
              <p:cNvPr id="22" name="矩形 21">
                <a:extLst>
                  <a:ext uri="{FF2B5EF4-FFF2-40B4-BE49-F238E27FC236}">
                    <a16:creationId xmlns:a16="http://schemas.microsoft.com/office/drawing/2014/main" id="{F97E50E6-EAEF-463D-B5CE-D1686DF2FDF6}"/>
                  </a:ext>
                </a:extLst>
              </p:cNvPr>
              <p:cNvSpPr/>
              <p:nvPr/>
            </p:nvSpPr>
            <p:spPr>
              <a:xfrm>
                <a:off x="1885108" y="4389823"/>
                <a:ext cx="432236" cy="349143"/>
              </a:xfrm>
              <a:prstGeom prst="rect">
                <a:avLst/>
              </a:prstGeom>
              <a:noFill/>
              <a:ln w="12700" cap="flat" cmpd="sng" algn="ctr">
                <a:solidFill>
                  <a:srgbClr val="15151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rPr>
                  <a:t>BS</a:t>
                </a:r>
                <a:endParaRPr kumimoji="0" lang="zh-CN" altLang="en-US" sz="1100" b="0" i="0" u="none" strike="noStrike" kern="0" cap="none" spc="0" normalizeH="0" baseline="0" noProof="0" dirty="0">
                  <a:ln>
                    <a:noFill/>
                  </a:ln>
                  <a:solidFill>
                    <a:srgbClr val="1D1D1A"/>
                  </a:solidFill>
                  <a:effectLst/>
                  <a:uLnTx/>
                  <a:uFillTx/>
                </a:endParaRPr>
              </a:p>
            </p:txBody>
          </p:sp>
        </p:grpSp>
        <p:sp>
          <p:nvSpPr>
            <p:cNvPr id="23" name="文本框 22">
              <a:extLst>
                <a:ext uri="{FF2B5EF4-FFF2-40B4-BE49-F238E27FC236}">
                  <a16:creationId xmlns:a16="http://schemas.microsoft.com/office/drawing/2014/main" id="{B6C85900-7636-4739-900F-02E6C6135437}"/>
                </a:ext>
              </a:extLst>
            </p:cNvPr>
            <p:cNvSpPr txBox="1"/>
            <p:nvPr/>
          </p:nvSpPr>
          <p:spPr>
            <a:xfrm>
              <a:off x="1097703" y="3744866"/>
              <a:ext cx="1683730" cy="261610"/>
            </a:xfrm>
            <a:prstGeom prst="rect">
              <a:avLst/>
            </a:prstGeom>
            <a:noFill/>
          </p:spPr>
          <p:txBody>
            <a:bodyPr vert="horz" wrap="square" rtlCol="0">
              <a:spAutoFit/>
            </a:bodyPr>
            <a:lstStyle/>
            <a:p>
              <a:pPr algn="ctr" defTabSz="914400"/>
              <a:r>
                <a:rPr lang="en-US" altLang="zh-CN" sz="1100" kern="0" dirty="0">
                  <a:solidFill>
                    <a:srgbClr val="1D1D1A"/>
                  </a:solidFill>
                  <a:latin typeface="Microsoft YaHei" panose="020B0503020204020204" pitchFamily="34" charset="-122"/>
                  <a:ea typeface="Microsoft YaHei" panose="020B0503020204020204" pitchFamily="34" charset="-122"/>
                </a:rPr>
                <a:t>Backscattered signal</a:t>
              </a:r>
            </a:p>
          </p:txBody>
        </p:sp>
        <p:sp>
          <p:nvSpPr>
            <p:cNvPr id="24" name="文本框 23">
              <a:extLst>
                <a:ext uri="{FF2B5EF4-FFF2-40B4-BE49-F238E27FC236}">
                  <a16:creationId xmlns:a16="http://schemas.microsoft.com/office/drawing/2014/main" id="{F31C296A-F8DE-46BF-970F-60B8652840E5}"/>
                </a:ext>
              </a:extLst>
            </p:cNvPr>
            <p:cNvSpPr txBox="1"/>
            <p:nvPr/>
          </p:nvSpPr>
          <p:spPr>
            <a:xfrm>
              <a:off x="1341429" y="2924539"/>
              <a:ext cx="1167360" cy="261610"/>
            </a:xfrm>
            <a:prstGeom prst="rect">
              <a:avLst/>
            </a:prstGeom>
            <a:noFill/>
          </p:spPr>
          <p:txBody>
            <a:bodyPr vert="horz" wrap="square" rtlCol="0">
              <a:spAutoFit/>
            </a:bodyPr>
            <a:lstStyle/>
            <a:p>
              <a:pPr algn="ctr" defTabSz="914400"/>
              <a:r>
                <a:rPr lang="en-US" altLang="zh-CN" sz="1100" kern="0" dirty="0">
                  <a:solidFill>
                    <a:prstClr val="black"/>
                  </a:solidFill>
                  <a:latin typeface="Microsoft YaHei" panose="020B0503020204020204" pitchFamily="34" charset="-122"/>
                  <a:ea typeface="Microsoft YaHei" panose="020B0503020204020204" pitchFamily="34" charset="-122"/>
                </a:rPr>
                <a:t>Carrier wave</a:t>
              </a:r>
            </a:p>
          </p:txBody>
        </p:sp>
        <p:cxnSp>
          <p:nvCxnSpPr>
            <p:cNvPr id="25" name="直接箭头连接符 24">
              <a:extLst>
                <a:ext uri="{FF2B5EF4-FFF2-40B4-BE49-F238E27FC236}">
                  <a16:creationId xmlns:a16="http://schemas.microsoft.com/office/drawing/2014/main" id="{7569DB6E-41E3-47AD-A85B-81F126DC8071}"/>
                </a:ext>
              </a:extLst>
            </p:cNvPr>
            <p:cNvCxnSpPr/>
            <p:nvPr/>
          </p:nvCxnSpPr>
          <p:spPr>
            <a:xfrm>
              <a:off x="1341429" y="3734670"/>
              <a:ext cx="1196278" cy="0"/>
            </a:xfrm>
            <a:prstGeom prst="straightConnector1">
              <a:avLst/>
            </a:prstGeom>
            <a:noFill/>
            <a:ln w="6350" cap="flat" cmpd="sng" algn="ctr">
              <a:solidFill>
                <a:sysClr val="windowText" lastClr="000000"/>
              </a:solidFill>
              <a:prstDash val="solid"/>
              <a:miter lim="800000"/>
              <a:headEnd type="triangle" w="sm" len="sm"/>
              <a:tailEnd type="none" w="sm" len="sm"/>
            </a:ln>
            <a:effectLst/>
          </p:spPr>
        </p:cxnSp>
        <p:grpSp>
          <p:nvGrpSpPr>
            <p:cNvPr id="27" name="组合 26">
              <a:extLst>
                <a:ext uri="{FF2B5EF4-FFF2-40B4-BE49-F238E27FC236}">
                  <a16:creationId xmlns:a16="http://schemas.microsoft.com/office/drawing/2014/main" id="{263BE48E-B5F2-4C01-BD76-CB155596C5D7}"/>
                </a:ext>
              </a:extLst>
            </p:cNvPr>
            <p:cNvGrpSpPr/>
            <p:nvPr/>
          </p:nvGrpSpPr>
          <p:grpSpPr>
            <a:xfrm>
              <a:off x="1362735" y="3254245"/>
              <a:ext cx="1153667" cy="204635"/>
              <a:chOff x="1413321" y="2744854"/>
              <a:chExt cx="1499262" cy="204635"/>
            </a:xfrm>
          </p:grpSpPr>
          <p:grpSp>
            <p:nvGrpSpPr>
              <p:cNvPr id="28" name="组合 27">
                <a:extLst>
                  <a:ext uri="{FF2B5EF4-FFF2-40B4-BE49-F238E27FC236}">
                    <a16:creationId xmlns:a16="http://schemas.microsoft.com/office/drawing/2014/main" id="{F192D280-FB18-47BA-ABB2-32DC3978381C}"/>
                  </a:ext>
                </a:extLst>
              </p:cNvPr>
              <p:cNvGrpSpPr/>
              <p:nvPr/>
            </p:nvGrpSpPr>
            <p:grpSpPr>
              <a:xfrm>
                <a:off x="1413321" y="2744854"/>
                <a:ext cx="299986" cy="204635"/>
                <a:chOff x="1435945" y="4159963"/>
                <a:chExt cx="1053815" cy="422593"/>
              </a:xfrm>
            </p:grpSpPr>
            <p:grpSp>
              <p:nvGrpSpPr>
                <p:cNvPr id="81" name="组合 80">
                  <a:extLst>
                    <a:ext uri="{FF2B5EF4-FFF2-40B4-BE49-F238E27FC236}">
                      <a16:creationId xmlns:a16="http://schemas.microsoft.com/office/drawing/2014/main" id="{B3D08A4D-F42B-4686-88F5-37330AE09750}"/>
                    </a:ext>
                  </a:extLst>
                </p:cNvPr>
                <p:cNvGrpSpPr/>
                <p:nvPr/>
              </p:nvGrpSpPr>
              <p:grpSpPr>
                <a:xfrm>
                  <a:off x="1435945" y="4159963"/>
                  <a:ext cx="263609" cy="422593"/>
                  <a:chOff x="1631487" y="4369594"/>
                  <a:chExt cx="413689" cy="706182"/>
                </a:xfrm>
              </p:grpSpPr>
              <p:sp>
                <p:nvSpPr>
                  <p:cNvPr id="91" name="任意多边形 94">
                    <a:extLst>
                      <a:ext uri="{FF2B5EF4-FFF2-40B4-BE49-F238E27FC236}">
                        <a16:creationId xmlns:a16="http://schemas.microsoft.com/office/drawing/2014/main" id="{74A1AA52-A922-4A27-AD7E-D7AF8C9CC6D8}"/>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92" name="任意多边形 95">
                    <a:extLst>
                      <a:ext uri="{FF2B5EF4-FFF2-40B4-BE49-F238E27FC236}">
                        <a16:creationId xmlns:a16="http://schemas.microsoft.com/office/drawing/2014/main" id="{7C045E43-FA8F-4360-961D-59767D6033B7}"/>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82" name="组合 81">
                  <a:extLst>
                    <a:ext uri="{FF2B5EF4-FFF2-40B4-BE49-F238E27FC236}">
                      <a16:creationId xmlns:a16="http://schemas.microsoft.com/office/drawing/2014/main" id="{90A5D4BB-AC04-41D9-9136-47DA542FF8E5}"/>
                    </a:ext>
                  </a:extLst>
                </p:cNvPr>
                <p:cNvGrpSpPr/>
                <p:nvPr/>
              </p:nvGrpSpPr>
              <p:grpSpPr>
                <a:xfrm>
                  <a:off x="1699347" y="4159963"/>
                  <a:ext cx="263609" cy="422593"/>
                  <a:chOff x="1631487" y="4369594"/>
                  <a:chExt cx="413689" cy="706182"/>
                </a:xfrm>
              </p:grpSpPr>
              <p:sp>
                <p:nvSpPr>
                  <p:cNvPr id="89" name="任意多边形 92">
                    <a:extLst>
                      <a:ext uri="{FF2B5EF4-FFF2-40B4-BE49-F238E27FC236}">
                        <a16:creationId xmlns:a16="http://schemas.microsoft.com/office/drawing/2014/main" id="{909B2630-9645-43BE-AE00-1B51FCEC9774}"/>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90" name="任意多边形 93">
                    <a:extLst>
                      <a:ext uri="{FF2B5EF4-FFF2-40B4-BE49-F238E27FC236}">
                        <a16:creationId xmlns:a16="http://schemas.microsoft.com/office/drawing/2014/main" id="{5D70C6B4-AC5F-45F6-BE1B-9F0D97C4E173}"/>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83" name="组合 82">
                  <a:extLst>
                    <a:ext uri="{FF2B5EF4-FFF2-40B4-BE49-F238E27FC236}">
                      <a16:creationId xmlns:a16="http://schemas.microsoft.com/office/drawing/2014/main" id="{E1BDC12A-64A5-4FE7-AEA1-0D6F4BFE3D37}"/>
                    </a:ext>
                  </a:extLst>
                </p:cNvPr>
                <p:cNvGrpSpPr/>
                <p:nvPr/>
              </p:nvGrpSpPr>
              <p:grpSpPr>
                <a:xfrm>
                  <a:off x="1962749" y="4159963"/>
                  <a:ext cx="263609" cy="422593"/>
                  <a:chOff x="1631487" y="4369594"/>
                  <a:chExt cx="413689" cy="706182"/>
                </a:xfrm>
              </p:grpSpPr>
              <p:sp>
                <p:nvSpPr>
                  <p:cNvPr id="87" name="任意多边形 90">
                    <a:extLst>
                      <a:ext uri="{FF2B5EF4-FFF2-40B4-BE49-F238E27FC236}">
                        <a16:creationId xmlns:a16="http://schemas.microsoft.com/office/drawing/2014/main" id="{6475330F-24F1-41AC-92BF-00B6E8BEDE6D}"/>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88" name="任意多边形 91">
                    <a:extLst>
                      <a:ext uri="{FF2B5EF4-FFF2-40B4-BE49-F238E27FC236}">
                        <a16:creationId xmlns:a16="http://schemas.microsoft.com/office/drawing/2014/main" id="{5BB83CE2-DF6D-4A6D-AF59-622E817DF2EC}"/>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84" name="组合 83">
                  <a:extLst>
                    <a:ext uri="{FF2B5EF4-FFF2-40B4-BE49-F238E27FC236}">
                      <a16:creationId xmlns:a16="http://schemas.microsoft.com/office/drawing/2014/main" id="{052050AB-338D-47DD-A84D-7736E72774C1}"/>
                    </a:ext>
                  </a:extLst>
                </p:cNvPr>
                <p:cNvGrpSpPr/>
                <p:nvPr/>
              </p:nvGrpSpPr>
              <p:grpSpPr>
                <a:xfrm>
                  <a:off x="2226151" y="4159963"/>
                  <a:ext cx="263609" cy="422593"/>
                  <a:chOff x="1631487" y="4369594"/>
                  <a:chExt cx="413689" cy="706182"/>
                </a:xfrm>
              </p:grpSpPr>
              <p:sp>
                <p:nvSpPr>
                  <p:cNvPr id="85" name="任意多边形 88">
                    <a:extLst>
                      <a:ext uri="{FF2B5EF4-FFF2-40B4-BE49-F238E27FC236}">
                        <a16:creationId xmlns:a16="http://schemas.microsoft.com/office/drawing/2014/main" id="{67AAFCC8-2587-4245-A97B-685324191E27}"/>
                      </a:ext>
                    </a:extLst>
                  </p:cNvPr>
                  <p:cNvSpPr/>
                  <p:nvPr/>
                </p:nvSpPr>
                <p:spPr>
                  <a:xfrm>
                    <a:off x="1631487" y="4369594"/>
                    <a:ext cx="207167"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86" name="任意多边形 89">
                    <a:extLst>
                      <a:ext uri="{FF2B5EF4-FFF2-40B4-BE49-F238E27FC236}">
                        <a16:creationId xmlns:a16="http://schemas.microsoft.com/office/drawing/2014/main" id="{0C118F07-DC06-4826-9AED-74180B64AABD}"/>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29" name="组合 28">
                <a:extLst>
                  <a:ext uri="{FF2B5EF4-FFF2-40B4-BE49-F238E27FC236}">
                    <a16:creationId xmlns:a16="http://schemas.microsoft.com/office/drawing/2014/main" id="{1553E63E-9256-4329-AFF8-5AA30E368E02}"/>
                  </a:ext>
                </a:extLst>
              </p:cNvPr>
              <p:cNvGrpSpPr/>
              <p:nvPr/>
            </p:nvGrpSpPr>
            <p:grpSpPr>
              <a:xfrm>
                <a:off x="1713247" y="2744854"/>
                <a:ext cx="299986" cy="204635"/>
                <a:chOff x="1435945" y="4159963"/>
                <a:chExt cx="1053815" cy="422593"/>
              </a:xfrm>
            </p:grpSpPr>
            <p:grpSp>
              <p:nvGrpSpPr>
                <p:cNvPr id="69" name="组合 68">
                  <a:extLst>
                    <a:ext uri="{FF2B5EF4-FFF2-40B4-BE49-F238E27FC236}">
                      <a16:creationId xmlns:a16="http://schemas.microsoft.com/office/drawing/2014/main" id="{A500589F-808B-4880-8069-8F0535084DE6}"/>
                    </a:ext>
                  </a:extLst>
                </p:cNvPr>
                <p:cNvGrpSpPr/>
                <p:nvPr/>
              </p:nvGrpSpPr>
              <p:grpSpPr>
                <a:xfrm>
                  <a:off x="1435945" y="4159963"/>
                  <a:ext cx="263609" cy="422593"/>
                  <a:chOff x="1631487" y="4369594"/>
                  <a:chExt cx="413689" cy="706182"/>
                </a:xfrm>
              </p:grpSpPr>
              <p:sp>
                <p:nvSpPr>
                  <p:cNvPr id="79" name="任意多边形 82">
                    <a:extLst>
                      <a:ext uri="{FF2B5EF4-FFF2-40B4-BE49-F238E27FC236}">
                        <a16:creationId xmlns:a16="http://schemas.microsoft.com/office/drawing/2014/main" id="{921D0151-60F2-4BB9-8D8B-823B490BBA03}"/>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80" name="任意多边形 83">
                    <a:extLst>
                      <a:ext uri="{FF2B5EF4-FFF2-40B4-BE49-F238E27FC236}">
                        <a16:creationId xmlns:a16="http://schemas.microsoft.com/office/drawing/2014/main" id="{343DA8A7-E72A-48E1-AC12-484D844101FF}"/>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70" name="组合 69">
                  <a:extLst>
                    <a:ext uri="{FF2B5EF4-FFF2-40B4-BE49-F238E27FC236}">
                      <a16:creationId xmlns:a16="http://schemas.microsoft.com/office/drawing/2014/main" id="{D883346B-CAD5-4087-8D76-27574C9FDA01}"/>
                    </a:ext>
                  </a:extLst>
                </p:cNvPr>
                <p:cNvGrpSpPr/>
                <p:nvPr/>
              </p:nvGrpSpPr>
              <p:grpSpPr>
                <a:xfrm>
                  <a:off x="1699347" y="4159963"/>
                  <a:ext cx="263609" cy="422593"/>
                  <a:chOff x="1631487" y="4369594"/>
                  <a:chExt cx="413689" cy="706182"/>
                </a:xfrm>
              </p:grpSpPr>
              <p:sp>
                <p:nvSpPr>
                  <p:cNvPr id="77" name="任意多边形 80">
                    <a:extLst>
                      <a:ext uri="{FF2B5EF4-FFF2-40B4-BE49-F238E27FC236}">
                        <a16:creationId xmlns:a16="http://schemas.microsoft.com/office/drawing/2014/main" id="{117FF391-AB09-4A32-94AE-3DB2C4550BE3}"/>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78" name="任意多边形 81">
                    <a:extLst>
                      <a:ext uri="{FF2B5EF4-FFF2-40B4-BE49-F238E27FC236}">
                        <a16:creationId xmlns:a16="http://schemas.microsoft.com/office/drawing/2014/main" id="{A50E63A8-83FD-450C-A307-AC079979FB82}"/>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71" name="组合 70">
                  <a:extLst>
                    <a:ext uri="{FF2B5EF4-FFF2-40B4-BE49-F238E27FC236}">
                      <a16:creationId xmlns:a16="http://schemas.microsoft.com/office/drawing/2014/main" id="{5266E2EC-717C-43B9-B39C-C0317AE998A5}"/>
                    </a:ext>
                  </a:extLst>
                </p:cNvPr>
                <p:cNvGrpSpPr/>
                <p:nvPr/>
              </p:nvGrpSpPr>
              <p:grpSpPr>
                <a:xfrm>
                  <a:off x="1962749" y="4159963"/>
                  <a:ext cx="263609" cy="422593"/>
                  <a:chOff x="1631487" y="4369594"/>
                  <a:chExt cx="413689" cy="706182"/>
                </a:xfrm>
              </p:grpSpPr>
              <p:sp>
                <p:nvSpPr>
                  <p:cNvPr id="75" name="任意多边形 78">
                    <a:extLst>
                      <a:ext uri="{FF2B5EF4-FFF2-40B4-BE49-F238E27FC236}">
                        <a16:creationId xmlns:a16="http://schemas.microsoft.com/office/drawing/2014/main" id="{9900FCB3-DCED-4541-B876-D2B005243E96}"/>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76" name="任意多边形 79">
                    <a:extLst>
                      <a:ext uri="{FF2B5EF4-FFF2-40B4-BE49-F238E27FC236}">
                        <a16:creationId xmlns:a16="http://schemas.microsoft.com/office/drawing/2014/main" id="{848A9C26-F803-4FA6-A9D7-37C08746F962}"/>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72" name="组合 71">
                  <a:extLst>
                    <a:ext uri="{FF2B5EF4-FFF2-40B4-BE49-F238E27FC236}">
                      <a16:creationId xmlns:a16="http://schemas.microsoft.com/office/drawing/2014/main" id="{727F2DEB-32F8-4B55-A4AD-86EB9D94826A}"/>
                    </a:ext>
                  </a:extLst>
                </p:cNvPr>
                <p:cNvGrpSpPr/>
                <p:nvPr/>
              </p:nvGrpSpPr>
              <p:grpSpPr>
                <a:xfrm>
                  <a:off x="2226151" y="4159963"/>
                  <a:ext cx="263609" cy="422593"/>
                  <a:chOff x="1631487" y="4369594"/>
                  <a:chExt cx="413689" cy="706182"/>
                </a:xfrm>
              </p:grpSpPr>
              <p:sp>
                <p:nvSpPr>
                  <p:cNvPr id="73" name="任意多边形 76">
                    <a:extLst>
                      <a:ext uri="{FF2B5EF4-FFF2-40B4-BE49-F238E27FC236}">
                        <a16:creationId xmlns:a16="http://schemas.microsoft.com/office/drawing/2014/main" id="{AE7CB2D7-2891-4B83-A6FE-87F9B0731EAD}"/>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74" name="任意多边形 77">
                    <a:extLst>
                      <a:ext uri="{FF2B5EF4-FFF2-40B4-BE49-F238E27FC236}">
                        <a16:creationId xmlns:a16="http://schemas.microsoft.com/office/drawing/2014/main" id="{AE9A7636-CA91-4C55-8D79-5106DE043C10}"/>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30" name="组合 29">
                <a:extLst>
                  <a:ext uri="{FF2B5EF4-FFF2-40B4-BE49-F238E27FC236}">
                    <a16:creationId xmlns:a16="http://schemas.microsoft.com/office/drawing/2014/main" id="{5481B5A6-BB4F-424E-86AA-EF9202334260}"/>
                  </a:ext>
                </a:extLst>
              </p:cNvPr>
              <p:cNvGrpSpPr/>
              <p:nvPr/>
            </p:nvGrpSpPr>
            <p:grpSpPr>
              <a:xfrm>
                <a:off x="2012612" y="2744854"/>
                <a:ext cx="299986" cy="204635"/>
                <a:chOff x="1435945" y="4159963"/>
                <a:chExt cx="1053815" cy="422593"/>
              </a:xfrm>
            </p:grpSpPr>
            <p:grpSp>
              <p:nvGrpSpPr>
                <p:cNvPr id="57" name="组合 56">
                  <a:extLst>
                    <a:ext uri="{FF2B5EF4-FFF2-40B4-BE49-F238E27FC236}">
                      <a16:creationId xmlns:a16="http://schemas.microsoft.com/office/drawing/2014/main" id="{9B28871A-2D9F-4047-BA2E-6BEC572ABC65}"/>
                    </a:ext>
                  </a:extLst>
                </p:cNvPr>
                <p:cNvGrpSpPr/>
                <p:nvPr/>
              </p:nvGrpSpPr>
              <p:grpSpPr>
                <a:xfrm>
                  <a:off x="1435945" y="4159963"/>
                  <a:ext cx="263609" cy="422593"/>
                  <a:chOff x="1631487" y="4369594"/>
                  <a:chExt cx="413689" cy="706182"/>
                </a:xfrm>
              </p:grpSpPr>
              <p:sp>
                <p:nvSpPr>
                  <p:cNvPr id="67" name="任意多边形 70">
                    <a:extLst>
                      <a:ext uri="{FF2B5EF4-FFF2-40B4-BE49-F238E27FC236}">
                        <a16:creationId xmlns:a16="http://schemas.microsoft.com/office/drawing/2014/main" id="{30CE222F-4495-40BB-8E7C-AE1AFD90ED87}"/>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68" name="任意多边形 71">
                    <a:extLst>
                      <a:ext uri="{FF2B5EF4-FFF2-40B4-BE49-F238E27FC236}">
                        <a16:creationId xmlns:a16="http://schemas.microsoft.com/office/drawing/2014/main" id="{2C6826AC-BAF9-4B87-AE6B-C852EF902A02}"/>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58" name="组合 57">
                  <a:extLst>
                    <a:ext uri="{FF2B5EF4-FFF2-40B4-BE49-F238E27FC236}">
                      <a16:creationId xmlns:a16="http://schemas.microsoft.com/office/drawing/2014/main" id="{B53E3BDB-DAC7-494F-A7A2-143C7CD38A1A}"/>
                    </a:ext>
                  </a:extLst>
                </p:cNvPr>
                <p:cNvGrpSpPr/>
                <p:nvPr/>
              </p:nvGrpSpPr>
              <p:grpSpPr>
                <a:xfrm>
                  <a:off x="1699347" y="4159963"/>
                  <a:ext cx="263609" cy="422593"/>
                  <a:chOff x="1631487" y="4369594"/>
                  <a:chExt cx="413689" cy="706182"/>
                </a:xfrm>
              </p:grpSpPr>
              <p:sp>
                <p:nvSpPr>
                  <p:cNvPr id="65" name="任意多边形 68">
                    <a:extLst>
                      <a:ext uri="{FF2B5EF4-FFF2-40B4-BE49-F238E27FC236}">
                        <a16:creationId xmlns:a16="http://schemas.microsoft.com/office/drawing/2014/main" id="{9DB96007-A6AF-4677-923A-F80AB9716C38}"/>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66" name="任意多边形 69">
                    <a:extLst>
                      <a:ext uri="{FF2B5EF4-FFF2-40B4-BE49-F238E27FC236}">
                        <a16:creationId xmlns:a16="http://schemas.microsoft.com/office/drawing/2014/main" id="{997570D6-0ACE-49C4-AF4E-A7357ABABDC3}"/>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59" name="组合 58">
                  <a:extLst>
                    <a:ext uri="{FF2B5EF4-FFF2-40B4-BE49-F238E27FC236}">
                      <a16:creationId xmlns:a16="http://schemas.microsoft.com/office/drawing/2014/main" id="{94B04137-60A4-4A1E-A2EB-28DC34150841}"/>
                    </a:ext>
                  </a:extLst>
                </p:cNvPr>
                <p:cNvGrpSpPr/>
                <p:nvPr/>
              </p:nvGrpSpPr>
              <p:grpSpPr>
                <a:xfrm>
                  <a:off x="1962749" y="4159963"/>
                  <a:ext cx="263609" cy="422593"/>
                  <a:chOff x="1631487" y="4369594"/>
                  <a:chExt cx="413689" cy="706182"/>
                </a:xfrm>
              </p:grpSpPr>
              <p:sp>
                <p:nvSpPr>
                  <p:cNvPr id="63" name="任意多边形 66">
                    <a:extLst>
                      <a:ext uri="{FF2B5EF4-FFF2-40B4-BE49-F238E27FC236}">
                        <a16:creationId xmlns:a16="http://schemas.microsoft.com/office/drawing/2014/main" id="{ADBAF431-3EB6-4BE8-B8AC-E334F76B831A}"/>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64" name="任意多边形 67">
                    <a:extLst>
                      <a:ext uri="{FF2B5EF4-FFF2-40B4-BE49-F238E27FC236}">
                        <a16:creationId xmlns:a16="http://schemas.microsoft.com/office/drawing/2014/main" id="{23075AED-B0A6-4C8D-AD24-25DDF3A37EE6}"/>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60" name="组合 59">
                  <a:extLst>
                    <a:ext uri="{FF2B5EF4-FFF2-40B4-BE49-F238E27FC236}">
                      <a16:creationId xmlns:a16="http://schemas.microsoft.com/office/drawing/2014/main" id="{E5A24AE2-079E-4671-AEDA-03B8E85771B0}"/>
                    </a:ext>
                  </a:extLst>
                </p:cNvPr>
                <p:cNvGrpSpPr/>
                <p:nvPr/>
              </p:nvGrpSpPr>
              <p:grpSpPr>
                <a:xfrm>
                  <a:off x="2226151" y="4159963"/>
                  <a:ext cx="263609" cy="422593"/>
                  <a:chOff x="1631487" y="4369594"/>
                  <a:chExt cx="413689" cy="706182"/>
                </a:xfrm>
              </p:grpSpPr>
              <p:sp>
                <p:nvSpPr>
                  <p:cNvPr id="61" name="任意多边形 64">
                    <a:extLst>
                      <a:ext uri="{FF2B5EF4-FFF2-40B4-BE49-F238E27FC236}">
                        <a16:creationId xmlns:a16="http://schemas.microsoft.com/office/drawing/2014/main" id="{86D2370A-ED39-4EBE-A69B-6FC5277C0BCF}"/>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62" name="任意多边形 65">
                    <a:extLst>
                      <a:ext uri="{FF2B5EF4-FFF2-40B4-BE49-F238E27FC236}">
                        <a16:creationId xmlns:a16="http://schemas.microsoft.com/office/drawing/2014/main" id="{6A4EABE5-6BBA-4BAD-8776-46629C790AF2}"/>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31" name="组合 30">
                <a:extLst>
                  <a:ext uri="{FF2B5EF4-FFF2-40B4-BE49-F238E27FC236}">
                    <a16:creationId xmlns:a16="http://schemas.microsoft.com/office/drawing/2014/main" id="{1A11753A-2A50-4840-A1E0-F1877B18FC6E}"/>
                  </a:ext>
                </a:extLst>
              </p:cNvPr>
              <p:cNvGrpSpPr/>
              <p:nvPr/>
            </p:nvGrpSpPr>
            <p:grpSpPr>
              <a:xfrm>
                <a:off x="2313232" y="2744854"/>
                <a:ext cx="299986" cy="204635"/>
                <a:chOff x="1435945" y="4159963"/>
                <a:chExt cx="1053815" cy="422593"/>
              </a:xfrm>
            </p:grpSpPr>
            <p:grpSp>
              <p:nvGrpSpPr>
                <p:cNvPr id="45" name="组合 44">
                  <a:extLst>
                    <a:ext uri="{FF2B5EF4-FFF2-40B4-BE49-F238E27FC236}">
                      <a16:creationId xmlns:a16="http://schemas.microsoft.com/office/drawing/2014/main" id="{2BDA81F6-76F3-4F11-8F11-51CB40850DD8}"/>
                    </a:ext>
                  </a:extLst>
                </p:cNvPr>
                <p:cNvGrpSpPr/>
                <p:nvPr/>
              </p:nvGrpSpPr>
              <p:grpSpPr>
                <a:xfrm>
                  <a:off x="1435945" y="4159963"/>
                  <a:ext cx="263609" cy="422593"/>
                  <a:chOff x="1631487" y="4369594"/>
                  <a:chExt cx="413689" cy="706182"/>
                </a:xfrm>
              </p:grpSpPr>
              <p:sp>
                <p:nvSpPr>
                  <p:cNvPr id="55" name="任意多边形 58">
                    <a:extLst>
                      <a:ext uri="{FF2B5EF4-FFF2-40B4-BE49-F238E27FC236}">
                        <a16:creationId xmlns:a16="http://schemas.microsoft.com/office/drawing/2014/main" id="{F76AA7A5-5C6B-4DD0-B178-0987103C7EA2}"/>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56" name="任意多边形 59">
                    <a:extLst>
                      <a:ext uri="{FF2B5EF4-FFF2-40B4-BE49-F238E27FC236}">
                        <a16:creationId xmlns:a16="http://schemas.microsoft.com/office/drawing/2014/main" id="{B3D243F2-D939-4804-A0F6-C5FC9A1A0B8F}"/>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46" name="组合 45">
                  <a:extLst>
                    <a:ext uri="{FF2B5EF4-FFF2-40B4-BE49-F238E27FC236}">
                      <a16:creationId xmlns:a16="http://schemas.microsoft.com/office/drawing/2014/main" id="{7F187A86-7C3C-43DE-B722-7B935376824D}"/>
                    </a:ext>
                  </a:extLst>
                </p:cNvPr>
                <p:cNvGrpSpPr/>
                <p:nvPr/>
              </p:nvGrpSpPr>
              <p:grpSpPr>
                <a:xfrm>
                  <a:off x="1699347" y="4159963"/>
                  <a:ext cx="263609" cy="422593"/>
                  <a:chOff x="1631487" y="4369594"/>
                  <a:chExt cx="413689" cy="706182"/>
                </a:xfrm>
              </p:grpSpPr>
              <p:sp>
                <p:nvSpPr>
                  <p:cNvPr id="53" name="任意多边形 56">
                    <a:extLst>
                      <a:ext uri="{FF2B5EF4-FFF2-40B4-BE49-F238E27FC236}">
                        <a16:creationId xmlns:a16="http://schemas.microsoft.com/office/drawing/2014/main" id="{85F4B250-0A6D-47AE-829B-90643E694410}"/>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54" name="任意多边形 57">
                    <a:extLst>
                      <a:ext uri="{FF2B5EF4-FFF2-40B4-BE49-F238E27FC236}">
                        <a16:creationId xmlns:a16="http://schemas.microsoft.com/office/drawing/2014/main" id="{AC25EDEB-C526-4F0B-ACB2-B8AEA4AE8219}"/>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47" name="组合 46">
                  <a:extLst>
                    <a:ext uri="{FF2B5EF4-FFF2-40B4-BE49-F238E27FC236}">
                      <a16:creationId xmlns:a16="http://schemas.microsoft.com/office/drawing/2014/main" id="{7305B053-828F-4384-8C5A-EBDFE4AD7FDC}"/>
                    </a:ext>
                  </a:extLst>
                </p:cNvPr>
                <p:cNvGrpSpPr/>
                <p:nvPr/>
              </p:nvGrpSpPr>
              <p:grpSpPr>
                <a:xfrm>
                  <a:off x="1962749" y="4159963"/>
                  <a:ext cx="263609" cy="422593"/>
                  <a:chOff x="1631487" y="4369594"/>
                  <a:chExt cx="413689" cy="706182"/>
                </a:xfrm>
              </p:grpSpPr>
              <p:sp>
                <p:nvSpPr>
                  <p:cNvPr id="51" name="任意多边形 54">
                    <a:extLst>
                      <a:ext uri="{FF2B5EF4-FFF2-40B4-BE49-F238E27FC236}">
                        <a16:creationId xmlns:a16="http://schemas.microsoft.com/office/drawing/2014/main" id="{8840ED51-775D-4668-AACD-7DFBF2B44EE4}"/>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52" name="任意多边形 55">
                    <a:extLst>
                      <a:ext uri="{FF2B5EF4-FFF2-40B4-BE49-F238E27FC236}">
                        <a16:creationId xmlns:a16="http://schemas.microsoft.com/office/drawing/2014/main" id="{BD03D96B-AA6B-44E4-B593-AD18AEB1C8D0}"/>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48" name="组合 47">
                  <a:extLst>
                    <a:ext uri="{FF2B5EF4-FFF2-40B4-BE49-F238E27FC236}">
                      <a16:creationId xmlns:a16="http://schemas.microsoft.com/office/drawing/2014/main" id="{6E193839-65A5-42AB-9BB8-3E5FE9CA6AA9}"/>
                    </a:ext>
                  </a:extLst>
                </p:cNvPr>
                <p:cNvGrpSpPr/>
                <p:nvPr/>
              </p:nvGrpSpPr>
              <p:grpSpPr>
                <a:xfrm>
                  <a:off x="2226151" y="4159963"/>
                  <a:ext cx="263609" cy="422593"/>
                  <a:chOff x="1631487" y="4369594"/>
                  <a:chExt cx="413689" cy="706182"/>
                </a:xfrm>
              </p:grpSpPr>
              <p:sp>
                <p:nvSpPr>
                  <p:cNvPr id="49" name="任意多边形 52">
                    <a:extLst>
                      <a:ext uri="{FF2B5EF4-FFF2-40B4-BE49-F238E27FC236}">
                        <a16:creationId xmlns:a16="http://schemas.microsoft.com/office/drawing/2014/main" id="{B5EF2330-F930-41B0-8041-CA9B36B4D11D}"/>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50" name="任意多边形 53">
                    <a:extLst>
                      <a:ext uri="{FF2B5EF4-FFF2-40B4-BE49-F238E27FC236}">
                        <a16:creationId xmlns:a16="http://schemas.microsoft.com/office/drawing/2014/main" id="{19655109-5AAB-47A3-8742-DEFD9197D315}"/>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32" name="组合 31">
                <a:extLst>
                  <a:ext uri="{FF2B5EF4-FFF2-40B4-BE49-F238E27FC236}">
                    <a16:creationId xmlns:a16="http://schemas.microsoft.com/office/drawing/2014/main" id="{1110849C-CE8E-465C-89D2-8CEC3E15473E}"/>
                  </a:ext>
                </a:extLst>
              </p:cNvPr>
              <p:cNvGrpSpPr/>
              <p:nvPr/>
            </p:nvGrpSpPr>
            <p:grpSpPr>
              <a:xfrm>
                <a:off x="2612597" y="2744854"/>
                <a:ext cx="299986" cy="204635"/>
                <a:chOff x="1435945" y="4159963"/>
                <a:chExt cx="1053815" cy="422593"/>
              </a:xfrm>
            </p:grpSpPr>
            <p:grpSp>
              <p:nvGrpSpPr>
                <p:cNvPr id="33" name="组合 32">
                  <a:extLst>
                    <a:ext uri="{FF2B5EF4-FFF2-40B4-BE49-F238E27FC236}">
                      <a16:creationId xmlns:a16="http://schemas.microsoft.com/office/drawing/2014/main" id="{A948DC87-912F-4483-8EF7-CDDAE0F74CC9}"/>
                    </a:ext>
                  </a:extLst>
                </p:cNvPr>
                <p:cNvGrpSpPr/>
                <p:nvPr/>
              </p:nvGrpSpPr>
              <p:grpSpPr>
                <a:xfrm>
                  <a:off x="1435945" y="4159963"/>
                  <a:ext cx="263609" cy="422593"/>
                  <a:chOff x="1631487" y="4369594"/>
                  <a:chExt cx="413689" cy="706182"/>
                </a:xfrm>
              </p:grpSpPr>
              <p:sp>
                <p:nvSpPr>
                  <p:cNvPr id="43" name="任意多边形 46">
                    <a:extLst>
                      <a:ext uri="{FF2B5EF4-FFF2-40B4-BE49-F238E27FC236}">
                        <a16:creationId xmlns:a16="http://schemas.microsoft.com/office/drawing/2014/main" id="{2303B14D-BD7A-43EE-AC85-3A35E7FAD281}"/>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44" name="任意多边形 47">
                    <a:extLst>
                      <a:ext uri="{FF2B5EF4-FFF2-40B4-BE49-F238E27FC236}">
                        <a16:creationId xmlns:a16="http://schemas.microsoft.com/office/drawing/2014/main" id="{739A4F8F-2BC4-4D7B-838A-1F2EAEB86267}"/>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4" name="组合 33">
                  <a:extLst>
                    <a:ext uri="{FF2B5EF4-FFF2-40B4-BE49-F238E27FC236}">
                      <a16:creationId xmlns:a16="http://schemas.microsoft.com/office/drawing/2014/main" id="{04A19D2D-C094-4F4D-AC1B-30977968762C}"/>
                    </a:ext>
                  </a:extLst>
                </p:cNvPr>
                <p:cNvGrpSpPr/>
                <p:nvPr/>
              </p:nvGrpSpPr>
              <p:grpSpPr>
                <a:xfrm>
                  <a:off x="1699347" y="4159963"/>
                  <a:ext cx="263609" cy="422593"/>
                  <a:chOff x="1631487" y="4369594"/>
                  <a:chExt cx="413689" cy="706182"/>
                </a:xfrm>
              </p:grpSpPr>
              <p:sp>
                <p:nvSpPr>
                  <p:cNvPr id="41" name="任意多边形 44">
                    <a:extLst>
                      <a:ext uri="{FF2B5EF4-FFF2-40B4-BE49-F238E27FC236}">
                        <a16:creationId xmlns:a16="http://schemas.microsoft.com/office/drawing/2014/main" id="{D8E44B20-7131-4826-8771-A4AB7A6D508F}"/>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42" name="任意多边形 45">
                    <a:extLst>
                      <a:ext uri="{FF2B5EF4-FFF2-40B4-BE49-F238E27FC236}">
                        <a16:creationId xmlns:a16="http://schemas.microsoft.com/office/drawing/2014/main" id="{1076FF2D-00B8-45B4-8605-438852549F09}"/>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5" name="组合 34">
                  <a:extLst>
                    <a:ext uri="{FF2B5EF4-FFF2-40B4-BE49-F238E27FC236}">
                      <a16:creationId xmlns:a16="http://schemas.microsoft.com/office/drawing/2014/main" id="{44A238E8-558F-4AC7-BFE1-395568607F07}"/>
                    </a:ext>
                  </a:extLst>
                </p:cNvPr>
                <p:cNvGrpSpPr/>
                <p:nvPr/>
              </p:nvGrpSpPr>
              <p:grpSpPr>
                <a:xfrm>
                  <a:off x="1962749" y="4159963"/>
                  <a:ext cx="263609" cy="422593"/>
                  <a:chOff x="1631487" y="4369594"/>
                  <a:chExt cx="413689" cy="706182"/>
                </a:xfrm>
              </p:grpSpPr>
              <p:sp>
                <p:nvSpPr>
                  <p:cNvPr id="39" name="任意多边形 42">
                    <a:extLst>
                      <a:ext uri="{FF2B5EF4-FFF2-40B4-BE49-F238E27FC236}">
                        <a16:creationId xmlns:a16="http://schemas.microsoft.com/office/drawing/2014/main" id="{03986127-0F2C-4E11-AA0A-CBD3498DF6AF}"/>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40" name="任意多边形 43">
                    <a:extLst>
                      <a:ext uri="{FF2B5EF4-FFF2-40B4-BE49-F238E27FC236}">
                        <a16:creationId xmlns:a16="http://schemas.microsoft.com/office/drawing/2014/main" id="{76200F18-0E7B-4B6B-8A01-04F472961B49}"/>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36" name="组合 35">
                  <a:extLst>
                    <a:ext uri="{FF2B5EF4-FFF2-40B4-BE49-F238E27FC236}">
                      <a16:creationId xmlns:a16="http://schemas.microsoft.com/office/drawing/2014/main" id="{82DF6E9E-4415-4BCC-832B-F869A042C24D}"/>
                    </a:ext>
                  </a:extLst>
                </p:cNvPr>
                <p:cNvGrpSpPr/>
                <p:nvPr/>
              </p:nvGrpSpPr>
              <p:grpSpPr>
                <a:xfrm>
                  <a:off x="2226151" y="4159963"/>
                  <a:ext cx="263609" cy="422593"/>
                  <a:chOff x="1631487" y="4369594"/>
                  <a:chExt cx="413689" cy="706182"/>
                </a:xfrm>
              </p:grpSpPr>
              <p:sp>
                <p:nvSpPr>
                  <p:cNvPr id="37" name="任意多边形 40">
                    <a:extLst>
                      <a:ext uri="{FF2B5EF4-FFF2-40B4-BE49-F238E27FC236}">
                        <a16:creationId xmlns:a16="http://schemas.microsoft.com/office/drawing/2014/main" id="{D03BB803-79EB-4DDE-8C09-3A500A4E975B}"/>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8" name="任意多边形 41">
                    <a:extLst>
                      <a:ext uri="{FF2B5EF4-FFF2-40B4-BE49-F238E27FC236}">
                        <a16:creationId xmlns:a16="http://schemas.microsoft.com/office/drawing/2014/main" id="{CDBF3AFB-DABC-41C5-A8C3-4E7B83E9246D}"/>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grpSp>
          <p:nvGrpSpPr>
            <p:cNvPr id="93" name="组合 92">
              <a:extLst>
                <a:ext uri="{FF2B5EF4-FFF2-40B4-BE49-F238E27FC236}">
                  <a16:creationId xmlns:a16="http://schemas.microsoft.com/office/drawing/2014/main" id="{535BD16B-8304-4F1E-A26B-66767CDB3E98}"/>
                </a:ext>
              </a:extLst>
            </p:cNvPr>
            <p:cNvGrpSpPr/>
            <p:nvPr/>
          </p:nvGrpSpPr>
          <p:grpSpPr>
            <a:xfrm>
              <a:off x="1362735" y="3561278"/>
              <a:ext cx="1153667" cy="100857"/>
              <a:chOff x="1435946" y="4495706"/>
              <a:chExt cx="1499262" cy="204635"/>
            </a:xfrm>
          </p:grpSpPr>
          <p:grpSp>
            <p:nvGrpSpPr>
              <p:cNvPr id="94" name="组合 93">
                <a:extLst>
                  <a:ext uri="{FF2B5EF4-FFF2-40B4-BE49-F238E27FC236}">
                    <a16:creationId xmlns:a16="http://schemas.microsoft.com/office/drawing/2014/main" id="{95BB5865-C740-4A97-8826-FFBA1D327DAB}"/>
                  </a:ext>
                </a:extLst>
              </p:cNvPr>
              <p:cNvGrpSpPr/>
              <p:nvPr/>
            </p:nvGrpSpPr>
            <p:grpSpPr>
              <a:xfrm>
                <a:off x="1435946" y="4495706"/>
                <a:ext cx="299986" cy="204635"/>
                <a:chOff x="1435945" y="4159963"/>
                <a:chExt cx="1053815" cy="422593"/>
              </a:xfrm>
            </p:grpSpPr>
            <p:grpSp>
              <p:nvGrpSpPr>
                <p:cNvPr id="147" name="组合 146">
                  <a:extLst>
                    <a:ext uri="{FF2B5EF4-FFF2-40B4-BE49-F238E27FC236}">
                      <a16:creationId xmlns:a16="http://schemas.microsoft.com/office/drawing/2014/main" id="{CD4E9277-08BF-4D98-91F6-8CE9B9C6DCDC}"/>
                    </a:ext>
                  </a:extLst>
                </p:cNvPr>
                <p:cNvGrpSpPr/>
                <p:nvPr/>
              </p:nvGrpSpPr>
              <p:grpSpPr>
                <a:xfrm>
                  <a:off x="1435945" y="4159963"/>
                  <a:ext cx="263609" cy="422593"/>
                  <a:chOff x="1631487" y="4369594"/>
                  <a:chExt cx="413689" cy="706182"/>
                </a:xfrm>
              </p:grpSpPr>
              <p:sp>
                <p:nvSpPr>
                  <p:cNvPr id="157" name="任意多边形 160">
                    <a:extLst>
                      <a:ext uri="{FF2B5EF4-FFF2-40B4-BE49-F238E27FC236}">
                        <a16:creationId xmlns:a16="http://schemas.microsoft.com/office/drawing/2014/main" id="{8BCBEF9B-4ACA-4BA0-B9C7-2773A5F5E6EC}"/>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58" name="任意多边形 161">
                    <a:extLst>
                      <a:ext uri="{FF2B5EF4-FFF2-40B4-BE49-F238E27FC236}">
                        <a16:creationId xmlns:a16="http://schemas.microsoft.com/office/drawing/2014/main" id="{37F895DA-0E98-4EA2-B750-1CC5E687EF13}"/>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48" name="组合 147">
                  <a:extLst>
                    <a:ext uri="{FF2B5EF4-FFF2-40B4-BE49-F238E27FC236}">
                      <a16:creationId xmlns:a16="http://schemas.microsoft.com/office/drawing/2014/main" id="{5CB0D931-281E-4310-B043-5836D74C35A9}"/>
                    </a:ext>
                  </a:extLst>
                </p:cNvPr>
                <p:cNvGrpSpPr/>
                <p:nvPr/>
              </p:nvGrpSpPr>
              <p:grpSpPr>
                <a:xfrm>
                  <a:off x="1699347" y="4159963"/>
                  <a:ext cx="263609" cy="422593"/>
                  <a:chOff x="1631487" y="4369594"/>
                  <a:chExt cx="413689" cy="706182"/>
                </a:xfrm>
              </p:grpSpPr>
              <p:sp>
                <p:nvSpPr>
                  <p:cNvPr id="155" name="任意多边形 158">
                    <a:extLst>
                      <a:ext uri="{FF2B5EF4-FFF2-40B4-BE49-F238E27FC236}">
                        <a16:creationId xmlns:a16="http://schemas.microsoft.com/office/drawing/2014/main" id="{9FD7BCB8-A6DC-41AC-A3FC-DEA4FC1F835F}"/>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56" name="任意多边形 159">
                    <a:extLst>
                      <a:ext uri="{FF2B5EF4-FFF2-40B4-BE49-F238E27FC236}">
                        <a16:creationId xmlns:a16="http://schemas.microsoft.com/office/drawing/2014/main" id="{45807175-7400-40BF-A8E2-00BA37C3AC99}"/>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49" name="组合 148">
                  <a:extLst>
                    <a:ext uri="{FF2B5EF4-FFF2-40B4-BE49-F238E27FC236}">
                      <a16:creationId xmlns:a16="http://schemas.microsoft.com/office/drawing/2014/main" id="{86DC8205-EA52-42C5-AB10-744804B9F615}"/>
                    </a:ext>
                  </a:extLst>
                </p:cNvPr>
                <p:cNvGrpSpPr/>
                <p:nvPr/>
              </p:nvGrpSpPr>
              <p:grpSpPr>
                <a:xfrm>
                  <a:off x="1962749" y="4159963"/>
                  <a:ext cx="263609" cy="422593"/>
                  <a:chOff x="1631487" y="4369594"/>
                  <a:chExt cx="413689" cy="706182"/>
                </a:xfrm>
              </p:grpSpPr>
              <p:sp>
                <p:nvSpPr>
                  <p:cNvPr id="153" name="任意多边形 156">
                    <a:extLst>
                      <a:ext uri="{FF2B5EF4-FFF2-40B4-BE49-F238E27FC236}">
                        <a16:creationId xmlns:a16="http://schemas.microsoft.com/office/drawing/2014/main" id="{615FB95F-898B-4357-8D58-D2DF82743C2A}"/>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54" name="任意多边形 157">
                    <a:extLst>
                      <a:ext uri="{FF2B5EF4-FFF2-40B4-BE49-F238E27FC236}">
                        <a16:creationId xmlns:a16="http://schemas.microsoft.com/office/drawing/2014/main" id="{88C4207C-F16E-44A6-9FF4-EF70CDB33F43}"/>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50" name="组合 149">
                  <a:extLst>
                    <a:ext uri="{FF2B5EF4-FFF2-40B4-BE49-F238E27FC236}">
                      <a16:creationId xmlns:a16="http://schemas.microsoft.com/office/drawing/2014/main" id="{86756106-A884-44CC-ABAC-32BFE84B4162}"/>
                    </a:ext>
                  </a:extLst>
                </p:cNvPr>
                <p:cNvGrpSpPr/>
                <p:nvPr/>
              </p:nvGrpSpPr>
              <p:grpSpPr>
                <a:xfrm>
                  <a:off x="2226151" y="4159963"/>
                  <a:ext cx="263609" cy="422593"/>
                  <a:chOff x="1631487" y="4369594"/>
                  <a:chExt cx="413689" cy="706182"/>
                </a:xfrm>
              </p:grpSpPr>
              <p:sp>
                <p:nvSpPr>
                  <p:cNvPr id="151" name="任意多边形 154">
                    <a:extLst>
                      <a:ext uri="{FF2B5EF4-FFF2-40B4-BE49-F238E27FC236}">
                        <a16:creationId xmlns:a16="http://schemas.microsoft.com/office/drawing/2014/main" id="{E7A718E3-8EAA-4828-8643-078C892B2A94}"/>
                      </a:ext>
                    </a:extLst>
                  </p:cNvPr>
                  <p:cNvSpPr/>
                  <p:nvPr/>
                </p:nvSpPr>
                <p:spPr>
                  <a:xfrm>
                    <a:off x="1631487" y="4369594"/>
                    <a:ext cx="207167"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52" name="任意多边形 155">
                    <a:extLst>
                      <a:ext uri="{FF2B5EF4-FFF2-40B4-BE49-F238E27FC236}">
                        <a16:creationId xmlns:a16="http://schemas.microsoft.com/office/drawing/2014/main" id="{6024C9A9-24EB-42F2-8764-9755384F9DAD}"/>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95" name="组合 94">
                <a:extLst>
                  <a:ext uri="{FF2B5EF4-FFF2-40B4-BE49-F238E27FC236}">
                    <a16:creationId xmlns:a16="http://schemas.microsoft.com/office/drawing/2014/main" id="{D263427D-D490-490E-9CF9-C49E7E371BE7}"/>
                  </a:ext>
                </a:extLst>
              </p:cNvPr>
              <p:cNvGrpSpPr/>
              <p:nvPr/>
            </p:nvGrpSpPr>
            <p:grpSpPr>
              <a:xfrm flipV="1">
                <a:off x="1735872" y="4495706"/>
                <a:ext cx="299986" cy="204635"/>
                <a:chOff x="1435945" y="4159963"/>
                <a:chExt cx="1053815" cy="422593"/>
              </a:xfrm>
            </p:grpSpPr>
            <p:grpSp>
              <p:nvGrpSpPr>
                <p:cNvPr id="135" name="组合 134">
                  <a:extLst>
                    <a:ext uri="{FF2B5EF4-FFF2-40B4-BE49-F238E27FC236}">
                      <a16:creationId xmlns:a16="http://schemas.microsoft.com/office/drawing/2014/main" id="{E7E45D38-541B-4C29-87FA-AA322AF0E1F6}"/>
                    </a:ext>
                  </a:extLst>
                </p:cNvPr>
                <p:cNvGrpSpPr/>
                <p:nvPr/>
              </p:nvGrpSpPr>
              <p:grpSpPr>
                <a:xfrm>
                  <a:off x="1435945" y="4159963"/>
                  <a:ext cx="263609" cy="422593"/>
                  <a:chOff x="1631487" y="4369594"/>
                  <a:chExt cx="413689" cy="706182"/>
                </a:xfrm>
              </p:grpSpPr>
              <p:sp>
                <p:nvSpPr>
                  <p:cNvPr id="145" name="任意多边形 148">
                    <a:extLst>
                      <a:ext uri="{FF2B5EF4-FFF2-40B4-BE49-F238E27FC236}">
                        <a16:creationId xmlns:a16="http://schemas.microsoft.com/office/drawing/2014/main" id="{F5DE17CC-7690-4ED4-B526-0BFFFCF148FD}"/>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46" name="任意多边形 149">
                    <a:extLst>
                      <a:ext uri="{FF2B5EF4-FFF2-40B4-BE49-F238E27FC236}">
                        <a16:creationId xmlns:a16="http://schemas.microsoft.com/office/drawing/2014/main" id="{EB3F48A6-E269-489D-B04D-E98237C07E20}"/>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36" name="组合 135">
                  <a:extLst>
                    <a:ext uri="{FF2B5EF4-FFF2-40B4-BE49-F238E27FC236}">
                      <a16:creationId xmlns:a16="http://schemas.microsoft.com/office/drawing/2014/main" id="{0544DD84-E8A6-4D76-9177-9DD6E69D6594}"/>
                    </a:ext>
                  </a:extLst>
                </p:cNvPr>
                <p:cNvGrpSpPr/>
                <p:nvPr/>
              </p:nvGrpSpPr>
              <p:grpSpPr>
                <a:xfrm>
                  <a:off x="1699347" y="4159963"/>
                  <a:ext cx="263609" cy="422593"/>
                  <a:chOff x="1631487" y="4369594"/>
                  <a:chExt cx="413689" cy="706182"/>
                </a:xfrm>
              </p:grpSpPr>
              <p:sp>
                <p:nvSpPr>
                  <p:cNvPr id="143" name="任意多边形 146">
                    <a:extLst>
                      <a:ext uri="{FF2B5EF4-FFF2-40B4-BE49-F238E27FC236}">
                        <a16:creationId xmlns:a16="http://schemas.microsoft.com/office/drawing/2014/main" id="{7F94FA61-EE7B-43E1-BE67-E57BB3822CBA}"/>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44" name="任意多边形 147">
                    <a:extLst>
                      <a:ext uri="{FF2B5EF4-FFF2-40B4-BE49-F238E27FC236}">
                        <a16:creationId xmlns:a16="http://schemas.microsoft.com/office/drawing/2014/main" id="{1CA9E6A4-331F-4603-A23A-0B89C60838FF}"/>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37" name="组合 136">
                  <a:extLst>
                    <a:ext uri="{FF2B5EF4-FFF2-40B4-BE49-F238E27FC236}">
                      <a16:creationId xmlns:a16="http://schemas.microsoft.com/office/drawing/2014/main" id="{396BA1B3-8A9D-4550-B4AE-F7A80914DCE2}"/>
                    </a:ext>
                  </a:extLst>
                </p:cNvPr>
                <p:cNvGrpSpPr/>
                <p:nvPr/>
              </p:nvGrpSpPr>
              <p:grpSpPr>
                <a:xfrm>
                  <a:off x="1962749" y="4159963"/>
                  <a:ext cx="263609" cy="422593"/>
                  <a:chOff x="1631487" y="4369594"/>
                  <a:chExt cx="413689" cy="706182"/>
                </a:xfrm>
              </p:grpSpPr>
              <p:sp>
                <p:nvSpPr>
                  <p:cNvPr id="141" name="任意多边形 144">
                    <a:extLst>
                      <a:ext uri="{FF2B5EF4-FFF2-40B4-BE49-F238E27FC236}">
                        <a16:creationId xmlns:a16="http://schemas.microsoft.com/office/drawing/2014/main" id="{933B37E9-4311-4DE1-8415-CB7E2BCB8381}"/>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42" name="任意多边形 145">
                    <a:extLst>
                      <a:ext uri="{FF2B5EF4-FFF2-40B4-BE49-F238E27FC236}">
                        <a16:creationId xmlns:a16="http://schemas.microsoft.com/office/drawing/2014/main" id="{CA4BDAF3-C2A2-40D8-A9CA-29343BF10871}"/>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38" name="组合 137">
                  <a:extLst>
                    <a:ext uri="{FF2B5EF4-FFF2-40B4-BE49-F238E27FC236}">
                      <a16:creationId xmlns:a16="http://schemas.microsoft.com/office/drawing/2014/main" id="{4897A08B-F175-4419-8510-287579460381}"/>
                    </a:ext>
                  </a:extLst>
                </p:cNvPr>
                <p:cNvGrpSpPr/>
                <p:nvPr/>
              </p:nvGrpSpPr>
              <p:grpSpPr>
                <a:xfrm>
                  <a:off x="2226151" y="4159963"/>
                  <a:ext cx="263609" cy="422593"/>
                  <a:chOff x="1631487" y="4369594"/>
                  <a:chExt cx="413689" cy="706182"/>
                </a:xfrm>
              </p:grpSpPr>
              <p:sp>
                <p:nvSpPr>
                  <p:cNvPr id="139" name="任意多边形 142">
                    <a:extLst>
                      <a:ext uri="{FF2B5EF4-FFF2-40B4-BE49-F238E27FC236}">
                        <a16:creationId xmlns:a16="http://schemas.microsoft.com/office/drawing/2014/main" id="{3611C49D-EBF2-4008-B11B-0DF0A71B1F72}"/>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40" name="任意多边形 143">
                    <a:extLst>
                      <a:ext uri="{FF2B5EF4-FFF2-40B4-BE49-F238E27FC236}">
                        <a16:creationId xmlns:a16="http://schemas.microsoft.com/office/drawing/2014/main" id="{EEA30E8C-249A-4BE3-B026-AB6DD7D51FF5}"/>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96" name="组合 95">
                <a:extLst>
                  <a:ext uri="{FF2B5EF4-FFF2-40B4-BE49-F238E27FC236}">
                    <a16:creationId xmlns:a16="http://schemas.microsoft.com/office/drawing/2014/main" id="{9A49EE39-D4B4-425E-B7A7-DAF29B236A25}"/>
                  </a:ext>
                </a:extLst>
              </p:cNvPr>
              <p:cNvGrpSpPr/>
              <p:nvPr/>
            </p:nvGrpSpPr>
            <p:grpSpPr>
              <a:xfrm>
                <a:off x="2035237" y="4495706"/>
                <a:ext cx="299986" cy="204635"/>
                <a:chOff x="1435945" y="4159963"/>
                <a:chExt cx="1053815" cy="422593"/>
              </a:xfrm>
            </p:grpSpPr>
            <p:grpSp>
              <p:nvGrpSpPr>
                <p:cNvPr id="123" name="组合 122">
                  <a:extLst>
                    <a:ext uri="{FF2B5EF4-FFF2-40B4-BE49-F238E27FC236}">
                      <a16:creationId xmlns:a16="http://schemas.microsoft.com/office/drawing/2014/main" id="{0C2D5F84-14AC-41B9-98A1-6E309D2C32BF}"/>
                    </a:ext>
                  </a:extLst>
                </p:cNvPr>
                <p:cNvGrpSpPr/>
                <p:nvPr/>
              </p:nvGrpSpPr>
              <p:grpSpPr>
                <a:xfrm>
                  <a:off x="1435945" y="4159963"/>
                  <a:ext cx="263609" cy="422593"/>
                  <a:chOff x="1631487" y="4369594"/>
                  <a:chExt cx="413689" cy="706182"/>
                </a:xfrm>
              </p:grpSpPr>
              <p:sp>
                <p:nvSpPr>
                  <p:cNvPr id="133" name="任意多边形 136">
                    <a:extLst>
                      <a:ext uri="{FF2B5EF4-FFF2-40B4-BE49-F238E27FC236}">
                        <a16:creationId xmlns:a16="http://schemas.microsoft.com/office/drawing/2014/main" id="{7A50CDB0-112C-483C-AF76-C6754B9E437A}"/>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34" name="任意多边形 137">
                    <a:extLst>
                      <a:ext uri="{FF2B5EF4-FFF2-40B4-BE49-F238E27FC236}">
                        <a16:creationId xmlns:a16="http://schemas.microsoft.com/office/drawing/2014/main" id="{6FDF224A-2221-48CC-A28B-7C7EE2668EF0}"/>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24" name="组合 123">
                  <a:extLst>
                    <a:ext uri="{FF2B5EF4-FFF2-40B4-BE49-F238E27FC236}">
                      <a16:creationId xmlns:a16="http://schemas.microsoft.com/office/drawing/2014/main" id="{9BF23B0E-B0B8-4F4E-AFEF-0725F1786713}"/>
                    </a:ext>
                  </a:extLst>
                </p:cNvPr>
                <p:cNvGrpSpPr/>
                <p:nvPr/>
              </p:nvGrpSpPr>
              <p:grpSpPr>
                <a:xfrm>
                  <a:off x="1699347" y="4159963"/>
                  <a:ext cx="263609" cy="422593"/>
                  <a:chOff x="1631487" y="4369594"/>
                  <a:chExt cx="413689" cy="706182"/>
                </a:xfrm>
              </p:grpSpPr>
              <p:sp>
                <p:nvSpPr>
                  <p:cNvPr id="131" name="任意多边形 134">
                    <a:extLst>
                      <a:ext uri="{FF2B5EF4-FFF2-40B4-BE49-F238E27FC236}">
                        <a16:creationId xmlns:a16="http://schemas.microsoft.com/office/drawing/2014/main" id="{988C7CF5-2468-4411-8D48-2CC109623CAF}"/>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32" name="任意多边形 135">
                    <a:extLst>
                      <a:ext uri="{FF2B5EF4-FFF2-40B4-BE49-F238E27FC236}">
                        <a16:creationId xmlns:a16="http://schemas.microsoft.com/office/drawing/2014/main" id="{05CEDD4B-2BB4-4737-8753-5A5FBBDBCC17}"/>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25" name="组合 124">
                  <a:extLst>
                    <a:ext uri="{FF2B5EF4-FFF2-40B4-BE49-F238E27FC236}">
                      <a16:creationId xmlns:a16="http://schemas.microsoft.com/office/drawing/2014/main" id="{3DCA89BB-F482-4BFE-8797-C5A2F29514E9}"/>
                    </a:ext>
                  </a:extLst>
                </p:cNvPr>
                <p:cNvGrpSpPr/>
                <p:nvPr/>
              </p:nvGrpSpPr>
              <p:grpSpPr>
                <a:xfrm>
                  <a:off x="1962749" y="4159963"/>
                  <a:ext cx="263609" cy="422593"/>
                  <a:chOff x="1631487" y="4369594"/>
                  <a:chExt cx="413689" cy="706182"/>
                </a:xfrm>
              </p:grpSpPr>
              <p:sp>
                <p:nvSpPr>
                  <p:cNvPr id="129" name="任意多边形 132">
                    <a:extLst>
                      <a:ext uri="{FF2B5EF4-FFF2-40B4-BE49-F238E27FC236}">
                        <a16:creationId xmlns:a16="http://schemas.microsoft.com/office/drawing/2014/main" id="{1DA3E096-36E1-4958-98E4-967A3B6D91A7}"/>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30" name="任意多边形 133">
                    <a:extLst>
                      <a:ext uri="{FF2B5EF4-FFF2-40B4-BE49-F238E27FC236}">
                        <a16:creationId xmlns:a16="http://schemas.microsoft.com/office/drawing/2014/main" id="{9B2D5E77-EC8E-4C8C-9686-06C996B8E433}"/>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26" name="组合 125">
                  <a:extLst>
                    <a:ext uri="{FF2B5EF4-FFF2-40B4-BE49-F238E27FC236}">
                      <a16:creationId xmlns:a16="http://schemas.microsoft.com/office/drawing/2014/main" id="{7FB8354C-3923-471F-A498-77979E70DAB8}"/>
                    </a:ext>
                  </a:extLst>
                </p:cNvPr>
                <p:cNvGrpSpPr/>
                <p:nvPr/>
              </p:nvGrpSpPr>
              <p:grpSpPr>
                <a:xfrm>
                  <a:off x="2226151" y="4159963"/>
                  <a:ext cx="263609" cy="422593"/>
                  <a:chOff x="1631487" y="4369594"/>
                  <a:chExt cx="413689" cy="706182"/>
                </a:xfrm>
              </p:grpSpPr>
              <p:sp>
                <p:nvSpPr>
                  <p:cNvPr id="127" name="任意多边形 130">
                    <a:extLst>
                      <a:ext uri="{FF2B5EF4-FFF2-40B4-BE49-F238E27FC236}">
                        <a16:creationId xmlns:a16="http://schemas.microsoft.com/office/drawing/2014/main" id="{369E3050-979F-4167-833A-1BBB2E257C2D}"/>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28" name="任意多边形 131">
                    <a:extLst>
                      <a:ext uri="{FF2B5EF4-FFF2-40B4-BE49-F238E27FC236}">
                        <a16:creationId xmlns:a16="http://schemas.microsoft.com/office/drawing/2014/main" id="{BD76D513-69CB-41AF-8751-E917EE8A28C6}"/>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97" name="组合 96">
                <a:extLst>
                  <a:ext uri="{FF2B5EF4-FFF2-40B4-BE49-F238E27FC236}">
                    <a16:creationId xmlns:a16="http://schemas.microsoft.com/office/drawing/2014/main" id="{F6ECAAAC-070C-4E33-B11B-D8ACA9F303A0}"/>
                  </a:ext>
                </a:extLst>
              </p:cNvPr>
              <p:cNvGrpSpPr/>
              <p:nvPr/>
            </p:nvGrpSpPr>
            <p:grpSpPr>
              <a:xfrm flipV="1">
                <a:off x="2335857" y="4495706"/>
                <a:ext cx="299986" cy="204635"/>
                <a:chOff x="1435945" y="4159963"/>
                <a:chExt cx="1053815" cy="422593"/>
              </a:xfrm>
            </p:grpSpPr>
            <p:grpSp>
              <p:nvGrpSpPr>
                <p:cNvPr id="111" name="组合 110">
                  <a:extLst>
                    <a:ext uri="{FF2B5EF4-FFF2-40B4-BE49-F238E27FC236}">
                      <a16:creationId xmlns:a16="http://schemas.microsoft.com/office/drawing/2014/main" id="{246FCE5F-7845-4F5B-B895-E42DF42A6CF6}"/>
                    </a:ext>
                  </a:extLst>
                </p:cNvPr>
                <p:cNvGrpSpPr/>
                <p:nvPr/>
              </p:nvGrpSpPr>
              <p:grpSpPr>
                <a:xfrm>
                  <a:off x="1435945" y="4159963"/>
                  <a:ext cx="263609" cy="422593"/>
                  <a:chOff x="1631487" y="4369594"/>
                  <a:chExt cx="413689" cy="706182"/>
                </a:xfrm>
              </p:grpSpPr>
              <p:sp>
                <p:nvSpPr>
                  <p:cNvPr id="121" name="任意多边形 124">
                    <a:extLst>
                      <a:ext uri="{FF2B5EF4-FFF2-40B4-BE49-F238E27FC236}">
                        <a16:creationId xmlns:a16="http://schemas.microsoft.com/office/drawing/2014/main" id="{A0675411-68A3-4B27-864A-1C1210BAE84E}"/>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22" name="任意多边形 125">
                    <a:extLst>
                      <a:ext uri="{FF2B5EF4-FFF2-40B4-BE49-F238E27FC236}">
                        <a16:creationId xmlns:a16="http://schemas.microsoft.com/office/drawing/2014/main" id="{9DD1558E-8C57-4041-A265-F22E198961C8}"/>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12" name="组合 111">
                  <a:extLst>
                    <a:ext uri="{FF2B5EF4-FFF2-40B4-BE49-F238E27FC236}">
                      <a16:creationId xmlns:a16="http://schemas.microsoft.com/office/drawing/2014/main" id="{FE2203B7-CB3B-4431-9A27-87BE8A32ED80}"/>
                    </a:ext>
                  </a:extLst>
                </p:cNvPr>
                <p:cNvGrpSpPr/>
                <p:nvPr/>
              </p:nvGrpSpPr>
              <p:grpSpPr>
                <a:xfrm>
                  <a:off x="1699347" y="4159963"/>
                  <a:ext cx="263609" cy="422593"/>
                  <a:chOff x="1631487" y="4369594"/>
                  <a:chExt cx="413689" cy="706182"/>
                </a:xfrm>
              </p:grpSpPr>
              <p:sp>
                <p:nvSpPr>
                  <p:cNvPr id="119" name="任意多边形 122">
                    <a:extLst>
                      <a:ext uri="{FF2B5EF4-FFF2-40B4-BE49-F238E27FC236}">
                        <a16:creationId xmlns:a16="http://schemas.microsoft.com/office/drawing/2014/main" id="{A4FC2719-1CF7-4DDB-9860-210B6B78424A}"/>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20" name="任意多边形 123">
                    <a:extLst>
                      <a:ext uri="{FF2B5EF4-FFF2-40B4-BE49-F238E27FC236}">
                        <a16:creationId xmlns:a16="http://schemas.microsoft.com/office/drawing/2014/main" id="{5D917035-63CD-457D-A19F-3402D3A23CA4}"/>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13" name="组合 112">
                  <a:extLst>
                    <a:ext uri="{FF2B5EF4-FFF2-40B4-BE49-F238E27FC236}">
                      <a16:creationId xmlns:a16="http://schemas.microsoft.com/office/drawing/2014/main" id="{B39C25C5-21B9-4B26-BB5F-D3156D4F4BE7}"/>
                    </a:ext>
                  </a:extLst>
                </p:cNvPr>
                <p:cNvGrpSpPr/>
                <p:nvPr/>
              </p:nvGrpSpPr>
              <p:grpSpPr>
                <a:xfrm>
                  <a:off x="1962749" y="4159963"/>
                  <a:ext cx="263609" cy="422593"/>
                  <a:chOff x="1631487" y="4369594"/>
                  <a:chExt cx="413689" cy="706182"/>
                </a:xfrm>
              </p:grpSpPr>
              <p:sp>
                <p:nvSpPr>
                  <p:cNvPr id="117" name="任意多边形 120">
                    <a:extLst>
                      <a:ext uri="{FF2B5EF4-FFF2-40B4-BE49-F238E27FC236}">
                        <a16:creationId xmlns:a16="http://schemas.microsoft.com/office/drawing/2014/main" id="{AB542BF8-F26A-4D54-ADE3-4E168E140ED1}"/>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18" name="任意多边形 121">
                    <a:extLst>
                      <a:ext uri="{FF2B5EF4-FFF2-40B4-BE49-F238E27FC236}">
                        <a16:creationId xmlns:a16="http://schemas.microsoft.com/office/drawing/2014/main" id="{49DDC8D2-A959-4E46-8486-F019A694942A}"/>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14" name="组合 113">
                  <a:extLst>
                    <a:ext uri="{FF2B5EF4-FFF2-40B4-BE49-F238E27FC236}">
                      <a16:creationId xmlns:a16="http://schemas.microsoft.com/office/drawing/2014/main" id="{CE405BAE-43BF-40E9-A86E-08ED80AE53B7}"/>
                    </a:ext>
                  </a:extLst>
                </p:cNvPr>
                <p:cNvGrpSpPr/>
                <p:nvPr/>
              </p:nvGrpSpPr>
              <p:grpSpPr>
                <a:xfrm>
                  <a:off x="2226151" y="4159963"/>
                  <a:ext cx="263609" cy="422593"/>
                  <a:chOff x="1631487" y="4369594"/>
                  <a:chExt cx="413689" cy="706182"/>
                </a:xfrm>
              </p:grpSpPr>
              <p:sp>
                <p:nvSpPr>
                  <p:cNvPr id="115" name="任意多边形 118">
                    <a:extLst>
                      <a:ext uri="{FF2B5EF4-FFF2-40B4-BE49-F238E27FC236}">
                        <a16:creationId xmlns:a16="http://schemas.microsoft.com/office/drawing/2014/main" id="{2B4E1DBD-726D-444D-AFAB-A76F9FAD8DFE}"/>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16" name="任意多边形 119">
                    <a:extLst>
                      <a:ext uri="{FF2B5EF4-FFF2-40B4-BE49-F238E27FC236}">
                        <a16:creationId xmlns:a16="http://schemas.microsoft.com/office/drawing/2014/main" id="{E03A8DA9-BC6C-4350-9D4A-691EBECFBC0D}"/>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98" name="组合 97">
                <a:extLst>
                  <a:ext uri="{FF2B5EF4-FFF2-40B4-BE49-F238E27FC236}">
                    <a16:creationId xmlns:a16="http://schemas.microsoft.com/office/drawing/2014/main" id="{0EBFF105-155F-4BC7-B5E9-0AD1A14CA15A}"/>
                  </a:ext>
                </a:extLst>
              </p:cNvPr>
              <p:cNvGrpSpPr/>
              <p:nvPr/>
            </p:nvGrpSpPr>
            <p:grpSpPr>
              <a:xfrm>
                <a:off x="2635222" y="4495706"/>
                <a:ext cx="299986" cy="204635"/>
                <a:chOff x="1435945" y="4159963"/>
                <a:chExt cx="1053815" cy="422593"/>
              </a:xfrm>
            </p:grpSpPr>
            <p:grpSp>
              <p:nvGrpSpPr>
                <p:cNvPr id="99" name="组合 98">
                  <a:extLst>
                    <a:ext uri="{FF2B5EF4-FFF2-40B4-BE49-F238E27FC236}">
                      <a16:creationId xmlns:a16="http://schemas.microsoft.com/office/drawing/2014/main" id="{E0EEFB76-86A0-4607-9AFC-B0269EF5B9CF}"/>
                    </a:ext>
                  </a:extLst>
                </p:cNvPr>
                <p:cNvGrpSpPr/>
                <p:nvPr/>
              </p:nvGrpSpPr>
              <p:grpSpPr>
                <a:xfrm>
                  <a:off x="1435945" y="4159963"/>
                  <a:ext cx="263609" cy="422593"/>
                  <a:chOff x="1631487" y="4369594"/>
                  <a:chExt cx="413689" cy="706182"/>
                </a:xfrm>
              </p:grpSpPr>
              <p:sp>
                <p:nvSpPr>
                  <p:cNvPr id="109" name="任意多边形 112">
                    <a:extLst>
                      <a:ext uri="{FF2B5EF4-FFF2-40B4-BE49-F238E27FC236}">
                        <a16:creationId xmlns:a16="http://schemas.microsoft.com/office/drawing/2014/main" id="{C09F2038-D503-4143-959B-DED386EA23D2}"/>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10" name="任意多边形 113">
                    <a:extLst>
                      <a:ext uri="{FF2B5EF4-FFF2-40B4-BE49-F238E27FC236}">
                        <a16:creationId xmlns:a16="http://schemas.microsoft.com/office/drawing/2014/main" id="{B62BFC29-51C0-4788-94B4-65D873288C01}"/>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00" name="组合 99">
                  <a:extLst>
                    <a:ext uri="{FF2B5EF4-FFF2-40B4-BE49-F238E27FC236}">
                      <a16:creationId xmlns:a16="http://schemas.microsoft.com/office/drawing/2014/main" id="{DC9B0224-C23D-449A-A6F8-92091F2E238C}"/>
                    </a:ext>
                  </a:extLst>
                </p:cNvPr>
                <p:cNvGrpSpPr/>
                <p:nvPr/>
              </p:nvGrpSpPr>
              <p:grpSpPr>
                <a:xfrm>
                  <a:off x="1699347" y="4159963"/>
                  <a:ext cx="263609" cy="422593"/>
                  <a:chOff x="1631487" y="4369594"/>
                  <a:chExt cx="413689" cy="706182"/>
                </a:xfrm>
              </p:grpSpPr>
              <p:sp>
                <p:nvSpPr>
                  <p:cNvPr id="107" name="任意多边形 110">
                    <a:extLst>
                      <a:ext uri="{FF2B5EF4-FFF2-40B4-BE49-F238E27FC236}">
                        <a16:creationId xmlns:a16="http://schemas.microsoft.com/office/drawing/2014/main" id="{C90F01D8-FCA2-4479-9ED2-421EA7A66DA0}"/>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08" name="任意多边形 111">
                    <a:extLst>
                      <a:ext uri="{FF2B5EF4-FFF2-40B4-BE49-F238E27FC236}">
                        <a16:creationId xmlns:a16="http://schemas.microsoft.com/office/drawing/2014/main" id="{56DCC91C-BE7A-493E-8E7C-9C525E7C63A0}"/>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01" name="组合 100">
                  <a:extLst>
                    <a:ext uri="{FF2B5EF4-FFF2-40B4-BE49-F238E27FC236}">
                      <a16:creationId xmlns:a16="http://schemas.microsoft.com/office/drawing/2014/main" id="{B369C980-01A7-4A18-ACB8-81FDFF5D1262}"/>
                    </a:ext>
                  </a:extLst>
                </p:cNvPr>
                <p:cNvGrpSpPr/>
                <p:nvPr/>
              </p:nvGrpSpPr>
              <p:grpSpPr>
                <a:xfrm>
                  <a:off x="1962749" y="4159963"/>
                  <a:ext cx="263609" cy="422593"/>
                  <a:chOff x="1631487" y="4369594"/>
                  <a:chExt cx="413689" cy="706182"/>
                </a:xfrm>
              </p:grpSpPr>
              <p:sp>
                <p:nvSpPr>
                  <p:cNvPr id="105" name="任意多边形 108">
                    <a:extLst>
                      <a:ext uri="{FF2B5EF4-FFF2-40B4-BE49-F238E27FC236}">
                        <a16:creationId xmlns:a16="http://schemas.microsoft.com/office/drawing/2014/main" id="{48C1FB0D-7008-4184-86A0-C4ACDE1A1323}"/>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06" name="任意多边形 109">
                    <a:extLst>
                      <a:ext uri="{FF2B5EF4-FFF2-40B4-BE49-F238E27FC236}">
                        <a16:creationId xmlns:a16="http://schemas.microsoft.com/office/drawing/2014/main" id="{60762743-145C-44DB-A61B-778907C95261}"/>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02" name="组合 101">
                  <a:extLst>
                    <a:ext uri="{FF2B5EF4-FFF2-40B4-BE49-F238E27FC236}">
                      <a16:creationId xmlns:a16="http://schemas.microsoft.com/office/drawing/2014/main" id="{94BE5D38-9AE1-46A0-8BAD-66ED8C8737B9}"/>
                    </a:ext>
                  </a:extLst>
                </p:cNvPr>
                <p:cNvGrpSpPr/>
                <p:nvPr/>
              </p:nvGrpSpPr>
              <p:grpSpPr>
                <a:xfrm>
                  <a:off x="2226151" y="4159963"/>
                  <a:ext cx="263609" cy="422593"/>
                  <a:chOff x="1631487" y="4369594"/>
                  <a:chExt cx="413689" cy="706182"/>
                </a:xfrm>
              </p:grpSpPr>
              <p:sp>
                <p:nvSpPr>
                  <p:cNvPr id="103" name="任意多边形 106">
                    <a:extLst>
                      <a:ext uri="{FF2B5EF4-FFF2-40B4-BE49-F238E27FC236}">
                        <a16:creationId xmlns:a16="http://schemas.microsoft.com/office/drawing/2014/main" id="{60D36BEA-2B3C-4F9F-8AC8-F19F3AF1D14A}"/>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04" name="任意多边形 107">
                    <a:extLst>
                      <a:ext uri="{FF2B5EF4-FFF2-40B4-BE49-F238E27FC236}">
                        <a16:creationId xmlns:a16="http://schemas.microsoft.com/office/drawing/2014/main" id="{48B87CB1-DF37-4A98-802C-6755D8691D8F}"/>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cxnSp>
          <p:nvCxnSpPr>
            <p:cNvPr id="385" name="直接箭头连接符 384">
              <a:extLst>
                <a:ext uri="{FF2B5EF4-FFF2-40B4-BE49-F238E27FC236}">
                  <a16:creationId xmlns:a16="http://schemas.microsoft.com/office/drawing/2014/main" id="{A3EABF65-4B08-4397-B365-DD26B655219E}"/>
                </a:ext>
              </a:extLst>
            </p:cNvPr>
            <p:cNvCxnSpPr/>
            <p:nvPr/>
          </p:nvCxnSpPr>
          <p:spPr>
            <a:xfrm>
              <a:off x="1341429" y="3177222"/>
              <a:ext cx="1196278" cy="0"/>
            </a:xfrm>
            <a:prstGeom prst="straightConnector1">
              <a:avLst/>
            </a:prstGeom>
            <a:noFill/>
            <a:ln w="6350" cap="flat" cmpd="sng" algn="ctr">
              <a:solidFill>
                <a:sysClr val="windowText" lastClr="000000"/>
              </a:solidFill>
              <a:prstDash val="solid"/>
              <a:miter lim="800000"/>
              <a:headEnd w="sm" len="sm"/>
              <a:tailEnd type="triangle" w="sm" len="sm"/>
            </a:ln>
            <a:effectLst/>
          </p:spPr>
        </p:cxnSp>
      </p:grpSp>
      <p:grpSp>
        <p:nvGrpSpPr>
          <p:cNvPr id="393" name="组合 392">
            <a:extLst>
              <a:ext uri="{FF2B5EF4-FFF2-40B4-BE49-F238E27FC236}">
                <a16:creationId xmlns:a16="http://schemas.microsoft.com/office/drawing/2014/main" id="{695FD6E3-2B6E-49D4-AC3E-39DAED7B7174}"/>
              </a:ext>
            </a:extLst>
          </p:cNvPr>
          <p:cNvGrpSpPr/>
          <p:nvPr/>
        </p:nvGrpSpPr>
        <p:grpSpPr>
          <a:xfrm>
            <a:off x="4531773" y="2616522"/>
            <a:ext cx="2982253" cy="1375697"/>
            <a:chOff x="4519363" y="2902670"/>
            <a:chExt cx="2982253" cy="1375697"/>
          </a:xfrm>
        </p:grpSpPr>
        <p:grpSp>
          <p:nvGrpSpPr>
            <p:cNvPr id="387" name="组合 386">
              <a:extLst>
                <a:ext uri="{FF2B5EF4-FFF2-40B4-BE49-F238E27FC236}">
                  <a16:creationId xmlns:a16="http://schemas.microsoft.com/office/drawing/2014/main" id="{206694EC-CA85-4744-B1BF-EC14F3E0296F}"/>
                </a:ext>
              </a:extLst>
            </p:cNvPr>
            <p:cNvGrpSpPr/>
            <p:nvPr/>
          </p:nvGrpSpPr>
          <p:grpSpPr>
            <a:xfrm>
              <a:off x="6746862" y="3437527"/>
              <a:ext cx="754754" cy="461201"/>
              <a:chOff x="6681545" y="3647972"/>
              <a:chExt cx="754754" cy="461201"/>
            </a:xfrm>
          </p:grpSpPr>
          <p:cxnSp>
            <p:nvCxnSpPr>
              <p:cNvPr id="159" name="直接连接符 158">
                <a:extLst>
                  <a:ext uri="{FF2B5EF4-FFF2-40B4-BE49-F238E27FC236}">
                    <a16:creationId xmlns:a16="http://schemas.microsoft.com/office/drawing/2014/main" id="{383246DB-0E6D-477D-9314-EDFE0F9CFC20}"/>
                  </a:ext>
                </a:extLst>
              </p:cNvPr>
              <p:cNvCxnSpPr/>
              <p:nvPr/>
            </p:nvCxnSpPr>
            <p:spPr bwMode="auto">
              <a:xfrm>
                <a:off x="6754362" y="3914965"/>
                <a:ext cx="249702" cy="0"/>
              </a:xfrm>
              <a:prstGeom prst="line">
                <a:avLst/>
              </a:prstGeom>
              <a:noFill/>
              <a:ln w="9525" cap="flat" cmpd="sng" algn="ctr">
                <a:solidFill>
                  <a:srgbClr val="000000"/>
                </a:solidFill>
                <a:prstDash val="solid"/>
                <a:round/>
                <a:headEnd type="none" w="med" len="med"/>
                <a:tailEnd type="none" w="med" len="med"/>
              </a:ln>
              <a:effectLst/>
            </p:spPr>
          </p:cxnSp>
          <p:sp>
            <p:nvSpPr>
              <p:cNvPr id="160" name="等腰三角形 159">
                <a:extLst>
                  <a:ext uri="{FF2B5EF4-FFF2-40B4-BE49-F238E27FC236}">
                    <a16:creationId xmlns:a16="http://schemas.microsoft.com/office/drawing/2014/main" id="{30D2BAF5-B941-4F0B-886A-EEE0C4A9B4CC}"/>
                  </a:ext>
                </a:extLst>
              </p:cNvPr>
              <p:cNvSpPr/>
              <p:nvPr/>
            </p:nvSpPr>
            <p:spPr>
              <a:xfrm rot="10800000">
                <a:off x="6681545" y="3647972"/>
                <a:ext cx="140871" cy="95546"/>
              </a:xfrm>
              <a:prstGeom prst="triangle">
                <a:avLst/>
              </a:prstGeom>
              <a:solidFill>
                <a:srgbClr val="FFFFFF"/>
              </a:solidFill>
              <a:ln w="12700" cap="flat" cmpd="sng" algn="ctr">
                <a:solidFill>
                  <a:srgbClr val="000000"/>
                </a:solidFill>
                <a:prstDash val="solid"/>
              </a:ln>
              <a:effectLst/>
            </p:spPr>
            <p:txBody>
              <a:bodyPr rtlCol="0" anchor="ctr"/>
              <a:lstStyle/>
              <a:p>
                <a:pPr algn="ctr" defTabSz="914400" fontAlgn="base">
                  <a:spcBef>
                    <a:spcPct val="0"/>
                  </a:spcBef>
                  <a:spcAft>
                    <a:spcPct val="0"/>
                  </a:spcAft>
                  <a:defRPr/>
                </a:pPr>
                <a:endParaRPr lang="en-US" sz="2400" kern="0">
                  <a:solidFill>
                    <a:srgbClr val="000000"/>
                  </a:solidFill>
                  <a:latin typeface="FrutigerNext LT Regular"/>
                  <a:ea typeface="华文细黑"/>
                </a:endParaRPr>
              </a:p>
            </p:txBody>
          </p:sp>
          <p:cxnSp>
            <p:nvCxnSpPr>
              <p:cNvPr id="161" name="直接连接符 160">
                <a:extLst>
                  <a:ext uri="{FF2B5EF4-FFF2-40B4-BE49-F238E27FC236}">
                    <a16:creationId xmlns:a16="http://schemas.microsoft.com/office/drawing/2014/main" id="{7B4CF3AC-6316-4B17-B192-033B96D3568D}"/>
                  </a:ext>
                </a:extLst>
              </p:cNvPr>
              <p:cNvCxnSpPr/>
              <p:nvPr/>
            </p:nvCxnSpPr>
            <p:spPr bwMode="auto">
              <a:xfrm>
                <a:off x="6754362" y="3654549"/>
                <a:ext cx="0" cy="257710"/>
              </a:xfrm>
              <a:prstGeom prst="line">
                <a:avLst/>
              </a:prstGeom>
              <a:noFill/>
              <a:ln w="9525" cap="flat" cmpd="sng" algn="ctr">
                <a:solidFill>
                  <a:srgbClr val="000000"/>
                </a:solidFill>
                <a:prstDash val="solid"/>
                <a:round/>
                <a:headEnd type="none" w="med" len="med"/>
                <a:tailEnd type="none" w="med" len="med"/>
              </a:ln>
              <a:effectLst/>
            </p:spPr>
          </p:cxnSp>
          <p:sp>
            <p:nvSpPr>
              <p:cNvPr id="162" name="矩形 161">
                <a:extLst>
                  <a:ext uri="{FF2B5EF4-FFF2-40B4-BE49-F238E27FC236}">
                    <a16:creationId xmlns:a16="http://schemas.microsoft.com/office/drawing/2014/main" id="{5A9519C7-9646-4E6F-8538-6FACBCF4D67A}"/>
                  </a:ext>
                </a:extLst>
              </p:cNvPr>
              <p:cNvSpPr/>
              <p:nvPr/>
            </p:nvSpPr>
            <p:spPr>
              <a:xfrm>
                <a:off x="7004063" y="3760030"/>
                <a:ext cx="432236" cy="349143"/>
              </a:xfrm>
              <a:prstGeom prst="rect">
                <a:avLst/>
              </a:prstGeom>
              <a:noFill/>
              <a:ln w="12700" cap="flat" cmpd="sng" algn="ctr">
                <a:solidFill>
                  <a:srgbClr val="15151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rPr>
                  <a:t>Tag</a:t>
                </a:r>
                <a:endParaRPr kumimoji="0" lang="zh-CN" altLang="en-US" sz="1100" b="0" i="0" u="none" strike="noStrike" kern="0" cap="none" spc="0" normalizeH="0" baseline="0" noProof="0" dirty="0">
                  <a:ln>
                    <a:noFill/>
                  </a:ln>
                  <a:solidFill>
                    <a:srgbClr val="1D1D1A"/>
                  </a:solidFill>
                  <a:effectLst/>
                  <a:uLnTx/>
                  <a:uFillTx/>
                </a:endParaRPr>
              </a:p>
            </p:txBody>
          </p:sp>
        </p:grpSp>
        <p:grpSp>
          <p:nvGrpSpPr>
            <p:cNvPr id="163" name="组合 162">
              <a:extLst>
                <a:ext uri="{FF2B5EF4-FFF2-40B4-BE49-F238E27FC236}">
                  <a16:creationId xmlns:a16="http://schemas.microsoft.com/office/drawing/2014/main" id="{95DD6301-C84B-4F94-A670-82F9F2A67217}"/>
                </a:ext>
              </a:extLst>
            </p:cNvPr>
            <p:cNvGrpSpPr/>
            <p:nvPr/>
          </p:nvGrpSpPr>
          <p:grpSpPr>
            <a:xfrm flipH="1">
              <a:off x="4519363" y="3437527"/>
              <a:ext cx="754754" cy="461201"/>
              <a:chOff x="1562590" y="4277765"/>
              <a:chExt cx="754754" cy="461201"/>
            </a:xfrm>
          </p:grpSpPr>
          <p:cxnSp>
            <p:nvCxnSpPr>
              <p:cNvPr id="164" name="直接连接符 163">
                <a:extLst>
                  <a:ext uri="{FF2B5EF4-FFF2-40B4-BE49-F238E27FC236}">
                    <a16:creationId xmlns:a16="http://schemas.microsoft.com/office/drawing/2014/main" id="{9AD8D8AB-B06A-429F-9164-F66E96E694A3}"/>
                  </a:ext>
                </a:extLst>
              </p:cNvPr>
              <p:cNvCxnSpPr/>
              <p:nvPr/>
            </p:nvCxnSpPr>
            <p:spPr bwMode="auto">
              <a:xfrm>
                <a:off x="1635407" y="4544758"/>
                <a:ext cx="249702" cy="0"/>
              </a:xfrm>
              <a:prstGeom prst="line">
                <a:avLst/>
              </a:prstGeom>
              <a:noFill/>
              <a:ln w="9525" cap="flat" cmpd="sng" algn="ctr">
                <a:solidFill>
                  <a:srgbClr val="000000"/>
                </a:solidFill>
                <a:prstDash val="solid"/>
                <a:round/>
                <a:headEnd type="none" w="med" len="med"/>
                <a:tailEnd type="none" w="med" len="med"/>
              </a:ln>
              <a:effectLst/>
            </p:spPr>
          </p:cxnSp>
          <p:sp>
            <p:nvSpPr>
              <p:cNvPr id="165" name="等腰三角形 164">
                <a:extLst>
                  <a:ext uri="{FF2B5EF4-FFF2-40B4-BE49-F238E27FC236}">
                    <a16:creationId xmlns:a16="http://schemas.microsoft.com/office/drawing/2014/main" id="{E81EE89E-9CE1-4CC9-B3C3-BEE684B3AC72}"/>
                  </a:ext>
                </a:extLst>
              </p:cNvPr>
              <p:cNvSpPr/>
              <p:nvPr/>
            </p:nvSpPr>
            <p:spPr>
              <a:xfrm rot="10800000">
                <a:off x="1562590" y="4277765"/>
                <a:ext cx="140871" cy="95546"/>
              </a:xfrm>
              <a:prstGeom prst="triangle">
                <a:avLst/>
              </a:prstGeom>
              <a:solidFill>
                <a:srgbClr val="FFFFFF"/>
              </a:solidFill>
              <a:ln w="1270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rgbClr val="000000"/>
                  </a:solidFill>
                  <a:effectLst/>
                  <a:uLnTx/>
                  <a:uFillTx/>
                  <a:latin typeface="FrutigerNext LT Regular"/>
                  <a:ea typeface="华文细黑"/>
                </a:endParaRPr>
              </a:p>
            </p:txBody>
          </p:sp>
          <p:cxnSp>
            <p:nvCxnSpPr>
              <p:cNvPr id="166" name="直接连接符 165">
                <a:extLst>
                  <a:ext uri="{FF2B5EF4-FFF2-40B4-BE49-F238E27FC236}">
                    <a16:creationId xmlns:a16="http://schemas.microsoft.com/office/drawing/2014/main" id="{277940EB-DDE4-480D-9D19-09861321B93A}"/>
                  </a:ext>
                </a:extLst>
              </p:cNvPr>
              <p:cNvCxnSpPr/>
              <p:nvPr/>
            </p:nvCxnSpPr>
            <p:spPr bwMode="auto">
              <a:xfrm>
                <a:off x="1635407" y="4284342"/>
                <a:ext cx="0" cy="257710"/>
              </a:xfrm>
              <a:prstGeom prst="line">
                <a:avLst/>
              </a:prstGeom>
              <a:noFill/>
              <a:ln w="9525" cap="flat" cmpd="sng" algn="ctr">
                <a:solidFill>
                  <a:srgbClr val="000000"/>
                </a:solidFill>
                <a:prstDash val="solid"/>
                <a:round/>
                <a:headEnd type="none" w="med" len="med"/>
                <a:tailEnd type="none" w="med" len="med"/>
              </a:ln>
              <a:effectLst/>
            </p:spPr>
          </p:cxnSp>
          <p:sp>
            <p:nvSpPr>
              <p:cNvPr id="167" name="矩形 166">
                <a:extLst>
                  <a:ext uri="{FF2B5EF4-FFF2-40B4-BE49-F238E27FC236}">
                    <a16:creationId xmlns:a16="http://schemas.microsoft.com/office/drawing/2014/main" id="{28F9FE27-9E0D-4982-8356-ACD1DF0CA6E4}"/>
                  </a:ext>
                </a:extLst>
              </p:cNvPr>
              <p:cNvSpPr/>
              <p:nvPr/>
            </p:nvSpPr>
            <p:spPr>
              <a:xfrm>
                <a:off x="1885108" y="4389823"/>
                <a:ext cx="432236" cy="349143"/>
              </a:xfrm>
              <a:prstGeom prst="rect">
                <a:avLst/>
              </a:prstGeom>
              <a:noFill/>
              <a:ln w="12700" cap="flat" cmpd="sng" algn="ctr">
                <a:solidFill>
                  <a:srgbClr val="15151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rPr>
                  <a:t>BS</a:t>
                </a:r>
                <a:endParaRPr kumimoji="0" lang="zh-CN" altLang="en-US" sz="1100" b="0" i="0" u="none" strike="noStrike" kern="0" cap="none" spc="0" normalizeH="0" baseline="0" noProof="0" dirty="0">
                  <a:ln>
                    <a:noFill/>
                  </a:ln>
                  <a:solidFill>
                    <a:srgbClr val="1D1D1A"/>
                  </a:solidFill>
                  <a:effectLst/>
                  <a:uLnTx/>
                  <a:uFillTx/>
                </a:endParaRPr>
              </a:p>
            </p:txBody>
          </p:sp>
        </p:grpSp>
        <p:sp>
          <p:nvSpPr>
            <p:cNvPr id="168" name="文本框 167">
              <a:extLst>
                <a:ext uri="{FF2B5EF4-FFF2-40B4-BE49-F238E27FC236}">
                  <a16:creationId xmlns:a16="http://schemas.microsoft.com/office/drawing/2014/main" id="{7B249170-33FD-4CF8-B522-110EA8B2F50A}"/>
                </a:ext>
              </a:extLst>
            </p:cNvPr>
            <p:cNvSpPr txBox="1"/>
            <p:nvPr/>
          </p:nvSpPr>
          <p:spPr>
            <a:xfrm>
              <a:off x="5168421" y="4016757"/>
              <a:ext cx="1683730" cy="261610"/>
            </a:xfrm>
            <a:prstGeom prst="rect">
              <a:avLst/>
            </a:prstGeom>
            <a:noFill/>
          </p:spPr>
          <p:txBody>
            <a:bodyPr vert="horz" wrap="square" rtlCol="0">
              <a:spAutoFit/>
            </a:bodyPr>
            <a:lstStyle/>
            <a:p>
              <a:pPr algn="ctr" defTabSz="914400"/>
              <a:r>
                <a:rPr lang="en-US" altLang="zh-CN" sz="1100" kern="0" dirty="0">
                  <a:solidFill>
                    <a:srgbClr val="1D1D1A"/>
                  </a:solidFill>
                  <a:latin typeface="Microsoft YaHei" panose="020B0503020204020204" pitchFamily="34" charset="-122"/>
                  <a:ea typeface="Microsoft YaHei" panose="020B0503020204020204" pitchFamily="34" charset="-122"/>
                </a:rPr>
                <a:t>Backscattered signal</a:t>
              </a:r>
            </a:p>
          </p:txBody>
        </p:sp>
        <p:sp>
          <p:nvSpPr>
            <p:cNvPr id="169" name="文本框 168">
              <a:extLst>
                <a:ext uri="{FF2B5EF4-FFF2-40B4-BE49-F238E27FC236}">
                  <a16:creationId xmlns:a16="http://schemas.microsoft.com/office/drawing/2014/main" id="{D9AB9FBF-4992-4954-88F9-AA5525397009}"/>
                </a:ext>
              </a:extLst>
            </p:cNvPr>
            <p:cNvSpPr txBox="1"/>
            <p:nvPr/>
          </p:nvSpPr>
          <p:spPr>
            <a:xfrm>
              <a:off x="5445970" y="2902670"/>
              <a:ext cx="1128632" cy="261610"/>
            </a:xfrm>
            <a:prstGeom prst="rect">
              <a:avLst/>
            </a:prstGeom>
            <a:noFill/>
          </p:spPr>
          <p:txBody>
            <a:bodyPr vert="horz" wrap="square" rtlCol="0">
              <a:spAutoFit/>
            </a:bodyPr>
            <a:lstStyle/>
            <a:p>
              <a:pPr algn="ctr" defTabSz="914400"/>
              <a:r>
                <a:rPr lang="en-US" altLang="zh-CN" sz="1100" kern="0" dirty="0">
                  <a:solidFill>
                    <a:prstClr val="black"/>
                  </a:solidFill>
                  <a:latin typeface="Microsoft YaHei" panose="020B0503020204020204" pitchFamily="34" charset="-122"/>
                  <a:ea typeface="Microsoft YaHei" panose="020B0503020204020204" pitchFamily="34" charset="-122"/>
                </a:rPr>
                <a:t>Carrier wave</a:t>
              </a:r>
            </a:p>
          </p:txBody>
        </p:sp>
        <p:cxnSp>
          <p:nvCxnSpPr>
            <p:cNvPr id="170" name="直接箭头连接符 169">
              <a:extLst>
                <a:ext uri="{FF2B5EF4-FFF2-40B4-BE49-F238E27FC236}">
                  <a16:creationId xmlns:a16="http://schemas.microsoft.com/office/drawing/2014/main" id="{E2ED8BAF-352E-4AB5-A721-E1E4FF33B0FE}"/>
                </a:ext>
              </a:extLst>
            </p:cNvPr>
            <p:cNvCxnSpPr/>
            <p:nvPr/>
          </p:nvCxnSpPr>
          <p:spPr>
            <a:xfrm>
              <a:off x="5412147" y="4004653"/>
              <a:ext cx="1196278" cy="0"/>
            </a:xfrm>
            <a:prstGeom prst="straightConnector1">
              <a:avLst/>
            </a:prstGeom>
            <a:noFill/>
            <a:ln w="6350" cap="flat" cmpd="sng" algn="ctr">
              <a:solidFill>
                <a:sysClr val="windowText" lastClr="000000"/>
              </a:solidFill>
              <a:prstDash val="solid"/>
              <a:miter lim="800000"/>
              <a:headEnd type="triangle" w="sm" len="sm"/>
              <a:tailEnd type="none" w="sm" len="sm"/>
            </a:ln>
            <a:effectLst/>
          </p:spPr>
        </p:cxnSp>
        <p:grpSp>
          <p:nvGrpSpPr>
            <p:cNvPr id="172" name="组合 171">
              <a:extLst>
                <a:ext uri="{FF2B5EF4-FFF2-40B4-BE49-F238E27FC236}">
                  <a16:creationId xmlns:a16="http://schemas.microsoft.com/office/drawing/2014/main" id="{D58B14FB-4399-4489-98C1-3CA15FDC7ED5}"/>
                </a:ext>
              </a:extLst>
            </p:cNvPr>
            <p:cNvGrpSpPr/>
            <p:nvPr/>
          </p:nvGrpSpPr>
          <p:grpSpPr>
            <a:xfrm>
              <a:off x="5433453" y="3232377"/>
              <a:ext cx="1153667" cy="204635"/>
              <a:chOff x="1413321" y="2744854"/>
              <a:chExt cx="1499262" cy="204635"/>
            </a:xfrm>
          </p:grpSpPr>
          <p:grpSp>
            <p:nvGrpSpPr>
              <p:cNvPr id="173" name="组合 172">
                <a:extLst>
                  <a:ext uri="{FF2B5EF4-FFF2-40B4-BE49-F238E27FC236}">
                    <a16:creationId xmlns:a16="http://schemas.microsoft.com/office/drawing/2014/main" id="{209B8964-C7BA-45C1-AE2F-D7D879EDCB91}"/>
                  </a:ext>
                </a:extLst>
              </p:cNvPr>
              <p:cNvGrpSpPr/>
              <p:nvPr/>
            </p:nvGrpSpPr>
            <p:grpSpPr>
              <a:xfrm>
                <a:off x="1413321" y="2744854"/>
                <a:ext cx="299986" cy="204635"/>
                <a:chOff x="1435945" y="4159963"/>
                <a:chExt cx="1053815" cy="422593"/>
              </a:xfrm>
            </p:grpSpPr>
            <p:grpSp>
              <p:nvGrpSpPr>
                <p:cNvPr id="226" name="组合 225">
                  <a:extLst>
                    <a:ext uri="{FF2B5EF4-FFF2-40B4-BE49-F238E27FC236}">
                      <a16:creationId xmlns:a16="http://schemas.microsoft.com/office/drawing/2014/main" id="{F89AC52B-E83B-445D-8049-2B7F33F93ECA}"/>
                    </a:ext>
                  </a:extLst>
                </p:cNvPr>
                <p:cNvGrpSpPr/>
                <p:nvPr/>
              </p:nvGrpSpPr>
              <p:grpSpPr>
                <a:xfrm>
                  <a:off x="1435945" y="4159963"/>
                  <a:ext cx="263609" cy="422593"/>
                  <a:chOff x="1631487" y="4369594"/>
                  <a:chExt cx="413689" cy="706182"/>
                </a:xfrm>
              </p:grpSpPr>
              <p:sp>
                <p:nvSpPr>
                  <p:cNvPr id="236" name="任意多边形 239">
                    <a:extLst>
                      <a:ext uri="{FF2B5EF4-FFF2-40B4-BE49-F238E27FC236}">
                        <a16:creationId xmlns:a16="http://schemas.microsoft.com/office/drawing/2014/main" id="{1916E680-748A-417C-B3CB-7DC9FD058261}"/>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37" name="任意多边形 240">
                    <a:extLst>
                      <a:ext uri="{FF2B5EF4-FFF2-40B4-BE49-F238E27FC236}">
                        <a16:creationId xmlns:a16="http://schemas.microsoft.com/office/drawing/2014/main" id="{46EF1843-2D98-41FA-BC69-B51482615C72}"/>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27" name="组合 226">
                  <a:extLst>
                    <a:ext uri="{FF2B5EF4-FFF2-40B4-BE49-F238E27FC236}">
                      <a16:creationId xmlns:a16="http://schemas.microsoft.com/office/drawing/2014/main" id="{6D52FA13-2151-4ECE-AA47-06D042FB202A}"/>
                    </a:ext>
                  </a:extLst>
                </p:cNvPr>
                <p:cNvGrpSpPr/>
                <p:nvPr/>
              </p:nvGrpSpPr>
              <p:grpSpPr>
                <a:xfrm>
                  <a:off x="1699347" y="4159963"/>
                  <a:ext cx="263609" cy="422593"/>
                  <a:chOff x="1631487" y="4369594"/>
                  <a:chExt cx="413689" cy="706182"/>
                </a:xfrm>
              </p:grpSpPr>
              <p:sp>
                <p:nvSpPr>
                  <p:cNvPr id="234" name="任意多边形 237">
                    <a:extLst>
                      <a:ext uri="{FF2B5EF4-FFF2-40B4-BE49-F238E27FC236}">
                        <a16:creationId xmlns:a16="http://schemas.microsoft.com/office/drawing/2014/main" id="{CC1345B1-5675-4B34-9275-B3696B4ABC55}"/>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35" name="任意多边形 238">
                    <a:extLst>
                      <a:ext uri="{FF2B5EF4-FFF2-40B4-BE49-F238E27FC236}">
                        <a16:creationId xmlns:a16="http://schemas.microsoft.com/office/drawing/2014/main" id="{3BE5DC1B-5E23-4F4B-A241-AD82BBF01A67}"/>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28" name="组合 227">
                  <a:extLst>
                    <a:ext uri="{FF2B5EF4-FFF2-40B4-BE49-F238E27FC236}">
                      <a16:creationId xmlns:a16="http://schemas.microsoft.com/office/drawing/2014/main" id="{22A65F55-D0D3-4B2E-8883-9FE8D0B02E69}"/>
                    </a:ext>
                  </a:extLst>
                </p:cNvPr>
                <p:cNvGrpSpPr/>
                <p:nvPr/>
              </p:nvGrpSpPr>
              <p:grpSpPr>
                <a:xfrm>
                  <a:off x="1962749" y="4159963"/>
                  <a:ext cx="263609" cy="422593"/>
                  <a:chOff x="1631487" y="4369594"/>
                  <a:chExt cx="413689" cy="706182"/>
                </a:xfrm>
              </p:grpSpPr>
              <p:sp>
                <p:nvSpPr>
                  <p:cNvPr id="232" name="任意多边形 235">
                    <a:extLst>
                      <a:ext uri="{FF2B5EF4-FFF2-40B4-BE49-F238E27FC236}">
                        <a16:creationId xmlns:a16="http://schemas.microsoft.com/office/drawing/2014/main" id="{5C763A5B-E4E2-44A8-9722-C1201EBDA5EF}"/>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33" name="任意多边形 236">
                    <a:extLst>
                      <a:ext uri="{FF2B5EF4-FFF2-40B4-BE49-F238E27FC236}">
                        <a16:creationId xmlns:a16="http://schemas.microsoft.com/office/drawing/2014/main" id="{7ED412A0-C763-4430-9186-78F3F7067C04}"/>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29" name="组合 228">
                  <a:extLst>
                    <a:ext uri="{FF2B5EF4-FFF2-40B4-BE49-F238E27FC236}">
                      <a16:creationId xmlns:a16="http://schemas.microsoft.com/office/drawing/2014/main" id="{ABFC8A1A-FD66-48E4-BB60-BCCB56F2884F}"/>
                    </a:ext>
                  </a:extLst>
                </p:cNvPr>
                <p:cNvGrpSpPr/>
                <p:nvPr/>
              </p:nvGrpSpPr>
              <p:grpSpPr>
                <a:xfrm>
                  <a:off x="2226151" y="4159963"/>
                  <a:ext cx="263609" cy="422593"/>
                  <a:chOff x="1631487" y="4369594"/>
                  <a:chExt cx="413689" cy="706182"/>
                </a:xfrm>
              </p:grpSpPr>
              <p:sp>
                <p:nvSpPr>
                  <p:cNvPr id="230" name="任意多边形 233">
                    <a:extLst>
                      <a:ext uri="{FF2B5EF4-FFF2-40B4-BE49-F238E27FC236}">
                        <a16:creationId xmlns:a16="http://schemas.microsoft.com/office/drawing/2014/main" id="{4C9FBE2E-8B2F-4A9F-98C4-808248E2609B}"/>
                      </a:ext>
                    </a:extLst>
                  </p:cNvPr>
                  <p:cNvSpPr/>
                  <p:nvPr/>
                </p:nvSpPr>
                <p:spPr>
                  <a:xfrm>
                    <a:off x="1631487" y="4369594"/>
                    <a:ext cx="207167"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31" name="任意多边形 234">
                    <a:extLst>
                      <a:ext uri="{FF2B5EF4-FFF2-40B4-BE49-F238E27FC236}">
                        <a16:creationId xmlns:a16="http://schemas.microsoft.com/office/drawing/2014/main" id="{F29DD8B0-F0F6-43ED-A6D5-15D494752145}"/>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174" name="组合 173">
                <a:extLst>
                  <a:ext uri="{FF2B5EF4-FFF2-40B4-BE49-F238E27FC236}">
                    <a16:creationId xmlns:a16="http://schemas.microsoft.com/office/drawing/2014/main" id="{904F5E97-8F12-45C9-8AD4-12DC425B5F6C}"/>
                  </a:ext>
                </a:extLst>
              </p:cNvPr>
              <p:cNvGrpSpPr/>
              <p:nvPr/>
            </p:nvGrpSpPr>
            <p:grpSpPr>
              <a:xfrm>
                <a:off x="1713247" y="2744854"/>
                <a:ext cx="299986" cy="204635"/>
                <a:chOff x="1435945" y="4159963"/>
                <a:chExt cx="1053815" cy="422593"/>
              </a:xfrm>
            </p:grpSpPr>
            <p:grpSp>
              <p:nvGrpSpPr>
                <p:cNvPr id="214" name="组合 213">
                  <a:extLst>
                    <a:ext uri="{FF2B5EF4-FFF2-40B4-BE49-F238E27FC236}">
                      <a16:creationId xmlns:a16="http://schemas.microsoft.com/office/drawing/2014/main" id="{503D5FDB-1E18-4ACB-9D88-2DF51B684851}"/>
                    </a:ext>
                  </a:extLst>
                </p:cNvPr>
                <p:cNvGrpSpPr/>
                <p:nvPr/>
              </p:nvGrpSpPr>
              <p:grpSpPr>
                <a:xfrm>
                  <a:off x="1435945" y="4159963"/>
                  <a:ext cx="263609" cy="422593"/>
                  <a:chOff x="1631487" y="4369594"/>
                  <a:chExt cx="413689" cy="706182"/>
                </a:xfrm>
              </p:grpSpPr>
              <p:sp>
                <p:nvSpPr>
                  <p:cNvPr id="224" name="任意多边形 227">
                    <a:extLst>
                      <a:ext uri="{FF2B5EF4-FFF2-40B4-BE49-F238E27FC236}">
                        <a16:creationId xmlns:a16="http://schemas.microsoft.com/office/drawing/2014/main" id="{65C88404-AE8E-471C-8138-F4D23EA76D3F}"/>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25" name="任意多边形 228">
                    <a:extLst>
                      <a:ext uri="{FF2B5EF4-FFF2-40B4-BE49-F238E27FC236}">
                        <a16:creationId xmlns:a16="http://schemas.microsoft.com/office/drawing/2014/main" id="{BB2A2BE7-8282-4AE4-BAB6-7DDAB6526C3D}"/>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15" name="组合 214">
                  <a:extLst>
                    <a:ext uri="{FF2B5EF4-FFF2-40B4-BE49-F238E27FC236}">
                      <a16:creationId xmlns:a16="http://schemas.microsoft.com/office/drawing/2014/main" id="{C7C70A33-CC07-4A78-A98C-DF8716DB0526}"/>
                    </a:ext>
                  </a:extLst>
                </p:cNvPr>
                <p:cNvGrpSpPr/>
                <p:nvPr/>
              </p:nvGrpSpPr>
              <p:grpSpPr>
                <a:xfrm>
                  <a:off x="1699347" y="4159963"/>
                  <a:ext cx="263609" cy="422593"/>
                  <a:chOff x="1631487" y="4369594"/>
                  <a:chExt cx="413689" cy="706182"/>
                </a:xfrm>
              </p:grpSpPr>
              <p:sp>
                <p:nvSpPr>
                  <p:cNvPr id="222" name="任意多边形 225">
                    <a:extLst>
                      <a:ext uri="{FF2B5EF4-FFF2-40B4-BE49-F238E27FC236}">
                        <a16:creationId xmlns:a16="http://schemas.microsoft.com/office/drawing/2014/main" id="{D6C3D07C-3F9C-4A19-94B8-6D3F8357BC9B}"/>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23" name="任意多边形 226">
                    <a:extLst>
                      <a:ext uri="{FF2B5EF4-FFF2-40B4-BE49-F238E27FC236}">
                        <a16:creationId xmlns:a16="http://schemas.microsoft.com/office/drawing/2014/main" id="{C8786290-8802-49D7-8D44-2392DF7C7A7D}"/>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16" name="组合 215">
                  <a:extLst>
                    <a:ext uri="{FF2B5EF4-FFF2-40B4-BE49-F238E27FC236}">
                      <a16:creationId xmlns:a16="http://schemas.microsoft.com/office/drawing/2014/main" id="{CC494ECF-E4AD-469A-B803-39401E403E81}"/>
                    </a:ext>
                  </a:extLst>
                </p:cNvPr>
                <p:cNvGrpSpPr/>
                <p:nvPr/>
              </p:nvGrpSpPr>
              <p:grpSpPr>
                <a:xfrm>
                  <a:off x="1962749" y="4159963"/>
                  <a:ext cx="263609" cy="422593"/>
                  <a:chOff x="1631487" y="4369594"/>
                  <a:chExt cx="413689" cy="706182"/>
                </a:xfrm>
              </p:grpSpPr>
              <p:sp>
                <p:nvSpPr>
                  <p:cNvPr id="220" name="任意多边形 223">
                    <a:extLst>
                      <a:ext uri="{FF2B5EF4-FFF2-40B4-BE49-F238E27FC236}">
                        <a16:creationId xmlns:a16="http://schemas.microsoft.com/office/drawing/2014/main" id="{2020D93D-33E4-4A3F-81D2-2216F0AD96FC}"/>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21" name="任意多边形 224">
                    <a:extLst>
                      <a:ext uri="{FF2B5EF4-FFF2-40B4-BE49-F238E27FC236}">
                        <a16:creationId xmlns:a16="http://schemas.microsoft.com/office/drawing/2014/main" id="{18182B01-099A-4EE4-A170-BD4C99E16B6B}"/>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17" name="组合 216">
                  <a:extLst>
                    <a:ext uri="{FF2B5EF4-FFF2-40B4-BE49-F238E27FC236}">
                      <a16:creationId xmlns:a16="http://schemas.microsoft.com/office/drawing/2014/main" id="{F01E1040-F184-4F8D-9AC1-7B9A7CC42E27}"/>
                    </a:ext>
                  </a:extLst>
                </p:cNvPr>
                <p:cNvGrpSpPr/>
                <p:nvPr/>
              </p:nvGrpSpPr>
              <p:grpSpPr>
                <a:xfrm>
                  <a:off x="2226151" y="4159963"/>
                  <a:ext cx="263609" cy="422593"/>
                  <a:chOff x="1631487" y="4369594"/>
                  <a:chExt cx="413689" cy="706182"/>
                </a:xfrm>
              </p:grpSpPr>
              <p:sp>
                <p:nvSpPr>
                  <p:cNvPr id="218" name="任意多边形 221">
                    <a:extLst>
                      <a:ext uri="{FF2B5EF4-FFF2-40B4-BE49-F238E27FC236}">
                        <a16:creationId xmlns:a16="http://schemas.microsoft.com/office/drawing/2014/main" id="{11782D13-AD57-466D-A6BB-2CAFF69773F3}"/>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19" name="任意多边形 222">
                    <a:extLst>
                      <a:ext uri="{FF2B5EF4-FFF2-40B4-BE49-F238E27FC236}">
                        <a16:creationId xmlns:a16="http://schemas.microsoft.com/office/drawing/2014/main" id="{A5F78A04-8ED5-42AF-836C-9DB678D2D068}"/>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175" name="组合 174">
                <a:extLst>
                  <a:ext uri="{FF2B5EF4-FFF2-40B4-BE49-F238E27FC236}">
                    <a16:creationId xmlns:a16="http://schemas.microsoft.com/office/drawing/2014/main" id="{D7FAB23B-D097-43E5-BC7B-52C5069335F6}"/>
                  </a:ext>
                </a:extLst>
              </p:cNvPr>
              <p:cNvGrpSpPr/>
              <p:nvPr/>
            </p:nvGrpSpPr>
            <p:grpSpPr>
              <a:xfrm>
                <a:off x="2012612" y="2744854"/>
                <a:ext cx="299986" cy="204635"/>
                <a:chOff x="1435945" y="4159963"/>
                <a:chExt cx="1053815" cy="422593"/>
              </a:xfrm>
            </p:grpSpPr>
            <p:grpSp>
              <p:nvGrpSpPr>
                <p:cNvPr id="202" name="组合 201">
                  <a:extLst>
                    <a:ext uri="{FF2B5EF4-FFF2-40B4-BE49-F238E27FC236}">
                      <a16:creationId xmlns:a16="http://schemas.microsoft.com/office/drawing/2014/main" id="{C996CB3D-E4AD-402C-87C8-42727F4743B9}"/>
                    </a:ext>
                  </a:extLst>
                </p:cNvPr>
                <p:cNvGrpSpPr/>
                <p:nvPr/>
              </p:nvGrpSpPr>
              <p:grpSpPr>
                <a:xfrm>
                  <a:off x="1435945" y="4159963"/>
                  <a:ext cx="263609" cy="422593"/>
                  <a:chOff x="1631487" y="4369594"/>
                  <a:chExt cx="413689" cy="706182"/>
                </a:xfrm>
              </p:grpSpPr>
              <p:sp>
                <p:nvSpPr>
                  <p:cNvPr id="212" name="任意多边形 215">
                    <a:extLst>
                      <a:ext uri="{FF2B5EF4-FFF2-40B4-BE49-F238E27FC236}">
                        <a16:creationId xmlns:a16="http://schemas.microsoft.com/office/drawing/2014/main" id="{839071B9-22A0-4159-9275-DD01BAF25A60}"/>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13" name="任意多边形 216">
                    <a:extLst>
                      <a:ext uri="{FF2B5EF4-FFF2-40B4-BE49-F238E27FC236}">
                        <a16:creationId xmlns:a16="http://schemas.microsoft.com/office/drawing/2014/main" id="{830FC171-0947-4688-89AE-43BF54486968}"/>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03" name="组合 202">
                  <a:extLst>
                    <a:ext uri="{FF2B5EF4-FFF2-40B4-BE49-F238E27FC236}">
                      <a16:creationId xmlns:a16="http://schemas.microsoft.com/office/drawing/2014/main" id="{D3F10BAE-7ABB-4579-8DED-A69B19CCE86F}"/>
                    </a:ext>
                  </a:extLst>
                </p:cNvPr>
                <p:cNvGrpSpPr/>
                <p:nvPr/>
              </p:nvGrpSpPr>
              <p:grpSpPr>
                <a:xfrm>
                  <a:off x="1699347" y="4159963"/>
                  <a:ext cx="263609" cy="422593"/>
                  <a:chOff x="1631487" y="4369594"/>
                  <a:chExt cx="413689" cy="706182"/>
                </a:xfrm>
              </p:grpSpPr>
              <p:sp>
                <p:nvSpPr>
                  <p:cNvPr id="210" name="任意多边形 213">
                    <a:extLst>
                      <a:ext uri="{FF2B5EF4-FFF2-40B4-BE49-F238E27FC236}">
                        <a16:creationId xmlns:a16="http://schemas.microsoft.com/office/drawing/2014/main" id="{2D9CBEEA-3509-44DD-A0C7-9A41590911F5}"/>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11" name="任意多边形 214">
                    <a:extLst>
                      <a:ext uri="{FF2B5EF4-FFF2-40B4-BE49-F238E27FC236}">
                        <a16:creationId xmlns:a16="http://schemas.microsoft.com/office/drawing/2014/main" id="{DFAA7727-3BE1-43C9-A0E4-0020727F56F6}"/>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04" name="组合 203">
                  <a:extLst>
                    <a:ext uri="{FF2B5EF4-FFF2-40B4-BE49-F238E27FC236}">
                      <a16:creationId xmlns:a16="http://schemas.microsoft.com/office/drawing/2014/main" id="{0480594C-F4E0-40DC-BC4E-3CEA4CC79150}"/>
                    </a:ext>
                  </a:extLst>
                </p:cNvPr>
                <p:cNvGrpSpPr/>
                <p:nvPr/>
              </p:nvGrpSpPr>
              <p:grpSpPr>
                <a:xfrm>
                  <a:off x="1962749" y="4159963"/>
                  <a:ext cx="263609" cy="422593"/>
                  <a:chOff x="1631487" y="4369594"/>
                  <a:chExt cx="413689" cy="706182"/>
                </a:xfrm>
              </p:grpSpPr>
              <p:sp>
                <p:nvSpPr>
                  <p:cNvPr id="208" name="任意多边形 211">
                    <a:extLst>
                      <a:ext uri="{FF2B5EF4-FFF2-40B4-BE49-F238E27FC236}">
                        <a16:creationId xmlns:a16="http://schemas.microsoft.com/office/drawing/2014/main" id="{972FF4BA-728A-4341-A45C-05D3B82C4530}"/>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09" name="任意多边形 212">
                    <a:extLst>
                      <a:ext uri="{FF2B5EF4-FFF2-40B4-BE49-F238E27FC236}">
                        <a16:creationId xmlns:a16="http://schemas.microsoft.com/office/drawing/2014/main" id="{60C0B9AF-1ACC-420A-902E-882519BA4708}"/>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05" name="组合 204">
                  <a:extLst>
                    <a:ext uri="{FF2B5EF4-FFF2-40B4-BE49-F238E27FC236}">
                      <a16:creationId xmlns:a16="http://schemas.microsoft.com/office/drawing/2014/main" id="{28C6AA9A-A7E0-4EB0-BD7A-51554E6A99BA}"/>
                    </a:ext>
                  </a:extLst>
                </p:cNvPr>
                <p:cNvGrpSpPr/>
                <p:nvPr/>
              </p:nvGrpSpPr>
              <p:grpSpPr>
                <a:xfrm>
                  <a:off x="2226151" y="4159963"/>
                  <a:ext cx="263609" cy="422593"/>
                  <a:chOff x="1631487" y="4369594"/>
                  <a:chExt cx="413689" cy="706182"/>
                </a:xfrm>
              </p:grpSpPr>
              <p:sp>
                <p:nvSpPr>
                  <p:cNvPr id="206" name="任意多边形 209">
                    <a:extLst>
                      <a:ext uri="{FF2B5EF4-FFF2-40B4-BE49-F238E27FC236}">
                        <a16:creationId xmlns:a16="http://schemas.microsoft.com/office/drawing/2014/main" id="{FDBED124-8C4F-4FAB-BDED-1732F368F032}"/>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07" name="任意多边形 210">
                    <a:extLst>
                      <a:ext uri="{FF2B5EF4-FFF2-40B4-BE49-F238E27FC236}">
                        <a16:creationId xmlns:a16="http://schemas.microsoft.com/office/drawing/2014/main" id="{B58A4FA3-BBBD-495D-9F75-106F46EE9911}"/>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176" name="组合 175">
                <a:extLst>
                  <a:ext uri="{FF2B5EF4-FFF2-40B4-BE49-F238E27FC236}">
                    <a16:creationId xmlns:a16="http://schemas.microsoft.com/office/drawing/2014/main" id="{A5186BF2-08B6-41D2-8D30-1E84A4ED4A06}"/>
                  </a:ext>
                </a:extLst>
              </p:cNvPr>
              <p:cNvGrpSpPr/>
              <p:nvPr/>
            </p:nvGrpSpPr>
            <p:grpSpPr>
              <a:xfrm>
                <a:off x="2313232" y="2744854"/>
                <a:ext cx="299986" cy="204635"/>
                <a:chOff x="1435945" y="4159963"/>
                <a:chExt cx="1053815" cy="422593"/>
              </a:xfrm>
            </p:grpSpPr>
            <p:grpSp>
              <p:nvGrpSpPr>
                <p:cNvPr id="190" name="组合 189">
                  <a:extLst>
                    <a:ext uri="{FF2B5EF4-FFF2-40B4-BE49-F238E27FC236}">
                      <a16:creationId xmlns:a16="http://schemas.microsoft.com/office/drawing/2014/main" id="{9887757B-C123-4A16-9F0A-707E7A69A0D8}"/>
                    </a:ext>
                  </a:extLst>
                </p:cNvPr>
                <p:cNvGrpSpPr/>
                <p:nvPr/>
              </p:nvGrpSpPr>
              <p:grpSpPr>
                <a:xfrm>
                  <a:off x="1435945" y="4159963"/>
                  <a:ext cx="263609" cy="422593"/>
                  <a:chOff x="1631487" y="4369594"/>
                  <a:chExt cx="413689" cy="706182"/>
                </a:xfrm>
              </p:grpSpPr>
              <p:sp>
                <p:nvSpPr>
                  <p:cNvPr id="200" name="任意多边形 203">
                    <a:extLst>
                      <a:ext uri="{FF2B5EF4-FFF2-40B4-BE49-F238E27FC236}">
                        <a16:creationId xmlns:a16="http://schemas.microsoft.com/office/drawing/2014/main" id="{11BDB93F-9655-4C8A-9A4C-DC9239F746C4}"/>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01" name="任意多边形 204">
                    <a:extLst>
                      <a:ext uri="{FF2B5EF4-FFF2-40B4-BE49-F238E27FC236}">
                        <a16:creationId xmlns:a16="http://schemas.microsoft.com/office/drawing/2014/main" id="{6A6B7458-4193-4B07-AB99-08E0F06FE2E6}"/>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91" name="组合 190">
                  <a:extLst>
                    <a:ext uri="{FF2B5EF4-FFF2-40B4-BE49-F238E27FC236}">
                      <a16:creationId xmlns:a16="http://schemas.microsoft.com/office/drawing/2014/main" id="{B288BDFD-9259-4F4E-8B22-90546667FC88}"/>
                    </a:ext>
                  </a:extLst>
                </p:cNvPr>
                <p:cNvGrpSpPr/>
                <p:nvPr/>
              </p:nvGrpSpPr>
              <p:grpSpPr>
                <a:xfrm>
                  <a:off x="1699347" y="4159963"/>
                  <a:ext cx="263609" cy="422593"/>
                  <a:chOff x="1631487" y="4369594"/>
                  <a:chExt cx="413689" cy="706182"/>
                </a:xfrm>
              </p:grpSpPr>
              <p:sp>
                <p:nvSpPr>
                  <p:cNvPr id="198" name="任意多边形 201">
                    <a:extLst>
                      <a:ext uri="{FF2B5EF4-FFF2-40B4-BE49-F238E27FC236}">
                        <a16:creationId xmlns:a16="http://schemas.microsoft.com/office/drawing/2014/main" id="{01483E19-F325-46E2-9865-7E2E0ACF82A6}"/>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99" name="任意多边形 202">
                    <a:extLst>
                      <a:ext uri="{FF2B5EF4-FFF2-40B4-BE49-F238E27FC236}">
                        <a16:creationId xmlns:a16="http://schemas.microsoft.com/office/drawing/2014/main" id="{D3B2324C-0B71-4D84-BE44-7D8F772A78D2}"/>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92" name="组合 191">
                  <a:extLst>
                    <a:ext uri="{FF2B5EF4-FFF2-40B4-BE49-F238E27FC236}">
                      <a16:creationId xmlns:a16="http://schemas.microsoft.com/office/drawing/2014/main" id="{96A7944C-64B6-423E-A80D-A786049F1722}"/>
                    </a:ext>
                  </a:extLst>
                </p:cNvPr>
                <p:cNvGrpSpPr/>
                <p:nvPr/>
              </p:nvGrpSpPr>
              <p:grpSpPr>
                <a:xfrm>
                  <a:off x="1962749" y="4159963"/>
                  <a:ext cx="263609" cy="422593"/>
                  <a:chOff x="1631487" y="4369594"/>
                  <a:chExt cx="413689" cy="706182"/>
                </a:xfrm>
              </p:grpSpPr>
              <p:sp>
                <p:nvSpPr>
                  <p:cNvPr id="196" name="任意多边形 199">
                    <a:extLst>
                      <a:ext uri="{FF2B5EF4-FFF2-40B4-BE49-F238E27FC236}">
                        <a16:creationId xmlns:a16="http://schemas.microsoft.com/office/drawing/2014/main" id="{E63AC2C0-6AE8-4F65-B570-FCB55F534004}"/>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97" name="任意多边形 200">
                    <a:extLst>
                      <a:ext uri="{FF2B5EF4-FFF2-40B4-BE49-F238E27FC236}">
                        <a16:creationId xmlns:a16="http://schemas.microsoft.com/office/drawing/2014/main" id="{C45F82CF-E790-4F50-9664-5F80364462BE}"/>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93" name="组合 192">
                  <a:extLst>
                    <a:ext uri="{FF2B5EF4-FFF2-40B4-BE49-F238E27FC236}">
                      <a16:creationId xmlns:a16="http://schemas.microsoft.com/office/drawing/2014/main" id="{155BB421-1D64-4430-ADBE-CE66D48B1C4E}"/>
                    </a:ext>
                  </a:extLst>
                </p:cNvPr>
                <p:cNvGrpSpPr/>
                <p:nvPr/>
              </p:nvGrpSpPr>
              <p:grpSpPr>
                <a:xfrm>
                  <a:off x="2226151" y="4159963"/>
                  <a:ext cx="263609" cy="422593"/>
                  <a:chOff x="1631487" y="4369594"/>
                  <a:chExt cx="413689" cy="706182"/>
                </a:xfrm>
              </p:grpSpPr>
              <p:sp>
                <p:nvSpPr>
                  <p:cNvPr id="194" name="任意多边形 197">
                    <a:extLst>
                      <a:ext uri="{FF2B5EF4-FFF2-40B4-BE49-F238E27FC236}">
                        <a16:creationId xmlns:a16="http://schemas.microsoft.com/office/drawing/2014/main" id="{45B37C7F-2A64-4D83-999F-0141C1791B0F}"/>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95" name="任意多边形 198">
                    <a:extLst>
                      <a:ext uri="{FF2B5EF4-FFF2-40B4-BE49-F238E27FC236}">
                        <a16:creationId xmlns:a16="http://schemas.microsoft.com/office/drawing/2014/main" id="{B7DFC9F4-DF15-4EB2-A36F-16E8334C879F}"/>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177" name="组合 176">
                <a:extLst>
                  <a:ext uri="{FF2B5EF4-FFF2-40B4-BE49-F238E27FC236}">
                    <a16:creationId xmlns:a16="http://schemas.microsoft.com/office/drawing/2014/main" id="{4788F6BC-204A-4AB3-BFE8-C06AAF287844}"/>
                  </a:ext>
                </a:extLst>
              </p:cNvPr>
              <p:cNvGrpSpPr/>
              <p:nvPr/>
            </p:nvGrpSpPr>
            <p:grpSpPr>
              <a:xfrm>
                <a:off x="2612597" y="2744854"/>
                <a:ext cx="299986" cy="204635"/>
                <a:chOff x="1435945" y="4159963"/>
                <a:chExt cx="1053815" cy="422593"/>
              </a:xfrm>
            </p:grpSpPr>
            <p:grpSp>
              <p:nvGrpSpPr>
                <p:cNvPr id="178" name="组合 177">
                  <a:extLst>
                    <a:ext uri="{FF2B5EF4-FFF2-40B4-BE49-F238E27FC236}">
                      <a16:creationId xmlns:a16="http://schemas.microsoft.com/office/drawing/2014/main" id="{FF4E7265-5E38-4781-BA94-1DD24B17CCE6}"/>
                    </a:ext>
                  </a:extLst>
                </p:cNvPr>
                <p:cNvGrpSpPr/>
                <p:nvPr/>
              </p:nvGrpSpPr>
              <p:grpSpPr>
                <a:xfrm>
                  <a:off x="1435945" y="4159963"/>
                  <a:ext cx="263609" cy="422593"/>
                  <a:chOff x="1631487" y="4369594"/>
                  <a:chExt cx="413689" cy="706182"/>
                </a:xfrm>
              </p:grpSpPr>
              <p:sp>
                <p:nvSpPr>
                  <p:cNvPr id="188" name="任意多边形 191">
                    <a:extLst>
                      <a:ext uri="{FF2B5EF4-FFF2-40B4-BE49-F238E27FC236}">
                        <a16:creationId xmlns:a16="http://schemas.microsoft.com/office/drawing/2014/main" id="{41E88325-0EA4-45C7-A56D-1E535A977F5C}"/>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89" name="任意多边形 192">
                    <a:extLst>
                      <a:ext uri="{FF2B5EF4-FFF2-40B4-BE49-F238E27FC236}">
                        <a16:creationId xmlns:a16="http://schemas.microsoft.com/office/drawing/2014/main" id="{838C1459-CD6E-4A3E-B19D-22AF6DBE2864}"/>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79" name="组合 178">
                  <a:extLst>
                    <a:ext uri="{FF2B5EF4-FFF2-40B4-BE49-F238E27FC236}">
                      <a16:creationId xmlns:a16="http://schemas.microsoft.com/office/drawing/2014/main" id="{6795951E-1469-41AB-9136-F642467756ED}"/>
                    </a:ext>
                  </a:extLst>
                </p:cNvPr>
                <p:cNvGrpSpPr/>
                <p:nvPr/>
              </p:nvGrpSpPr>
              <p:grpSpPr>
                <a:xfrm>
                  <a:off x="1699347" y="4159963"/>
                  <a:ext cx="263609" cy="422593"/>
                  <a:chOff x="1631487" y="4369594"/>
                  <a:chExt cx="413689" cy="706182"/>
                </a:xfrm>
              </p:grpSpPr>
              <p:sp>
                <p:nvSpPr>
                  <p:cNvPr id="186" name="任意多边形 189">
                    <a:extLst>
                      <a:ext uri="{FF2B5EF4-FFF2-40B4-BE49-F238E27FC236}">
                        <a16:creationId xmlns:a16="http://schemas.microsoft.com/office/drawing/2014/main" id="{AA2949F1-B4CC-4378-975F-00866BA968E0}"/>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87" name="任意多边形 190">
                    <a:extLst>
                      <a:ext uri="{FF2B5EF4-FFF2-40B4-BE49-F238E27FC236}">
                        <a16:creationId xmlns:a16="http://schemas.microsoft.com/office/drawing/2014/main" id="{995B9257-B2F0-4CB7-9CF2-14F790D9C40F}"/>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80" name="组合 179">
                  <a:extLst>
                    <a:ext uri="{FF2B5EF4-FFF2-40B4-BE49-F238E27FC236}">
                      <a16:creationId xmlns:a16="http://schemas.microsoft.com/office/drawing/2014/main" id="{4F594ACA-9033-4DA6-8A6A-C40398E7D8CE}"/>
                    </a:ext>
                  </a:extLst>
                </p:cNvPr>
                <p:cNvGrpSpPr/>
                <p:nvPr/>
              </p:nvGrpSpPr>
              <p:grpSpPr>
                <a:xfrm>
                  <a:off x="1962749" y="4159963"/>
                  <a:ext cx="263609" cy="422593"/>
                  <a:chOff x="1631487" y="4369594"/>
                  <a:chExt cx="413689" cy="706182"/>
                </a:xfrm>
              </p:grpSpPr>
              <p:sp>
                <p:nvSpPr>
                  <p:cNvPr id="184" name="任意多边形 187">
                    <a:extLst>
                      <a:ext uri="{FF2B5EF4-FFF2-40B4-BE49-F238E27FC236}">
                        <a16:creationId xmlns:a16="http://schemas.microsoft.com/office/drawing/2014/main" id="{B756E55A-D0B7-4D36-A882-C6A67DF4C5C9}"/>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85" name="任意多边形 188">
                    <a:extLst>
                      <a:ext uri="{FF2B5EF4-FFF2-40B4-BE49-F238E27FC236}">
                        <a16:creationId xmlns:a16="http://schemas.microsoft.com/office/drawing/2014/main" id="{5F405DC5-2AC5-4FC4-901D-0CC0BE295805}"/>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181" name="组合 180">
                  <a:extLst>
                    <a:ext uri="{FF2B5EF4-FFF2-40B4-BE49-F238E27FC236}">
                      <a16:creationId xmlns:a16="http://schemas.microsoft.com/office/drawing/2014/main" id="{ECE823D5-E7ED-4E68-B1D5-7D02BEDE0CAA}"/>
                    </a:ext>
                  </a:extLst>
                </p:cNvPr>
                <p:cNvGrpSpPr/>
                <p:nvPr/>
              </p:nvGrpSpPr>
              <p:grpSpPr>
                <a:xfrm>
                  <a:off x="2226151" y="4159963"/>
                  <a:ext cx="263609" cy="422593"/>
                  <a:chOff x="1631487" y="4369594"/>
                  <a:chExt cx="413689" cy="706182"/>
                </a:xfrm>
              </p:grpSpPr>
              <p:sp>
                <p:nvSpPr>
                  <p:cNvPr id="182" name="任意多边形 185">
                    <a:extLst>
                      <a:ext uri="{FF2B5EF4-FFF2-40B4-BE49-F238E27FC236}">
                        <a16:creationId xmlns:a16="http://schemas.microsoft.com/office/drawing/2014/main" id="{8E482138-B91C-4A1F-9C71-6F5501DAC60E}"/>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183" name="任意多边形 186">
                    <a:extLst>
                      <a:ext uri="{FF2B5EF4-FFF2-40B4-BE49-F238E27FC236}">
                        <a16:creationId xmlns:a16="http://schemas.microsoft.com/office/drawing/2014/main" id="{75716000-E59D-46C7-AC98-2A82FCB662A5}"/>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grpSp>
          <p:nvGrpSpPr>
            <p:cNvPr id="238" name="组合 237">
              <a:extLst>
                <a:ext uri="{FF2B5EF4-FFF2-40B4-BE49-F238E27FC236}">
                  <a16:creationId xmlns:a16="http://schemas.microsoft.com/office/drawing/2014/main" id="{EC1B2744-E63F-4C57-A920-2E0E2BCF4E43}"/>
                </a:ext>
              </a:extLst>
            </p:cNvPr>
            <p:cNvGrpSpPr/>
            <p:nvPr/>
          </p:nvGrpSpPr>
          <p:grpSpPr>
            <a:xfrm>
              <a:off x="5433453" y="3524788"/>
              <a:ext cx="1153667" cy="408694"/>
              <a:chOff x="1435946" y="4495706"/>
              <a:chExt cx="1499262" cy="204635"/>
            </a:xfrm>
          </p:grpSpPr>
          <p:grpSp>
            <p:nvGrpSpPr>
              <p:cNvPr id="239" name="组合 238">
                <a:extLst>
                  <a:ext uri="{FF2B5EF4-FFF2-40B4-BE49-F238E27FC236}">
                    <a16:creationId xmlns:a16="http://schemas.microsoft.com/office/drawing/2014/main" id="{0E579A94-47AC-413B-9181-1C3415227D3E}"/>
                  </a:ext>
                </a:extLst>
              </p:cNvPr>
              <p:cNvGrpSpPr/>
              <p:nvPr/>
            </p:nvGrpSpPr>
            <p:grpSpPr>
              <a:xfrm>
                <a:off x="1435946" y="4495706"/>
                <a:ext cx="299986" cy="204635"/>
                <a:chOff x="1435945" y="4159963"/>
                <a:chExt cx="1053815" cy="422593"/>
              </a:xfrm>
            </p:grpSpPr>
            <p:grpSp>
              <p:nvGrpSpPr>
                <p:cNvPr id="292" name="组合 291">
                  <a:extLst>
                    <a:ext uri="{FF2B5EF4-FFF2-40B4-BE49-F238E27FC236}">
                      <a16:creationId xmlns:a16="http://schemas.microsoft.com/office/drawing/2014/main" id="{C449DB87-6794-494D-8021-694675AA4351}"/>
                    </a:ext>
                  </a:extLst>
                </p:cNvPr>
                <p:cNvGrpSpPr/>
                <p:nvPr/>
              </p:nvGrpSpPr>
              <p:grpSpPr>
                <a:xfrm>
                  <a:off x="1435945" y="4159963"/>
                  <a:ext cx="263609" cy="422593"/>
                  <a:chOff x="1631487" y="4369594"/>
                  <a:chExt cx="413689" cy="706182"/>
                </a:xfrm>
              </p:grpSpPr>
              <p:sp>
                <p:nvSpPr>
                  <p:cNvPr id="302" name="任意多边形 305">
                    <a:extLst>
                      <a:ext uri="{FF2B5EF4-FFF2-40B4-BE49-F238E27FC236}">
                        <a16:creationId xmlns:a16="http://schemas.microsoft.com/office/drawing/2014/main" id="{D2684FF5-0E6D-4249-85AB-B4883C0A4C49}"/>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03" name="任意多边形 306">
                    <a:extLst>
                      <a:ext uri="{FF2B5EF4-FFF2-40B4-BE49-F238E27FC236}">
                        <a16:creationId xmlns:a16="http://schemas.microsoft.com/office/drawing/2014/main" id="{3830C700-2F53-4E7A-A501-C3E688DAEE87}"/>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93" name="组合 292">
                  <a:extLst>
                    <a:ext uri="{FF2B5EF4-FFF2-40B4-BE49-F238E27FC236}">
                      <a16:creationId xmlns:a16="http://schemas.microsoft.com/office/drawing/2014/main" id="{E2F86616-FF61-4C32-87DC-6BED06FE49CC}"/>
                    </a:ext>
                  </a:extLst>
                </p:cNvPr>
                <p:cNvGrpSpPr/>
                <p:nvPr/>
              </p:nvGrpSpPr>
              <p:grpSpPr>
                <a:xfrm>
                  <a:off x="1699347" y="4159963"/>
                  <a:ext cx="263609" cy="422593"/>
                  <a:chOff x="1631487" y="4369594"/>
                  <a:chExt cx="413689" cy="706182"/>
                </a:xfrm>
              </p:grpSpPr>
              <p:sp>
                <p:nvSpPr>
                  <p:cNvPr id="300" name="任意多边形 303">
                    <a:extLst>
                      <a:ext uri="{FF2B5EF4-FFF2-40B4-BE49-F238E27FC236}">
                        <a16:creationId xmlns:a16="http://schemas.microsoft.com/office/drawing/2014/main" id="{FE54F871-D46E-4411-9AD9-77CF1B1337CA}"/>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301" name="任意多边形 304">
                    <a:extLst>
                      <a:ext uri="{FF2B5EF4-FFF2-40B4-BE49-F238E27FC236}">
                        <a16:creationId xmlns:a16="http://schemas.microsoft.com/office/drawing/2014/main" id="{44B8F2ED-136B-46FA-B329-5755845EAA7C}"/>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94" name="组合 293">
                  <a:extLst>
                    <a:ext uri="{FF2B5EF4-FFF2-40B4-BE49-F238E27FC236}">
                      <a16:creationId xmlns:a16="http://schemas.microsoft.com/office/drawing/2014/main" id="{8A97E8B9-FD4E-4455-A0F9-D6C9F427B0F2}"/>
                    </a:ext>
                  </a:extLst>
                </p:cNvPr>
                <p:cNvGrpSpPr/>
                <p:nvPr/>
              </p:nvGrpSpPr>
              <p:grpSpPr>
                <a:xfrm>
                  <a:off x="1962749" y="4159963"/>
                  <a:ext cx="263609" cy="422593"/>
                  <a:chOff x="1631487" y="4369594"/>
                  <a:chExt cx="413689" cy="706182"/>
                </a:xfrm>
              </p:grpSpPr>
              <p:sp>
                <p:nvSpPr>
                  <p:cNvPr id="298" name="任意多边形 301">
                    <a:extLst>
                      <a:ext uri="{FF2B5EF4-FFF2-40B4-BE49-F238E27FC236}">
                        <a16:creationId xmlns:a16="http://schemas.microsoft.com/office/drawing/2014/main" id="{50FB176D-6553-4DFA-BD3D-5CE3618B1DBA}"/>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99" name="任意多边形 302">
                    <a:extLst>
                      <a:ext uri="{FF2B5EF4-FFF2-40B4-BE49-F238E27FC236}">
                        <a16:creationId xmlns:a16="http://schemas.microsoft.com/office/drawing/2014/main" id="{40F9C0A6-5FB2-4F34-845A-318032B051FF}"/>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95" name="组合 294">
                  <a:extLst>
                    <a:ext uri="{FF2B5EF4-FFF2-40B4-BE49-F238E27FC236}">
                      <a16:creationId xmlns:a16="http://schemas.microsoft.com/office/drawing/2014/main" id="{98D194C0-C185-4025-90B7-9781E5F8CDFF}"/>
                    </a:ext>
                  </a:extLst>
                </p:cNvPr>
                <p:cNvGrpSpPr/>
                <p:nvPr/>
              </p:nvGrpSpPr>
              <p:grpSpPr>
                <a:xfrm>
                  <a:off x="2226151" y="4159963"/>
                  <a:ext cx="263609" cy="422593"/>
                  <a:chOff x="1631487" y="4369594"/>
                  <a:chExt cx="413689" cy="706182"/>
                </a:xfrm>
              </p:grpSpPr>
              <p:sp>
                <p:nvSpPr>
                  <p:cNvPr id="296" name="任意多边形 299">
                    <a:extLst>
                      <a:ext uri="{FF2B5EF4-FFF2-40B4-BE49-F238E27FC236}">
                        <a16:creationId xmlns:a16="http://schemas.microsoft.com/office/drawing/2014/main" id="{29569E73-229F-4F96-BBDE-0FA10C2F3934}"/>
                      </a:ext>
                    </a:extLst>
                  </p:cNvPr>
                  <p:cNvSpPr/>
                  <p:nvPr/>
                </p:nvSpPr>
                <p:spPr>
                  <a:xfrm>
                    <a:off x="1631487" y="4369594"/>
                    <a:ext cx="207167"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97" name="任意多边形 300">
                    <a:extLst>
                      <a:ext uri="{FF2B5EF4-FFF2-40B4-BE49-F238E27FC236}">
                        <a16:creationId xmlns:a16="http://schemas.microsoft.com/office/drawing/2014/main" id="{65B50499-E9C7-478F-94A3-CD6659C35396}"/>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240" name="组合 239">
                <a:extLst>
                  <a:ext uri="{FF2B5EF4-FFF2-40B4-BE49-F238E27FC236}">
                    <a16:creationId xmlns:a16="http://schemas.microsoft.com/office/drawing/2014/main" id="{2B3C63E9-67E8-453B-AACB-A8CE8DECDC1B}"/>
                  </a:ext>
                </a:extLst>
              </p:cNvPr>
              <p:cNvGrpSpPr/>
              <p:nvPr/>
            </p:nvGrpSpPr>
            <p:grpSpPr>
              <a:xfrm flipV="1">
                <a:off x="1735872" y="4495706"/>
                <a:ext cx="299986" cy="204635"/>
                <a:chOff x="1435945" y="4159963"/>
                <a:chExt cx="1053815" cy="422593"/>
              </a:xfrm>
            </p:grpSpPr>
            <p:grpSp>
              <p:nvGrpSpPr>
                <p:cNvPr id="280" name="组合 279">
                  <a:extLst>
                    <a:ext uri="{FF2B5EF4-FFF2-40B4-BE49-F238E27FC236}">
                      <a16:creationId xmlns:a16="http://schemas.microsoft.com/office/drawing/2014/main" id="{85C6A78D-CA26-45D8-B7FE-00AA9491C48F}"/>
                    </a:ext>
                  </a:extLst>
                </p:cNvPr>
                <p:cNvGrpSpPr/>
                <p:nvPr/>
              </p:nvGrpSpPr>
              <p:grpSpPr>
                <a:xfrm>
                  <a:off x="1435945" y="4159963"/>
                  <a:ext cx="263609" cy="422593"/>
                  <a:chOff x="1631487" y="4369594"/>
                  <a:chExt cx="413689" cy="706182"/>
                </a:xfrm>
              </p:grpSpPr>
              <p:sp>
                <p:nvSpPr>
                  <p:cNvPr id="290" name="任意多边形 293">
                    <a:extLst>
                      <a:ext uri="{FF2B5EF4-FFF2-40B4-BE49-F238E27FC236}">
                        <a16:creationId xmlns:a16="http://schemas.microsoft.com/office/drawing/2014/main" id="{A973B958-2C19-4460-9BD2-E6FDD54F88F7}"/>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91" name="任意多边形 294">
                    <a:extLst>
                      <a:ext uri="{FF2B5EF4-FFF2-40B4-BE49-F238E27FC236}">
                        <a16:creationId xmlns:a16="http://schemas.microsoft.com/office/drawing/2014/main" id="{2C970F13-4CD3-4653-AF44-A9453BF171F2}"/>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81" name="组合 280">
                  <a:extLst>
                    <a:ext uri="{FF2B5EF4-FFF2-40B4-BE49-F238E27FC236}">
                      <a16:creationId xmlns:a16="http://schemas.microsoft.com/office/drawing/2014/main" id="{733A0A6E-F092-4647-BB52-7F861E174E30}"/>
                    </a:ext>
                  </a:extLst>
                </p:cNvPr>
                <p:cNvGrpSpPr/>
                <p:nvPr/>
              </p:nvGrpSpPr>
              <p:grpSpPr>
                <a:xfrm>
                  <a:off x="1699347" y="4159963"/>
                  <a:ext cx="263609" cy="422593"/>
                  <a:chOff x="1631487" y="4369594"/>
                  <a:chExt cx="413689" cy="706182"/>
                </a:xfrm>
              </p:grpSpPr>
              <p:sp>
                <p:nvSpPr>
                  <p:cNvPr id="288" name="任意多边形 291">
                    <a:extLst>
                      <a:ext uri="{FF2B5EF4-FFF2-40B4-BE49-F238E27FC236}">
                        <a16:creationId xmlns:a16="http://schemas.microsoft.com/office/drawing/2014/main" id="{A2D214AB-52CE-4F11-8713-4A9533DCF325}"/>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89" name="任意多边形 292">
                    <a:extLst>
                      <a:ext uri="{FF2B5EF4-FFF2-40B4-BE49-F238E27FC236}">
                        <a16:creationId xmlns:a16="http://schemas.microsoft.com/office/drawing/2014/main" id="{B4046172-7D65-4997-B50A-F7312F24D037}"/>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82" name="组合 281">
                  <a:extLst>
                    <a:ext uri="{FF2B5EF4-FFF2-40B4-BE49-F238E27FC236}">
                      <a16:creationId xmlns:a16="http://schemas.microsoft.com/office/drawing/2014/main" id="{A984629B-17A0-4D53-B833-7CF7D6D9802E}"/>
                    </a:ext>
                  </a:extLst>
                </p:cNvPr>
                <p:cNvGrpSpPr/>
                <p:nvPr/>
              </p:nvGrpSpPr>
              <p:grpSpPr>
                <a:xfrm>
                  <a:off x="1962749" y="4159963"/>
                  <a:ext cx="263609" cy="422593"/>
                  <a:chOff x="1631487" y="4369594"/>
                  <a:chExt cx="413689" cy="706182"/>
                </a:xfrm>
              </p:grpSpPr>
              <p:sp>
                <p:nvSpPr>
                  <p:cNvPr id="286" name="任意多边形 289">
                    <a:extLst>
                      <a:ext uri="{FF2B5EF4-FFF2-40B4-BE49-F238E27FC236}">
                        <a16:creationId xmlns:a16="http://schemas.microsoft.com/office/drawing/2014/main" id="{09B1487B-C81C-4CC6-A3CE-BD2B11CD0FC1}"/>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87" name="任意多边形 290">
                    <a:extLst>
                      <a:ext uri="{FF2B5EF4-FFF2-40B4-BE49-F238E27FC236}">
                        <a16:creationId xmlns:a16="http://schemas.microsoft.com/office/drawing/2014/main" id="{324BFD1C-E30C-4876-AFF6-0032D6A8B2A5}"/>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83" name="组合 282">
                  <a:extLst>
                    <a:ext uri="{FF2B5EF4-FFF2-40B4-BE49-F238E27FC236}">
                      <a16:creationId xmlns:a16="http://schemas.microsoft.com/office/drawing/2014/main" id="{BEBA4E30-A2D8-4BC1-AF0F-33FFD57EDE20}"/>
                    </a:ext>
                  </a:extLst>
                </p:cNvPr>
                <p:cNvGrpSpPr/>
                <p:nvPr/>
              </p:nvGrpSpPr>
              <p:grpSpPr>
                <a:xfrm>
                  <a:off x="2226151" y="4159963"/>
                  <a:ext cx="263609" cy="422593"/>
                  <a:chOff x="1631487" y="4369594"/>
                  <a:chExt cx="413689" cy="706182"/>
                </a:xfrm>
              </p:grpSpPr>
              <p:sp>
                <p:nvSpPr>
                  <p:cNvPr id="284" name="任意多边形 287">
                    <a:extLst>
                      <a:ext uri="{FF2B5EF4-FFF2-40B4-BE49-F238E27FC236}">
                        <a16:creationId xmlns:a16="http://schemas.microsoft.com/office/drawing/2014/main" id="{E058620C-B1A2-46FE-9758-7699B3E9F7F7}"/>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85" name="任意多边形 288">
                    <a:extLst>
                      <a:ext uri="{FF2B5EF4-FFF2-40B4-BE49-F238E27FC236}">
                        <a16:creationId xmlns:a16="http://schemas.microsoft.com/office/drawing/2014/main" id="{B56AF6E2-76DB-405E-9D82-9EB73E9183E8}"/>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241" name="组合 240">
                <a:extLst>
                  <a:ext uri="{FF2B5EF4-FFF2-40B4-BE49-F238E27FC236}">
                    <a16:creationId xmlns:a16="http://schemas.microsoft.com/office/drawing/2014/main" id="{35CF8D21-CDA7-4D5A-84E5-522F6B6CCB27}"/>
                  </a:ext>
                </a:extLst>
              </p:cNvPr>
              <p:cNvGrpSpPr/>
              <p:nvPr/>
            </p:nvGrpSpPr>
            <p:grpSpPr>
              <a:xfrm>
                <a:off x="2035237" y="4495706"/>
                <a:ext cx="299986" cy="204635"/>
                <a:chOff x="1435945" y="4159963"/>
                <a:chExt cx="1053815" cy="422593"/>
              </a:xfrm>
            </p:grpSpPr>
            <p:grpSp>
              <p:nvGrpSpPr>
                <p:cNvPr id="268" name="组合 267">
                  <a:extLst>
                    <a:ext uri="{FF2B5EF4-FFF2-40B4-BE49-F238E27FC236}">
                      <a16:creationId xmlns:a16="http://schemas.microsoft.com/office/drawing/2014/main" id="{BE8A7B8D-67AB-4D69-B97B-B32E4454E2C8}"/>
                    </a:ext>
                  </a:extLst>
                </p:cNvPr>
                <p:cNvGrpSpPr/>
                <p:nvPr/>
              </p:nvGrpSpPr>
              <p:grpSpPr>
                <a:xfrm>
                  <a:off x="1435945" y="4159963"/>
                  <a:ext cx="263609" cy="422593"/>
                  <a:chOff x="1631487" y="4369594"/>
                  <a:chExt cx="413689" cy="706182"/>
                </a:xfrm>
              </p:grpSpPr>
              <p:sp>
                <p:nvSpPr>
                  <p:cNvPr id="278" name="任意多边形 281">
                    <a:extLst>
                      <a:ext uri="{FF2B5EF4-FFF2-40B4-BE49-F238E27FC236}">
                        <a16:creationId xmlns:a16="http://schemas.microsoft.com/office/drawing/2014/main" id="{92E42015-FCF1-4861-9F75-526C5CFDED9B}"/>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79" name="任意多边形 282">
                    <a:extLst>
                      <a:ext uri="{FF2B5EF4-FFF2-40B4-BE49-F238E27FC236}">
                        <a16:creationId xmlns:a16="http://schemas.microsoft.com/office/drawing/2014/main" id="{8A69DB5C-CF4E-47B2-8144-E4F579DB84FE}"/>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69" name="组合 268">
                  <a:extLst>
                    <a:ext uri="{FF2B5EF4-FFF2-40B4-BE49-F238E27FC236}">
                      <a16:creationId xmlns:a16="http://schemas.microsoft.com/office/drawing/2014/main" id="{B3302BB6-C13C-4DDD-A378-016BF523B237}"/>
                    </a:ext>
                  </a:extLst>
                </p:cNvPr>
                <p:cNvGrpSpPr/>
                <p:nvPr/>
              </p:nvGrpSpPr>
              <p:grpSpPr>
                <a:xfrm>
                  <a:off x="1699347" y="4159963"/>
                  <a:ext cx="263609" cy="422593"/>
                  <a:chOff x="1631487" y="4369594"/>
                  <a:chExt cx="413689" cy="706182"/>
                </a:xfrm>
              </p:grpSpPr>
              <p:sp>
                <p:nvSpPr>
                  <p:cNvPr id="276" name="任意多边形 279">
                    <a:extLst>
                      <a:ext uri="{FF2B5EF4-FFF2-40B4-BE49-F238E27FC236}">
                        <a16:creationId xmlns:a16="http://schemas.microsoft.com/office/drawing/2014/main" id="{85BDDCD9-E268-45F1-A3D5-14726FFCE12F}"/>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77" name="任意多边形 280">
                    <a:extLst>
                      <a:ext uri="{FF2B5EF4-FFF2-40B4-BE49-F238E27FC236}">
                        <a16:creationId xmlns:a16="http://schemas.microsoft.com/office/drawing/2014/main" id="{E872C1B4-7CE4-4912-AB9F-7EEEAE6D5BAE}"/>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70" name="组合 269">
                  <a:extLst>
                    <a:ext uri="{FF2B5EF4-FFF2-40B4-BE49-F238E27FC236}">
                      <a16:creationId xmlns:a16="http://schemas.microsoft.com/office/drawing/2014/main" id="{A1E3A30B-DD50-4FD2-BC2A-6C5DA4D826BC}"/>
                    </a:ext>
                  </a:extLst>
                </p:cNvPr>
                <p:cNvGrpSpPr/>
                <p:nvPr/>
              </p:nvGrpSpPr>
              <p:grpSpPr>
                <a:xfrm>
                  <a:off x="1962749" y="4159963"/>
                  <a:ext cx="263609" cy="422593"/>
                  <a:chOff x="1631487" y="4369594"/>
                  <a:chExt cx="413689" cy="706182"/>
                </a:xfrm>
              </p:grpSpPr>
              <p:sp>
                <p:nvSpPr>
                  <p:cNvPr id="274" name="任意多边形 277">
                    <a:extLst>
                      <a:ext uri="{FF2B5EF4-FFF2-40B4-BE49-F238E27FC236}">
                        <a16:creationId xmlns:a16="http://schemas.microsoft.com/office/drawing/2014/main" id="{7F7AFF27-4C9F-427A-AAB8-A59FA99792A0}"/>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75" name="任意多边形 278">
                    <a:extLst>
                      <a:ext uri="{FF2B5EF4-FFF2-40B4-BE49-F238E27FC236}">
                        <a16:creationId xmlns:a16="http://schemas.microsoft.com/office/drawing/2014/main" id="{7BCD3A94-16BB-4756-A341-7B99C0404BE9}"/>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71" name="组合 270">
                  <a:extLst>
                    <a:ext uri="{FF2B5EF4-FFF2-40B4-BE49-F238E27FC236}">
                      <a16:creationId xmlns:a16="http://schemas.microsoft.com/office/drawing/2014/main" id="{AB45FDD3-ECB7-4311-AEDD-2B0671204D8B}"/>
                    </a:ext>
                  </a:extLst>
                </p:cNvPr>
                <p:cNvGrpSpPr/>
                <p:nvPr/>
              </p:nvGrpSpPr>
              <p:grpSpPr>
                <a:xfrm>
                  <a:off x="2226151" y="4159963"/>
                  <a:ext cx="263609" cy="422593"/>
                  <a:chOff x="1631487" y="4369594"/>
                  <a:chExt cx="413689" cy="706182"/>
                </a:xfrm>
              </p:grpSpPr>
              <p:sp>
                <p:nvSpPr>
                  <p:cNvPr id="272" name="任意多边形 275">
                    <a:extLst>
                      <a:ext uri="{FF2B5EF4-FFF2-40B4-BE49-F238E27FC236}">
                        <a16:creationId xmlns:a16="http://schemas.microsoft.com/office/drawing/2014/main" id="{9C045EDF-5D6B-441E-B673-1870599781A5}"/>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73" name="任意多边形 276">
                    <a:extLst>
                      <a:ext uri="{FF2B5EF4-FFF2-40B4-BE49-F238E27FC236}">
                        <a16:creationId xmlns:a16="http://schemas.microsoft.com/office/drawing/2014/main" id="{E612D1C9-719B-4681-A25E-C08AE3B589CB}"/>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242" name="组合 241">
                <a:extLst>
                  <a:ext uri="{FF2B5EF4-FFF2-40B4-BE49-F238E27FC236}">
                    <a16:creationId xmlns:a16="http://schemas.microsoft.com/office/drawing/2014/main" id="{1685AD5E-65CB-430B-A7E1-63D75DD8B8C1}"/>
                  </a:ext>
                </a:extLst>
              </p:cNvPr>
              <p:cNvGrpSpPr/>
              <p:nvPr/>
            </p:nvGrpSpPr>
            <p:grpSpPr>
              <a:xfrm flipV="1">
                <a:off x="2335857" y="4495706"/>
                <a:ext cx="299986" cy="204635"/>
                <a:chOff x="1435945" y="4159963"/>
                <a:chExt cx="1053815" cy="422593"/>
              </a:xfrm>
            </p:grpSpPr>
            <p:grpSp>
              <p:nvGrpSpPr>
                <p:cNvPr id="256" name="组合 255">
                  <a:extLst>
                    <a:ext uri="{FF2B5EF4-FFF2-40B4-BE49-F238E27FC236}">
                      <a16:creationId xmlns:a16="http://schemas.microsoft.com/office/drawing/2014/main" id="{F483EC08-6812-4437-BD17-77AFFFC96EE7}"/>
                    </a:ext>
                  </a:extLst>
                </p:cNvPr>
                <p:cNvGrpSpPr/>
                <p:nvPr/>
              </p:nvGrpSpPr>
              <p:grpSpPr>
                <a:xfrm>
                  <a:off x="1435945" y="4159963"/>
                  <a:ext cx="263609" cy="422593"/>
                  <a:chOff x="1631487" y="4369594"/>
                  <a:chExt cx="413689" cy="706182"/>
                </a:xfrm>
              </p:grpSpPr>
              <p:sp>
                <p:nvSpPr>
                  <p:cNvPr id="266" name="任意多边形 269">
                    <a:extLst>
                      <a:ext uri="{FF2B5EF4-FFF2-40B4-BE49-F238E27FC236}">
                        <a16:creationId xmlns:a16="http://schemas.microsoft.com/office/drawing/2014/main" id="{5535C076-53A0-427E-88B9-3B3AA2011F8D}"/>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67" name="任意多边形 270">
                    <a:extLst>
                      <a:ext uri="{FF2B5EF4-FFF2-40B4-BE49-F238E27FC236}">
                        <a16:creationId xmlns:a16="http://schemas.microsoft.com/office/drawing/2014/main" id="{783583F4-45F6-44C1-8EB7-774457A7DCC9}"/>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57" name="组合 256">
                  <a:extLst>
                    <a:ext uri="{FF2B5EF4-FFF2-40B4-BE49-F238E27FC236}">
                      <a16:creationId xmlns:a16="http://schemas.microsoft.com/office/drawing/2014/main" id="{258567AB-D9FC-4358-AA5A-130D62DF408E}"/>
                    </a:ext>
                  </a:extLst>
                </p:cNvPr>
                <p:cNvGrpSpPr/>
                <p:nvPr/>
              </p:nvGrpSpPr>
              <p:grpSpPr>
                <a:xfrm>
                  <a:off x="1699347" y="4159963"/>
                  <a:ext cx="263609" cy="422593"/>
                  <a:chOff x="1631487" y="4369594"/>
                  <a:chExt cx="413689" cy="706182"/>
                </a:xfrm>
              </p:grpSpPr>
              <p:sp>
                <p:nvSpPr>
                  <p:cNvPr id="264" name="任意多边形 267">
                    <a:extLst>
                      <a:ext uri="{FF2B5EF4-FFF2-40B4-BE49-F238E27FC236}">
                        <a16:creationId xmlns:a16="http://schemas.microsoft.com/office/drawing/2014/main" id="{B1898509-E824-468D-9E03-639E1A576D6E}"/>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65" name="任意多边形 268">
                    <a:extLst>
                      <a:ext uri="{FF2B5EF4-FFF2-40B4-BE49-F238E27FC236}">
                        <a16:creationId xmlns:a16="http://schemas.microsoft.com/office/drawing/2014/main" id="{65407BB4-8ABE-40C3-81BA-C86D5534556D}"/>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58" name="组合 257">
                  <a:extLst>
                    <a:ext uri="{FF2B5EF4-FFF2-40B4-BE49-F238E27FC236}">
                      <a16:creationId xmlns:a16="http://schemas.microsoft.com/office/drawing/2014/main" id="{F8A7BACA-60D1-4188-884B-5B739CA000E2}"/>
                    </a:ext>
                  </a:extLst>
                </p:cNvPr>
                <p:cNvGrpSpPr/>
                <p:nvPr/>
              </p:nvGrpSpPr>
              <p:grpSpPr>
                <a:xfrm>
                  <a:off x="1962749" y="4159963"/>
                  <a:ext cx="263609" cy="422593"/>
                  <a:chOff x="1631487" y="4369594"/>
                  <a:chExt cx="413689" cy="706182"/>
                </a:xfrm>
              </p:grpSpPr>
              <p:sp>
                <p:nvSpPr>
                  <p:cNvPr id="262" name="任意多边形 265">
                    <a:extLst>
                      <a:ext uri="{FF2B5EF4-FFF2-40B4-BE49-F238E27FC236}">
                        <a16:creationId xmlns:a16="http://schemas.microsoft.com/office/drawing/2014/main" id="{ADF62CCF-C0D5-428B-AC46-795078B51354}"/>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63" name="任意多边形 266">
                    <a:extLst>
                      <a:ext uri="{FF2B5EF4-FFF2-40B4-BE49-F238E27FC236}">
                        <a16:creationId xmlns:a16="http://schemas.microsoft.com/office/drawing/2014/main" id="{23DFFD85-7428-4E71-93A9-1C34F699B3B2}"/>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59" name="组合 258">
                  <a:extLst>
                    <a:ext uri="{FF2B5EF4-FFF2-40B4-BE49-F238E27FC236}">
                      <a16:creationId xmlns:a16="http://schemas.microsoft.com/office/drawing/2014/main" id="{E961028F-4548-48DA-8B68-5E3B0AE872D2}"/>
                    </a:ext>
                  </a:extLst>
                </p:cNvPr>
                <p:cNvGrpSpPr/>
                <p:nvPr/>
              </p:nvGrpSpPr>
              <p:grpSpPr>
                <a:xfrm>
                  <a:off x="2226151" y="4159963"/>
                  <a:ext cx="263609" cy="422593"/>
                  <a:chOff x="1631487" y="4369594"/>
                  <a:chExt cx="413689" cy="706182"/>
                </a:xfrm>
              </p:grpSpPr>
              <p:sp>
                <p:nvSpPr>
                  <p:cNvPr id="260" name="任意多边形 263">
                    <a:extLst>
                      <a:ext uri="{FF2B5EF4-FFF2-40B4-BE49-F238E27FC236}">
                        <a16:creationId xmlns:a16="http://schemas.microsoft.com/office/drawing/2014/main" id="{FF549AD0-8FF0-44DC-B382-63AB75656AED}"/>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61" name="任意多边形 264">
                    <a:extLst>
                      <a:ext uri="{FF2B5EF4-FFF2-40B4-BE49-F238E27FC236}">
                        <a16:creationId xmlns:a16="http://schemas.microsoft.com/office/drawing/2014/main" id="{7BFB235F-8646-465C-91D5-921841EA0982}"/>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nvGrpSpPr>
              <p:cNvPr id="243" name="组合 242">
                <a:extLst>
                  <a:ext uri="{FF2B5EF4-FFF2-40B4-BE49-F238E27FC236}">
                    <a16:creationId xmlns:a16="http://schemas.microsoft.com/office/drawing/2014/main" id="{33BDCD27-C221-40E8-9F5B-14D3C86880E9}"/>
                  </a:ext>
                </a:extLst>
              </p:cNvPr>
              <p:cNvGrpSpPr/>
              <p:nvPr/>
            </p:nvGrpSpPr>
            <p:grpSpPr>
              <a:xfrm>
                <a:off x="2635222" y="4495706"/>
                <a:ext cx="299986" cy="204635"/>
                <a:chOff x="1435945" y="4159963"/>
                <a:chExt cx="1053815" cy="422593"/>
              </a:xfrm>
            </p:grpSpPr>
            <p:grpSp>
              <p:nvGrpSpPr>
                <p:cNvPr id="244" name="组合 243">
                  <a:extLst>
                    <a:ext uri="{FF2B5EF4-FFF2-40B4-BE49-F238E27FC236}">
                      <a16:creationId xmlns:a16="http://schemas.microsoft.com/office/drawing/2014/main" id="{314247A7-372D-4883-9DA4-6F23A4001703}"/>
                    </a:ext>
                  </a:extLst>
                </p:cNvPr>
                <p:cNvGrpSpPr/>
                <p:nvPr/>
              </p:nvGrpSpPr>
              <p:grpSpPr>
                <a:xfrm>
                  <a:off x="1435945" y="4159963"/>
                  <a:ext cx="263609" cy="422593"/>
                  <a:chOff x="1631487" y="4369594"/>
                  <a:chExt cx="413689" cy="706182"/>
                </a:xfrm>
              </p:grpSpPr>
              <p:sp>
                <p:nvSpPr>
                  <p:cNvPr id="254" name="任意多边形 257">
                    <a:extLst>
                      <a:ext uri="{FF2B5EF4-FFF2-40B4-BE49-F238E27FC236}">
                        <a16:creationId xmlns:a16="http://schemas.microsoft.com/office/drawing/2014/main" id="{6A6C5769-31D3-4951-BE9C-9C52B6F6C897}"/>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55" name="任意多边形 258">
                    <a:extLst>
                      <a:ext uri="{FF2B5EF4-FFF2-40B4-BE49-F238E27FC236}">
                        <a16:creationId xmlns:a16="http://schemas.microsoft.com/office/drawing/2014/main" id="{D305BEBF-E4BF-4D8D-B3E2-B41CF75A6010}"/>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45" name="组合 244">
                  <a:extLst>
                    <a:ext uri="{FF2B5EF4-FFF2-40B4-BE49-F238E27FC236}">
                      <a16:creationId xmlns:a16="http://schemas.microsoft.com/office/drawing/2014/main" id="{C3F90FC3-6763-4BAF-BBD0-665BFBDE415F}"/>
                    </a:ext>
                  </a:extLst>
                </p:cNvPr>
                <p:cNvGrpSpPr/>
                <p:nvPr/>
              </p:nvGrpSpPr>
              <p:grpSpPr>
                <a:xfrm>
                  <a:off x="1699347" y="4159963"/>
                  <a:ext cx="263609" cy="422593"/>
                  <a:chOff x="1631487" y="4369594"/>
                  <a:chExt cx="413689" cy="706182"/>
                </a:xfrm>
              </p:grpSpPr>
              <p:sp>
                <p:nvSpPr>
                  <p:cNvPr id="252" name="任意多边形 255">
                    <a:extLst>
                      <a:ext uri="{FF2B5EF4-FFF2-40B4-BE49-F238E27FC236}">
                        <a16:creationId xmlns:a16="http://schemas.microsoft.com/office/drawing/2014/main" id="{42A3ACD4-4EF7-4369-9F00-E7C5110F6ABD}"/>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53" name="任意多边形 256">
                    <a:extLst>
                      <a:ext uri="{FF2B5EF4-FFF2-40B4-BE49-F238E27FC236}">
                        <a16:creationId xmlns:a16="http://schemas.microsoft.com/office/drawing/2014/main" id="{A2798F3E-F4DA-4052-9FD9-85BCC9767FC1}"/>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46" name="组合 245">
                  <a:extLst>
                    <a:ext uri="{FF2B5EF4-FFF2-40B4-BE49-F238E27FC236}">
                      <a16:creationId xmlns:a16="http://schemas.microsoft.com/office/drawing/2014/main" id="{BA31FA66-A347-4170-97DE-6934D76BC9CF}"/>
                    </a:ext>
                  </a:extLst>
                </p:cNvPr>
                <p:cNvGrpSpPr/>
                <p:nvPr/>
              </p:nvGrpSpPr>
              <p:grpSpPr>
                <a:xfrm>
                  <a:off x="1962749" y="4159963"/>
                  <a:ext cx="263609" cy="422593"/>
                  <a:chOff x="1631487" y="4369594"/>
                  <a:chExt cx="413689" cy="706182"/>
                </a:xfrm>
              </p:grpSpPr>
              <p:sp>
                <p:nvSpPr>
                  <p:cNvPr id="250" name="任意多边形 253">
                    <a:extLst>
                      <a:ext uri="{FF2B5EF4-FFF2-40B4-BE49-F238E27FC236}">
                        <a16:creationId xmlns:a16="http://schemas.microsoft.com/office/drawing/2014/main" id="{46421E2A-C806-467D-BF15-3E54E7DD2330}"/>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51" name="任意多边形 254">
                    <a:extLst>
                      <a:ext uri="{FF2B5EF4-FFF2-40B4-BE49-F238E27FC236}">
                        <a16:creationId xmlns:a16="http://schemas.microsoft.com/office/drawing/2014/main" id="{FDB0EC49-247D-48AE-B528-0CF6D57CDE52}"/>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nvGrpSpPr>
                <p:cNvPr id="247" name="组合 246">
                  <a:extLst>
                    <a:ext uri="{FF2B5EF4-FFF2-40B4-BE49-F238E27FC236}">
                      <a16:creationId xmlns:a16="http://schemas.microsoft.com/office/drawing/2014/main" id="{75D94B5B-27B0-473F-AF90-2B4A0B704FEF}"/>
                    </a:ext>
                  </a:extLst>
                </p:cNvPr>
                <p:cNvGrpSpPr/>
                <p:nvPr/>
              </p:nvGrpSpPr>
              <p:grpSpPr>
                <a:xfrm>
                  <a:off x="2226151" y="4159963"/>
                  <a:ext cx="263609" cy="422593"/>
                  <a:chOff x="1631487" y="4369594"/>
                  <a:chExt cx="413689" cy="706182"/>
                </a:xfrm>
              </p:grpSpPr>
              <p:sp>
                <p:nvSpPr>
                  <p:cNvPr id="248" name="任意多边形 251">
                    <a:extLst>
                      <a:ext uri="{FF2B5EF4-FFF2-40B4-BE49-F238E27FC236}">
                        <a16:creationId xmlns:a16="http://schemas.microsoft.com/office/drawing/2014/main" id="{5DFB2031-2EE3-4FB8-AC5F-C126FACAC385}"/>
                      </a:ext>
                    </a:extLst>
                  </p:cNvPr>
                  <p:cNvSpPr/>
                  <p:nvPr/>
                </p:nvSpPr>
                <p:spPr>
                  <a:xfrm>
                    <a:off x="1631487" y="4369594"/>
                    <a:ext cx="207168" cy="357188"/>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sp>
                <p:nvSpPr>
                  <p:cNvPr id="249" name="任意多边形 252">
                    <a:extLst>
                      <a:ext uri="{FF2B5EF4-FFF2-40B4-BE49-F238E27FC236}">
                        <a16:creationId xmlns:a16="http://schemas.microsoft.com/office/drawing/2014/main" id="{31ACC327-125F-4FDD-966B-0FC25F74B634}"/>
                      </a:ext>
                    </a:extLst>
                  </p:cNvPr>
                  <p:cNvSpPr/>
                  <p:nvPr/>
                </p:nvSpPr>
                <p:spPr>
                  <a:xfrm rot="10800000">
                    <a:off x="1838007" y="4718589"/>
                    <a:ext cx="207169" cy="357187"/>
                  </a:xfrm>
                  <a:custGeom>
                    <a:avLst/>
                    <a:gdLst>
                      <a:gd name="connsiteX0" fmla="*/ 0 w 207168"/>
                      <a:gd name="connsiteY0" fmla="*/ 357187 h 357187"/>
                      <a:gd name="connsiteX1" fmla="*/ 107156 w 207168"/>
                      <a:gd name="connsiteY1" fmla="*/ 0 h 357187"/>
                      <a:gd name="connsiteX2" fmla="*/ 207168 w 207168"/>
                      <a:gd name="connsiteY2" fmla="*/ 357187 h 357187"/>
                    </a:gdLst>
                    <a:ahLst/>
                    <a:cxnLst>
                      <a:cxn ang="0">
                        <a:pos x="connsiteX0" y="connsiteY0"/>
                      </a:cxn>
                      <a:cxn ang="0">
                        <a:pos x="connsiteX1" y="connsiteY1"/>
                      </a:cxn>
                      <a:cxn ang="0">
                        <a:pos x="connsiteX2" y="connsiteY2"/>
                      </a:cxn>
                    </a:cxnLst>
                    <a:rect l="l" t="t" r="r" b="b"/>
                    <a:pathLst>
                      <a:path w="207168" h="357187">
                        <a:moveTo>
                          <a:pt x="0" y="357187"/>
                        </a:moveTo>
                        <a:cubicBezTo>
                          <a:pt x="36314" y="178593"/>
                          <a:pt x="72628" y="0"/>
                          <a:pt x="107156" y="0"/>
                        </a:cubicBezTo>
                        <a:cubicBezTo>
                          <a:pt x="141684" y="0"/>
                          <a:pt x="174426" y="178593"/>
                          <a:pt x="207168" y="357187"/>
                        </a:cubicBezTo>
                      </a:path>
                    </a:pathLst>
                  </a:custGeom>
                  <a:noFill/>
                  <a:ln w="6350" cap="flat" cmpd="sng" algn="ctr">
                    <a:solidFill>
                      <a:sysClr val="windowText" lastClr="000000"/>
                    </a:solidFill>
                    <a:prstDash val="solid"/>
                    <a:miter lim="800000"/>
                  </a:ln>
                  <a:effectLst/>
                </p:spPr>
                <p:txBody>
                  <a:bodyPr rtlCol="0" anchor="ctr"/>
                  <a:lstStyle/>
                  <a:p>
                    <a:pPr algn="ctr" defTabSz="914400">
                      <a:defRPr/>
                    </a:pPr>
                    <a:endParaRPr lang="zh-CN" altLang="en-US" kern="0">
                      <a:solidFill>
                        <a:prstClr val="white"/>
                      </a:solidFill>
                      <a:ea typeface="宋体" panose="02010600030101010101" pitchFamily="2" charset="-122"/>
                    </a:endParaRPr>
                  </a:p>
                </p:txBody>
              </p:sp>
            </p:grpSp>
          </p:grpSp>
        </p:grpSp>
        <p:cxnSp>
          <p:nvCxnSpPr>
            <p:cNvPr id="386" name="直接箭头连接符 385">
              <a:extLst>
                <a:ext uri="{FF2B5EF4-FFF2-40B4-BE49-F238E27FC236}">
                  <a16:creationId xmlns:a16="http://schemas.microsoft.com/office/drawing/2014/main" id="{F20BD65A-0F64-4D15-B5DE-9A2A85570850}"/>
                </a:ext>
              </a:extLst>
            </p:cNvPr>
            <p:cNvCxnSpPr/>
            <p:nvPr/>
          </p:nvCxnSpPr>
          <p:spPr>
            <a:xfrm>
              <a:off x="5412147" y="3166486"/>
              <a:ext cx="1196278" cy="0"/>
            </a:xfrm>
            <a:prstGeom prst="straightConnector1">
              <a:avLst/>
            </a:prstGeom>
            <a:noFill/>
            <a:ln w="6350" cap="flat" cmpd="sng" algn="ctr">
              <a:solidFill>
                <a:sysClr val="windowText" lastClr="000000"/>
              </a:solidFill>
              <a:prstDash val="solid"/>
              <a:miter lim="800000"/>
              <a:headEnd w="sm" len="sm"/>
              <a:tailEnd type="triangle" w="sm" len="sm"/>
            </a:ln>
            <a:effectLst/>
          </p:spPr>
        </p:cxnSp>
      </p:grpSp>
      <p:sp>
        <p:nvSpPr>
          <p:cNvPr id="390" name="矩形 389">
            <a:extLst>
              <a:ext uri="{FF2B5EF4-FFF2-40B4-BE49-F238E27FC236}">
                <a16:creationId xmlns:a16="http://schemas.microsoft.com/office/drawing/2014/main" id="{975917C3-67BD-4C0B-983F-72EAB06B00E8}"/>
              </a:ext>
            </a:extLst>
          </p:cNvPr>
          <p:cNvSpPr/>
          <p:nvPr/>
        </p:nvSpPr>
        <p:spPr>
          <a:xfrm>
            <a:off x="166202" y="5657069"/>
            <a:ext cx="7672052" cy="574516"/>
          </a:xfrm>
          <a:prstGeom prst="rect">
            <a:avLst/>
          </a:prstGeom>
        </p:spPr>
        <p:txBody>
          <a:bodyPr wrap="square">
            <a:spAutoFit/>
          </a:bodyPr>
          <a:lstStyle/>
          <a:p>
            <a:pPr marL="177800" lvl="1" indent="-177800">
              <a:spcBef>
                <a:spcPts val="200"/>
              </a:spcBef>
              <a:spcAft>
                <a:spcPts val="200"/>
              </a:spcAft>
              <a:buSzPct val="70000"/>
              <a:buFont typeface="Wingdings" panose="05000000000000000000" pitchFamily="2" charset="2"/>
              <a:buChar char="l"/>
              <a:defRPr/>
            </a:pPr>
            <a:r>
              <a:rPr lang="en-US" altLang="zh-CN" sz="1400" kern="0" dirty="0">
                <a:solidFill>
                  <a:srgbClr val="2D2015"/>
                </a:solidFill>
                <a:latin typeface="Times New Roman" panose="02020603050405020304" pitchFamily="18" charset="0"/>
                <a:cs typeface="Times New Roman" panose="02020603050405020304" pitchFamily="18" charset="0"/>
              </a:rPr>
              <a:t>Common: RF envelope detection for receiving &amp; Backscattering for transmitting</a:t>
            </a:r>
          </a:p>
          <a:p>
            <a:pPr marL="177800" lvl="1" indent="-177800">
              <a:spcBef>
                <a:spcPts val="200"/>
              </a:spcBef>
              <a:spcAft>
                <a:spcPts val="200"/>
              </a:spcAft>
              <a:buSzPct val="70000"/>
              <a:buFont typeface="Wingdings" panose="05000000000000000000" pitchFamily="2" charset="2"/>
              <a:buChar char="l"/>
              <a:defRPr/>
            </a:pPr>
            <a:r>
              <a:rPr lang="en-US" altLang="zh-CN" sz="1400" kern="0" dirty="0">
                <a:solidFill>
                  <a:srgbClr val="2D2015"/>
                </a:solidFill>
                <a:latin typeface="Times New Roman" panose="02020603050405020304" pitchFamily="18" charset="0"/>
                <a:cs typeface="Times New Roman" panose="02020603050405020304" pitchFamily="18" charset="0"/>
              </a:rPr>
              <a:t>Difference: without and with power amplifier for passive and semi-passive device, respectively</a:t>
            </a:r>
            <a:endParaRPr lang="en-US" altLang="zh-CN" sz="1200" kern="0" dirty="0">
              <a:latin typeface="Times New Roman" panose="02020603050405020304" pitchFamily="18" charset="0"/>
              <a:cs typeface="Times New Roman" panose="02020603050405020304" pitchFamily="18" charset="0"/>
            </a:endParaRPr>
          </a:p>
        </p:txBody>
      </p:sp>
      <p:sp>
        <p:nvSpPr>
          <p:cNvPr id="394" name="矩形 393">
            <a:extLst>
              <a:ext uri="{FF2B5EF4-FFF2-40B4-BE49-F238E27FC236}">
                <a16:creationId xmlns:a16="http://schemas.microsoft.com/office/drawing/2014/main" id="{BB0B37E0-92B1-4D2F-8F4D-465B3FDE2AF3}"/>
              </a:ext>
            </a:extLst>
          </p:cNvPr>
          <p:cNvSpPr/>
          <p:nvPr/>
        </p:nvSpPr>
        <p:spPr>
          <a:xfrm>
            <a:off x="7952334" y="5654561"/>
            <a:ext cx="4188443" cy="561692"/>
          </a:xfrm>
          <a:prstGeom prst="rect">
            <a:avLst/>
          </a:prstGeom>
        </p:spPr>
        <p:txBody>
          <a:bodyPr wrap="square">
            <a:spAutoFit/>
          </a:bodyPr>
          <a:lstStyle/>
          <a:p>
            <a:pPr marL="177800" lvl="1" indent="-177800">
              <a:spcBef>
                <a:spcPts val="200"/>
              </a:spcBef>
              <a:spcAft>
                <a:spcPts val="100"/>
              </a:spcAft>
              <a:buSzPct val="70000"/>
              <a:buFont typeface="Wingdings" panose="05000000000000000000" pitchFamily="2" charset="2"/>
              <a:buChar char="l"/>
              <a:defRPr/>
            </a:pPr>
            <a:r>
              <a:rPr lang="en-US" altLang="zh-CN" sz="1400" kern="0" dirty="0">
                <a:solidFill>
                  <a:srgbClr val="2D2015"/>
                </a:solidFill>
                <a:latin typeface="Times New Roman" panose="02020603050405020304" pitchFamily="18" charset="0"/>
                <a:cs typeface="Times New Roman" panose="02020603050405020304" pitchFamily="18" charset="0"/>
              </a:rPr>
              <a:t>Ultra-low power RF LO: no need of external CW</a:t>
            </a:r>
          </a:p>
          <a:p>
            <a:pPr marL="177800" lvl="1" indent="-177800">
              <a:spcBef>
                <a:spcPts val="200"/>
              </a:spcBef>
              <a:spcAft>
                <a:spcPts val="100"/>
              </a:spcAft>
              <a:buSzPct val="70000"/>
              <a:buFont typeface="Wingdings" panose="05000000000000000000" pitchFamily="2" charset="2"/>
              <a:buChar char="l"/>
              <a:defRPr/>
            </a:pPr>
            <a:r>
              <a:rPr lang="en-US" altLang="zh-CN" sz="1400" kern="0" dirty="0">
                <a:solidFill>
                  <a:srgbClr val="2D2015"/>
                </a:solidFill>
                <a:latin typeface="Times New Roman" panose="02020603050405020304" pitchFamily="18" charset="0"/>
                <a:cs typeface="Times New Roman" panose="02020603050405020304" pitchFamily="18" charset="0"/>
              </a:rPr>
              <a:t>Heterodyne transceiver: actively transmit RF signal</a:t>
            </a:r>
          </a:p>
        </p:txBody>
      </p:sp>
    </p:spTree>
    <p:extLst>
      <p:ext uri="{BB962C8B-B14F-4D97-AF65-F5344CB8AC3E}">
        <p14:creationId xmlns:p14="http://schemas.microsoft.com/office/powerpoint/2010/main" val="3309342490"/>
      </p:ext>
    </p:extLst>
  </p:cSld>
  <p:clrMapOvr>
    <a:masterClrMapping/>
  </p:clrMapOvr>
  <p:transition/>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14645</TotalTime>
  <Words>2745</Words>
  <Application>Microsoft Office PowerPoint</Application>
  <PresentationFormat>Custom</PresentationFormat>
  <Paragraphs>388</Paragraphs>
  <Slides>14</Slides>
  <Notes>9</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14</vt:i4>
      </vt:variant>
    </vt:vector>
  </HeadingPairs>
  <TitlesOfParts>
    <vt:vector size="30" baseType="lpstr">
      <vt:lpstr>.AppleSystemUIFont</vt:lpstr>
      <vt:lpstr>等线</vt:lpstr>
      <vt:lpstr>FrutigerNext LT Regular</vt:lpstr>
      <vt:lpstr>inherit</vt:lpstr>
      <vt:lpstr>Microsoft YaHei</vt:lpstr>
      <vt:lpstr>Microsoft YaHei</vt:lpstr>
      <vt:lpstr>MS Mincho</vt:lpstr>
      <vt:lpstr>ＭＳ Ｐゴシック</vt:lpstr>
      <vt:lpstr>黑体</vt:lpstr>
      <vt:lpstr>宋体</vt:lpstr>
      <vt:lpstr>华文细黑</vt:lpstr>
      <vt:lpstr>Arial</vt:lpstr>
      <vt:lpstr>Calibri</vt:lpstr>
      <vt:lpstr>Times New Roman</vt:lpstr>
      <vt:lpstr>Wingdings</vt:lpstr>
      <vt:lpstr>封面页_图片版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huangzonghao</dc:creator>
  <cp:lastModifiedBy>Matthew Webb</cp:lastModifiedBy>
  <cp:revision>408</cp:revision>
  <dcterms:created xsi:type="dcterms:W3CDTF">2020-08-28T08:44:19Z</dcterms:created>
  <dcterms:modified xsi:type="dcterms:W3CDTF">2023-05-31T10:07:11Z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(3)kkQf+Ta3qcCYA5+jhuRCxq7ov1/DVpHuXaUnW7e0k+p7BV+YGCYSw0vjvgN+OdDopRsklcvW
+VOx4bqvjiuPQr+vrPj8DuFzIuZMfFg3ZvqmkSje0dEWoOAZcwa8gAxzeZEjHEwCwuICmwA6
a13zHmg2j9t9I9itQJB7CVABuai7O/WkzsLLyITbvjxdIH0a8W7HkW9EElv3aXzAGNWLy5S5
1heituBx7U79CQ3ZnC</vt:lpwstr>
  </property>
  <property fmtid="{D5CDD505-2E9C-101B-9397-08002B2CF9AE}" pid="3" name="_2015_ms_pID_7253431">
    <vt:lpwstr>T2/Gwoib9vignIBZ7tS40aje4axkQbYZ+223f6EIwZHmMlSCjHeP8C
cTjs5j+LzprkuuU235m8T7zLoHmDzGpysMwIYkVSaZmhjStsGoGX9NQgrUQ0wxXp5J7IiN2E
ZT5bCo+/jEEGnDmmgn6niNpbYu7SyD0H1ynr95LYLBMH3m0BwrOLPXhnJ4Fh5/N/nGuO4fGU
bJYvk4viFMbM/fMX1pzFwIoUmzoyg0I/S52T</vt:lpwstr>
  </property>
  <property fmtid="{D5CDD505-2E9C-101B-9397-08002B2CF9AE}" pid="4" name="_2015_ms_pID_7253432">
    <vt:lpwstr>qn6ujYej7QzMGmTpNr0Fgjs=</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1684900032</vt:lpwstr>
  </property>
</Properties>
</file>