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6"/>
  </p:notesMasterIdLst>
  <p:sldIdLst>
    <p:sldId id="263" r:id="rId3"/>
    <p:sldId id="281" r:id="rId4"/>
    <p:sldId id="282" r:id="rId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8" d="100"/>
          <a:sy n="68" d="100"/>
        </p:scale>
        <p:origin x="592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9867179-10D3-472F-8BC2-72870E63460A}" type="datetimeFigureOut">
              <a:rPr lang="zh-CN" altLang="en-US" smtClean="0"/>
              <a:t>2023/5/31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70193F6-9997-4978-8D6E-0359EB58DC6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13614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6837353-30EB-4A48-80EB-173D804AEFB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154627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D4D3F78-2B77-A547-EB6C-F257B1FA5C1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25C14FB-9E73-1355-B9ED-96FCCFBFD79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3F9FD9C-B6AE-6030-6A6F-662D437DEF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0F4343-6CAB-4183-B26A-99202167C829}" type="datetimeFigureOut">
              <a:rPr lang="zh-CN" altLang="en-US" smtClean="0"/>
              <a:t>2023/5/31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D7DC9BAC-00CA-4122-F0A8-3E85B06869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393B0A-CC6B-0492-9075-60543B4D26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1199E-AB5D-461F-B417-4BBD96B9FCC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20309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42479E8-C79A-2311-677B-159A8EB8DC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1974D27-53C9-7980-9309-2CD5140446A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A4A5CC67-3E3E-646C-09E3-78321E47FF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0F4343-6CAB-4183-B26A-99202167C829}" type="datetimeFigureOut">
              <a:rPr lang="zh-CN" altLang="en-US" smtClean="0"/>
              <a:t>2023/5/31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BAC610E5-55D3-0FC9-DD2C-96858D9010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C3A3EDF-37F6-980B-45CB-7B9E65D910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1199E-AB5D-461F-B417-4BBD96B9FCC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01963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2548B84B-0DA1-DA94-F640-D9381BF1D0C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F6C388FB-E3D4-4402-5D4C-065D027F9A8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8705B62-E20C-6502-5FCD-F0474849E5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0F4343-6CAB-4183-B26A-99202167C829}" type="datetimeFigureOut">
              <a:rPr lang="zh-CN" altLang="en-US" smtClean="0"/>
              <a:t>2023/5/31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A320699-ABE8-FDEF-025F-8E82279652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35ED5607-4ADE-9959-9E5C-D7694F4A2A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1199E-AB5D-461F-B417-4BBD96B9FCC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043088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2023/5/31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718382"/>
      </p:ext>
    </p:extLst>
  </p:cSld>
  <p:clrMapOvr>
    <a:masterClrMapping/>
  </p:clrMapOvr>
  <p:hf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2023/5/31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0525308"/>
      </p:ext>
    </p:extLst>
  </p:cSld>
  <p:clrMapOvr>
    <a:masterClrMapping/>
  </p:clrMapOvr>
  <p:hf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2023/5/31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2574667"/>
      </p:ext>
    </p:extLst>
  </p:cSld>
  <p:clrMapOvr>
    <a:masterClrMapping/>
  </p:clrMapOvr>
  <p:hf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2023/5/31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6381353"/>
      </p:ext>
    </p:extLst>
  </p:cSld>
  <p:clrMapOvr>
    <a:masterClrMapping/>
  </p:clrMapOvr>
  <p:hf hdr="0" ft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2023/5/31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0407840"/>
      </p:ext>
    </p:extLst>
  </p:cSld>
  <p:clrMapOvr>
    <a:masterClrMapping/>
  </p:clrMapOvr>
  <p:hf hdr="0" ftr="0" dt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2023/5/31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0256607"/>
      </p:ext>
    </p:extLst>
  </p:cSld>
  <p:clrMapOvr>
    <a:masterClrMapping/>
  </p:clrMapOvr>
  <p:hf hdr="0" ftr="0" dt="0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2023/5/31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7452130"/>
      </p:ext>
    </p:extLst>
  </p:cSld>
  <p:clrMapOvr>
    <a:masterClrMapping/>
  </p:clrMapOvr>
  <p:hf hdr="0" ftr="0" dt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2023/5/31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4965902"/>
      </p:ext>
    </p:extLst>
  </p:cSld>
  <p:clrMapOvr>
    <a:masterClrMapping/>
  </p:clrMapOvr>
  <p:hf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D3ECA83-CEBF-484A-1DC5-13DD2EA430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AAC5984F-1B61-6280-3ABC-6209F330995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ABDE13D1-1CEB-32B3-7DB1-D34802C474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0F4343-6CAB-4183-B26A-99202167C829}" type="datetimeFigureOut">
              <a:rPr lang="zh-CN" altLang="en-US" smtClean="0"/>
              <a:t>2023/5/31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B2D4EEE-4880-0CA7-3984-2D1314729D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BC9EFF0A-4067-437D-33E6-FE9931D7D0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1199E-AB5D-461F-B417-4BBD96B9FCC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668411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2023/5/31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7158766"/>
      </p:ext>
    </p:extLst>
  </p:cSld>
  <p:clrMapOvr>
    <a:masterClrMapping/>
  </p:clrMapOvr>
  <p:hf hdr="0" ftr="0" dt="0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2023/5/31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4920655"/>
      </p:ext>
    </p:extLst>
  </p:cSld>
  <p:clrMapOvr>
    <a:masterClrMapping/>
  </p:clrMapOvr>
  <p:hf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5378819-1320-A06E-F6CD-D9B87649DA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11C20CF9-D5CA-2F88-2F1E-413B79559CE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10210CF7-017D-ADC0-F9F1-6D57459C3A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0F4343-6CAB-4183-B26A-99202167C829}" type="datetimeFigureOut">
              <a:rPr lang="zh-CN" altLang="en-US" smtClean="0"/>
              <a:t>2023/5/31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1021A0AF-9AAB-E6F9-2695-930250C9C6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6116B11-7D30-E0EA-5C3B-CCB420944A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1199E-AB5D-461F-B417-4BBD96B9FCC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58959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B95D144-AD0A-0CB2-CB45-02C69E6B85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E3E83E9-05EF-B86E-B9C1-F33A82A0000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8B78204-1C38-3F2C-2640-D099D8EB778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3CA52D26-F9FA-EB40-933C-2026D19891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0F4343-6CAB-4183-B26A-99202167C829}" type="datetimeFigureOut">
              <a:rPr lang="zh-CN" altLang="en-US" smtClean="0"/>
              <a:t>2023/5/31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8A801708-75FF-723C-C61C-4495913602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00B17FB9-2EF0-9B8C-1B3F-2C999415E5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1199E-AB5D-461F-B417-4BBD96B9FCC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49755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E406DFB-D3CC-2BB6-D28B-1A2A8469A6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3AD69DC2-9A50-64D4-2B03-E098C868AB3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3F94C4C0-5268-6548-8BAC-45DFA615A35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45488F70-1BFF-B21C-80FA-B4CAD8E6D30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885DE7DB-9FAE-6D3B-8718-D120858643A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977E5B68-E908-F0BC-9DE3-55D2C771C3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0F4343-6CAB-4183-B26A-99202167C829}" type="datetimeFigureOut">
              <a:rPr lang="zh-CN" altLang="en-US" smtClean="0"/>
              <a:t>2023/5/31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AC7A55F7-2E70-0DFF-E6D4-3F9CD9C3F4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53FB6710-CAB7-04D3-074E-B3D61B2040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1199E-AB5D-461F-B417-4BBD96B9FCC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10493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C93E013-1605-1F9F-DA55-FDC85EE26A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D0391846-AF1C-81C0-7B81-EB59EED17E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0F4343-6CAB-4183-B26A-99202167C829}" type="datetimeFigureOut">
              <a:rPr lang="zh-CN" altLang="en-US" smtClean="0"/>
              <a:t>2023/5/31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0B6F64E9-36C3-A3DE-DF93-F1D8208740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2163EB46-9E81-80EE-E81E-16A06AA21C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1199E-AB5D-461F-B417-4BBD96B9FCC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94169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56A4465-D2C1-FF03-2BDA-AE2F39ED4A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0F4343-6CAB-4183-B26A-99202167C829}" type="datetimeFigureOut">
              <a:rPr lang="zh-CN" altLang="en-US" smtClean="0"/>
              <a:t>2023/5/31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F7EED08D-DA89-1BFA-51A0-34EA599548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7BC6D986-E035-13F6-B1C7-267C2D606B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1199E-AB5D-461F-B417-4BBD96B9FCC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53995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0565DDD-34C3-F676-370F-3C1B14A466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0C1290E9-3BB6-E74C-0CCF-8F1DC6EF32D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A4D1B23E-7EA0-30D0-1FC9-E2A46826AD8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855CF591-3B89-5609-BBB7-5708000DC7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0F4343-6CAB-4183-B26A-99202167C829}" type="datetimeFigureOut">
              <a:rPr lang="zh-CN" altLang="en-US" smtClean="0"/>
              <a:t>2023/5/31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81766DCC-36AF-5E5D-2289-6A60EBA3EA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D34F3CB8-6533-28E3-794F-20611EAF50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1199E-AB5D-461F-B417-4BBD96B9FCC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05291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0829FFC-1CDE-D82F-B87A-1C5BF853E2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FCAE881A-2FF6-EC5C-38B6-FBE5BA79497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91D1A9ED-F131-CAA5-8BA8-3B5732AB437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599A91C-0338-0516-802E-6DC7AF3A92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0F4343-6CAB-4183-B26A-99202167C829}" type="datetimeFigureOut">
              <a:rPr lang="zh-CN" altLang="en-US" smtClean="0"/>
              <a:t>2023/5/31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1B51DCF0-75B7-97A1-C7C1-6F1BC33D5D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10ABC555-4BEC-F39D-5B45-49744D25C1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1199E-AB5D-461F-B417-4BBD96B9FCC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02006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theme" Target="../theme/theme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A8E05466-A812-5330-26D2-2136AF3B8C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6D0ED517-3885-B640-774D-7DD5E1E77FA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B38174E-F6E6-5ABF-D085-0D233F5C65B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D0F4343-6CAB-4183-B26A-99202167C829}" type="datetimeFigureOut">
              <a:rPr lang="zh-CN" altLang="en-US" smtClean="0"/>
              <a:t>2023/5/31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42F6A66-F6F9-7024-F4A5-7A2455D7BAE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598578A1-D78D-F3E0-33F9-6B5EB52A2D8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21199E-AB5D-461F-B417-4BBD96B9FCC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22945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  <a:t>2023/5/31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87476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66181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D9BB5D0-35E4-459D-AEF3-FE4D7C45CC19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6" name="图片 5" descr="中国广电-4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921352"/>
            <a:ext cx="12192000" cy="4072255"/>
          </a:xfrm>
          <a:prstGeom prst="rect">
            <a:avLst/>
          </a:prstGeom>
        </p:spPr>
      </p:pic>
      <p:sp>
        <p:nvSpPr>
          <p:cNvPr id="3" name="文本占位符 2"/>
          <p:cNvSpPr>
            <a:spLocks noGrp="1"/>
          </p:cNvSpPr>
          <p:nvPr/>
        </p:nvSpPr>
        <p:spPr>
          <a:xfrm>
            <a:off x="715010" y="2909570"/>
            <a:ext cx="5549900" cy="64198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200" kern="12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8" name="文本占位符 3"/>
          <p:cNvSpPr>
            <a:spLocks noGrp="1"/>
          </p:cNvSpPr>
          <p:nvPr/>
        </p:nvSpPr>
        <p:spPr>
          <a:xfrm>
            <a:off x="5316068" y="3766235"/>
            <a:ext cx="867138" cy="64219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200" kern="12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CBN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1582148" y="3937258"/>
            <a:ext cx="3098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15010" y="1998786"/>
            <a:ext cx="10069254" cy="70788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0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Enhanced IAB for emergency network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6D3F1AAF-FEF3-C52E-4B6E-6E58E37CAF37}"/>
              </a:ext>
            </a:extLst>
          </p:cNvPr>
          <p:cNvSpPr txBox="1"/>
          <p:nvPr/>
        </p:nvSpPr>
        <p:spPr>
          <a:xfrm>
            <a:off x="0" y="80097"/>
            <a:ext cx="6096000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3GPP TSG RAN Rel-19 Workshop Meeting, June 15 - 16, 2023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Agenda item: 5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RWS-230404</a:t>
            </a:r>
          </a:p>
        </p:txBody>
      </p:sp>
      <p:pic>
        <p:nvPicPr>
          <p:cNvPr id="2" name="图片 1" descr="中国广电VI基础 10517-48">
            <a:extLst>
              <a:ext uri="{FF2B5EF4-FFF2-40B4-BE49-F238E27FC236}">
                <a16:creationId xmlns:a16="http://schemas.microsoft.com/office/drawing/2014/main" id="{63E91DCB-0A0A-2DB6-6EDF-E7F7D07002E5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5618"/>
          <a:stretch>
            <a:fillRect/>
          </a:stretch>
        </p:blipFill>
        <p:spPr>
          <a:xfrm>
            <a:off x="10150475" y="394970"/>
            <a:ext cx="1731010" cy="60896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310515" y="205312"/>
            <a:ext cx="11221085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600" b="1" spc="-5" dirty="0">
                <a:latin typeface="Book Antiqua"/>
                <a:ea typeface="+mj-ea"/>
              </a:rPr>
              <a:t>Enhanced IAB for</a:t>
            </a:r>
            <a:r>
              <a:rPr lang="zh-CN" altLang="en-US" sz="2600" b="1" spc="-5" dirty="0">
                <a:latin typeface="Book Antiqua"/>
                <a:ea typeface="+mj-ea"/>
              </a:rPr>
              <a:t> </a:t>
            </a:r>
            <a:r>
              <a:rPr lang="en-US" altLang="zh-CN" sz="2600" b="1" spc="-5" dirty="0">
                <a:latin typeface="Book Antiqua"/>
                <a:ea typeface="+mj-ea"/>
              </a:rPr>
              <a:t>emergency network</a:t>
            </a:r>
          </a:p>
        </p:txBody>
      </p:sp>
      <p:sp>
        <p:nvSpPr>
          <p:cNvPr id="46" name="文本框 9">
            <a:extLst>
              <a:ext uri="{FF2B5EF4-FFF2-40B4-BE49-F238E27FC236}">
                <a16:creationId xmlns:a16="http://schemas.microsoft.com/office/drawing/2014/main" id="{A7D0AC78-D635-5CAD-A82E-FE802EE50377}"/>
              </a:ext>
            </a:extLst>
          </p:cNvPr>
          <p:cNvSpPr txBox="1"/>
          <p:nvPr/>
        </p:nvSpPr>
        <p:spPr>
          <a:xfrm>
            <a:off x="383549" y="1003935"/>
            <a:ext cx="11424901" cy="130728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="horz" wrap="square" lIns="30099" tIns="30099" rIns="30099" bIns="30099" numCol="1" spcCol="38100" rtlCol="0" anchor="ctr">
            <a:spAutoFit/>
          </a:bodyPr>
          <a:lstStyle>
            <a:defPPr marL="0" marR="0" indent="0" algn="l" defTabSz="457178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9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l" defTabSz="1316670" rtl="0" fontAlgn="auto" latinLnBrk="0" hangingPunct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Gotham Book"/>
              </a:defRPr>
            </a:lvl1pPr>
            <a:lvl2pPr marL="0" marR="0" indent="0" algn="l" defTabSz="1316670" rtl="0" fontAlgn="auto" latinLnBrk="0" hangingPunct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Gotham Book"/>
              </a:defRPr>
            </a:lvl2pPr>
            <a:lvl3pPr marL="0" marR="0" indent="0" algn="l" defTabSz="1316670" rtl="0" fontAlgn="auto" latinLnBrk="0" hangingPunct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Gotham Book"/>
              </a:defRPr>
            </a:lvl3pPr>
            <a:lvl4pPr marL="0" marR="0" indent="0" algn="l" defTabSz="1316670" rtl="0" fontAlgn="auto" latinLnBrk="0" hangingPunct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Gotham Book"/>
              </a:defRPr>
            </a:lvl4pPr>
            <a:lvl5pPr marL="0" marR="0" indent="0" algn="l" defTabSz="1316670" rtl="0" fontAlgn="auto" latinLnBrk="0" hangingPunct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Gotham Book"/>
              </a:defRPr>
            </a:lvl5pPr>
            <a:lvl6pPr marL="0" marR="0" indent="0" algn="l" defTabSz="1316670" rtl="0" fontAlgn="auto" latinLnBrk="0" hangingPunct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Gotham Book"/>
              </a:defRPr>
            </a:lvl6pPr>
            <a:lvl7pPr marL="0" marR="0" indent="0" algn="l" defTabSz="1316670" rtl="0" fontAlgn="auto" latinLnBrk="0" hangingPunct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Gotham Book"/>
              </a:defRPr>
            </a:lvl7pPr>
            <a:lvl8pPr marL="0" marR="0" indent="0" algn="l" defTabSz="1316670" rtl="0" fontAlgn="auto" latinLnBrk="0" hangingPunct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Gotham Book"/>
              </a:defRPr>
            </a:lvl8pPr>
            <a:lvl9pPr marL="0" marR="0" indent="0" algn="l" defTabSz="1316670" rtl="0" fontAlgn="auto" latinLnBrk="0" hangingPunct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Gotham Book"/>
              </a:defRPr>
            </a:lvl9pPr>
          </a:lstStyle>
          <a:p>
            <a:pPr defTabSz="914400">
              <a:lnSpc>
                <a:spcPct val="150000"/>
              </a:lnSpc>
            </a:pPr>
            <a:r>
              <a:rPr lang="en-US" altLang="zh-CN" sz="1800" b="1" dirty="0">
                <a:solidFill>
                  <a:srgbClr val="1D1D1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Background:</a:t>
            </a:r>
          </a:p>
          <a:p>
            <a:pPr marL="285750" indent="-285750" defTabSz="9144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800" dirty="0">
                <a:solidFill>
                  <a:srgbClr val="1D1D1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Deep urban coverage areas: poor coverage in high-risk areas, high-rise buildings, underground, tunnel, etc.</a:t>
            </a:r>
          </a:p>
          <a:p>
            <a:pPr marL="285750" indent="-285750" defTabSz="9144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800" dirty="0">
                <a:solidFill>
                  <a:srgbClr val="1D1D1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Remote coverage areas: lower link quality, earthquake,</a:t>
            </a:r>
            <a:r>
              <a:rPr lang="zh-CN" altLang="en-US" sz="1800" dirty="0">
                <a:solidFill>
                  <a:srgbClr val="1D1D1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zh-CN" sz="1800" dirty="0">
                <a:solidFill>
                  <a:srgbClr val="1D1D1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rescue,</a:t>
            </a:r>
            <a:r>
              <a:rPr lang="zh-CN" altLang="en-US" sz="1800" dirty="0">
                <a:solidFill>
                  <a:srgbClr val="1D1D1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zh-CN" sz="1800" dirty="0">
                <a:solidFill>
                  <a:srgbClr val="1D1D1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etc.</a:t>
            </a:r>
          </a:p>
        </p:txBody>
      </p:sp>
      <p:pic>
        <p:nvPicPr>
          <p:cNvPr id="8" name="图片 7" descr="中国广电VI基础 10517-48">
            <a:extLst>
              <a:ext uri="{FF2B5EF4-FFF2-40B4-BE49-F238E27FC236}">
                <a16:creationId xmlns:a16="http://schemas.microsoft.com/office/drawing/2014/main" id="{10E58721-4F5E-EDAD-0C03-12B98EEC1A9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5618"/>
          <a:stretch>
            <a:fillRect/>
          </a:stretch>
        </p:blipFill>
        <p:spPr>
          <a:xfrm>
            <a:off x="10150475" y="394970"/>
            <a:ext cx="1731010" cy="608965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EAC124B6-B496-410B-1AC1-2D4DFD581179}"/>
              </a:ext>
            </a:extLst>
          </p:cNvPr>
          <p:cNvSpPr txBox="1"/>
          <p:nvPr/>
        </p:nvSpPr>
        <p:spPr>
          <a:xfrm>
            <a:off x="310515" y="2617396"/>
            <a:ext cx="11221085" cy="17113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b="1" dirty="0">
                <a:latin typeface="Calibri" panose="020F0502020204030204" pitchFamily="34" charset="0"/>
                <a:cs typeface="Calibri" panose="020F0502020204030204" pitchFamily="34" charset="0"/>
              </a:rPr>
              <a:t>Motivation</a:t>
            </a:r>
            <a:r>
              <a:rPr lang="zh-CN" altLang="en-US" dirty="0">
                <a:latin typeface="Calibri" panose="020F0502020204030204" pitchFamily="34" charset="0"/>
                <a:cs typeface="Calibri" panose="020F0502020204030204" pitchFamily="34" charset="0"/>
              </a:rPr>
              <a:t>：</a:t>
            </a:r>
            <a:endParaRPr lang="en-US" altLang="zh-CN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dirty="0">
                <a:solidFill>
                  <a:srgbClr val="1D1D1A"/>
                </a:solidFill>
                <a:latin typeface="Calibri" panose="020F0502020204030204" pitchFamily="34" charset="0"/>
                <a:cs typeface="Calibri" panose="020F0502020204030204" pitchFamily="34" charset="0"/>
                <a:sym typeface="Gotham Book"/>
              </a:rPr>
              <a:t>Support large-scale continuous coverage and high-speed services in remote areas and deep urban coverage areas</a:t>
            </a:r>
          </a:p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rgbClr val="1D1D1A"/>
                </a:solidFill>
                <a:latin typeface="Calibri" panose="020F0502020204030204" pitchFamily="34" charset="0"/>
                <a:cs typeface="Calibri" panose="020F0502020204030204" pitchFamily="34" charset="0"/>
                <a:sym typeface="Gotham Book"/>
              </a:rPr>
              <a:t>      —ensuring communication reliability for emergency network requirements through mesh nodes</a:t>
            </a:r>
          </a:p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rgbClr val="1D1D1A"/>
                </a:solidFill>
                <a:latin typeface="Calibri" panose="020F0502020204030204" pitchFamily="34" charset="0"/>
                <a:cs typeface="Calibri" panose="020F0502020204030204" pitchFamily="34" charset="0"/>
                <a:sym typeface="Gotham Book"/>
              </a:rPr>
              <a:t>      —improving link quality through multi hop mesh nodes </a:t>
            </a:r>
            <a:endParaRPr lang="zh-CN" altLang="en-US" dirty="0">
              <a:solidFill>
                <a:srgbClr val="1D1D1A"/>
              </a:solidFill>
              <a:latin typeface="Calibri" panose="020F0502020204030204" pitchFamily="34" charset="0"/>
              <a:cs typeface="Calibri" panose="020F0502020204030204" pitchFamily="34" charset="0"/>
              <a:sym typeface="Gotham Book"/>
            </a:endParaRPr>
          </a:p>
        </p:txBody>
      </p:sp>
    </p:spTree>
    <p:extLst>
      <p:ext uri="{BB962C8B-B14F-4D97-AF65-F5344CB8AC3E}">
        <p14:creationId xmlns:p14="http://schemas.microsoft.com/office/powerpoint/2010/main" val="261370468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文本框 9">
            <a:extLst>
              <a:ext uri="{FF2B5EF4-FFF2-40B4-BE49-F238E27FC236}">
                <a16:creationId xmlns:a16="http://schemas.microsoft.com/office/drawing/2014/main" id="{87DE5349-DF74-6BF1-BD10-335187EC4482}"/>
              </a:ext>
            </a:extLst>
          </p:cNvPr>
          <p:cNvSpPr txBox="1"/>
          <p:nvPr/>
        </p:nvSpPr>
        <p:spPr>
          <a:xfrm>
            <a:off x="456725" y="1003935"/>
            <a:ext cx="11317353" cy="213827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="horz" wrap="square" lIns="30099" tIns="30099" rIns="30099" bIns="30099" numCol="1" spcCol="38100" rtlCol="0" anchor="ctr">
            <a:spAutoFit/>
          </a:bodyPr>
          <a:lstStyle>
            <a:defPPr marL="0" marR="0" indent="0" algn="l" defTabSz="457178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9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l" defTabSz="1316670" rtl="0" fontAlgn="auto" latinLnBrk="0" hangingPunct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Gotham Book"/>
              </a:defRPr>
            </a:lvl1pPr>
            <a:lvl2pPr marL="0" marR="0" indent="0" algn="l" defTabSz="1316670" rtl="0" fontAlgn="auto" latinLnBrk="0" hangingPunct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Gotham Book"/>
              </a:defRPr>
            </a:lvl2pPr>
            <a:lvl3pPr marL="0" marR="0" indent="0" algn="l" defTabSz="1316670" rtl="0" fontAlgn="auto" latinLnBrk="0" hangingPunct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Gotham Book"/>
              </a:defRPr>
            </a:lvl3pPr>
            <a:lvl4pPr marL="0" marR="0" indent="0" algn="l" defTabSz="1316670" rtl="0" fontAlgn="auto" latinLnBrk="0" hangingPunct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Gotham Book"/>
              </a:defRPr>
            </a:lvl4pPr>
            <a:lvl5pPr marL="0" marR="0" indent="0" algn="l" defTabSz="1316670" rtl="0" fontAlgn="auto" latinLnBrk="0" hangingPunct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Gotham Book"/>
              </a:defRPr>
            </a:lvl5pPr>
            <a:lvl6pPr marL="0" marR="0" indent="0" algn="l" defTabSz="1316670" rtl="0" fontAlgn="auto" latinLnBrk="0" hangingPunct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Gotham Book"/>
              </a:defRPr>
            </a:lvl6pPr>
            <a:lvl7pPr marL="0" marR="0" indent="0" algn="l" defTabSz="1316670" rtl="0" fontAlgn="auto" latinLnBrk="0" hangingPunct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Gotham Book"/>
              </a:defRPr>
            </a:lvl7pPr>
            <a:lvl8pPr marL="0" marR="0" indent="0" algn="l" defTabSz="1316670" rtl="0" fontAlgn="auto" latinLnBrk="0" hangingPunct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Gotham Book"/>
              </a:defRPr>
            </a:lvl8pPr>
            <a:lvl9pPr marL="0" marR="0" indent="0" algn="l" defTabSz="1316670" rtl="0" fontAlgn="auto" latinLnBrk="0" hangingPunct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Gotham Book"/>
              </a:defRPr>
            </a:lvl9pPr>
          </a:lstStyle>
          <a:p>
            <a:pPr defTabSz="914400">
              <a:lnSpc>
                <a:spcPct val="150000"/>
              </a:lnSpc>
            </a:pPr>
            <a:r>
              <a:rPr lang="en-US" altLang="zh-CN" sz="1800" b="1" dirty="0">
                <a:solidFill>
                  <a:srgbClr val="1D1D1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Proposal:</a:t>
            </a:r>
          </a:p>
          <a:p>
            <a:pPr marL="285750" indent="-285750" defTabSz="9144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800" b="1" dirty="0">
                <a:solidFill>
                  <a:srgbClr val="1D1D1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Specify mechanism of enhancing IAB for emergency network with large-scale continuous coverage and high-speed services through mesh topology network</a:t>
            </a:r>
            <a:endParaRPr lang="en-US" altLang="zh-CN" sz="1800" dirty="0">
              <a:solidFill>
                <a:srgbClr val="1D1D1A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defTabSz="914400">
              <a:lnSpc>
                <a:spcPct val="150000"/>
              </a:lnSpc>
            </a:pPr>
            <a:r>
              <a:rPr lang="en-US" altLang="zh-CN" sz="1800" dirty="0">
                <a:solidFill>
                  <a:srgbClr val="1D1D1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— ensuring communication reliability</a:t>
            </a:r>
          </a:p>
          <a:p>
            <a:pPr defTabSz="914400">
              <a:lnSpc>
                <a:spcPct val="150000"/>
              </a:lnSpc>
            </a:pPr>
            <a:r>
              <a:rPr lang="en-US" altLang="zh-CN" sz="1800" dirty="0">
                <a:solidFill>
                  <a:srgbClr val="1D1D1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— improving Link Quality </a:t>
            </a:r>
          </a:p>
        </p:txBody>
      </p:sp>
      <p:pic>
        <p:nvPicPr>
          <p:cNvPr id="3" name="图片 2" descr="中国广电VI基础 10517-48">
            <a:extLst>
              <a:ext uri="{FF2B5EF4-FFF2-40B4-BE49-F238E27FC236}">
                <a16:creationId xmlns:a16="http://schemas.microsoft.com/office/drawing/2014/main" id="{9CAD5EB7-B057-B2F2-D5C6-69DDA04FDE13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5618"/>
          <a:stretch>
            <a:fillRect/>
          </a:stretch>
        </p:blipFill>
        <p:spPr>
          <a:xfrm>
            <a:off x="10150475" y="394970"/>
            <a:ext cx="1731010" cy="608965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44C15FED-D7A7-ED10-2A5C-1E01FA624E7F}"/>
              </a:ext>
            </a:extLst>
          </p:cNvPr>
          <p:cNvSpPr txBox="1"/>
          <p:nvPr/>
        </p:nvSpPr>
        <p:spPr>
          <a:xfrm>
            <a:off x="310515" y="205312"/>
            <a:ext cx="11221085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600" b="1" spc="-5" dirty="0">
                <a:latin typeface="Book Antiqua"/>
                <a:ea typeface="+mj-ea"/>
              </a:rPr>
              <a:t>Enhanced IAB for</a:t>
            </a:r>
            <a:r>
              <a:rPr lang="zh-CN" altLang="en-US" sz="2600" b="1" spc="-5" dirty="0">
                <a:latin typeface="Book Antiqua"/>
                <a:ea typeface="+mj-ea"/>
              </a:rPr>
              <a:t> </a:t>
            </a:r>
            <a:r>
              <a:rPr lang="en-US" altLang="zh-CN" sz="2600" b="1" spc="-5" dirty="0">
                <a:latin typeface="Book Antiqua"/>
                <a:ea typeface="+mj-ea"/>
              </a:rPr>
              <a:t>emergency network</a:t>
            </a:r>
          </a:p>
        </p:txBody>
      </p:sp>
    </p:spTree>
    <p:extLst>
      <p:ext uri="{BB962C8B-B14F-4D97-AF65-F5344CB8AC3E}">
        <p14:creationId xmlns:p14="http://schemas.microsoft.com/office/powerpoint/2010/main" val="276913953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232</TotalTime>
  <Words>142</Words>
  <Application>Microsoft Office PowerPoint</Application>
  <PresentationFormat>宽屏</PresentationFormat>
  <Paragraphs>20</Paragraphs>
  <Slides>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</vt:i4>
      </vt:variant>
    </vt:vector>
  </HeadingPairs>
  <TitlesOfParts>
    <vt:vector size="12" baseType="lpstr">
      <vt:lpstr>等线</vt:lpstr>
      <vt:lpstr>等线 Light</vt:lpstr>
      <vt:lpstr>微软雅黑</vt:lpstr>
      <vt:lpstr>Arial</vt:lpstr>
      <vt:lpstr>Book Antiqua</vt:lpstr>
      <vt:lpstr>Calibri</vt:lpstr>
      <vt:lpstr>Calibri Light</vt:lpstr>
      <vt:lpstr>Office 主题​​</vt:lpstr>
      <vt:lpstr>Office 主题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Kaixin</dc:creator>
  <cp:lastModifiedBy>Kaixin</cp:lastModifiedBy>
  <cp:revision>20</cp:revision>
  <dcterms:created xsi:type="dcterms:W3CDTF">2023-05-30T10:03:49Z</dcterms:created>
  <dcterms:modified xsi:type="dcterms:W3CDTF">2023-05-31T10:28:45Z</dcterms:modified>
</cp:coreProperties>
</file>