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1"/>
    <p:sldMasterId id="2147483683" r:id="rId2"/>
    <p:sldMasterId id="2147483669" r:id="rId3"/>
  </p:sldMasterIdLst>
  <p:notesMasterIdLst>
    <p:notesMasterId r:id="rId12"/>
  </p:notesMasterIdLst>
  <p:handoutMasterIdLst>
    <p:handoutMasterId r:id="rId13"/>
  </p:handoutMasterIdLst>
  <p:sldIdLst>
    <p:sldId id="256" r:id="rId4"/>
    <p:sldId id="282" r:id="rId5"/>
    <p:sldId id="283" r:id="rId6"/>
    <p:sldId id="284" r:id="rId7"/>
    <p:sldId id="285" r:id="rId8"/>
    <p:sldId id="286" r:id="rId9"/>
    <p:sldId id="287" r:id="rId10"/>
    <p:sldId id="281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778"/>
    <a:srgbClr val="FFFA00"/>
    <a:srgbClr val="E4007F"/>
    <a:srgbClr val="0099FF"/>
    <a:srgbClr val="EC55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5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624" y="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2023/5/31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2023/5/31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834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93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70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2731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383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703B8-68F3-4622-807A-43E8A1AF9EE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601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日付</a:t>
            </a:r>
            <a:endParaRPr kumimoji="1" lang="ja-JP" altLang="en-US" dirty="0"/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 smtClean="0"/>
              <a:t>部署名・氏名</a:t>
            </a:r>
            <a:endParaRPr kumimoji="1" lang="en-US" altLang="ja-JP" dirty="0" smtClean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 smtClean="0"/>
              <a:t>日付</a:t>
            </a:r>
            <a:endParaRPr kumimoji="1" lang="ja-JP" altLang="en-US" dirty="0"/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 smtClean="0"/>
              <a:t>部署名・氏名</a:t>
            </a:r>
            <a:endParaRPr kumimoji="1" lang="en-US" altLang="ja-JP" dirty="0" smtClean="0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 dirty="0" smtClean="0">
                <a:solidFill>
                  <a:schemeClr val="accent1"/>
                </a:solidFill>
                <a:latin typeface="+mj-lt"/>
              </a:rPr>
              <a:t>○○○○○社限り</a:t>
            </a:r>
            <a:endParaRPr kumimoji="1" lang="ja-JP" altLang="en-US" sz="1200" b="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 smtClean="0"/>
              <a:t>○○○○○株式会社 御中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中表紙タイトル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中表紙タイトル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 smtClean="0"/>
              <a:t>クリックしてテキストを入力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4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5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  <a:endParaRPr kumimoji="1" lang="en-US" altLang="ja-JP" dirty="0" smtClean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20963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 smtClean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  <p:sldLayoutId id="214748369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 smtClean="0">
                <a:solidFill>
                  <a:schemeClr val="accent4"/>
                </a:solidFill>
              </a:rPr>
              <a:t>© 2022 KDDI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 dirty="0" smtClean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1800" dirty="0"/>
              <a:t>KDDI </a:t>
            </a:r>
            <a:r>
              <a:rPr lang="en-US" altLang="ja-JP" sz="1800" dirty="0"/>
              <a:t>C</a:t>
            </a:r>
            <a:r>
              <a:rPr lang="en-US" altLang="ja-JP" sz="1800" dirty="0" smtClean="0"/>
              <a:t>orporation</a:t>
            </a:r>
            <a:r>
              <a:rPr lang="en-US" altLang="ja-JP" sz="1800" dirty="0" smtClean="0"/>
              <a:t>, </a:t>
            </a:r>
            <a:r>
              <a:rPr lang="en-US" altLang="ja-JP" sz="1800" dirty="0"/>
              <a:t>LG </a:t>
            </a:r>
            <a:r>
              <a:rPr lang="en-US" altLang="ja-JP" sz="1800" dirty="0" err="1" smtClean="0"/>
              <a:t>Uplus</a:t>
            </a:r>
            <a:r>
              <a:rPr lang="en-US" altLang="ja-JP" sz="1800" dirty="0"/>
              <a:t>, NTT DOCOMO INC</a:t>
            </a:r>
            <a:r>
              <a:rPr lang="en-US" altLang="ja-JP" sz="1800" dirty="0" smtClean="0"/>
              <a:t>., </a:t>
            </a:r>
            <a:r>
              <a:rPr lang="en-US" altLang="ja-JP" sz="1800" dirty="0" err="1" smtClean="0"/>
              <a:t>SoftBank</a:t>
            </a:r>
            <a:r>
              <a:rPr lang="en-US" altLang="ja-JP" sz="1800" dirty="0" smtClean="0"/>
              <a:t> </a:t>
            </a:r>
            <a:r>
              <a:rPr lang="en-US" altLang="ja-JP" sz="1800" dirty="0" smtClean="0"/>
              <a:t>Corp.</a:t>
            </a:r>
            <a:endParaRPr lang="ja-JP" altLang="en-US" sz="1800" dirty="0"/>
          </a:p>
        </p:txBody>
      </p:sp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Views on Intra-band non-collocated EN-DC/NR-CA in Release 19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79646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Rel-19 workshop</a:t>
            </a:r>
          </a:p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Taipei, June 15 – 16, 2023</a:t>
            </a: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655456" y="-350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 smtClean="0">
                <a:latin typeface="Calibri" panose="020F0502020204030204" pitchFamily="34" charset="0"/>
                <a:cs typeface="Calibri" panose="020F0502020204030204" pitchFamily="34" charset="0"/>
              </a:rPr>
              <a:t>RWS-230360</a:t>
            </a:r>
            <a:endParaRPr lang="en-US" altLang="ja-JP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000" dirty="0">
                <a:cs typeface="Calibri" panose="020F0502020204030204" pitchFamily="34" charset="0"/>
              </a:rPr>
              <a:t>In Release </a:t>
            </a:r>
            <a:r>
              <a:rPr lang="en-US" altLang="ja-JP" sz="2000" dirty="0" smtClean="0">
                <a:cs typeface="Calibri" panose="020F0502020204030204" pitchFamily="34" charset="0"/>
              </a:rPr>
              <a:t>16, Intra-band non-contiguous non-collocated EN-DC </a:t>
            </a:r>
            <a:r>
              <a:rPr lang="en-US" altLang="ja-JP" sz="1400" dirty="0">
                <a:cs typeface="Calibri" panose="020F0502020204030204" pitchFamily="34" charset="0"/>
              </a:rPr>
              <a:t>(</a:t>
            </a:r>
            <a:r>
              <a:rPr lang="en-US" altLang="ja-JP" sz="1400" dirty="0" smtClean="0">
                <a:cs typeface="Calibri" panose="020F0502020204030204" pitchFamily="34" charset="0"/>
              </a:rPr>
              <a:t>DC_42A-n77A, DC_42A-n78A</a:t>
            </a:r>
            <a:r>
              <a:rPr lang="en-US" altLang="ja-JP" sz="1400" dirty="0">
                <a:cs typeface="Calibri" panose="020F0502020204030204" pitchFamily="34" charset="0"/>
              </a:rPr>
              <a:t>)</a:t>
            </a:r>
            <a:r>
              <a:rPr lang="en-US" altLang="ja-JP" sz="2000" dirty="0" smtClean="0">
                <a:cs typeface="Calibri" panose="020F0502020204030204" pitchFamily="34" charset="0"/>
              </a:rPr>
              <a:t> Type 2 UE functionality </a:t>
            </a:r>
            <a:r>
              <a:rPr lang="en-US" altLang="ja-JP" sz="2000" dirty="0">
                <a:cs typeface="Calibri" panose="020F0502020204030204" pitchFamily="34" charset="0"/>
              </a:rPr>
              <a:t>has been </a:t>
            </a:r>
            <a:r>
              <a:rPr lang="en-US" altLang="ja-JP" sz="2000" dirty="0" smtClean="0">
                <a:cs typeface="Calibri" panose="020F0502020204030204" pitchFamily="34" charset="0"/>
              </a:rPr>
              <a:t>developed in RAN4. Additionally </a:t>
            </a:r>
            <a:r>
              <a:rPr lang="en-US" altLang="ja-JP" sz="2000" dirty="0">
                <a:cs typeface="Calibri" panose="020F0502020204030204" pitchFamily="34" charset="0"/>
              </a:rPr>
              <a:t>in </a:t>
            </a:r>
            <a:r>
              <a:rPr lang="en-US" altLang="ja-JP" sz="2000" dirty="0" smtClean="0">
                <a:cs typeface="Calibri" panose="020F0502020204030204" pitchFamily="34" charset="0"/>
              </a:rPr>
              <a:t>Release 18, </a:t>
            </a:r>
            <a:r>
              <a:rPr lang="en-US" altLang="ja-JP" sz="2000" dirty="0">
                <a:cs typeface="Calibri" panose="020F0502020204030204" pitchFamily="34" charset="0"/>
              </a:rPr>
              <a:t>Intra-band non-contiguous non-collocated </a:t>
            </a:r>
            <a:r>
              <a:rPr lang="en-US" altLang="ja-JP" sz="2000" dirty="0" smtClean="0">
                <a:cs typeface="Calibri" panose="020F0502020204030204" pitchFamily="34" charset="0"/>
              </a:rPr>
              <a:t>NR-CA</a:t>
            </a:r>
            <a:r>
              <a:rPr lang="en-US" altLang="ja-JP" sz="1400" dirty="0">
                <a:solidFill>
                  <a:srgbClr val="262626"/>
                </a:solidFill>
                <a:cs typeface="Calibri" panose="020F0502020204030204" pitchFamily="34" charset="0"/>
              </a:rPr>
              <a:t> </a:t>
            </a:r>
            <a:r>
              <a:rPr lang="en-US" altLang="ja-JP" sz="1400" dirty="0" smtClean="0">
                <a:solidFill>
                  <a:srgbClr val="262626"/>
                </a:solidFill>
                <a:cs typeface="Calibri" panose="020F0502020204030204" pitchFamily="34" charset="0"/>
              </a:rPr>
              <a:t>(CA_n77(2A), CA_n78(2A))</a:t>
            </a:r>
            <a:r>
              <a:rPr lang="en-US" altLang="ja-JP" sz="2000" dirty="0" smtClean="0"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cs typeface="Calibri" panose="020F0502020204030204" pitchFamily="34" charset="0"/>
              </a:rPr>
              <a:t>Type 2 UE </a:t>
            </a:r>
            <a:r>
              <a:rPr lang="en-US" altLang="ja-JP" sz="2000" dirty="0" smtClean="0">
                <a:cs typeface="Calibri" panose="020F0502020204030204" pitchFamily="34" charset="0"/>
              </a:rPr>
              <a:t>functionality is being developed currently. </a:t>
            </a:r>
            <a:endParaRPr lang="en-US" altLang="ja-JP" sz="200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endParaRPr lang="en-US" altLang="ja-JP" sz="200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dirty="0" smtClean="0">
                <a:cs typeface="Calibri" panose="020F0502020204030204" pitchFamily="34" charset="0"/>
              </a:rPr>
              <a:t>On the other hand, in Apr. 2023, RAN4 agreed to propose RAN Plenary postponing following functionalities to the future release.</a:t>
            </a: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dirty="0">
                <a:cs typeface="Calibri" panose="020F0502020204030204" pitchFamily="34" charset="0"/>
              </a:rPr>
              <a:t>Intra-band </a:t>
            </a:r>
            <a:r>
              <a:rPr lang="en-US" altLang="ja-JP" sz="1800" u="sng" dirty="0">
                <a:cs typeface="Calibri" panose="020F0502020204030204" pitchFamily="34" charset="0"/>
              </a:rPr>
              <a:t>non-contiguous</a:t>
            </a:r>
            <a:r>
              <a:rPr lang="en-US" altLang="ja-JP" sz="1800" dirty="0">
                <a:cs typeface="Calibri" panose="020F0502020204030204" pitchFamily="34" charset="0"/>
              </a:rPr>
              <a:t> non-collocated </a:t>
            </a:r>
            <a:r>
              <a:rPr lang="en-US" altLang="ja-JP" sz="1800" dirty="0" smtClean="0">
                <a:cs typeface="Calibri" panose="020F0502020204030204" pitchFamily="34" charset="0"/>
              </a:rPr>
              <a:t>EN-DC/NR-CA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b="1" dirty="0" smtClean="0">
                <a:cs typeface="Calibri" panose="020F0502020204030204" pitchFamily="34" charset="0"/>
              </a:rPr>
              <a:t>Type 3 and Type 4 UE</a:t>
            </a:r>
            <a:endParaRPr lang="en-US" altLang="ja-JP" sz="2000" b="1" dirty="0">
              <a:cs typeface="Calibri" panose="020F0502020204030204" pitchFamily="34" charset="0"/>
            </a:endParaRPr>
          </a:p>
          <a:p>
            <a:pPr marL="800089" lvl="1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altLang="ja-JP" sz="1800" dirty="0">
                <a:cs typeface="Calibri" panose="020F0502020204030204" pitchFamily="34" charset="0"/>
              </a:rPr>
              <a:t>Intra-band </a:t>
            </a:r>
            <a:r>
              <a:rPr lang="en-US" altLang="ja-JP" sz="1800" u="sng" dirty="0" smtClean="0">
                <a:cs typeface="Calibri" panose="020F0502020204030204" pitchFamily="34" charset="0"/>
              </a:rPr>
              <a:t>contiguous</a:t>
            </a:r>
            <a:r>
              <a:rPr lang="en-US" altLang="ja-JP" sz="1800" dirty="0" smtClean="0">
                <a:cs typeface="Calibri" panose="020F0502020204030204" pitchFamily="34" charset="0"/>
              </a:rPr>
              <a:t> </a:t>
            </a:r>
            <a:r>
              <a:rPr lang="en-US" altLang="ja-JP" sz="1800" dirty="0">
                <a:cs typeface="Calibri" panose="020F0502020204030204" pitchFamily="34" charset="0"/>
              </a:rPr>
              <a:t>non-collocated </a:t>
            </a:r>
            <a:r>
              <a:rPr lang="en-US" altLang="ja-JP" sz="1800" dirty="0" smtClean="0">
                <a:cs typeface="Calibri" panose="020F0502020204030204" pitchFamily="34" charset="0"/>
              </a:rPr>
              <a:t>EN-DC/NR-CA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b="1" dirty="0" smtClean="0">
                <a:cs typeface="Calibri" panose="020F0502020204030204" pitchFamily="34" charset="0"/>
              </a:rPr>
              <a:t>Type 2, Type 3 and Type 4 UE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00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000" dirty="0" smtClean="0">
                <a:cs typeface="Calibri" panose="020F0502020204030204" pitchFamily="34" charset="0"/>
              </a:rPr>
              <a:t>In </a:t>
            </a:r>
            <a:r>
              <a:rPr lang="en-US" altLang="ja-JP" sz="2000" dirty="0">
                <a:cs typeface="Calibri" panose="020F0502020204030204" pitchFamily="34" charset="0"/>
              </a:rPr>
              <a:t>the </a:t>
            </a:r>
            <a:r>
              <a:rPr lang="en-US" altLang="ja-JP" sz="2000" dirty="0" smtClean="0">
                <a:cs typeface="Calibri" panose="020F0502020204030204" pitchFamily="34" charset="0"/>
              </a:rPr>
              <a:t>5G </a:t>
            </a:r>
            <a:r>
              <a:rPr lang="en-US" altLang="ja-JP" sz="2000" dirty="0">
                <a:cs typeface="Calibri" panose="020F0502020204030204" pitchFamily="34" charset="0"/>
              </a:rPr>
              <a:t>era</a:t>
            </a:r>
            <a:r>
              <a:rPr lang="en-US" altLang="ja-JP" sz="2000" dirty="0" smtClean="0">
                <a:cs typeface="Calibri" panose="020F0502020204030204" pitchFamily="34" charset="0"/>
              </a:rPr>
              <a:t>, the non-collocated scenarios for B42 and n77/n78 </a:t>
            </a:r>
            <a:r>
              <a:rPr lang="en-US" altLang="ja-JP" sz="2000" dirty="0">
                <a:cs typeface="Calibri" panose="020F0502020204030204" pitchFamily="34" charset="0"/>
              </a:rPr>
              <a:t>as shown in the next </a:t>
            </a:r>
            <a:r>
              <a:rPr lang="en-US" altLang="ja-JP" sz="2000" dirty="0" smtClean="0">
                <a:cs typeface="Calibri" panose="020F0502020204030204" pitchFamily="34" charset="0"/>
              </a:rPr>
              <a:t>slide still occur in some countries/operators.</a:t>
            </a:r>
            <a:r>
              <a:rPr lang="en-US" altLang="ja-JP" sz="2000" dirty="0">
                <a:cs typeface="Calibri" panose="020F0502020204030204" pitchFamily="34" charset="0"/>
              </a:rPr>
              <a:t> </a:t>
            </a:r>
            <a:r>
              <a:rPr lang="en-US" altLang="ja-JP" sz="2000" dirty="0" smtClean="0">
                <a:cs typeface="Calibri" panose="020F0502020204030204" pitchFamily="34" charset="0"/>
              </a:rPr>
              <a:t>From </a:t>
            </a:r>
            <a:r>
              <a:rPr lang="en-US" altLang="ja-JP" sz="2000" dirty="0">
                <a:cs typeface="Calibri" panose="020F0502020204030204" pitchFamily="34" charset="0"/>
              </a:rPr>
              <a:t>this </a:t>
            </a:r>
            <a:r>
              <a:rPr lang="en-US" altLang="ja-JP" sz="2000" dirty="0" smtClean="0">
                <a:cs typeface="Calibri" panose="020F0502020204030204" pitchFamily="34" charset="0"/>
              </a:rPr>
              <a:t>operators point of view, </a:t>
            </a:r>
            <a:r>
              <a:rPr lang="en-US" altLang="ja-JP" sz="2000" dirty="0">
                <a:cs typeface="Calibri" panose="020F0502020204030204" pitchFamily="34" charset="0"/>
              </a:rPr>
              <a:t>it is desirable to standardize </a:t>
            </a:r>
            <a:r>
              <a:rPr lang="en-US" altLang="ja-JP" sz="2000" dirty="0" smtClean="0">
                <a:cs typeface="Calibri" panose="020F0502020204030204" pitchFamily="34" charset="0"/>
              </a:rPr>
              <a:t>some enhancements in Release 19 from operators.</a:t>
            </a:r>
            <a:endParaRPr lang="en-US" altLang="ja-JP" sz="20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Motivation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6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Japan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997" y="1161751"/>
            <a:ext cx="7548007" cy="487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 – Spectrum point of view in </a:t>
            </a:r>
            <a:r>
              <a:rPr lang="en-US" altLang="ja-JP" b="1" dirty="0" smtClean="0">
                <a:cs typeface="Calibri" panose="020F0502020204030204" pitchFamily="34" charset="0"/>
              </a:rPr>
              <a:t>Korea and Italy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98" y="1757186"/>
            <a:ext cx="5946047" cy="388161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047" y="1757186"/>
            <a:ext cx="5953897" cy="388161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2D10E07-B2A3-41D0-A079-F1ACE2D4F6C8}"/>
              </a:ext>
            </a:extLst>
          </p:cNvPr>
          <p:cNvSpPr txBox="1"/>
          <p:nvPr/>
        </p:nvSpPr>
        <p:spPr>
          <a:xfrm>
            <a:off x="2552298" y="1128610"/>
            <a:ext cx="104464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sz="2400" u="sng" dirty="0" smtClean="0">
                <a:latin typeface="+mj-lt"/>
              </a:rPr>
              <a:t>Korea</a:t>
            </a:r>
            <a:endParaRPr kumimoji="1" lang="ja-JP" altLang="en-US" sz="2400" u="sng" dirty="0" err="1">
              <a:latin typeface="+mj-lt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2D10E07-B2A3-41D0-A079-F1ACE2D4F6C8}"/>
              </a:ext>
            </a:extLst>
          </p:cNvPr>
          <p:cNvSpPr txBox="1"/>
          <p:nvPr/>
        </p:nvSpPr>
        <p:spPr>
          <a:xfrm>
            <a:off x="8728832" y="1128609"/>
            <a:ext cx="856325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sz="2400" u="sng" dirty="0" smtClean="0">
                <a:latin typeface="+mj-lt"/>
              </a:rPr>
              <a:t>Italy</a:t>
            </a:r>
            <a:endParaRPr kumimoji="1" lang="ja-JP" altLang="en-US" sz="2400" u="sng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106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dirty="0" smtClean="0">
                <a:cs typeface="Calibri" panose="020F0502020204030204" pitchFamily="34" charset="0"/>
              </a:rPr>
              <a:t>In </a:t>
            </a:r>
            <a:r>
              <a:rPr lang="en-US" altLang="ja-JP" sz="1800" dirty="0">
                <a:cs typeface="Calibri" panose="020F0502020204030204" pitchFamily="34" charset="0"/>
              </a:rPr>
              <a:t>Apr. 2023, RAN4 agreed to propose RAN Plenary postponing following functionalities to the future release.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180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enhancement </a:t>
            </a:r>
            <a:r>
              <a:rPr lang="en-US" altLang="ja-JP" b="1" dirty="0" smtClean="0">
                <a:cs typeface="Calibri" panose="020F0502020204030204" pitchFamily="34" charset="0"/>
              </a:rPr>
              <a:t>area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pSp>
        <p:nvGrpSpPr>
          <p:cNvPr id="4" name="図形グループ 71"/>
          <p:cNvGrpSpPr/>
          <p:nvPr/>
        </p:nvGrpSpPr>
        <p:grpSpPr>
          <a:xfrm>
            <a:off x="28268" y="1514829"/>
            <a:ext cx="4045082" cy="5007389"/>
            <a:chOff x="4535208" y="1529343"/>
            <a:chExt cx="4654250" cy="5007388"/>
          </a:xfrm>
        </p:grpSpPr>
        <p:sp>
          <p:nvSpPr>
            <p:cNvPr id="5" name="角丸四角形 4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535208" y="1529343"/>
              <a:ext cx="4654250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 smtClean="0">
                  <a:latin typeface="+mj-lt"/>
                </a:rPr>
                <a:t>Type</a:t>
              </a:r>
              <a:r>
                <a:rPr lang="ja-JP" altLang="en-US" sz="1600" b="1" u="sng" dirty="0">
                  <a:latin typeface="+mj-lt"/>
                </a:rPr>
                <a:t> </a:t>
              </a:r>
              <a:r>
                <a:rPr lang="en-US" altLang="ja-JP" sz="1600" b="1" u="sng" dirty="0" smtClean="0">
                  <a:latin typeface="+mj-lt"/>
                </a:rPr>
                <a:t>2</a:t>
              </a:r>
              <a:r>
                <a:rPr lang="en-US" altLang="ja-JP" sz="1600" u="sng" dirty="0" smtClean="0">
                  <a:latin typeface="+mj-lt"/>
                </a:rPr>
                <a:t> </a:t>
              </a:r>
              <a:r>
                <a:rPr lang="en-US" altLang="ja-JP" sz="1600" u="sng" dirty="0">
                  <a:latin typeface="+mj-lt"/>
                </a:rPr>
                <a:t>: 2x2/cc, Separated 4Rx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26" name="直方体 25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33" name="直線コネクタ 32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線コネクタ 33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線コネクタ 34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線コネクタ 35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グループ化 27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29" name="直線コネクタ 28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線コネクタ 29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15" name="直方体 14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22" name="直線コネクタ 21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8" name="直線コネクタ 17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線コネクタ 18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線コネクタ 19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線コネクタ 20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楕円 8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1295693">
              <a:off x="7483725" y="2600716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5675979" y="2857275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522806" y="1827940"/>
              <a:ext cx="1337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/>
                <a:t>g</a:t>
              </a:r>
              <a:r>
                <a:rPr lang="en-US" altLang="ja-JP" dirty="0" err="1" smtClean="0"/>
                <a:t>NB</a:t>
              </a:r>
              <a:r>
                <a:rPr lang="en-US" altLang="ja-JP" sz="1200" dirty="0" smtClean="0"/>
                <a:t>(cc#1</a:t>
              </a:r>
              <a:r>
                <a:rPr lang="en-US" altLang="ja-JP" sz="1200" dirty="0"/>
                <a:t>)</a:t>
              </a:r>
              <a:endParaRPr lang="ja-JP" altLang="en-US" dirty="0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196205" y="1827940"/>
              <a:ext cx="13375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ja-JP" err="1">
                  <a:solidFill>
                    <a:srgbClr val="262626"/>
                  </a:solidFill>
                </a:rPr>
                <a:t>gNB</a:t>
              </a:r>
              <a:r>
                <a:rPr lang="en-US" altLang="ja-JP" sz="1200">
                  <a:solidFill>
                    <a:srgbClr val="262626"/>
                  </a:solidFill>
                </a:rPr>
                <a:t>(cc#2)</a:t>
              </a:r>
              <a:endParaRPr lang="ja-JP" altLang="en-US">
                <a:solidFill>
                  <a:srgbClr val="262626"/>
                </a:solidFill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 smtClean="0">
                  <a:latin typeface="+mj-lt"/>
                </a:rPr>
                <a:t>gNB</a:t>
              </a:r>
              <a:r>
                <a:rPr lang="en-US" altLang="ja-JP" sz="1400" dirty="0" err="1">
                  <a:latin typeface="+mj-lt"/>
                </a:rPr>
                <a:t>s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 smtClean="0">
                  <a:latin typeface="+mj-lt"/>
                </a:rPr>
                <a:t>MRTD (33us</a:t>
              </a:r>
              <a:r>
                <a:rPr lang="en-US" altLang="ja-JP" sz="1400" dirty="0">
                  <a:latin typeface="+mj-lt"/>
                </a:rPr>
                <a:t>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(25dB)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Deployment</a:t>
              </a:r>
              <a:r>
                <a:rPr lang="ja-JP" altLang="en-US" sz="1400" dirty="0">
                  <a:latin typeface="+mj-lt"/>
                </a:rPr>
                <a:t> </a:t>
              </a:r>
              <a:r>
                <a:rPr lang="en-US" altLang="ja-JP" sz="1400" dirty="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Different antenna pattern</a:t>
              </a:r>
              <a:endParaRPr lang="ja-JP" altLang="en-US" sz="1400" dirty="0">
                <a:latin typeface="+mj-lt"/>
              </a:endParaRPr>
            </a:p>
          </p:txBody>
        </p:sp>
      </p:grpSp>
      <p:sp>
        <p:nvSpPr>
          <p:cNvPr id="37" name="正方形/長方形 36"/>
          <p:cNvSpPr/>
          <p:nvPr/>
        </p:nvSpPr>
        <p:spPr>
          <a:xfrm>
            <a:off x="1114596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396846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UE</a:t>
            </a:r>
            <a:endParaRPr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1236254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2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483380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2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770974" y="3407913"/>
            <a:ext cx="2942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Power imbalance </a:t>
            </a:r>
            <a:r>
              <a:rPr lang="ja-JP" altLang="en-US"/>
              <a:t>≦</a:t>
            </a:r>
            <a:r>
              <a:rPr lang="en-US" altLang="ja-JP"/>
              <a:t>25dB</a:t>
            </a:r>
          </a:p>
        </p:txBody>
      </p:sp>
      <p:grpSp>
        <p:nvGrpSpPr>
          <p:cNvPr id="42" name="図形グループ 71"/>
          <p:cNvGrpSpPr/>
          <p:nvPr/>
        </p:nvGrpSpPr>
        <p:grpSpPr>
          <a:xfrm>
            <a:off x="4111017" y="1514829"/>
            <a:ext cx="3810375" cy="5007389"/>
            <a:chOff x="4608872" y="1529343"/>
            <a:chExt cx="4384197" cy="5007388"/>
          </a:xfrm>
        </p:grpSpPr>
        <p:sp>
          <p:nvSpPr>
            <p:cNvPr id="43" name="角丸四角形 42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608872" y="1529343"/>
              <a:ext cx="4292745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 smtClean="0">
                  <a:latin typeface="+mj-lt"/>
                </a:rPr>
                <a:t>Type 3</a:t>
              </a:r>
              <a:r>
                <a:rPr lang="en-US" altLang="ja-JP" sz="1600" u="sng" dirty="0" smtClean="0">
                  <a:latin typeface="+mj-lt"/>
                </a:rPr>
                <a:t> </a:t>
              </a:r>
              <a:r>
                <a:rPr lang="en-US" altLang="ja-JP" sz="1600" u="sng" dirty="0">
                  <a:latin typeface="+mj-lt"/>
                </a:rPr>
                <a:t>: 4x4/cc, Shared 4Rx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60" name="直方体 59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61" name="グループ化 60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コネクタ 67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コネクタ 69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グループ化 61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9" name="直方体 48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50" name="グループ化 49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コネクタ 56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コネクタ 57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コネクタ 58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グループ化 50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 smtClean="0">
                  <a:latin typeface="+mj-lt"/>
                </a:rPr>
                <a:t>gNB</a:t>
              </a:r>
              <a:r>
                <a:rPr lang="en-US" altLang="ja-JP" sz="1400" dirty="0" err="1">
                  <a:latin typeface="+mj-lt"/>
                </a:rPr>
                <a:t>s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 smtClean="0"/>
                <a:t>MRTD </a:t>
              </a:r>
              <a:r>
                <a:rPr lang="en-US" altLang="ja-JP" sz="1400" dirty="0" smtClean="0">
                  <a:latin typeface="+mj-lt"/>
                </a:rPr>
                <a:t>(</a:t>
              </a:r>
              <a:r>
                <a:rPr lang="en-US" altLang="ja-JP" sz="1400" dirty="0" smtClean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</a:t>
              </a:r>
              <a:r>
                <a:rPr lang="en-US" altLang="ja-JP" sz="1400" dirty="0" smtClean="0">
                  <a:latin typeface="+mj-lt"/>
                </a:rPr>
                <a:t>(</a:t>
              </a:r>
              <a:r>
                <a:rPr lang="en-US" altLang="ja-JP" sz="1400" dirty="0" smtClean="0">
                  <a:solidFill>
                    <a:srgbClr val="FF0000"/>
                  </a:solidFill>
                  <a:latin typeface="+mj-lt"/>
                </a:rPr>
                <a:t>[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?</a:t>
              </a:r>
              <a:r>
                <a:rPr lang="en-US" altLang="ja-JP" sz="1400" dirty="0" smtClean="0">
                  <a:solidFill>
                    <a:srgbClr val="FF0000"/>
                  </a:solidFill>
                  <a:latin typeface="+mj-lt"/>
                </a:rPr>
                <a:t>?]</a:t>
              </a:r>
              <a:r>
                <a:rPr lang="en-US" altLang="ja-JP" sz="1400" dirty="0">
                  <a:latin typeface="+mj-lt"/>
                </a:rPr>
                <a:t>dB)</a:t>
              </a:r>
            </a:p>
          </p:txBody>
        </p: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</p:grpSp>
      <p:sp>
        <p:nvSpPr>
          <p:cNvPr id="71" name="正方形/長方形 70"/>
          <p:cNvSpPr/>
          <p:nvPr/>
        </p:nvSpPr>
        <p:spPr>
          <a:xfrm>
            <a:off x="5122004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404254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UE</a:t>
            </a:r>
            <a:endParaRPr lang="ja-JP" altLang="en-US" err="1"/>
          </a:p>
        </p:txBody>
      </p:sp>
      <p:sp>
        <p:nvSpPr>
          <p:cNvPr id="73" name="正方形/長方形 72"/>
          <p:cNvSpPr/>
          <p:nvPr/>
        </p:nvSpPr>
        <p:spPr>
          <a:xfrm>
            <a:off x="5852328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5740083B-EE72-4484-B0B3-F4A16F127AA2}"/>
              </a:ext>
            </a:extLst>
          </p:cNvPr>
          <p:cNvSpPr/>
          <p:nvPr/>
        </p:nvSpPr>
        <p:spPr>
          <a:xfrm rot="2779660">
            <a:off x="6293634" y="2607124"/>
            <a:ext cx="521963" cy="2060031"/>
          </a:xfrm>
          <a:prstGeom prst="ellipse">
            <a:avLst/>
          </a:prstGeom>
          <a:solidFill>
            <a:srgbClr val="76D6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B1FC1509-4D7F-4259-AF4B-4047899B7A2A}"/>
              </a:ext>
            </a:extLst>
          </p:cNvPr>
          <p:cNvSpPr/>
          <p:nvPr/>
        </p:nvSpPr>
        <p:spPr>
          <a:xfrm rot="19591564">
            <a:off x="5606098" y="2782701"/>
            <a:ext cx="1098411" cy="1678675"/>
          </a:xfrm>
          <a:prstGeom prst="ellipse">
            <a:avLst/>
          </a:prstGeom>
          <a:solidFill>
            <a:srgbClr val="FFCC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grpSp>
        <p:nvGrpSpPr>
          <p:cNvPr id="78" name="図形グループ 71"/>
          <p:cNvGrpSpPr/>
          <p:nvPr/>
        </p:nvGrpSpPr>
        <p:grpSpPr>
          <a:xfrm>
            <a:off x="7978809" y="1514829"/>
            <a:ext cx="4263411" cy="5007389"/>
            <a:chOff x="4468408" y="1529343"/>
            <a:chExt cx="4905458" cy="5007388"/>
          </a:xfrm>
        </p:grpSpPr>
        <p:sp>
          <p:nvSpPr>
            <p:cNvPr id="79" name="角丸四角形 78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4468408" y="1529343"/>
              <a:ext cx="4905458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sz="1600" b="1" u="sng" dirty="0" smtClean="0">
                  <a:latin typeface="+mj-lt"/>
                </a:rPr>
                <a:t>Type 4</a:t>
              </a:r>
              <a:r>
                <a:rPr lang="en-US" altLang="ja-JP" sz="1600" u="sng" dirty="0" smtClean="0">
                  <a:latin typeface="+mj-lt"/>
                </a:rPr>
                <a:t> </a:t>
              </a:r>
              <a:r>
                <a:rPr lang="en-US" altLang="ja-JP" sz="1600" u="sng" dirty="0">
                  <a:latin typeface="+mj-lt"/>
                </a:rPr>
                <a:t>: 4x4/cc, Separated 6/8Rx Chain</a:t>
              </a:r>
              <a:endParaRPr lang="ja-JP" altLang="en-US" sz="1600" u="sng" dirty="0">
                <a:latin typeface="+mj-lt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98" name="直方体 97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99" name="グループ化 98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05" name="直線コネクタ 104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線コネクタ 105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線コネクタ 106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線コネクタ 107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グループ化 99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101" name="直線コネクタ 100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線コネクタ 101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線コネクタ 102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線コネクタ 103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2" name="グループ化 81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87" name="直方体 86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grpSp>
            <p:nvGrpSpPr>
              <p:cNvPr id="88" name="グループ化 87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94" name="直線コネクタ 93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線コネクタ 95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線コネクタ 96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グループ化 88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90" name="直線コネクタ 89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線コネクタ 90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線コネクタ 91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線コネクタ 92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楕円 82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1295693">
              <a:off x="7483725" y="2600716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4" name="楕円 83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5675979" y="2857275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5722658"/>
              <a:ext cx="42642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+mj-lt"/>
                </a:rPr>
                <a:t>Conditions </a:t>
              </a:r>
              <a:r>
                <a:rPr lang="en-US" altLang="ja-JP" sz="1400" dirty="0" err="1">
                  <a:latin typeface="+mj-lt"/>
                </a:rPr>
                <a:t>bw</a:t>
              </a:r>
              <a:r>
                <a:rPr lang="en-US" altLang="ja-JP" sz="1400" dirty="0">
                  <a:latin typeface="+mj-lt"/>
                </a:rPr>
                <a:t>. </a:t>
              </a:r>
              <a:r>
                <a:rPr lang="en-US" altLang="ja-JP" sz="1400" dirty="0" err="1">
                  <a:latin typeface="+mj-lt"/>
                </a:rPr>
                <a:t>g</a:t>
              </a:r>
              <a:r>
                <a:rPr lang="en-US" altLang="ja-JP" sz="1400" dirty="0" err="1" smtClean="0">
                  <a:latin typeface="+mj-lt"/>
                </a:rPr>
                <a:t>NBs</a:t>
              </a:r>
              <a:r>
                <a:rPr lang="en-US" altLang="ja-JP" sz="1400" dirty="0" smtClean="0">
                  <a:latin typeface="+mj-lt"/>
                </a:rPr>
                <a:t> </a:t>
              </a:r>
              <a:endParaRPr lang="en-US" altLang="ja-JP" sz="1400" dirty="0">
                <a:latin typeface="+mj-lt"/>
              </a:endParaRPr>
            </a:p>
            <a:p>
              <a:pPr marL="285744" indent="-285744">
                <a:buFontTx/>
                <a:buChar char="-"/>
              </a:pPr>
              <a:r>
                <a:rPr lang="en-US" altLang="ja-JP" sz="1400" dirty="0" smtClean="0"/>
                <a:t>MRTD </a:t>
              </a:r>
              <a:r>
                <a:rPr lang="en-US" altLang="ja-JP" sz="1400" dirty="0" smtClean="0">
                  <a:latin typeface="+mj-lt"/>
                </a:rPr>
                <a:t>(</a:t>
              </a:r>
              <a:r>
                <a:rPr lang="en-US" altLang="ja-JP" sz="1400" dirty="0" smtClean="0">
                  <a:solidFill>
                    <a:srgbClr val="FF0000"/>
                  </a:solidFill>
                  <a:latin typeface="+mj-lt"/>
                </a:rPr>
                <a:t>[??]</a:t>
              </a:r>
              <a:r>
                <a:rPr lang="en-US" altLang="ja-JP" sz="1400" dirty="0">
                  <a:latin typeface="+mj-lt"/>
                </a:rPr>
                <a:t>us)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 dirty="0">
                  <a:latin typeface="+mj-lt"/>
                </a:rPr>
                <a:t>Power imbalance (</a:t>
              </a:r>
              <a:r>
                <a:rPr lang="en-US" altLang="ja-JP" sz="1400" dirty="0">
                  <a:solidFill>
                    <a:srgbClr val="FF0000"/>
                  </a:solidFill>
                  <a:latin typeface="+mj-lt"/>
                </a:rPr>
                <a:t>[</a:t>
              </a:r>
              <a:r>
                <a:rPr lang="en-US" altLang="ja-JP" sz="1400" dirty="0" smtClean="0">
                  <a:solidFill>
                    <a:srgbClr val="FF0000"/>
                  </a:solidFill>
                  <a:latin typeface="+mj-lt"/>
                </a:rPr>
                <a:t>25?]</a:t>
              </a:r>
              <a:r>
                <a:rPr lang="en-US" altLang="ja-JP" sz="1400" dirty="0">
                  <a:latin typeface="+mj-lt"/>
                </a:rPr>
                <a:t>dB)</a:t>
              </a:r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9" y="4861359"/>
              <a:ext cx="270580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>
                  <a:latin typeface="+mj-lt"/>
                </a:rPr>
                <a:t>Deployment</a:t>
              </a:r>
              <a:r>
                <a:rPr lang="ja-JP" altLang="en-US" sz="1400">
                  <a:latin typeface="+mj-lt"/>
                </a:rPr>
                <a:t> </a:t>
              </a:r>
              <a:r>
                <a:rPr lang="en-US" altLang="ja-JP" sz="1400">
                  <a:latin typeface="+mj-lt"/>
                </a:rPr>
                <a:t>scenario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Non-collocated</a:t>
              </a:r>
            </a:p>
            <a:p>
              <a:pPr marL="285744" indent="-285744">
                <a:buFontTx/>
                <a:buChar char="-"/>
              </a:pPr>
              <a:r>
                <a:rPr lang="en-US" altLang="ja-JP" sz="1400">
                  <a:latin typeface="+mj-lt"/>
                </a:rPr>
                <a:t>Different antenna pattern</a:t>
              </a:r>
              <a:endParaRPr lang="ja-JP" altLang="en-US" sz="1400" err="1">
                <a:latin typeface="+mj-lt"/>
              </a:endParaRPr>
            </a:p>
          </p:txBody>
        </p:sp>
      </p:grpSp>
      <p:sp>
        <p:nvSpPr>
          <p:cNvPr id="109" name="正方形/長方形 108"/>
          <p:cNvSpPr/>
          <p:nvPr/>
        </p:nvSpPr>
        <p:spPr>
          <a:xfrm>
            <a:off x="9123193" y="4174816"/>
            <a:ext cx="2325119" cy="5994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405443" y="4289877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UE</a:t>
            </a:r>
            <a:endParaRPr lang="ja-JP" altLang="en-US" err="1"/>
          </a:p>
        </p:txBody>
      </p:sp>
      <p:sp>
        <p:nvSpPr>
          <p:cNvPr id="111" name="正方形/長方形 110"/>
          <p:cNvSpPr/>
          <p:nvPr/>
        </p:nvSpPr>
        <p:spPr>
          <a:xfrm>
            <a:off x="9244851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10491977" y="4246961"/>
            <a:ext cx="753188" cy="45516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>
                <a:solidFill>
                  <a:schemeClr val="tx1"/>
                </a:solidFill>
              </a:rPr>
              <a:t>4 Rx Chain</a:t>
            </a:r>
            <a:endParaRPr lang="ja-JP" altLang="en-US" sz="1400">
              <a:solidFill>
                <a:schemeClr val="tx1"/>
              </a:solidFill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779571" y="3407913"/>
            <a:ext cx="3266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/>
              <a:t>Power imbalance </a:t>
            </a:r>
            <a:r>
              <a:rPr lang="ja-JP" altLang="en-US"/>
              <a:t>≦</a:t>
            </a:r>
            <a:r>
              <a:rPr lang="en-US" altLang="ja-JP">
                <a:solidFill>
                  <a:srgbClr val="FF0000"/>
                </a:solidFill>
              </a:rPr>
              <a:t>[25?]</a:t>
            </a:r>
            <a:r>
              <a:rPr lang="en-US" altLang="ja-JP"/>
              <a:t>dB</a:t>
            </a:r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893614" y="183571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g</a:t>
            </a:r>
            <a:r>
              <a:rPr lang="en-US" altLang="ja-JP" dirty="0" err="1" smtClean="0"/>
              <a:t>NB</a:t>
            </a:r>
            <a:r>
              <a:rPr lang="en-US" altLang="ja-JP" sz="1200" dirty="0" smtClean="0"/>
              <a:t>(cc#1</a:t>
            </a:r>
            <a:r>
              <a:rPr lang="en-US" altLang="ja-JP" sz="1200" dirty="0"/>
              <a:t>)</a:t>
            </a:r>
            <a:endParaRPr lang="ja-JP" altLang="en-US" dirty="0"/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C14D761B-3204-43D2-B064-F40A912E3D55}"/>
              </a:ext>
            </a:extLst>
          </p:cNvPr>
          <p:cNvSpPr txBox="1"/>
          <p:nvPr/>
        </p:nvSpPr>
        <p:spPr>
          <a:xfrm>
            <a:off x="6347991" y="183571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err="1">
                <a:solidFill>
                  <a:srgbClr val="262626"/>
                </a:solidFill>
              </a:rPr>
              <a:t>gNB</a:t>
            </a:r>
            <a:r>
              <a:rPr lang="en-US" altLang="ja-JP" sz="1200">
                <a:solidFill>
                  <a:srgbClr val="262626"/>
                </a:solidFill>
              </a:rPr>
              <a:t>(cc#2)</a:t>
            </a:r>
            <a:endParaRPr lang="ja-JP" altLang="en-US">
              <a:solidFill>
                <a:srgbClr val="262626"/>
              </a:solidFill>
            </a:endParaRPr>
          </a:p>
        </p:txBody>
      </p: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892714" y="183519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g</a:t>
            </a:r>
            <a:r>
              <a:rPr lang="en-US" altLang="ja-JP" dirty="0" err="1" smtClean="0"/>
              <a:t>NB</a:t>
            </a:r>
            <a:r>
              <a:rPr lang="en-US" altLang="ja-JP" sz="1200" dirty="0" smtClean="0"/>
              <a:t>(cc#1</a:t>
            </a:r>
            <a:r>
              <a:rPr lang="en-US" altLang="ja-JP" sz="1200" dirty="0"/>
              <a:t>)</a:t>
            </a:r>
            <a:endParaRPr lang="ja-JP" altLang="en-US" dirty="0"/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C14D761B-3204-43D2-B064-F40A912E3D55}"/>
              </a:ext>
            </a:extLst>
          </p:cNvPr>
          <p:cNvSpPr txBox="1"/>
          <p:nvPr/>
        </p:nvSpPr>
        <p:spPr>
          <a:xfrm>
            <a:off x="10347091" y="1835196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ja-JP" err="1">
                <a:solidFill>
                  <a:srgbClr val="262626"/>
                </a:solidFill>
              </a:rPr>
              <a:t>gNB</a:t>
            </a:r>
            <a:r>
              <a:rPr lang="en-US" altLang="ja-JP" sz="1200">
                <a:solidFill>
                  <a:srgbClr val="262626"/>
                </a:solidFill>
              </a:rPr>
              <a:t>(cc#2)</a:t>
            </a:r>
            <a:endParaRPr lang="ja-JP" altLang="en-US">
              <a:solidFill>
                <a:srgbClr val="262626"/>
              </a:solidFill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35481" y="1792692"/>
            <a:ext cx="898900" cy="33855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 smtClean="0">
                <a:solidFill>
                  <a:schemeClr val="bg1"/>
                </a:solidFill>
              </a:rPr>
              <a:t>Rel-18</a:t>
            </a:r>
            <a:endParaRPr lang="en-US" altLang="ja-JP" sz="1600" b="1" dirty="0">
              <a:solidFill>
                <a:schemeClr val="bg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059300" y="1792692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 smtClean="0">
                <a:solidFill>
                  <a:schemeClr val="bg1"/>
                </a:solidFill>
              </a:rPr>
              <a:t>Rel-19</a:t>
            </a:r>
            <a:endParaRPr lang="en-US" altLang="ja-JP" sz="1600" b="1" dirty="0">
              <a:solidFill>
                <a:schemeClr val="bg1"/>
              </a:solidFill>
            </a:endParaRPr>
          </a:p>
        </p:txBody>
      </p:sp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8035088" y="1793977"/>
            <a:ext cx="898900" cy="338554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altLang="ja-JP" sz="1600" b="1" dirty="0" smtClean="0">
                <a:solidFill>
                  <a:schemeClr val="bg1"/>
                </a:solidFill>
              </a:rPr>
              <a:t>Rel-19</a:t>
            </a:r>
            <a:endParaRPr lang="en-US" altLang="ja-JP" sz="1600" b="1" dirty="0">
              <a:solidFill>
                <a:schemeClr val="bg1"/>
              </a:solidFill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D8646E9D-A7F1-42FE-9C50-0B8538106EF8}"/>
              </a:ext>
            </a:extLst>
          </p:cNvPr>
          <p:cNvSpPr txBox="1"/>
          <p:nvPr/>
        </p:nvSpPr>
        <p:spPr>
          <a:xfrm>
            <a:off x="4778382" y="3407913"/>
            <a:ext cx="3103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Power imbalance </a:t>
            </a:r>
            <a:r>
              <a:rPr lang="ja-JP" altLang="en-US" dirty="0"/>
              <a:t>≦</a:t>
            </a:r>
            <a:r>
              <a:rPr lang="en-US" altLang="ja-JP" dirty="0" smtClean="0">
                <a:solidFill>
                  <a:srgbClr val="FF0000"/>
                </a:solidFill>
              </a:rPr>
              <a:t>[</a:t>
            </a:r>
            <a:r>
              <a:rPr lang="en-US" altLang="ja-JP" dirty="0">
                <a:solidFill>
                  <a:srgbClr val="FF0000"/>
                </a:solidFill>
              </a:rPr>
              <a:t>?</a:t>
            </a:r>
            <a:r>
              <a:rPr lang="en-US" altLang="ja-JP" dirty="0" smtClean="0">
                <a:solidFill>
                  <a:srgbClr val="FF0000"/>
                </a:solidFill>
              </a:rPr>
              <a:t>?]</a:t>
            </a:r>
            <a:r>
              <a:rPr lang="en-US" altLang="ja-JP" dirty="0"/>
              <a:t>dB</a:t>
            </a:r>
          </a:p>
        </p:txBody>
      </p:sp>
      <p:sp>
        <p:nvSpPr>
          <p:cNvPr id="123" name="正方形/長方形 122"/>
          <p:cNvSpPr/>
          <p:nvPr/>
        </p:nvSpPr>
        <p:spPr>
          <a:xfrm>
            <a:off x="3988545" y="1462339"/>
            <a:ext cx="8170544" cy="5053344"/>
          </a:xfrm>
          <a:prstGeom prst="rect">
            <a:avLst/>
          </a:prstGeom>
          <a:noFill/>
          <a:ln w="57150" cap="flat" cmpd="sng" algn="ctr">
            <a:solidFill>
              <a:srgbClr val="C00000"/>
            </a:solidFill>
            <a:prstDash val="sysDot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>
              <a:defRPr/>
            </a:pPr>
            <a:endParaRPr kumimoji="0" lang="ja-JP" altLang="en-US" sz="2400" kern="0">
              <a:solidFill>
                <a:prstClr val="white"/>
              </a:solidFill>
              <a:latin typeface="メイリオ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89060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 fontScale="85000" lnSpcReduction="20000"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400" dirty="0">
                <a:cs typeface="Calibri" panose="020F0502020204030204" pitchFamily="34" charset="0"/>
              </a:rPr>
              <a:t>The core part of the work item includes: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2400" dirty="0" smtClean="0">
                <a:cs typeface="Calibri" panose="020F0502020204030204" pitchFamily="34" charset="0"/>
              </a:rPr>
              <a:t>Phase </a:t>
            </a:r>
            <a:r>
              <a:rPr lang="en-US" altLang="ja-JP" sz="2400" dirty="0">
                <a:cs typeface="Calibri" panose="020F0502020204030204" pitchFamily="34" charset="0"/>
              </a:rPr>
              <a:t>I: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dirty="0" smtClean="0">
                <a:cs typeface="Calibri" panose="020F0502020204030204" pitchFamily="34" charset="0"/>
              </a:rPr>
              <a:t>Study </a:t>
            </a:r>
            <a:r>
              <a:rPr lang="en-US" altLang="ja-JP" sz="2133" dirty="0">
                <a:cs typeface="Calibri" panose="020F0502020204030204" pitchFamily="34" charset="0"/>
              </a:rPr>
              <a:t>the feasibility to support non-co-located scenarios for both FR1 inter-band EN-DC with overlapping and FR1 intra-band NR-CA, except for 2-layer case </a:t>
            </a:r>
            <a:r>
              <a:rPr lang="en-US" altLang="ja-JP" sz="2133" dirty="0" smtClean="0">
                <a:cs typeface="Calibri" panose="020F0502020204030204" pitchFamily="34" charset="0"/>
              </a:rPr>
              <a:t>already </a:t>
            </a:r>
            <a:r>
              <a:rPr lang="en-US" altLang="ja-JP" sz="2133" dirty="0">
                <a:cs typeface="Calibri" panose="020F0502020204030204" pitchFamily="34" charset="0"/>
              </a:rPr>
              <a:t>specified in </a:t>
            </a:r>
            <a:r>
              <a:rPr lang="en-US" altLang="ja-JP" sz="2133" dirty="0" smtClean="0">
                <a:cs typeface="Calibri" panose="020F0502020204030204" pitchFamily="34" charset="0"/>
              </a:rPr>
              <a:t>Rel-16, 17 and 18.</a:t>
            </a:r>
            <a:endParaRPr lang="en-US" altLang="ja-JP" sz="2133" dirty="0">
              <a:cs typeface="Calibri" panose="020F0502020204030204" pitchFamily="34" charset="0"/>
            </a:endParaRP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 smtClean="0">
                <a:cs typeface="Calibri" panose="020F0502020204030204" pitchFamily="34" charset="0"/>
              </a:rPr>
              <a:t>Investigate </a:t>
            </a:r>
            <a:r>
              <a:rPr lang="en-US" altLang="ja-JP" sz="1900" dirty="0">
                <a:cs typeface="Calibri" panose="020F0502020204030204" pitchFamily="34" charset="0"/>
              </a:rPr>
              <a:t>the tolerable power imbalance between </a:t>
            </a:r>
            <a:r>
              <a:rPr lang="en-US" altLang="ja-JP" sz="1900" dirty="0" smtClean="0">
                <a:cs typeface="Calibri" panose="020F0502020204030204" pitchFamily="34" charset="0"/>
              </a:rPr>
              <a:t>carriers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 smtClean="0">
                <a:cs typeface="Calibri" panose="020F0502020204030204" pitchFamily="34" charset="0"/>
              </a:rPr>
              <a:t>Investigate </a:t>
            </a:r>
            <a:r>
              <a:rPr lang="en-US" altLang="ja-JP" sz="1900" dirty="0">
                <a:cs typeface="Calibri" panose="020F0502020204030204" pitchFamily="34" charset="0"/>
              </a:rPr>
              <a:t>the required arrival time difference between </a:t>
            </a:r>
            <a:r>
              <a:rPr lang="en-US" altLang="ja-JP" sz="1900" dirty="0" smtClean="0">
                <a:cs typeface="Calibri" panose="020F0502020204030204" pitchFamily="34" charset="0"/>
              </a:rPr>
              <a:t>CCs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 smtClean="0">
                <a:cs typeface="Calibri" panose="020F0502020204030204" pitchFamily="34" charset="0"/>
              </a:rPr>
              <a:t>Investigate </a:t>
            </a:r>
            <a:r>
              <a:rPr lang="en-US" altLang="ja-JP" sz="1900" dirty="0">
                <a:cs typeface="Calibri" panose="020F0502020204030204" pitchFamily="34" charset="0"/>
              </a:rPr>
              <a:t>the additional impacts of contiguous </a:t>
            </a:r>
            <a:r>
              <a:rPr lang="en-US" altLang="ja-JP" sz="1900" dirty="0" smtClean="0">
                <a:cs typeface="Calibri" panose="020F0502020204030204" pitchFamily="34" charset="0"/>
              </a:rPr>
              <a:t>case and non-contiguous 3cc case, </a:t>
            </a:r>
            <a:r>
              <a:rPr lang="en-US" altLang="ja-JP" sz="1900" dirty="0">
                <a:cs typeface="Calibri" panose="020F0502020204030204" pitchFamily="34" charset="0"/>
              </a:rPr>
              <a:t>if time units are available.  </a:t>
            </a:r>
            <a:endParaRPr lang="en-US" altLang="ja-JP" sz="1900" dirty="0" smtClean="0">
              <a:cs typeface="Calibri" panose="020F0502020204030204" pitchFamily="34" charset="0"/>
            </a:endParaRPr>
          </a:p>
          <a:p>
            <a:pPr marL="1039258" lvl="2" indent="-342891">
              <a:spcBef>
                <a:spcPts val="600"/>
              </a:spcBef>
            </a:pPr>
            <a:r>
              <a:rPr lang="en-US" altLang="ja-JP" sz="1900" dirty="0" smtClean="0">
                <a:cs typeface="Calibri" panose="020F0502020204030204" pitchFamily="34" charset="0"/>
              </a:rPr>
              <a:t>Evaluate </a:t>
            </a:r>
            <a:r>
              <a:rPr lang="en-US" altLang="ja-JP" sz="1900" dirty="0">
                <a:cs typeface="Calibri" panose="020F0502020204030204" pitchFamily="34" charset="0"/>
              </a:rPr>
              <a:t>the UE performance under the power imbalance and arrival time difference</a:t>
            </a:r>
          </a:p>
          <a:p>
            <a:pPr marL="1276318" lvl="3" indent="-342891">
              <a:spcBef>
                <a:spcPts val="600"/>
              </a:spcBef>
            </a:pPr>
            <a:r>
              <a:rPr lang="en-US" altLang="ja-JP" sz="1600" dirty="0" smtClean="0">
                <a:cs typeface="Calibri" panose="020F0502020204030204" pitchFamily="34" charset="0"/>
              </a:rPr>
              <a:t>Discuss </a:t>
            </a:r>
            <a:r>
              <a:rPr lang="en-US" altLang="ja-JP" sz="1600" dirty="0">
                <a:cs typeface="Calibri" panose="020F0502020204030204" pitchFamily="34" charset="0"/>
              </a:rPr>
              <a:t>and decide reference UE architecture considering the UE capability of </a:t>
            </a:r>
            <a:r>
              <a:rPr lang="en-US" altLang="ja-JP" sz="1600" dirty="0" smtClean="0">
                <a:cs typeface="Calibri" panose="020F0502020204030204" pitchFamily="34" charset="0"/>
              </a:rPr>
              <a:t>4-layer </a:t>
            </a:r>
            <a:r>
              <a:rPr lang="en-US" altLang="ja-JP" sz="1600" dirty="0">
                <a:cs typeface="Calibri" panose="020F0502020204030204" pitchFamily="34" charset="0"/>
              </a:rPr>
              <a:t>MIMO case for both EN-DC/NR-CA</a:t>
            </a:r>
          </a:p>
          <a:p>
            <a:pPr marL="1276318" lvl="3" indent="-342891">
              <a:spcBef>
                <a:spcPts val="600"/>
              </a:spcBef>
            </a:pPr>
            <a:r>
              <a:rPr lang="en-US" altLang="ja-JP" sz="1600" dirty="0" smtClean="0">
                <a:cs typeface="Calibri" panose="020F0502020204030204" pitchFamily="34" charset="0"/>
              </a:rPr>
              <a:t>NOTE : </a:t>
            </a:r>
            <a:r>
              <a:rPr lang="en-US" altLang="ja-JP" sz="1600" dirty="0">
                <a:cs typeface="Calibri" panose="020F0502020204030204" pitchFamily="34" charset="0"/>
              </a:rPr>
              <a:t>For UE capable of supporting 4-layer MIMO, 2-layer MIMO power imbalance assumption can be considered as a base line but another value or the same power imbalance with different throughput performance requirement is not precluded.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 smtClean="0">
                <a:cs typeface="Calibri" panose="020F0502020204030204" pitchFamily="34" charset="0"/>
              </a:rPr>
              <a:t>Work </a:t>
            </a:r>
            <a:r>
              <a:rPr lang="en-US" altLang="ja-JP" sz="1866" dirty="0">
                <a:cs typeface="Calibri" panose="020F0502020204030204" pitchFamily="34" charset="0"/>
              </a:rPr>
              <a:t>is limited to CA/EN-DC for EN-DC/NR-CA for bands 42, n77/n78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 smtClean="0">
                <a:cs typeface="Calibri" panose="020F0502020204030204" pitchFamily="34" charset="0"/>
              </a:rPr>
              <a:t>Investigate </a:t>
            </a:r>
            <a:r>
              <a:rPr lang="en-US" altLang="ja-JP" sz="1866" dirty="0">
                <a:cs typeface="Calibri" panose="020F0502020204030204" pitchFamily="34" charset="0"/>
              </a:rPr>
              <a:t>whether the power imbalance should be explicitly (e.g. as an RF requirement) or implicitly specified (e.g. through a demodulation performance test). Specify the power imbalance based on the outcome of the investigation.</a:t>
            </a:r>
          </a:p>
          <a:p>
            <a:pPr marL="1039258" lvl="2" indent="-342891">
              <a:spcBef>
                <a:spcPts val="600"/>
              </a:spcBef>
            </a:pPr>
            <a:r>
              <a:rPr lang="en-US" altLang="ja-JP" sz="1866" dirty="0" smtClean="0">
                <a:cs typeface="Calibri" panose="020F0502020204030204" pitchFamily="34" charset="0"/>
              </a:rPr>
              <a:t>If </a:t>
            </a:r>
            <a:r>
              <a:rPr lang="en-US" altLang="ja-JP" sz="1866" dirty="0">
                <a:cs typeface="Calibri" panose="020F0502020204030204" pitchFamily="34" charset="0"/>
              </a:rPr>
              <a:t>any change in RAN1 or RAN2 spec is needed, it will be triggered by RAN4 </a:t>
            </a:r>
            <a:r>
              <a:rPr lang="en-US" altLang="ja-JP" sz="1866" dirty="0" smtClean="0">
                <a:cs typeface="Calibri" panose="020F0502020204030204" pitchFamily="34" charset="0"/>
              </a:rPr>
              <a:t>LS</a:t>
            </a:r>
            <a:br>
              <a:rPr lang="en-US" altLang="ja-JP" sz="1866" dirty="0" smtClean="0">
                <a:cs typeface="Calibri" panose="020F0502020204030204" pitchFamily="34" charset="0"/>
              </a:rPr>
            </a:br>
            <a:endParaRPr lang="en-US" altLang="ja-JP" sz="1866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400" dirty="0" smtClean="0">
                <a:cs typeface="Calibri" panose="020F0502020204030204" pitchFamily="34" charset="0"/>
              </a:rPr>
              <a:t>Phase </a:t>
            </a:r>
            <a:r>
              <a:rPr lang="en-US" altLang="ja-JP" sz="2400" dirty="0">
                <a:cs typeface="Calibri" panose="020F0502020204030204" pitchFamily="34" charset="0"/>
              </a:rPr>
              <a:t>II: 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dirty="0" smtClean="0">
                <a:cs typeface="Calibri" panose="020F0502020204030204" pitchFamily="34" charset="0"/>
              </a:rPr>
              <a:t>Phase </a:t>
            </a:r>
            <a:r>
              <a:rPr lang="en-US" altLang="ja-JP" sz="2133" dirty="0">
                <a:cs typeface="Calibri" panose="020F0502020204030204" pitchFamily="34" charset="0"/>
              </a:rPr>
              <a:t>II work will get started after the feasibility in phase I is confirmed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dirty="0" smtClean="0">
                <a:cs typeface="Calibri" panose="020F0502020204030204" pitchFamily="34" charset="0"/>
              </a:rPr>
              <a:t>Specify </a:t>
            </a:r>
            <a:r>
              <a:rPr lang="en-US" altLang="ja-JP" sz="2133" dirty="0">
                <a:cs typeface="Calibri" panose="020F0502020204030204" pitchFamily="34" charset="0"/>
              </a:rPr>
              <a:t>MRTD and MTTD requirements and other identified RRM requirement impact(s) (if any) in non-collocated deployment</a:t>
            </a:r>
          </a:p>
          <a:p>
            <a:pPr marL="800080" lvl="1" indent="-342891">
              <a:spcBef>
                <a:spcPts val="600"/>
              </a:spcBef>
            </a:pPr>
            <a:r>
              <a:rPr lang="en-US" altLang="ja-JP" sz="2133" dirty="0" smtClean="0">
                <a:cs typeface="Calibri" panose="020F0502020204030204" pitchFamily="34" charset="0"/>
              </a:rPr>
              <a:t>Discuss </a:t>
            </a:r>
            <a:r>
              <a:rPr lang="en-US" altLang="ja-JP" sz="2133" dirty="0">
                <a:cs typeface="Calibri" panose="020F0502020204030204" pitchFamily="34" charset="0"/>
              </a:rPr>
              <a:t>and decide if the different requirements will be specified based on UE capability of interBandMRDC-WIthOverlapDL-Bands-r16.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22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99886"/>
            <a:ext cx="11523132" cy="5494140"/>
          </a:xfrm>
        </p:spPr>
        <p:txBody>
          <a:bodyPr>
            <a:normAutofit/>
          </a:bodyPr>
          <a:lstStyle/>
          <a:p>
            <a:pPr marL="93131" indent="0">
              <a:spcBef>
                <a:spcPts val="600"/>
              </a:spcBef>
              <a:buNone/>
            </a:pPr>
            <a:r>
              <a:rPr lang="en-US" altLang="ja-JP" sz="2000" dirty="0">
                <a:cs typeface="Calibri" panose="020F0502020204030204" pitchFamily="34" charset="0"/>
              </a:rPr>
              <a:t>The performance part of the work item includes:</a:t>
            </a:r>
          </a:p>
          <a:p>
            <a:pPr marL="436031" indent="-342900">
              <a:spcBef>
                <a:spcPts val="600"/>
              </a:spcBef>
            </a:pPr>
            <a:r>
              <a:rPr lang="en-US" altLang="ja-JP" sz="2000" dirty="0" smtClean="0">
                <a:cs typeface="Calibri" panose="020F0502020204030204" pitchFamily="34" charset="0"/>
              </a:rPr>
              <a:t>Phase </a:t>
            </a:r>
            <a:r>
              <a:rPr lang="en-US" altLang="ja-JP" sz="2000" dirty="0">
                <a:cs typeface="Calibri" panose="020F0502020204030204" pitchFamily="34" charset="0"/>
              </a:rPr>
              <a:t>II: </a:t>
            </a:r>
            <a:endParaRPr lang="en-US" altLang="ja-JP" sz="2000" dirty="0" smtClean="0">
              <a:cs typeface="Calibri" panose="020F0502020204030204" pitchFamily="34" charset="0"/>
            </a:endParaRPr>
          </a:p>
          <a:p>
            <a:pPr marL="800089" lvl="1" indent="-342900">
              <a:spcBef>
                <a:spcPts val="600"/>
              </a:spcBef>
            </a:pPr>
            <a:r>
              <a:rPr lang="en-US" altLang="ja-JP" sz="1800" dirty="0" smtClean="0">
                <a:cs typeface="Calibri" panose="020F0502020204030204" pitchFamily="34" charset="0"/>
              </a:rPr>
              <a:t>Phase </a:t>
            </a:r>
            <a:r>
              <a:rPr lang="en-US" altLang="ja-JP" sz="1800" dirty="0">
                <a:cs typeface="Calibri" panose="020F0502020204030204" pitchFamily="34" charset="0"/>
              </a:rPr>
              <a:t>II work will get started after the feasibility in phase I is </a:t>
            </a:r>
            <a:r>
              <a:rPr lang="en-US" altLang="ja-JP" sz="1800" dirty="0" smtClean="0">
                <a:cs typeface="Calibri" panose="020F0502020204030204" pitchFamily="34" charset="0"/>
              </a:rPr>
              <a:t>confirmed</a:t>
            </a:r>
          </a:p>
          <a:p>
            <a:pPr marL="800089" lvl="1" indent="-342900">
              <a:spcBef>
                <a:spcPts val="600"/>
              </a:spcBef>
            </a:pPr>
            <a:r>
              <a:rPr lang="en-US" altLang="ja-JP" sz="1800" dirty="0" smtClean="0">
                <a:cs typeface="Calibri" panose="020F0502020204030204" pitchFamily="34" charset="0"/>
              </a:rPr>
              <a:t>Specify </a:t>
            </a:r>
            <a:r>
              <a:rPr lang="en-US" altLang="ja-JP" sz="1800" dirty="0">
                <a:cs typeface="Calibri" panose="020F0502020204030204" pitchFamily="34" charset="0"/>
              </a:rPr>
              <a:t>PDSCH demodulation requirements for non-collocated scenarios for intra-band non-contiguous EN-DC and </a:t>
            </a:r>
            <a:r>
              <a:rPr lang="en-US" altLang="ja-JP" sz="1800" dirty="0" smtClean="0">
                <a:cs typeface="Calibri" panose="020F0502020204030204" pitchFamily="34" charset="0"/>
              </a:rPr>
              <a:t>NR-CA</a:t>
            </a:r>
          </a:p>
          <a:p>
            <a:pPr marL="1039267" lvl="2" indent="-342900">
              <a:spcBef>
                <a:spcPts val="600"/>
              </a:spcBef>
            </a:pPr>
            <a:r>
              <a:rPr lang="en-US" altLang="ja-JP" sz="1600" dirty="0" smtClean="0">
                <a:cs typeface="Calibri" panose="020F0502020204030204" pitchFamily="34" charset="0"/>
              </a:rPr>
              <a:t>Define </a:t>
            </a:r>
            <a:r>
              <a:rPr lang="en-US" altLang="ja-JP" sz="1600" dirty="0">
                <a:cs typeface="Calibri" panose="020F0502020204030204" pitchFamily="34" charset="0"/>
              </a:rPr>
              <a:t>PDSCH demodulation performance requirement based on the applicable MRTD and power imbalance </a:t>
            </a:r>
            <a:r>
              <a:rPr lang="en-US" altLang="ja-JP" sz="1600" dirty="0" smtClean="0">
                <a:cs typeface="Calibri" panose="020F0502020204030204" pitchFamily="34" charset="0"/>
              </a:rPr>
              <a:t>values.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Potential objectives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38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22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</TotalTime>
  <Words>680</Words>
  <Application>Microsoft Office PowerPoint</Application>
  <PresentationFormat>ワイド画面</PresentationFormat>
  <Paragraphs>91</Paragraphs>
  <Slides>8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Views on Intra-band non-collocated EN-DC/NR-CA in Release 19</vt:lpstr>
      <vt:lpstr>Motivation</vt:lpstr>
      <vt:lpstr>Background – Spectrum point of view in Japan</vt:lpstr>
      <vt:lpstr>Background – Spectrum point of view in Korea and Italy</vt:lpstr>
      <vt:lpstr>Potential enhancement area</vt:lpstr>
      <vt:lpstr>Potential objectives</vt:lpstr>
      <vt:lpstr>Potential objectives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 (KDDI)</cp:lastModifiedBy>
  <cp:revision>116</cp:revision>
  <dcterms:created xsi:type="dcterms:W3CDTF">2022-04-28T01:12:53Z</dcterms:created>
  <dcterms:modified xsi:type="dcterms:W3CDTF">2023-05-31T03:45:20Z</dcterms:modified>
</cp:coreProperties>
</file>