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12"/>
  </p:notesMasterIdLst>
  <p:handoutMasterIdLst>
    <p:handoutMasterId r:id="rId13"/>
  </p:handoutMasterIdLst>
  <p:sldIdLst>
    <p:sldId id="283" r:id="rId2"/>
    <p:sldId id="1495" r:id="rId3"/>
    <p:sldId id="1496" r:id="rId4"/>
    <p:sldId id="1497" r:id="rId5"/>
    <p:sldId id="1498" r:id="rId6"/>
    <p:sldId id="1499" r:id="rId7"/>
    <p:sldId id="1500" r:id="rId8"/>
    <p:sldId id="1501" r:id="rId9"/>
    <p:sldId id="1502" r:id="rId10"/>
    <p:sldId id="1503" r:id="rId11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E8D0D622-F6C6-F44A-B365-B4A5FF6195C2}">
          <p14:sldIdLst>
            <p14:sldId id="283"/>
          </p14:sldIdLst>
        </p14:section>
        <p14:section name="General" id="{17C670ED-A4D6-4502-8203-67C0E20568EB}">
          <p14:sldIdLst>
            <p14:sldId id="1495"/>
            <p14:sldId id="1496"/>
            <p14:sldId id="1497"/>
            <p14:sldId id="1498"/>
            <p14:sldId id="1499"/>
            <p14:sldId id="1500"/>
            <p14:sldId id="1501"/>
            <p14:sldId id="1502"/>
            <p14:sldId id="150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6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B5B5"/>
    <a:srgbClr val="DD7195"/>
    <a:srgbClr val="170BB5"/>
    <a:srgbClr val="D0E8C4"/>
    <a:srgbClr val="DDDDDD"/>
    <a:srgbClr val="FFFFFF"/>
    <a:srgbClr val="000000"/>
    <a:srgbClr val="E9002F"/>
    <a:srgbClr val="595757"/>
    <a:srgbClr val="2218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7474" autoAdjust="0"/>
  </p:normalViewPr>
  <p:slideViewPr>
    <p:cSldViewPr snapToGrid="0" snapToObjects="1">
      <p:cViewPr varScale="1">
        <p:scale>
          <a:sx n="116" d="100"/>
          <a:sy n="116" d="100"/>
        </p:scale>
        <p:origin x="52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For UE-to-UE CLI handling, L3 based SRS-RSRP and CLI-RSSI measurement has been specified in Rel-16.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490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77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</a:t>
            </a:r>
            <a:r>
              <a:rPr lang="en-US" altLang="zh-CN" sz="2000" dirty="0" err="1"/>
              <a:t>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=""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746380" y="1916703"/>
            <a:ext cx="10663078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C00000"/>
                </a:solidFill>
              </a:rPr>
              <a:t>Duplexing evolution in Rel-19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Rel-19 workshop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</a:t>
            </a:r>
            <a:r>
              <a:rPr lang="en-GB" altLang="zh-CN" b="1" dirty="0" err="1" smtClean="0">
                <a:latin typeface="Arial" panose="020B0604020202020204" pitchFamily="34" charset="0"/>
                <a:ea typeface="MS Mincho"/>
              </a:rPr>
              <a:t>RWS</a:t>
            </a:r>
            <a:r>
              <a:rPr lang="en-GB" altLang="zh-CN" b="1" dirty="0" smtClean="0">
                <a:latin typeface="Arial" panose="020B0604020202020204" pitchFamily="34" charset="0"/>
                <a:ea typeface="MS Mincho"/>
              </a:rPr>
              <a:t>-230324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Taipei, June 15 - 16, 2023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>
            <a:extLst>
              <a:ext uri="{FF2B5EF4-FFF2-40B4-BE49-F238E27FC236}">
                <a16:creationId xmlns="" xmlns:a16="http://schemas.microsoft.com/office/drawing/2014/main" id="{7EE88A62-2FBC-40A6-90D9-E7534A7E06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9175" y="456134"/>
            <a:ext cx="10740640" cy="993400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Potential scope of Rel-19 duplex evolution WI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="" xmlns:a16="http://schemas.microsoft.com/office/drawing/2014/main" id="{193D036A-33AD-4725-8777-5942D1EABDD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72681" y="1139495"/>
            <a:ext cx="10733557" cy="5135799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1400" dirty="0">
                <a:latin typeface="Arial" panose="020B0604020202020204" pitchFamily="34" charset="0"/>
              </a:rPr>
              <a:t>Specify solutions to enable </a:t>
            </a:r>
            <a:r>
              <a:rPr lang="en-US" altLang="zh-CN" sz="1400" dirty="0" err="1">
                <a:latin typeface="Arial" panose="020B0604020202020204" pitchFamily="34" charset="0"/>
              </a:rPr>
              <a:t>gNB-gNB</a:t>
            </a:r>
            <a:r>
              <a:rPr lang="en-US" altLang="zh-CN" sz="1400" dirty="0">
                <a:latin typeface="Arial" panose="020B0604020202020204" pitchFamily="34" charset="0"/>
              </a:rPr>
              <a:t> co-channel CLI management for SBFD and flexible/dynamic TDD [RAN1]</a:t>
            </a:r>
          </a:p>
          <a:p>
            <a:pPr lvl="1">
              <a:lnSpc>
                <a:spcPct val="200000"/>
              </a:lnSpc>
              <a:spcAft>
                <a:spcPts val="0"/>
              </a:spcAft>
            </a:pPr>
            <a:r>
              <a:rPr lang="en-US" altLang="zh-CN" sz="1200" dirty="0">
                <a:latin typeface="Arial" panose="020B0604020202020204" pitchFamily="34" charset="0"/>
              </a:rPr>
              <a:t>UE uplink muting resources for </a:t>
            </a:r>
            <a:r>
              <a:rPr lang="en-US" altLang="zh-CN" sz="1200" dirty="0" err="1">
                <a:latin typeface="Arial" panose="020B0604020202020204" pitchFamily="34" charset="0"/>
              </a:rPr>
              <a:t>gNB-gNB</a:t>
            </a:r>
            <a:r>
              <a:rPr lang="en-US" altLang="zh-CN" sz="1200" dirty="0">
                <a:latin typeface="Arial" panose="020B0604020202020204" pitchFamily="34" charset="0"/>
              </a:rPr>
              <a:t> co-channel CLI measurement</a:t>
            </a:r>
          </a:p>
          <a:p>
            <a:pPr lvl="1">
              <a:lnSpc>
                <a:spcPct val="200000"/>
              </a:lnSpc>
              <a:spcAft>
                <a:spcPts val="0"/>
              </a:spcAft>
            </a:pPr>
            <a:r>
              <a:rPr lang="en-US" altLang="zh-CN" sz="1200" dirty="0">
                <a:latin typeface="Arial" panose="020B0604020202020204" pitchFamily="34" charset="0"/>
              </a:rPr>
              <a:t>Enhanced CSI-RS for </a:t>
            </a:r>
            <a:r>
              <a:rPr lang="en-US" altLang="zh-CN" sz="1200" dirty="0" err="1">
                <a:latin typeface="Arial" panose="020B0604020202020204" pitchFamily="34" charset="0"/>
              </a:rPr>
              <a:t>gNB-gNB</a:t>
            </a:r>
            <a:r>
              <a:rPr lang="en-US" altLang="zh-CN" sz="1200" dirty="0">
                <a:latin typeface="Arial" panose="020B0604020202020204" pitchFamily="34" charset="0"/>
              </a:rPr>
              <a:t> co-channel CLI/channel measurement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1400" dirty="0">
                <a:latin typeface="Arial" panose="020B0604020202020204" pitchFamily="34" charset="0"/>
              </a:rPr>
              <a:t>Specify signaling and UE procedure to enable SBFD operation [RAN1]</a:t>
            </a:r>
          </a:p>
          <a:p>
            <a:pPr lvl="1">
              <a:lnSpc>
                <a:spcPct val="200000"/>
              </a:lnSpc>
              <a:spcAft>
                <a:spcPts val="0"/>
              </a:spcAft>
            </a:pPr>
            <a:r>
              <a:rPr lang="en-US" altLang="zh-CN" sz="1200" dirty="0">
                <a:latin typeface="Arial" panose="020B0604020202020204" pitchFamily="34" charset="0"/>
              </a:rPr>
              <a:t>Time and frequency location configuration of UL/DL </a:t>
            </a:r>
            <a:r>
              <a:rPr lang="en-US" altLang="zh-CN" sz="1200" dirty="0" err="1">
                <a:latin typeface="Arial" panose="020B0604020202020204" pitchFamily="34" charset="0"/>
              </a:rPr>
              <a:t>subband</a:t>
            </a:r>
            <a:endParaRPr lang="en-US" altLang="zh-CN" sz="1200" dirty="0">
              <a:latin typeface="Arial" panose="020B0604020202020204" pitchFamily="34" charset="0"/>
            </a:endParaRPr>
          </a:p>
          <a:p>
            <a:pPr lvl="1">
              <a:lnSpc>
                <a:spcPct val="200000"/>
              </a:lnSpc>
              <a:spcAft>
                <a:spcPts val="0"/>
              </a:spcAft>
            </a:pPr>
            <a:r>
              <a:rPr lang="en-US" altLang="zh-CN" sz="1200" dirty="0">
                <a:latin typeface="Arial" panose="020B0604020202020204" pitchFamily="34" charset="0"/>
              </a:rPr>
              <a:t>UE collision handling between UL transmission and DL reception for SBFD-aware UEs </a:t>
            </a:r>
          </a:p>
          <a:p>
            <a:pPr lvl="1">
              <a:lnSpc>
                <a:spcPct val="200000"/>
              </a:lnSpc>
              <a:spcAft>
                <a:spcPts val="0"/>
              </a:spcAft>
            </a:pPr>
            <a:r>
              <a:rPr lang="en-US" altLang="zh-CN" sz="1200" dirty="0">
                <a:latin typeface="Arial" panose="020B0604020202020204" pitchFamily="34" charset="0"/>
              </a:rPr>
              <a:t>Enhancements to physical layer channels/signals and procedures for SBFD [RAN1]</a:t>
            </a:r>
          </a:p>
          <a:p>
            <a:pPr lvl="2">
              <a:lnSpc>
                <a:spcPct val="200000"/>
              </a:lnSpc>
              <a:spcAft>
                <a:spcPts val="0"/>
              </a:spcAft>
            </a:pPr>
            <a:r>
              <a:rPr lang="en-US" altLang="zh-CN" sz="1050" dirty="0">
                <a:latin typeface="Arial" panose="020B0604020202020204" pitchFamily="34" charset="0"/>
              </a:rPr>
              <a:t>Frequency resource allocation of PDSCH/PUSCH in case of unaligned boundaries between RBG/PRG(s) and SBFD </a:t>
            </a:r>
            <a:r>
              <a:rPr lang="en-US" altLang="zh-CN" sz="1050" dirty="0" err="1">
                <a:latin typeface="Arial" panose="020B0604020202020204" pitchFamily="34" charset="0"/>
              </a:rPr>
              <a:t>subband</a:t>
            </a:r>
            <a:r>
              <a:rPr lang="en-US" altLang="zh-CN" sz="1050" dirty="0">
                <a:latin typeface="Arial" panose="020B0604020202020204" pitchFamily="34" charset="0"/>
              </a:rPr>
              <a:t>(s)</a:t>
            </a:r>
          </a:p>
          <a:p>
            <a:pPr lvl="2">
              <a:lnSpc>
                <a:spcPct val="200000"/>
              </a:lnSpc>
              <a:spcAft>
                <a:spcPts val="0"/>
              </a:spcAft>
            </a:pPr>
            <a:r>
              <a:rPr lang="en-US" altLang="zh-CN" sz="1050" dirty="0">
                <a:latin typeface="Arial" panose="020B0604020202020204" pitchFamily="34" charset="0"/>
              </a:rPr>
              <a:t>Frequency resource allocation of CSI-RS and </a:t>
            </a:r>
            <a:r>
              <a:rPr lang="en-US" altLang="zh-CN" sz="1050" dirty="0" err="1">
                <a:latin typeface="Arial" panose="020B0604020202020204" pitchFamily="34" charset="0"/>
              </a:rPr>
              <a:t>subband</a:t>
            </a:r>
            <a:r>
              <a:rPr lang="en-US" altLang="zh-CN" sz="1050" dirty="0">
                <a:latin typeface="Arial" panose="020B0604020202020204" pitchFamily="34" charset="0"/>
              </a:rPr>
              <a:t> configuration of CSI reporting across DL </a:t>
            </a:r>
            <a:r>
              <a:rPr lang="en-US" altLang="zh-CN" sz="1050" dirty="0" err="1">
                <a:latin typeface="Arial" panose="020B0604020202020204" pitchFamily="34" charset="0"/>
              </a:rPr>
              <a:t>subbands</a:t>
            </a:r>
            <a:endParaRPr lang="en-US" altLang="zh-CN" sz="1050" dirty="0">
              <a:latin typeface="Arial" panose="020B0604020202020204" pitchFamily="34" charset="0"/>
            </a:endParaRPr>
          </a:p>
          <a:p>
            <a:pPr lvl="2">
              <a:lnSpc>
                <a:spcPct val="200000"/>
              </a:lnSpc>
              <a:spcAft>
                <a:spcPts val="0"/>
              </a:spcAft>
            </a:pPr>
            <a:r>
              <a:rPr lang="en-US" altLang="zh-CN" sz="1050" dirty="0">
                <a:latin typeface="Arial" panose="020B0604020202020204" pitchFamily="34" charset="0"/>
              </a:rPr>
              <a:t>Enhancement to UL transmissions and DL receptions across SBFD symbols and non SBFD symbols in different slots 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1400" dirty="0">
                <a:latin typeface="Arial" panose="020B0604020202020204" pitchFamily="34" charset="0"/>
              </a:rPr>
              <a:t>Specify </a:t>
            </a:r>
            <a:r>
              <a:rPr lang="en-US" altLang="zh-CN" sz="1400" dirty="0" err="1">
                <a:latin typeface="Arial" panose="020B0604020202020204" pitchFamily="34" charset="0"/>
              </a:rPr>
              <a:t>gNB</a:t>
            </a:r>
            <a:r>
              <a:rPr lang="en-US" altLang="zh-CN" sz="1400" dirty="0">
                <a:latin typeface="Arial" panose="020B0604020202020204" pitchFamily="34" charset="0"/>
              </a:rPr>
              <a:t> RF requirement to enable SBFD operation [RAN4]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1400" dirty="0">
                <a:solidFill>
                  <a:schemeClr val="tx1">
                    <a:lumMod val="25000"/>
                    <a:lumOff val="75000"/>
                  </a:schemeClr>
                </a:solidFill>
                <a:latin typeface="Arial" panose="020B0604020202020204" pitchFamily="34" charset="0"/>
              </a:rPr>
              <a:t>Specify solutions to enable UE-UE co-channel CLI management for SBFD and flexible/dynamic TDD [RAN1] (if identified beneficial and TU allows)</a:t>
            </a:r>
          </a:p>
          <a:p>
            <a:pPr lvl="1">
              <a:lnSpc>
                <a:spcPct val="200000"/>
              </a:lnSpc>
              <a:spcAft>
                <a:spcPts val="0"/>
              </a:spcAft>
            </a:pPr>
            <a:r>
              <a:rPr lang="en-US" altLang="zh-CN" sz="1200" dirty="0">
                <a:solidFill>
                  <a:schemeClr val="tx1">
                    <a:lumMod val="25000"/>
                    <a:lumOff val="75000"/>
                  </a:schemeClr>
                </a:solidFill>
                <a:latin typeface="Arial" panose="020B0604020202020204" pitchFamily="34" charset="0"/>
              </a:rPr>
              <a:t>L1/L2 based UE-UE measurement and reporting </a:t>
            </a:r>
          </a:p>
        </p:txBody>
      </p:sp>
    </p:spTree>
    <p:extLst>
      <p:ext uri="{BB962C8B-B14F-4D97-AF65-F5344CB8AC3E}">
        <p14:creationId xmlns:p14="http://schemas.microsoft.com/office/powerpoint/2010/main" val="33077595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7829F1F-D1AA-4101-A2DB-18D1EED2DF3F}"/>
              </a:ext>
            </a:extLst>
          </p:cNvPr>
          <p:cNvSpPr/>
          <p:nvPr/>
        </p:nvSpPr>
        <p:spPr>
          <a:xfrm>
            <a:off x="48368" y="1352943"/>
            <a:ext cx="1805915" cy="4895596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EBEBE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666666"/>
              </a:solidFill>
              <a:latin typeface="Arial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FF66288-7383-4B9E-BD72-2FA4CBFDFF03}"/>
              </a:ext>
            </a:extLst>
          </p:cNvPr>
          <p:cNvSpPr/>
          <p:nvPr/>
        </p:nvSpPr>
        <p:spPr>
          <a:xfrm>
            <a:off x="9348600" y="1342781"/>
            <a:ext cx="2730881" cy="4905872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EBEBE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666666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B576E5A-76A5-4282-932D-1720A40F4597}"/>
              </a:ext>
            </a:extLst>
          </p:cNvPr>
          <p:cNvSpPr/>
          <p:nvPr/>
        </p:nvSpPr>
        <p:spPr>
          <a:xfrm>
            <a:off x="5567123" y="1352943"/>
            <a:ext cx="3734780" cy="4895596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EBEBE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 dirty="0">
              <a:solidFill>
                <a:srgbClr val="666666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7B0350CF-49B7-4EB4-8ED4-CCAA5B2680D1}"/>
              </a:ext>
            </a:extLst>
          </p:cNvPr>
          <p:cNvSpPr/>
          <p:nvPr/>
        </p:nvSpPr>
        <p:spPr>
          <a:xfrm>
            <a:off x="1885472" y="1352943"/>
            <a:ext cx="3594556" cy="4895596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EBEBE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666666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B940B05-2163-4661-AB20-1EF22BDBFC11}"/>
              </a:ext>
            </a:extLst>
          </p:cNvPr>
          <p:cNvSpPr/>
          <p:nvPr/>
        </p:nvSpPr>
        <p:spPr>
          <a:xfrm>
            <a:off x="5774233" y="1249521"/>
            <a:ext cx="3320561" cy="22973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r>
              <a:rPr lang="en-US" altLang="zh-CN" sz="1400" b="1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Sub-band full duplex</a:t>
            </a:r>
            <a:endParaRPr lang="zh-CN" altLang="en-US" sz="1400" b="1" kern="0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6CE5E50-702C-4096-BA94-AE72D66CB108}"/>
              </a:ext>
            </a:extLst>
          </p:cNvPr>
          <p:cNvSpPr/>
          <p:nvPr/>
        </p:nvSpPr>
        <p:spPr>
          <a:xfrm>
            <a:off x="9805438" y="1225108"/>
            <a:ext cx="1817205" cy="22973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r>
              <a:rPr lang="en-US" altLang="zh-CN" sz="1400" b="1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In band full Duplex</a:t>
            </a:r>
            <a:endParaRPr lang="zh-CN" altLang="en-US" sz="1400" b="1" kern="0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8F1D96F-1F8E-47B2-9297-22F72FE8433A}"/>
              </a:ext>
            </a:extLst>
          </p:cNvPr>
          <p:cNvSpPr txBox="1"/>
          <p:nvPr/>
        </p:nvSpPr>
        <p:spPr>
          <a:xfrm>
            <a:off x="2008140" y="4642566"/>
            <a:ext cx="3349221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kumimoji="1"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Intended deployment scenarios:</a:t>
            </a:r>
          </a:p>
          <a:p>
            <a:pPr marL="171450" indent="-1714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1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</a:t>
            </a:r>
            <a:r>
              <a:rPr kumimoji="1" lang="en-US" altLang="zh-CN" sz="11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acro cell is </a:t>
            </a:r>
            <a:r>
              <a:rPr kumimoji="1" lang="en-US" altLang="zh-CN" sz="11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DL dominant with eMBB traffic</a:t>
            </a:r>
          </a:p>
          <a:p>
            <a:pPr marL="171450" indent="-1714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1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Small </a:t>
            </a:r>
            <a:r>
              <a:rPr kumimoji="1" lang="en-US" altLang="zh-CN" sz="11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cells are with UL heavy traffic in a factory or in a local area (indoor factory)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57B4D487-0EA7-4B71-9D76-92D62F3A0253}"/>
              </a:ext>
            </a:extLst>
          </p:cNvPr>
          <p:cNvSpPr/>
          <p:nvPr/>
        </p:nvSpPr>
        <p:spPr>
          <a:xfrm>
            <a:off x="261152" y="1225108"/>
            <a:ext cx="1283090" cy="22973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r>
              <a:rPr lang="en-US" altLang="zh-CN" sz="1400" b="1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Sync TDD</a:t>
            </a:r>
            <a:endParaRPr lang="zh-CN" altLang="en-US" sz="1400" b="1" kern="0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516255FF-0B2D-4616-8F6D-A7F6A608C504}"/>
              </a:ext>
            </a:extLst>
          </p:cNvPr>
          <p:cNvSpPr/>
          <p:nvPr/>
        </p:nvSpPr>
        <p:spPr>
          <a:xfrm>
            <a:off x="48368" y="4642566"/>
            <a:ext cx="1928973" cy="761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kumimoji="1"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Intended deployment:</a:t>
            </a:r>
          </a:p>
          <a:p>
            <a:pPr marL="171450" indent="-1714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1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For DL dominant traffic </a:t>
            </a:r>
            <a:r>
              <a:rPr kumimoji="1" lang="zh-CN" altLang="en-US" sz="11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kumimoji="1" lang="en-US" altLang="zh-CN" sz="11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eMBB</a:t>
            </a:r>
            <a:r>
              <a:rPr kumimoji="1" lang="zh-CN" altLang="en-US" sz="11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endParaRPr kumimoji="1" lang="en-US" altLang="zh-CN" sz="11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3" name="直接箭头连接符 12">
            <a:extLst>
              <a:ext uri="{FF2B5EF4-FFF2-40B4-BE49-F238E27FC236}">
                <a16:creationId xmlns="" xmlns:a16="http://schemas.microsoft.com/office/drawing/2014/main" id="{218B1103-A20A-4A4A-B5BB-9585DF2AF874}"/>
              </a:ext>
            </a:extLst>
          </p:cNvPr>
          <p:cNvCxnSpPr>
            <a:stCxn id="18" idx="6"/>
            <a:endCxn id="19" idx="2"/>
          </p:cNvCxnSpPr>
          <p:nvPr/>
        </p:nvCxnSpPr>
        <p:spPr>
          <a:xfrm>
            <a:off x="1075066" y="1057483"/>
            <a:ext cx="2435316" cy="0"/>
          </a:xfrm>
          <a:prstGeom prst="straightConnector1">
            <a:avLst/>
          </a:prstGeom>
          <a:noFill/>
          <a:ln w="6350" cap="flat" cmpd="sng" algn="ctr">
            <a:solidFill>
              <a:srgbClr val="010207"/>
            </a:solidFill>
            <a:prstDash val="dashDot"/>
            <a:miter lim="800000"/>
            <a:tailEnd type="triangle" w="lg" len="lg"/>
          </a:ln>
          <a:effectLst/>
        </p:spPr>
      </p:cxnSp>
      <p:cxnSp>
        <p:nvCxnSpPr>
          <p:cNvPr id="14" name="直接箭头连接符 13">
            <a:extLst>
              <a:ext uri="{FF2B5EF4-FFF2-40B4-BE49-F238E27FC236}">
                <a16:creationId xmlns="" xmlns:a16="http://schemas.microsoft.com/office/drawing/2014/main" id="{32C7E377-BE72-4680-A00F-AF3D698EACE7}"/>
              </a:ext>
            </a:extLst>
          </p:cNvPr>
          <p:cNvCxnSpPr>
            <a:stCxn id="19" idx="6"/>
            <a:endCxn id="20" idx="2"/>
          </p:cNvCxnSpPr>
          <p:nvPr/>
        </p:nvCxnSpPr>
        <p:spPr>
          <a:xfrm>
            <a:off x="3855119" y="1057483"/>
            <a:ext cx="3407026" cy="0"/>
          </a:xfrm>
          <a:prstGeom prst="straightConnector1">
            <a:avLst/>
          </a:prstGeom>
          <a:noFill/>
          <a:ln w="6350" cap="flat" cmpd="sng" algn="ctr">
            <a:solidFill>
              <a:srgbClr val="010207"/>
            </a:solidFill>
            <a:prstDash val="dashDot"/>
            <a:miter lim="800000"/>
            <a:tailEnd type="triangle" w="lg" len="lg"/>
          </a:ln>
          <a:effectLst/>
        </p:spPr>
      </p:cxnSp>
      <p:cxnSp>
        <p:nvCxnSpPr>
          <p:cNvPr id="15" name="直接箭头连接符 14">
            <a:extLst>
              <a:ext uri="{FF2B5EF4-FFF2-40B4-BE49-F238E27FC236}">
                <a16:creationId xmlns="" xmlns:a16="http://schemas.microsoft.com/office/drawing/2014/main" id="{827394BF-D3DA-4022-86FE-CF7092D7593C}"/>
              </a:ext>
            </a:extLst>
          </p:cNvPr>
          <p:cNvCxnSpPr>
            <a:stCxn id="20" idx="6"/>
            <a:endCxn id="21" idx="2"/>
          </p:cNvCxnSpPr>
          <p:nvPr/>
        </p:nvCxnSpPr>
        <p:spPr>
          <a:xfrm>
            <a:off x="7606882" y="1057483"/>
            <a:ext cx="2934790" cy="0"/>
          </a:xfrm>
          <a:prstGeom prst="straightConnector1">
            <a:avLst/>
          </a:prstGeom>
          <a:noFill/>
          <a:ln w="6350" cap="flat" cmpd="sng" algn="ctr">
            <a:solidFill>
              <a:srgbClr val="010207"/>
            </a:solidFill>
            <a:prstDash val="dashDot"/>
            <a:miter lim="800000"/>
            <a:tailEnd type="triangle" w="lg" len="lg"/>
          </a:ln>
          <a:effectLst/>
        </p:spPr>
      </p:cxn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32B4119-7075-467F-8092-FA35D765F533}"/>
              </a:ext>
            </a:extLst>
          </p:cNvPr>
          <p:cNvSpPr txBox="1"/>
          <p:nvPr/>
        </p:nvSpPr>
        <p:spPr>
          <a:xfrm>
            <a:off x="5671821" y="4642566"/>
            <a:ext cx="3554112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kumimoji="1"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Intended deployment scenarios:</a:t>
            </a:r>
          </a:p>
          <a:p>
            <a:pPr marL="171450" indent="-1714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100" b="1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For low latency or UL coverage enhancement</a:t>
            </a:r>
          </a:p>
          <a:p>
            <a:pPr marL="171450" indent="-1714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100" b="1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Deployed as </a:t>
            </a:r>
            <a:r>
              <a:rPr kumimoji="1" lang="en-US" altLang="zh-CN" sz="1100" b="1" dirty="0" smtClean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small </a:t>
            </a:r>
            <a:r>
              <a:rPr kumimoji="1" lang="en-US" altLang="zh-CN" sz="1100" b="1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cells such as indoor factory or macro cells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7F780FD5-858E-46EC-BF9B-40F191918F49}"/>
              </a:ext>
            </a:extLst>
          </p:cNvPr>
          <p:cNvSpPr txBox="1"/>
          <p:nvPr/>
        </p:nvSpPr>
        <p:spPr>
          <a:xfrm>
            <a:off x="9412667" y="4642566"/>
            <a:ext cx="2602746" cy="761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kumimoji="1"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Intended deployment scenarios</a:t>
            </a:r>
            <a:r>
              <a:rPr kumimoji="1" lang="zh-CN" altLang="en-US" sz="11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endParaRPr kumimoji="1" lang="en-US" altLang="zh-CN" sz="11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171450" indent="-1714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100" b="1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For UL&amp;DL and low latency traffic co-existence in one network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6B4E0727-E7C3-43E5-A80D-BE249DB1537E}"/>
              </a:ext>
            </a:extLst>
          </p:cNvPr>
          <p:cNvSpPr/>
          <p:nvPr/>
        </p:nvSpPr>
        <p:spPr>
          <a:xfrm>
            <a:off x="730329" y="885114"/>
            <a:ext cx="344737" cy="344737"/>
          </a:xfrm>
          <a:prstGeom prst="ellipse">
            <a:avLst/>
          </a:prstGeom>
          <a:solidFill>
            <a:srgbClr val="A3A3A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r>
              <a:rPr lang="en-US" altLang="zh-CN" sz="1999" b="1" kern="0" dirty="0">
                <a:solidFill>
                  <a:srgbClr val="FFFFFF"/>
                </a:solidFill>
                <a:latin typeface="Arial" panose="020B0604020202020204" pitchFamily="34" charset="0"/>
              </a:rPr>
              <a:t>0</a:t>
            </a:r>
            <a:endParaRPr lang="zh-CN" altLang="en-US" sz="1999" b="1" kern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03E7C5AD-E3DB-4416-81B9-457D376FC6D9}"/>
              </a:ext>
            </a:extLst>
          </p:cNvPr>
          <p:cNvSpPr/>
          <p:nvPr/>
        </p:nvSpPr>
        <p:spPr>
          <a:xfrm>
            <a:off x="3510382" y="885114"/>
            <a:ext cx="344737" cy="344737"/>
          </a:xfrm>
          <a:prstGeom prst="ellipse">
            <a:avLst/>
          </a:prstGeom>
          <a:solidFill>
            <a:srgbClr val="C7000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r>
              <a:rPr lang="en-US" altLang="zh-CN" sz="1999" b="1" kern="0" dirty="0">
                <a:solidFill>
                  <a:srgbClr val="FFFFFF"/>
                </a:solidFill>
                <a:latin typeface="Arial" panose="020B0604020202020204" pitchFamily="34" charset="0"/>
              </a:rPr>
              <a:t>1</a:t>
            </a:r>
            <a:endParaRPr lang="zh-CN" altLang="en-US" sz="1999" b="1" kern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EC7755DA-2DD9-453A-8069-5C61DB412CDC}"/>
              </a:ext>
            </a:extLst>
          </p:cNvPr>
          <p:cNvSpPr/>
          <p:nvPr/>
        </p:nvSpPr>
        <p:spPr>
          <a:xfrm>
            <a:off x="7262145" y="885114"/>
            <a:ext cx="344737" cy="344737"/>
          </a:xfrm>
          <a:prstGeom prst="ellipse">
            <a:avLst/>
          </a:prstGeom>
          <a:solidFill>
            <a:srgbClr val="C7000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r>
              <a:rPr lang="en-US" altLang="zh-CN" sz="1999" b="1" kern="0" dirty="0">
                <a:solidFill>
                  <a:srgbClr val="FFFFFF"/>
                </a:solidFill>
                <a:latin typeface="Arial" panose="020B0604020202020204" pitchFamily="34" charset="0"/>
              </a:rPr>
              <a:t>2</a:t>
            </a:r>
            <a:endParaRPr lang="zh-CN" altLang="en-US" sz="1999" b="1" kern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6CEFF64E-CE23-4034-A35A-265F21CC7528}"/>
              </a:ext>
            </a:extLst>
          </p:cNvPr>
          <p:cNvSpPr/>
          <p:nvPr/>
        </p:nvSpPr>
        <p:spPr>
          <a:xfrm>
            <a:off x="10541672" y="885114"/>
            <a:ext cx="344737" cy="344737"/>
          </a:xfrm>
          <a:prstGeom prst="ellipse">
            <a:avLst/>
          </a:prstGeom>
          <a:solidFill>
            <a:srgbClr val="C7000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r>
              <a:rPr lang="en-US" altLang="zh-CN" sz="1999" b="1" kern="0" dirty="0">
                <a:solidFill>
                  <a:srgbClr val="FFFFFF"/>
                </a:solidFill>
                <a:latin typeface="Arial" panose="020B0604020202020204" pitchFamily="34" charset="0"/>
              </a:rPr>
              <a:t>3</a:t>
            </a:r>
            <a:endParaRPr lang="zh-CN" altLang="en-US" sz="1999" b="1" kern="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C3FCE799-CBF9-427E-8FFC-8E58B88DD862}"/>
              </a:ext>
            </a:extLst>
          </p:cNvPr>
          <p:cNvSpPr/>
          <p:nvPr/>
        </p:nvSpPr>
        <p:spPr>
          <a:xfrm>
            <a:off x="2300077" y="1241003"/>
            <a:ext cx="2765347" cy="22973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r>
              <a:rPr lang="en-US" altLang="zh-CN" sz="1400" b="1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Flexible TDD</a:t>
            </a:r>
            <a:endParaRPr lang="zh-CN" altLang="en-US" sz="1400" b="1" kern="0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BB8363E3-01BB-450C-A844-33550B59BA42}"/>
              </a:ext>
            </a:extLst>
          </p:cNvPr>
          <p:cNvSpPr/>
          <p:nvPr/>
        </p:nvSpPr>
        <p:spPr>
          <a:xfrm>
            <a:off x="162264" y="1607370"/>
            <a:ext cx="1523096" cy="369332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pPr algn="ctr" defTabSz="914400"/>
            <a:r>
              <a:rPr kumimoji="1" lang="en-US" altLang="zh-CN" sz="1200" b="1" dirty="0">
                <a:solidFill>
                  <a:srgbClr val="000000"/>
                </a:solidFill>
                <a:latin typeface="Arial" panose="020B0604020202020204" pitchFamily="34" charset="0"/>
              </a:rPr>
              <a:t>Same TDD configuration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4BA95707-A8B1-4E3B-B601-4EEC872B224B}"/>
              </a:ext>
            </a:extLst>
          </p:cNvPr>
          <p:cNvSpPr/>
          <p:nvPr/>
        </p:nvSpPr>
        <p:spPr>
          <a:xfrm>
            <a:off x="2221406" y="1607370"/>
            <a:ext cx="2922689" cy="276999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kumimoji="1" lang="en-US" altLang="zh-CN" sz="1200" b="1" dirty="0">
                <a:solidFill>
                  <a:srgbClr val="000000"/>
                </a:solidFill>
                <a:latin typeface="Arial" panose="020B0604020202020204" pitchFamily="34" charset="0"/>
              </a:rPr>
              <a:t>Different TDD configuration between BS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CDEEB574-B7C6-4A57-8DAF-A00FD0244FE9}"/>
              </a:ext>
            </a:extLst>
          </p:cNvPr>
          <p:cNvSpPr/>
          <p:nvPr/>
        </p:nvSpPr>
        <p:spPr>
          <a:xfrm>
            <a:off x="6106603" y="1607370"/>
            <a:ext cx="2554058" cy="369332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pPr algn="ctr" defTabSz="914400"/>
            <a:r>
              <a:rPr kumimoji="1" lang="en-US" altLang="zh-CN" sz="1200" b="1" dirty="0" err="1">
                <a:solidFill>
                  <a:srgbClr val="000000"/>
                </a:solidFill>
                <a:latin typeface="Arial" panose="020B0604020202020204" pitchFamily="34" charset="0"/>
              </a:rPr>
              <a:t>FDMed</a:t>
            </a:r>
            <a:r>
              <a:rPr kumimoji="1" lang="en-US" altLang="zh-CN" sz="1200" b="1" dirty="0">
                <a:solidFill>
                  <a:srgbClr val="000000"/>
                </a:solidFill>
                <a:latin typeface="Arial" panose="020B0604020202020204" pitchFamily="34" charset="0"/>
              </a:rPr>
              <a:t> simultaneous DL and UL on the same band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5B60EC17-5096-4137-8F7E-DE582CBB4F12}"/>
              </a:ext>
            </a:extLst>
          </p:cNvPr>
          <p:cNvSpPr/>
          <p:nvPr/>
        </p:nvSpPr>
        <p:spPr>
          <a:xfrm>
            <a:off x="9473536" y="1607370"/>
            <a:ext cx="2481009" cy="369332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pPr algn="ctr" defTabSz="914400"/>
            <a:r>
              <a:rPr kumimoji="1" lang="en-US" altLang="zh-CN" sz="1200" b="1" dirty="0">
                <a:solidFill>
                  <a:srgbClr val="000000"/>
                </a:solidFill>
                <a:latin typeface="Arial" panose="020B0604020202020204" pitchFamily="34" charset="0"/>
              </a:rPr>
              <a:t>Simultaneous DL and UL on the same frequency</a:t>
            </a:r>
          </a:p>
        </p:txBody>
      </p:sp>
      <p:sp>
        <p:nvSpPr>
          <p:cNvPr id="27" name="圆角矩形 1">
            <a:extLst>
              <a:ext uri="{FF2B5EF4-FFF2-40B4-BE49-F238E27FC236}">
                <a16:creationId xmlns="" xmlns:a16="http://schemas.microsoft.com/office/drawing/2014/main" id="{F25C0101-EB30-4FE5-BC84-1C008779AA5E}"/>
              </a:ext>
            </a:extLst>
          </p:cNvPr>
          <p:cNvSpPr/>
          <p:nvPr/>
        </p:nvSpPr>
        <p:spPr>
          <a:xfrm>
            <a:off x="1885472" y="1498925"/>
            <a:ext cx="7416431" cy="2767961"/>
          </a:xfrm>
          <a:prstGeom prst="roundRect">
            <a:avLst/>
          </a:prstGeom>
          <a:noFill/>
          <a:ln>
            <a:solidFill>
              <a:srgbClr val="FF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66666"/>
              </a:solidFill>
            </a:endParaRPr>
          </a:p>
        </p:txBody>
      </p:sp>
      <p:sp>
        <p:nvSpPr>
          <p:cNvPr id="28" name="Rectangle 2">
            <a:extLst>
              <a:ext uri="{FF2B5EF4-FFF2-40B4-BE49-F238E27FC236}">
                <a16:creationId xmlns="" xmlns:a16="http://schemas.microsoft.com/office/drawing/2014/main" id="{583465F0-5D9E-4928-A687-B59DC6F007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355" y="89458"/>
            <a:ext cx="11642518" cy="441233"/>
          </a:xfrm>
          <a:prstGeom prst="rect">
            <a:avLst/>
          </a:prstGeom>
        </p:spPr>
        <p:txBody>
          <a:bodyPr vert="horz" wrap="square" lIns="121752" tIns="60876" rIns="121752" bIns="60876" rtlCol="0" anchor="t">
            <a:spAutoFit/>
          </a:bodyPr>
          <a:lstStyle>
            <a:defPPr>
              <a:defRPr lang="en-US"/>
            </a:defPPr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2300" b="1" kern="0">
                <a:solidFill>
                  <a:srgbClr val="1D1D1A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defRPr>
            </a:lvl1pPr>
          </a:lstStyle>
          <a:p>
            <a:r>
              <a:rPr lang="en-US" altLang="zh-CN" sz="2298" dirty="0"/>
              <a:t>Evolution of duplex operation</a:t>
            </a:r>
            <a:endParaRPr lang="zh-CN" altLang="en-US" sz="2298" dirty="0"/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8073AC54-7F0A-4B07-A9A7-95E4D11F5FB0}"/>
              </a:ext>
            </a:extLst>
          </p:cNvPr>
          <p:cNvGrpSpPr/>
          <p:nvPr/>
        </p:nvGrpSpPr>
        <p:grpSpPr>
          <a:xfrm>
            <a:off x="-16383" y="2434171"/>
            <a:ext cx="1955523" cy="1411256"/>
            <a:chOff x="-18272" y="1982017"/>
            <a:chExt cx="1955523" cy="1411256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63D48201-F93E-46AE-B2A1-28537FC325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8272" y="1982017"/>
              <a:ext cx="1955523" cy="732315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89D323BE-BB9E-43A7-8CF7-9DBB1FB165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8272" y="2660958"/>
              <a:ext cx="1955523" cy="732315"/>
            </a:xfrm>
            <a:prstGeom prst="rect">
              <a:avLst/>
            </a:prstGeom>
          </p:spPr>
        </p:pic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82A7CFF3-3243-4DF6-B018-145F0AA3C7D9}"/>
              </a:ext>
            </a:extLst>
          </p:cNvPr>
          <p:cNvGrpSpPr/>
          <p:nvPr/>
        </p:nvGrpSpPr>
        <p:grpSpPr>
          <a:xfrm>
            <a:off x="2006920" y="2261749"/>
            <a:ext cx="3426317" cy="713793"/>
            <a:chOff x="3373961" y="119594"/>
            <a:chExt cx="3426317" cy="713793"/>
          </a:xfrm>
        </p:grpSpPr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71E9A1DB-DC3F-4DAD-94BF-BCBC08D91C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97999" y="400394"/>
              <a:ext cx="451864" cy="432993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5507FE43-E8EA-4394-B740-29418433D2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82" y="400394"/>
              <a:ext cx="451864" cy="432993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5" name="直接箭头连接符 34">
              <a:extLst>
                <a:ext uri="{FF2B5EF4-FFF2-40B4-BE49-F238E27FC236}">
                  <a16:creationId xmlns="" xmlns:a16="http://schemas.microsoft.com/office/drawing/2014/main" id="{0F5E2C39-68BB-4B04-8E0F-21B532A602D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77995" y="827593"/>
              <a:ext cx="2882975" cy="565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箭头连接符 35">
              <a:extLst>
                <a:ext uri="{FF2B5EF4-FFF2-40B4-BE49-F238E27FC236}">
                  <a16:creationId xmlns="" xmlns:a16="http://schemas.microsoft.com/office/drawing/2014/main" id="{78678D56-DC4F-4B1B-B6F0-306BD363113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81325" y="169381"/>
              <a:ext cx="3331" cy="66386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7964664A-7949-4E56-A645-6C049F5E0748}"/>
                </a:ext>
              </a:extLst>
            </p:cNvPr>
            <p:cNvSpPr txBox="1"/>
            <p:nvPr/>
          </p:nvSpPr>
          <p:spPr>
            <a:xfrm>
              <a:off x="6136686" y="575230"/>
              <a:ext cx="663592" cy="246221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spAutoFit/>
            </a:bodyPr>
            <a:lstStyle/>
            <a:p>
              <a:r>
                <a:rPr lang="en-US" altLang="zh-CN" sz="1000">
                  <a:solidFill>
                    <a:srgbClr val="1D1D1A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Time</a:t>
              </a:r>
              <a:endParaRPr lang="zh-CN" altLang="en-US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27FE87F0-604B-4CC4-B678-C5C6817F56C1}"/>
                </a:ext>
              </a:extLst>
            </p:cNvPr>
            <p:cNvSpPr txBox="1"/>
            <p:nvPr/>
          </p:nvSpPr>
          <p:spPr>
            <a:xfrm rot="10800000">
              <a:off x="3373961" y="119594"/>
              <a:ext cx="550151" cy="695062"/>
            </a:xfrm>
            <a:prstGeom prst="rect">
              <a:avLst/>
            </a:prstGeom>
            <a:noFill/>
          </p:spPr>
          <p:txBody>
            <a:bodyPr vert="eaVert" wrap="none" rtlCol="0" anchor="ctr" anchorCtr="0">
              <a:spAutoFit/>
            </a:bodyPr>
            <a:lstStyle/>
            <a:p>
              <a:pPr>
                <a:lnSpc>
                  <a:spcPts val="3440"/>
                </a:lnSpc>
              </a:pPr>
              <a:r>
                <a:rPr lang="en-US" altLang="zh-CN" sz="1000">
                  <a:solidFill>
                    <a:srgbClr val="1D1D1A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Frequency</a:t>
              </a:r>
              <a:endParaRPr lang="zh-CN" altLang="en-US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78C33834-249C-460A-8CF3-C0A2E73C3C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97356" y="400394"/>
              <a:ext cx="451864" cy="432993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6D5851B2-EBE1-45D4-AB99-20B396A6FA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64237" y="400394"/>
              <a:ext cx="451864" cy="432993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2132CC0A-D040-431B-A172-3532247948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31118" y="400394"/>
              <a:ext cx="451864" cy="432993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F41766E3-117C-4978-BA2F-71279536B166}"/>
                </a:ext>
              </a:extLst>
            </p:cNvPr>
            <p:cNvSpPr txBox="1"/>
            <p:nvPr/>
          </p:nvSpPr>
          <p:spPr>
            <a:xfrm>
              <a:off x="3403430" y="157544"/>
              <a:ext cx="565539" cy="58926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>
                <a:lnSpc>
                  <a:spcPts val="3440"/>
                </a:lnSpc>
              </a:pPr>
              <a:r>
                <a:rPr lang="en-US" altLang="zh-CN" sz="1400">
                  <a:solidFill>
                    <a:srgbClr val="1D1D1A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Marco</a:t>
              </a:r>
              <a:endParaRPr lang="zh-CN" altLang="en-US" sz="14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B7447ECE-97DF-44F3-8628-EAEE33C37EB5}"/>
              </a:ext>
            </a:extLst>
          </p:cNvPr>
          <p:cNvGrpSpPr/>
          <p:nvPr/>
        </p:nvGrpSpPr>
        <p:grpSpPr>
          <a:xfrm>
            <a:off x="1814553" y="3104725"/>
            <a:ext cx="3645579" cy="713793"/>
            <a:chOff x="3181594" y="962570"/>
            <a:chExt cx="3645579" cy="713793"/>
          </a:xfrm>
        </p:grpSpPr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50C6F6F2-8BE9-4573-BBB6-0BD424B7D3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97999" y="1243370"/>
              <a:ext cx="451864" cy="432993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D60C23EE-ED84-46B4-BC56-960AAD1B5D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4882" y="1243370"/>
              <a:ext cx="451864" cy="432993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6" name="直接箭头连接符 45">
              <a:extLst>
                <a:ext uri="{FF2B5EF4-FFF2-40B4-BE49-F238E27FC236}">
                  <a16:creationId xmlns="" xmlns:a16="http://schemas.microsoft.com/office/drawing/2014/main" id="{31350ED9-3C46-4210-BAF7-E2F8B8A3EA9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77995" y="1670569"/>
              <a:ext cx="2882975" cy="565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箭头连接符 46">
              <a:extLst>
                <a:ext uri="{FF2B5EF4-FFF2-40B4-BE49-F238E27FC236}">
                  <a16:creationId xmlns="" xmlns:a16="http://schemas.microsoft.com/office/drawing/2014/main" id="{1EBB1B4D-01B9-4761-86B5-E278134682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81325" y="1012357"/>
              <a:ext cx="3331" cy="66386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90570C40-43B4-4749-A857-67F8E3DEA1C5}"/>
                </a:ext>
              </a:extLst>
            </p:cNvPr>
            <p:cNvSpPr txBox="1"/>
            <p:nvPr/>
          </p:nvSpPr>
          <p:spPr>
            <a:xfrm>
              <a:off x="6163581" y="1418208"/>
              <a:ext cx="663592" cy="246221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spAutoFit/>
            </a:bodyPr>
            <a:lstStyle/>
            <a:p>
              <a:r>
                <a:rPr lang="en-US" altLang="zh-CN" sz="1000" dirty="0">
                  <a:solidFill>
                    <a:srgbClr val="1D1D1A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Time</a:t>
              </a:r>
              <a:endParaRPr lang="zh-CN" altLang="en-US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F139C964-1F4C-4838-98A3-F50F462127F9}"/>
                </a:ext>
              </a:extLst>
            </p:cNvPr>
            <p:cNvSpPr txBox="1"/>
            <p:nvPr/>
          </p:nvSpPr>
          <p:spPr>
            <a:xfrm rot="10800000">
              <a:off x="3373961" y="962570"/>
              <a:ext cx="550151" cy="695062"/>
            </a:xfrm>
            <a:prstGeom prst="rect">
              <a:avLst/>
            </a:prstGeom>
            <a:noFill/>
          </p:spPr>
          <p:txBody>
            <a:bodyPr vert="eaVert" wrap="none" rtlCol="0" anchor="ctr" anchorCtr="0">
              <a:spAutoFit/>
            </a:bodyPr>
            <a:lstStyle/>
            <a:p>
              <a:pPr>
                <a:lnSpc>
                  <a:spcPts val="3440"/>
                </a:lnSpc>
              </a:pPr>
              <a:r>
                <a:rPr lang="en-US" altLang="zh-CN" sz="1000" dirty="0">
                  <a:solidFill>
                    <a:srgbClr val="1D1D1A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Frequency</a:t>
              </a:r>
              <a:endParaRPr lang="zh-CN" altLang="en-US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5767A5CA-304E-4F20-81BE-4693956E85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97356" y="1243370"/>
              <a:ext cx="451864" cy="432993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="" xmlns:a16="http://schemas.microsoft.com/office/drawing/2014/main" id="{C33C7B81-F12A-4661-B8D6-EB62B1F6D7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64237" y="1243370"/>
              <a:ext cx="451864" cy="432993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="" xmlns:a16="http://schemas.microsoft.com/office/drawing/2014/main" id="{0D35B773-EDE6-4550-919C-0CC20291F6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31118" y="1243370"/>
              <a:ext cx="451864" cy="432993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5B067BC3-76C5-4D1E-8840-6EB4D101B720}"/>
                </a:ext>
              </a:extLst>
            </p:cNvPr>
            <p:cNvSpPr txBox="1"/>
            <p:nvPr/>
          </p:nvSpPr>
          <p:spPr>
            <a:xfrm>
              <a:off x="3181594" y="1038620"/>
              <a:ext cx="615553" cy="5411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400" dirty="0">
                  <a:solidFill>
                    <a:srgbClr val="1D1D1A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Small</a:t>
              </a:r>
            </a:p>
            <a:p>
              <a:pPr algn="ctr"/>
              <a:r>
                <a:rPr lang="en-US" altLang="zh-CN" sz="1400" dirty="0">
                  <a:solidFill>
                    <a:srgbClr val="1D1D1A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Cells</a:t>
              </a:r>
              <a:endParaRPr lang="zh-CN" altLang="en-US" sz="14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B7B28ED7-1893-4599-80A4-924B60EC14C4}"/>
              </a:ext>
            </a:extLst>
          </p:cNvPr>
          <p:cNvGrpSpPr/>
          <p:nvPr/>
        </p:nvGrpSpPr>
        <p:grpSpPr>
          <a:xfrm>
            <a:off x="5660901" y="2229892"/>
            <a:ext cx="3265239" cy="730245"/>
            <a:chOff x="3665379" y="2876318"/>
            <a:chExt cx="3265239" cy="730245"/>
          </a:xfrm>
        </p:grpSpPr>
        <p:sp>
          <p:nvSpPr>
            <p:cNvPr id="55" name="矩形 54">
              <a:extLst>
                <a:ext uri="{FF2B5EF4-FFF2-40B4-BE49-F238E27FC236}">
                  <a16:creationId xmlns="" xmlns:a16="http://schemas.microsoft.com/office/drawing/2014/main" id="{31030708-D188-4272-8221-77321ADE57C5}"/>
                </a:ext>
              </a:extLst>
            </p:cNvPr>
            <p:cNvSpPr>
              <a:spLocks/>
            </p:cNvSpPr>
            <p:nvPr/>
          </p:nvSpPr>
          <p:spPr>
            <a:xfrm>
              <a:off x="5374399" y="3141878"/>
              <a:ext cx="451864" cy="216000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="" xmlns:a16="http://schemas.microsoft.com/office/drawing/2014/main" id="{CEE67256-DF18-4B1B-949B-DEC2F40B4D3F}"/>
                </a:ext>
              </a:extLst>
            </p:cNvPr>
            <p:cNvSpPr>
              <a:spLocks/>
            </p:cNvSpPr>
            <p:nvPr/>
          </p:nvSpPr>
          <p:spPr>
            <a:xfrm>
              <a:off x="5841282" y="3141878"/>
              <a:ext cx="451864" cy="216000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7" name="直接箭头连接符 56">
              <a:extLst>
                <a:ext uri="{FF2B5EF4-FFF2-40B4-BE49-F238E27FC236}">
                  <a16:creationId xmlns="" xmlns:a16="http://schemas.microsoft.com/office/drawing/2014/main" id="{869317B4-09F4-44F0-816A-67265021969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62015" y="3584317"/>
              <a:ext cx="2882975" cy="565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箭头连接符 57">
              <a:extLst>
                <a:ext uri="{FF2B5EF4-FFF2-40B4-BE49-F238E27FC236}">
                  <a16:creationId xmlns="" xmlns:a16="http://schemas.microsoft.com/office/drawing/2014/main" id="{F8F9168E-4297-42FD-BA16-DAF19203DC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65345" y="2926105"/>
              <a:ext cx="3331" cy="66386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9874EE61-EF6A-4742-A82A-11136A985AB6}"/>
                </a:ext>
              </a:extLst>
            </p:cNvPr>
            <p:cNvSpPr txBox="1"/>
            <p:nvPr/>
          </p:nvSpPr>
          <p:spPr>
            <a:xfrm>
              <a:off x="6267026" y="3360342"/>
              <a:ext cx="663592" cy="246221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spAutoFit/>
            </a:bodyPr>
            <a:lstStyle/>
            <a:p>
              <a:r>
                <a:rPr lang="en-US" altLang="zh-CN" sz="1000">
                  <a:solidFill>
                    <a:srgbClr val="1D1D1A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Time</a:t>
              </a:r>
              <a:endParaRPr lang="zh-CN" altLang="en-US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6313FE2A-9056-4952-A1A8-CDFF24E3D8E3}"/>
                </a:ext>
              </a:extLst>
            </p:cNvPr>
            <p:cNvSpPr txBox="1"/>
            <p:nvPr/>
          </p:nvSpPr>
          <p:spPr>
            <a:xfrm rot="10800000">
              <a:off x="3665379" y="2876318"/>
              <a:ext cx="338554" cy="695062"/>
            </a:xfrm>
            <a:prstGeom prst="rect">
              <a:avLst/>
            </a:prstGeom>
            <a:noFill/>
          </p:spPr>
          <p:txBody>
            <a:bodyPr vert="eaVert" wrap="none" rtlCol="0" anchor="ctr" anchorCtr="0">
              <a:spAutoFit/>
            </a:bodyPr>
            <a:lstStyle/>
            <a:p>
              <a:r>
                <a:rPr lang="en-US" altLang="zh-CN" sz="1000">
                  <a:solidFill>
                    <a:srgbClr val="1D1D1A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Frequency</a:t>
              </a:r>
              <a:endParaRPr lang="zh-CN" altLang="en-US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="" xmlns:a16="http://schemas.microsoft.com/office/drawing/2014/main" id="{A4B44E29-3D62-41F5-94B7-9AB5C1AAF058}"/>
                </a:ext>
              </a:extLst>
            </p:cNvPr>
            <p:cNvSpPr>
              <a:spLocks/>
            </p:cNvSpPr>
            <p:nvPr/>
          </p:nvSpPr>
          <p:spPr>
            <a:xfrm>
              <a:off x="3973756" y="3141878"/>
              <a:ext cx="451864" cy="216000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="" xmlns:a16="http://schemas.microsoft.com/office/drawing/2014/main" id="{6EA3DE61-F05F-4E32-AD6D-61FFC8448921}"/>
                </a:ext>
              </a:extLst>
            </p:cNvPr>
            <p:cNvSpPr>
              <a:spLocks/>
            </p:cNvSpPr>
            <p:nvPr/>
          </p:nvSpPr>
          <p:spPr>
            <a:xfrm>
              <a:off x="4440637" y="3141878"/>
              <a:ext cx="451864" cy="216000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F0155F1C-3625-4612-88AB-9C3F30E789F3}"/>
                </a:ext>
              </a:extLst>
            </p:cNvPr>
            <p:cNvSpPr>
              <a:spLocks/>
            </p:cNvSpPr>
            <p:nvPr/>
          </p:nvSpPr>
          <p:spPr>
            <a:xfrm>
              <a:off x="4907518" y="3141878"/>
              <a:ext cx="451864" cy="216000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="" xmlns:a16="http://schemas.microsoft.com/office/drawing/2014/main" id="{6927E1A2-F494-4A3B-A1DA-F2CBC71D5F6E}"/>
                </a:ext>
              </a:extLst>
            </p:cNvPr>
            <p:cNvSpPr>
              <a:spLocks/>
            </p:cNvSpPr>
            <p:nvPr/>
          </p:nvSpPr>
          <p:spPr>
            <a:xfrm>
              <a:off x="5369203" y="3377015"/>
              <a:ext cx="450828" cy="216000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C5C71DC3-749A-41D4-B02B-18F2B0C289A0}"/>
                </a:ext>
              </a:extLst>
            </p:cNvPr>
            <p:cNvSpPr>
              <a:spLocks/>
            </p:cNvSpPr>
            <p:nvPr/>
          </p:nvSpPr>
          <p:spPr>
            <a:xfrm>
              <a:off x="5836086" y="3377015"/>
              <a:ext cx="450828" cy="216000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="" xmlns:a16="http://schemas.microsoft.com/office/drawing/2014/main" id="{741CD642-42E1-469B-8960-B20A3E370170}"/>
                </a:ext>
              </a:extLst>
            </p:cNvPr>
            <p:cNvSpPr>
              <a:spLocks/>
            </p:cNvSpPr>
            <p:nvPr/>
          </p:nvSpPr>
          <p:spPr>
            <a:xfrm>
              <a:off x="3968560" y="3377015"/>
              <a:ext cx="450828" cy="216000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="" xmlns:a16="http://schemas.microsoft.com/office/drawing/2014/main" id="{E7A2E3E2-4AA5-4B58-95FB-0308F91553B1}"/>
                </a:ext>
              </a:extLst>
            </p:cNvPr>
            <p:cNvSpPr>
              <a:spLocks/>
            </p:cNvSpPr>
            <p:nvPr/>
          </p:nvSpPr>
          <p:spPr>
            <a:xfrm>
              <a:off x="4435441" y="3377015"/>
              <a:ext cx="450828" cy="216000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="" xmlns:a16="http://schemas.microsoft.com/office/drawing/2014/main" id="{3096E2D9-E10F-42E2-BF18-B2076E385DCF}"/>
                </a:ext>
              </a:extLst>
            </p:cNvPr>
            <p:cNvSpPr>
              <a:spLocks/>
            </p:cNvSpPr>
            <p:nvPr/>
          </p:nvSpPr>
          <p:spPr>
            <a:xfrm>
              <a:off x="4902322" y="3377015"/>
              <a:ext cx="450828" cy="216000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BA6FF031-E2C8-424A-8A62-E12B9D7CC333}"/>
              </a:ext>
            </a:extLst>
          </p:cNvPr>
          <p:cNvGrpSpPr/>
          <p:nvPr/>
        </p:nvGrpSpPr>
        <p:grpSpPr>
          <a:xfrm>
            <a:off x="5647735" y="2993445"/>
            <a:ext cx="3265239" cy="854357"/>
            <a:chOff x="3652213" y="3639871"/>
            <a:chExt cx="3265239" cy="854357"/>
          </a:xfrm>
        </p:grpSpPr>
        <p:cxnSp>
          <p:nvCxnSpPr>
            <p:cNvPr id="70" name="直接箭头连接符 69">
              <a:extLst>
                <a:ext uri="{FF2B5EF4-FFF2-40B4-BE49-F238E27FC236}">
                  <a16:creationId xmlns="" xmlns:a16="http://schemas.microsoft.com/office/drawing/2014/main" id="{C96A96AA-84F0-4ADB-9B44-4F85A72F9C5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48849" y="4471982"/>
              <a:ext cx="2882975" cy="565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箭头连接符 70">
              <a:extLst>
                <a:ext uri="{FF2B5EF4-FFF2-40B4-BE49-F238E27FC236}">
                  <a16:creationId xmlns="" xmlns:a16="http://schemas.microsoft.com/office/drawing/2014/main" id="{4DC3E859-BFC3-4C48-B697-A6DBB2822DC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52179" y="3639871"/>
              <a:ext cx="458" cy="83777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文本框 71">
              <a:extLst>
                <a:ext uri="{FF2B5EF4-FFF2-40B4-BE49-F238E27FC236}">
                  <a16:creationId xmlns="" xmlns:a16="http://schemas.microsoft.com/office/drawing/2014/main" id="{AE38CF59-D6B5-409D-9F82-FC0C87E6AB75}"/>
                </a:ext>
              </a:extLst>
            </p:cNvPr>
            <p:cNvSpPr txBox="1"/>
            <p:nvPr/>
          </p:nvSpPr>
          <p:spPr>
            <a:xfrm>
              <a:off x="6253860" y="4248007"/>
              <a:ext cx="663592" cy="246221"/>
            </a:xfrm>
            <a:prstGeom prst="rect">
              <a:avLst/>
            </a:prstGeom>
            <a:noFill/>
          </p:spPr>
          <p:txBody>
            <a:bodyPr vert="horz" wrap="square" rtlCol="0" anchor="ctr" anchorCtr="0">
              <a:spAutoFit/>
            </a:bodyPr>
            <a:lstStyle/>
            <a:p>
              <a:r>
                <a:rPr lang="en-US" altLang="zh-CN" sz="1000">
                  <a:solidFill>
                    <a:srgbClr val="1D1D1A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Time</a:t>
              </a:r>
              <a:endParaRPr lang="zh-CN" altLang="en-US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="" xmlns:a16="http://schemas.microsoft.com/office/drawing/2014/main" id="{C24BB367-FB42-478D-A4E8-443F58EE5BEA}"/>
                </a:ext>
              </a:extLst>
            </p:cNvPr>
            <p:cNvSpPr txBox="1"/>
            <p:nvPr/>
          </p:nvSpPr>
          <p:spPr>
            <a:xfrm rot="10800000">
              <a:off x="3652213" y="3763983"/>
              <a:ext cx="338554" cy="695062"/>
            </a:xfrm>
            <a:prstGeom prst="rect">
              <a:avLst/>
            </a:prstGeom>
            <a:noFill/>
          </p:spPr>
          <p:txBody>
            <a:bodyPr vert="eaVert" wrap="none" rtlCol="0" anchor="ctr" anchorCtr="0">
              <a:spAutoFit/>
            </a:bodyPr>
            <a:lstStyle/>
            <a:p>
              <a:r>
                <a:rPr lang="en-US" altLang="zh-CN" sz="1000">
                  <a:solidFill>
                    <a:srgbClr val="1D1D1A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Frequency</a:t>
              </a:r>
              <a:endParaRPr lang="zh-CN" altLang="en-US" sz="10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4" name="矩形 73">
              <a:extLst>
                <a:ext uri="{FF2B5EF4-FFF2-40B4-BE49-F238E27FC236}">
                  <a16:creationId xmlns="" xmlns:a16="http://schemas.microsoft.com/office/drawing/2014/main" id="{47301B2D-CBB4-42D4-BAD6-74892E9BE53A}"/>
                </a:ext>
              </a:extLst>
            </p:cNvPr>
            <p:cNvSpPr>
              <a:spLocks/>
            </p:cNvSpPr>
            <p:nvPr/>
          </p:nvSpPr>
          <p:spPr>
            <a:xfrm>
              <a:off x="5372074" y="4020018"/>
              <a:ext cx="451864" cy="216000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="" xmlns:a16="http://schemas.microsoft.com/office/drawing/2014/main" id="{4DC8CE70-50CE-4AEF-86C4-DD4B900F15F6}"/>
                </a:ext>
              </a:extLst>
            </p:cNvPr>
            <p:cNvSpPr>
              <a:spLocks/>
            </p:cNvSpPr>
            <p:nvPr/>
          </p:nvSpPr>
          <p:spPr>
            <a:xfrm>
              <a:off x="3971428" y="4020018"/>
              <a:ext cx="451864" cy="216000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="" xmlns:a16="http://schemas.microsoft.com/office/drawing/2014/main" id="{5083EC80-9019-4A0F-ABAF-9FCE1CC9F743}"/>
                </a:ext>
              </a:extLst>
            </p:cNvPr>
            <p:cNvSpPr>
              <a:spLocks/>
            </p:cNvSpPr>
            <p:nvPr/>
          </p:nvSpPr>
          <p:spPr>
            <a:xfrm>
              <a:off x="4438310" y="4020018"/>
              <a:ext cx="451864" cy="216000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="" xmlns:a16="http://schemas.microsoft.com/office/drawing/2014/main" id="{BF512C5B-9396-4945-B5F5-B98C59959682}"/>
                </a:ext>
              </a:extLst>
            </p:cNvPr>
            <p:cNvSpPr>
              <a:spLocks/>
            </p:cNvSpPr>
            <p:nvPr/>
          </p:nvSpPr>
          <p:spPr>
            <a:xfrm>
              <a:off x="4905192" y="4020018"/>
              <a:ext cx="451864" cy="216000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矩形 77">
              <a:extLst>
                <a:ext uri="{FF2B5EF4-FFF2-40B4-BE49-F238E27FC236}">
                  <a16:creationId xmlns="" xmlns:a16="http://schemas.microsoft.com/office/drawing/2014/main" id="{99388D07-3D67-47C8-90DE-2EDE11344808}"/>
                </a:ext>
              </a:extLst>
            </p:cNvPr>
            <p:cNvSpPr>
              <a:spLocks/>
            </p:cNvSpPr>
            <p:nvPr/>
          </p:nvSpPr>
          <p:spPr>
            <a:xfrm>
              <a:off x="5372074" y="4255155"/>
              <a:ext cx="450828" cy="216000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="" xmlns:a16="http://schemas.microsoft.com/office/drawing/2014/main" id="{0F2A460C-0DCA-42D5-AF35-C3722BDB03D1}"/>
                </a:ext>
              </a:extLst>
            </p:cNvPr>
            <p:cNvSpPr>
              <a:spLocks/>
            </p:cNvSpPr>
            <p:nvPr/>
          </p:nvSpPr>
          <p:spPr>
            <a:xfrm>
              <a:off x="3971428" y="4255155"/>
              <a:ext cx="450828" cy="216000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="" xmlns:a16="http://schemas.microsoft.com/office/drawing/2014/main" id="{C3A4D854-B02E-4366-A9D1-F1F467DDBCA9}"/>
                </a:ext>
              </a:extLst>
            </p:cNvPr>
            <p:cNvSpPr>
              <a:spLocks/>
            </p:cNvSpPr>
            <p:nvPr/>
          </p:nvSpPr>
          <p:spPr>
            <a:xfrm>
              <a:off x="4438310" y="4255155"/>
              <a:ext cx="450828" cy="216000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="" xmlns:a16="http://schemas.microsoft.com/office/drawing/2014/main" id="{AB723FD6-9A85-4430-9C8C-F3B6398F5CDF}"/>
                </a:ext>
              </a:extLst>
            </p:cNvPr>
            <p:cNvSpPr>
              <a:spLocks/>
            </p:cNvSpPr>
            <p:nvPr/>
          </p:nvSpPr>
          <p:spPr>
            <a:xfrm>
              <a:off x="4905192" y="4255155"/>
              <a:ext cx="450828" cy="216000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="" xmlns:a16="http://schemas.microsoft.com/office/drawing/2014/main" id="{3277DA5D-44D6-4C62-B208-7F9928D33B4A}"/>
                </a:ext>
              </a:extLst>
            </p:cNvPr>
            <p:cNvSpPr>
              <a:spLocks/>
            </p:cNvSpPr>
            <p:nvPr/>
          </p:nvSpPr>
          <p:spPr>
            <a:xfrm>
              <a:off x="5372074" y="3791695"/>
              <a:ext cx="450828" cy="216000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="" xmlns:a16="http://schemas.microsoft.com/office/drawing/2014/main" id="{22C73DD2-4338-4CFF-9395-DF6A11B6CD87}"/>
                </a:ext>
              </a:extLst>
            </p:cNvPr>
            <p:cNvSpPr>
              <a:spLocks/>
            </p:cNvSpPr>
            <p:nvPr/>
          </p:nvSpPr>
          <p:spPr>
            <a:xfrm>
              <a:off x="5838954" y="3791694"/>
              <a:ext cx="450828" cy="686081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="" xmlns:a16="http://schemas.microsoft.com/office/drawing/2014/main" id="{45483B59-DC57-4CFD-A5FE-E400C648D143}"/>
                </a:ext>
              </a:extLst>
            </p:cNvPr>
            <p:cNvSpPr>
              <a:spLocks/>
            </p:cNvSpPr>
            <p:nvPr/>
          </p:nvSpPr>
          <p:spPr>
            <a:xfrm>
              <a:off x="3971428" y="3791695"/>
              <a:ext cx="450828" cy="216000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0EB747A4-1BDF-4026-AC73-0C28F5210AAC}"/>
                </a:ext>
              </a:extLst>
            </p:cNvPr>
            <p:cNvSpPr>
              <a:spLocks/>
            </p:cNvSpPr>
            <p:nvPr/>
          </p:nvSpPr>
          <p:spPr>
            <a:xfrm>
              <a:off x="4438310" y="3791695"/>
              <a:ext cx="450828" cy="216000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98C36AD2-7360-4478-8CE6-300B5E2A2455}"/>
                </a:ext>
              </a:extLst>
            </p:cNvPr>
            <p:cNvSpPr>
              <a:spLocks/>
            </p:cNvSpPr>
            <p:nvPr/>
          </p:nvSpPr>
          <p:spPr>
            <a:xfrm>
              <a:off x="4905192" y="3791695"/>
              <a:ext cx="450828" cy="216000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87" name="图片 86">
            <a:extLst>
              <a:ext uri="{FF2B5EF4-FFF2-40B4-BE49-F238E27FC236}">
                <a16:creationId xmlns="" xmlns:a16="http://schemas.microsoft.com/office/drawing/2014/main" id="{1AA8B6A6-35C6-4E31-B7D7-3EB7107B3A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935" y="2759894"/>
            <a:ext cx="2951939" cy="86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0874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="" xmlns:a16="http://schemas.microsoft.com/office/drawing/2014/main" id="{211314B9-CEF6-4BD6-9651-923BB63C301A}"/>
              </a:ext>
            </a:extLst>
          </p:cNvPr>
          <p:cNvSpPr txBox="1">
            <a:spLocks/>
          </p:cNvSpPr>
          <p:nvPr/>
        </p:nvSpPr>
        <p:spPr>
          <a:xfrm>
            <a:off x="431541" y="117401"/>
            <a:ext cx="11333685" cy="517185"/>
          </a:xfrm>
          <a:prstGeom prst="rect">
            <a:avLst/>
          </a:prstGeom>
        </p:spPr>
        <p:txBody>
          <a:bodyPr vert="horz" wrap="square" lIns="121848" tIns="60924" rIns="121848" bIns="60924" rtlCol="0" anchor="t">
            <a:sp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altLang="zh-CN" sz="2300" b="1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Flexible TDD: Enables High UL Capacity at factory scenarios </a:t>
            </a:r>
            <a:endParaRPr lang="zh-CN" altLang="en-US" sz="2300" b="1" dirty="0">
              <a:solidFill>
                <a:srgbClr val="1D1D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71838A2-D74B-49D5-867A-133E30207A64}"/>
              </a:ext>
            </a:extLst>
          </p:cNvPr>
          <p:cNvSpPr/>
          <p:nvPr/>
        </p:nvSpPr>
        <p:spPr>
          <a:xfrm>
            <a:off x="6539688" y="810687"/>
            <a:ext cx="4943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kern="0" dirty="0">
                <a:solidFill>
                  <a:srgbClr val="000000"/>
                </a:solidFill>
                <a:ea typeface="黑体" pitchFamily="2" charset="-122"/>
                <a:sym typeface="+mn-lt"/>
              </a:rPr>
              <a:t>A Leap in Smart Manufacturing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52B34EC1-0894-429F-A218-2DBD419EE121}"/>
              </a:ext>
            </a:extLst>
          </p:cNvPr>
          <p:cNvCxnSpPr/>
          <p:nvPr/>
        </p:nvCxnSpPr>
        <p:spPr>
          <a:xfrm>
            <a:off x="6416002" y="1531266"/>
            <a:ext cx="0" cy="3960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梯形 281">
            <a:extLst>
              <a:ext uri="{FF2B5EF4-FFF2-40B4-BE49-F238E27FC236}">
                <a16:creationId xmlns="" xmlns:a16="http://schemas.microsoft.com/office/drawing/2014/main" id="{085E2929-D0D3-407C-8995-A92A519B3F37}"/>
              </a:ext>
            </a:extLst>
          </p:cNvPr>
          <p:cNvSpPr>
            <a:spLocks noChangeAspect="1"/>
          </p:cNvSpPr>
          <p:nvPr/>
        </p:nvSpPr>
        <p:spPr>
          <a:xfrm rot="10800000">
            <a:off x="1358559" y="2923061"/>
            <a:ext cx="3457007" cy="321259"/>
          </a:xfrm>
          <a:prstGeom prst="trapezoid">
            <a:avLst>
              <a:gd name="adj" fmla="val 995097"/>
            </a:avLst>
          </a:prstGeom>
          <a:gradFill flip="none" rotWithShape="1">
            <a:gsLst>
              <a:gs pos="0">
                <a:srgbClr val="0070C0">
                  <a:alpha val="0"/>
                </a:srgbClr>
              </a:gs>
              <a:gs pos="100000">
                <a:srgbClr val="0070C0">
                  <a:alpha val="40000"/>
                </a:srgbClr>
              </a:gs>
            </a:gsLst>
            <a:lin ang="16200000" scaled="1"/>
            <a:tileRect/>
          </a:gradFill>
          <a:ln w="3175">
            <a:gradFill flip="none" rotWithShape="1">
              <a:gsLst>
                <a:gs pos="0">
                  <a:srgbClr val="00BAFB">
                    <a:alpha val="0"/>
                  </a:srgbClr>
                </a:gs>
                <a:gs pos="50000">
                  <a:srgbClr val="4F81BD">
                    <a:tint val="44500"/>
                    <a:satMod val="160000"/>
                  </a:srgbClr>
                </a:gs>
              </a:gsLst>
              <a:lin ang="16200000" scaled="1"/>
              <a:tileRect/>
            </a:gradFill>
            <a:miter lim="800000"/>
          </a:ln>
        </p:spPr>
        <p:txBody>
          <a:bodyPr lIns="0" tIns="0" rIns="0" bIns="0"/>
          <a:lstStyle/>
          <a:p>
            <a:pPr defTabSz="1103599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defRPr/>
            </a:pPr>
            <a:endParaRPr lang="zh-CN" altLang="en-US" sz="1600" b="1" kern="0" dirty="0">
              <a:solidFill>
                <a:sysClr val="windowText" lastClr="000000"/>
              </a:solidFill>
              <a:ea typeface="宋体" pitchFamily="2" charset="-122"/>
              <a:sym typeface="Arial" pitchFamily="34" charset="0"/>
            </a:endParaRPr>
          </a:p>
        </p:txBody>
      </p:sp>
      <p:sp>
        <p:nvSpPr>
          <p:cNvPr id="8" name="矩形 4">
            <a:extLst>
              <a:ext uri="{FF2B5EF4-FFF2-40B4-BE49-F238E27FC236}">
                <a16:creationId xmlns="" xmlns:a16="http://schemas.microsoft.com/office/drawing/2014/main" id="{6282F30B-0481-4D1B-BE76-1F0968800975}"/>
              </a:ext>
            </a:extLst>
          </p:cNvPr>
          <p:cNvSpPr/>
          <p:nvPr/>
        </p:nvSpPr>
        <p:spPr>
          <a:xfrm>
            <a:off x="9879883" y="1528685"/>
            <a:ext cx="1728137" cy="32223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400" dirty="0">
                <a:solidFill>
                  <a:prstClr val="black"/>
                </a:solidFill>
              </a:rPr>
              <a:t>RTG (Rubber </a:t>
            </a:r>
            <a:r>
              <a:rPr lang="en-US" altLang="zh-CN" sz="1400" dirty="0" err="1">
                <a:solidFill>
                  <a:prstClr val="black"/>
                </a:solidFill>
              </a:rPr>
              <a:t>tyred</a:t>
            </a:r>
            <a:r>
              <a:rPr lang="en-US" altLang="zh-CN" sz="1400" dirty="0">
                <a:solidFill>
                  <a:prstClr val="black"/>
                </a:solidFill>
              </a:rPr>
              <a:t> Gantry)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sp>
        <p:nvSpPr>
          <p:cNvPr id="9" name="矩形 4">
            <a:extLst>
              <a:ext uri="{FF2B5EF4-FFF2-40B4-BE49-F238E27FC236}">
                <a16:creationId xmlns="" xmlns:a16="http://schemas.microsoft.com/office/drawing/2014/main" id="{A8271FAA-9677-4EA2-AC87-BF60147406B1}"/>
              </a:ext>
            </a:extLst>
          </p:cNvPr>
          <p:cNvSpPr/>
          <p:nvPr/>
        </p:nvSpPr>
        <p:spPr>
          <a:xfrm>
            <a:off x="6589263" y="1620144"/>
            <a:ext cx="1490880" cy="3034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400" dirty="0">
                <a:solidFill>
                  <a:prstClr val="black"/>
                </a:solidFill>
              </a:rPr>
              <a:t>Central Room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sp>
        <p:nvSpPr>
          <p:cNvPr id="10" name="Left-Right Arrow 1">
            <a:extLst>
              <a:ext uri="{FF2B5EF4-FFF2-40B4-BE49-F238E27FC236}">
                <a16:creationId xmlns="" xmlns:a16="http://schemas.microsoft.com/office/drawing/2014/main" id="{299E3457-2BF0-4D8B-8B4D-D645975E44EB}"/>
              </a:ext>
            </a:extLst>
          </p:cNvPr>
          <p:cNvSpPr/>
          <p:nvPr/>
        </p:nvSpPr>
        <p:spPr>
          <a:xfrm>
            <a:off x="8038939" y="5224445"/>
            <a:ext cx="1993570" cy="247013"/>
          </a:xfrm>
          <a:prstGeom prst="leftRightArrow">
            <a:avLst/>
          </a:prstGeom>
          <a:solidFill>
            <a:schemeClr val="bg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66666"/>
              </a:solidFill>
            </a:endParaRPr>
          </a:p>
        </p:txBody>
      </p:sp>
      <p:sp>
        <p:nvSpPr>
          <p:cNvPr id="11" name="文本框 76">
            <a:extLst>
              <a:ext uri="{FF2B5EF4-FFF2-40B4-BE49-F238E27FC236}">
                <a16:creationId xmlns="" xmlns:a16="http://schemas.microsoft.com/office/drawing/2014/main" id="{843AA499-1C9A-4834-9EBD-64E10B457310}"/>
              </a:ext>
            </a:extLst>
          </p:cNvPr>
          <p:cNvSpPr txBox="1"/>
          <p:nvPr/>
        </p:nvSpPr>
        <p:spPr>
          <a:xfrm>
            <a:off x="8119458" y="1812783"/>
            <a:ext cx="180247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400" b="1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20ms@99.99%</a:t>
            </a:r>
            <a:endParaRPr kumimoji="1" lang="en-US" sz="1400" b="1" dirty="0">
              <a:solidFill>
                <a:srgbClr val="C0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79">
            <a:extLst>
              <a:ext uri="{FF2B5EF4-FFF2-40B4-BE49-F238E27FC236}">
                <a16:creationId xmlns="" xmlns:a16="http://schemas.microsoft.com/office/drawing/2014/main" id="{1DD0449D-FFDA-49B2-A9E5-B8D57B8AEAF5}"/>
              </a:ext>
            </a:extLst>
          </p:cNvPr>
          <p:cNvSpPr txBox="1"/>
          <p:nvPr/>
        </p:nvSpPr>
        <p:spPr>
          <a:xfrm>
            <a:off x="8311838" y="2077276"/>
            <a:ext cx="141771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defRPr kumimoji="1" sz="1400" b="1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470Mbps/Cell</a:t>
            </a:r>
            <a:endParaRPr lang="en-US" dirty="0"/>
          </a:p>
        </p:txBody>
      </p:sp>
      <p:sp>
        <p:nvSpPr>
          <p:cNvPr id="13" name="梯形 281">
            <a:extLst>
              <a:ext uri="{FF2B5EF4-FFF2-40B4-BE49-F238E27FC236}">
                <a16:creationId xmlns="" xmlns:a16="http://schemas.microsoft.com/office/drawing/2014/main" id="{0DE24949-A8DA-429E-BECC-F08686D4E376}"/>
              </a:ext>
            </a:extLst>
          </p:cNvPr>
          <p:cNvSpPr>
            <a:spLocks noChangeAspect="1"/>
          </p:cNvSpPr>
          <p:nvPr/>
        </p:nvSpPr>
        <p:spPr>
          <a:xfrm rot="10800000">
            <a:off x="7507481" y="3139001"/>
            <a:ext cx="3166560" cy="408819"/>
          </a:xfrm>
          <a:prstGeom prst="trapezoid">
            <a:avLst>
              <a:gd name="adj" fmla="val 995097"/>
            </a:avLst>
          </a:prstGeom>
          <a:gradFill flip="none" rotWithShape="1">
            <a:gsLst>
              <a:gs pos="0">
                <a:srgbClr val="0070C0">
                  <a:alpha val="0"/>
                </a:srgbClr>
              </a:gs>
              <a:gs pos="100000">
                <a:srgbClr val="0070C0">
                  <a:alpha val="40000"/>
                </a:srgbClr>
              </a:gs>
            </a:gsLst>
            <a:lin ang="16200000" scaled="1"/>
            <a:tileRect/>
          </a:gradFill>
          <a:ln w="3175">
            <a:gradFill flip="none" rotWithShape="1">
              <a:gsLst>
                <a:gs pos="0">
                  <a:srgbClr val="00BAFB">
                    <a:alpha val="0"/>
                  </a:srgbClr>
                </a:gs>
                <a:gs pos="50000">
                  <a:srgbClr val="4F81BD">
                    <a:tint val="44500"/>
                    <a:satMod val="160000"/>
                  </a:srgbClr>
                </a:gs>
              </a:gsLst>
              <a:lin ang="16200000" scaled="1"/>
              <a:tileRect/>
            </a:gradFill>
            <a:miter lim="800000"/>
          </a:ln>
        </p:spPr>
        <p:txBody>
          <a:bodyPr lIns="0" tIns="0" rIns="0" bIns="0"/>
          <a:lstStyle/>
          <a:p>
            <a:pPr defTabSz="1103599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defRPr/>
            </a:pPr>
            <a:endParaRPr lang="zh-CN" altLang="en-US" sz="1600" b="1" kern="0" dirty="0">
              <a:solidFill>
                <a:sysClr val="windowText" lastClr="000000"/>
              </a:solidFill>
              <a:ea typeface="宋体" pitchFamily="2" charset="-122"/>
              <a:sym typeface="Arial" pitchFamily="34" charset="0"/>
            </a:endParaRPr>
          </a:p>
        </p:txBody>
      </p:sp>
      <p:sp>
        <p:nvSpPr>
          <p:cNvPr id="14" name="文本框 162">
            <a:extLst>
              <a:ext uri="{FF2B5EF4-FFF2-40B4-BE49-F238E27FC236}">
                <a16:creationId xmlns="" xmlns:a16="http://schemas.microsoft.com/office/drawing/2014/main" id="{AE72D93C-1C17-4F36-9EB3-D455F7864B6A}"/>
              </a:ext>
            </a:extLst>
          </p:cNvPr>
          <p:cNvSpPr txBox="1"/>
          <p:nvPr/>
        </p:nvSpPr>
        <p:spPr>
          <a:xfrm>
            <a:off x="7153346" y="1241503"/>
            <a:ext cx="3800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kern="0" dirty="0">
                <a:solidFill>
                  <a:srgbClr val="C00000"/>
                </a:solidFill>
                <a:ea typeface="黑体" pitchFamily="2" charset="-122"/>
              </a:rPr>
              <a:t>Remote RTG Control (Human to Machine)</a:t>
            </a:r>
            <a:endParaRPr lang="zh-CN" altLang="en-US" sz="1400" kern="0" dirty="0">
              <a:solidFill>
                <a:srgbClr val="C00000"/>
              </a:solidFill>
              <a:ea typeface="黑体" pitchFamily="2" charset="-122"/>
            </a:endParaRPr>
          </a:p>
        </p:txBody>
      </p:sp>
      <p:sp>
        <p:nvSpPr>
          <p:cNvPr id="15" name="文本框 186">
            <a:extLst>
              <a:ext uri="{FF2B5EF4-FFF2-40B4-BE49-F238E27FC236}">
                <a16:creationId xmlns="" xmlns:a16="http://schemas.microsoft.com/office/drawing/2014/main" id="{33E89584-DD75-4DDC-A338-6B1BC9B60AEA}"/>
              </a:ext>
            </a:extLst>
          </p:cNvPr>
          <p:cNvSpPr txBox="1"/>
          <p:nvPr/>
        </p:nvSpPr>
        <p:spPr>
          <a:xfrm>
            <a:off x="9698686" y="4111238"/>
            <a:ext cx="2090531" cy="4670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400" dirty="0">
                <a:solidFill>
                  <a:prstClr val="black"/>
                </a:solidFill>
              </a:rPr>
              <a:t>Product Line Robot</a:t>
            </a:r>
          </a:p>
          <a:p>
            <a:pPr algn="ctr"/>
            <a:r>
              <a:rPr lang="en-US" altLang="zh-CN" sz="1400" dirty="0">
                <a:solidFill>
                  <a:prstClr val="black"/>
                </a:solidFill>
              </a:rPr>
              <a:t>(PLC + Machine vision)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sp>
        <p:nvSpPr>
          <p:cNvPr id="16" name="文本框 162">
            <a:extLst>
              <a:ext uri="{FF2B5EF4-FFF2-40B4-BE49-F238E27FC236}">
                <a16:creationId xmlns="" xmlns:a16="http://schemas.microsoft.com/office/drawing/2014/main" id="{EE52DDE3-F3FF-4431-9A8D-DF2CFDC66173}"/>
              </a:ext>
            </a:extLst>
          </p:cNvPr>
          <p:cNvSpPr txBox="1"/>
          <p:nvPr/>
        </p:nvSpPr>
        <p:spPr>
          <a:xfrm>
            <a:off x="7153346" y="3847066"/>
            <a:ext cx="3800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kern="0" dirty="0">
                <a:solidFill>
                  <a:srgbClr val="C00000"/>
                </a:solidFill>
                <a:ea typeface="黑体" pitchFamily="2" charset="-122"/>
              </a:rPr>
              <a:t>Cloud PLC Control (Machine to Machine)</a:t>
            </a:r>
            <a:endParaRPr lang="zh-CN" altLang="en-US" sz="1400" kern="0" dirty="0">
              <a:solidFill>
                <a:srgbClr val="C00000"/>
              </a:solidFill>
              <a:ea typeface="黑体" pitchFamily="2" charset="-122"/>
            </a:endParaRPr>
          </a:p>
        </p:txBody>
      </p:sp>
      <p:sp>
        <p:nvSpPr>
          <p:cNvPr id="17" name="Left-Right Arrow 100">
            <a:extLst>
              <a:ext uri="{FF2B5EF4-FFF2-40B4-BE49-F238E27FC236}">
                <a16:creationId xmlns="" xmlns:a16="http://schemas.microsoft.com/office/drawing/2014/main" id="{C22B2BF7-D7DA-423F-B7D0-1807F8D6DB7C}"/>
              </a:ext>
            </a:extLst>
          </p:cNvPr>
          <p:cNvSpPr/>
          <p:nvPr/>
        </p:nvSpPr>
        <p:spPr>
          <a:xfrm>
            <a:off x="8064857" y="2515783"/>
            <a:ext cx="1993570" cy="247013"/>
          </a:xfrm>
          <a:prstGeom prst="leftRightArrow">
            <a:avLst/>
          </a:prstGeom>
          <a:solidFill>
            <a:schemeClr val="bg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66666"/>
              </a:solidFill>
            </a:endParaRPr>
          </a:p>
        </p:txBody>
      </p:sp>
      <p:sp>
        <p:nvSpPr>
          <p:cNvPr id="18" name="文本框 76">
            <a:extLst>
              <a:ext uri="{FF2B5EF4-FFF2-40B4-BE49-F238E27FC236}">
                <a16:creationId xmlns="" xmlns:a16="http://schemas.microsoft.com/office/drawing/2014/main" id="{748AD180-1061-40DF-A7C9-4B174BE51D8B}"/>
              </a:ext>
            </a:extLst>
          </p:cNvPr>
          <p:cNvSpPr txBox="1"/>
          <p:nvPr/>
        </p:nvSpPr>
        <p:spPr>
          <a:xfrm>
            <a:off x="8119458" y="4757878"/>
            <a:ext cx="180247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400" b="1" dirty="0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4ms@99.999%</a:t>
            </a:r>
            <a:endParaRPr kumimoji="1" lang="en-US" sz="1400" b="1" dirty="0">
              <a:solidFill>
                <a:srgbClr val="C0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文本框 79">
            <a:extLst>
              <a:ext uri="{FF2B5EF4-FFF2-40B4-BE49-F238E27FC236}">
                <a16:creationId xmlns="" xmlns:a16="http://schemas.microsoft.com/office/drawing/2014/main" id="{7A8B6103-FA29-4D66-A79E-450E522F8400}"/>
              </a:ext>
            </a:extLst>
          </p:cNvPr>
          <p:cNvSpPr txBox="1"/>
          <p:nvPr/>
        </p:nvSpPr>
        <p:spPr>
          <a:xfrm>
            <a:off x="8311838" y="5022371"/>
            <a:ext cx="141771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defRPr kumimoji="1" sz="1400" b="1">
                <a:solidFill>
                  <a:srgbClr val="C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5Gbps/Cell</a:t>
            </a:r>
            <a:endParaRPr lang="en-US" dirty="0"/>
          </a:p>
        </p:txBody>
      </p:sp>
      <p:pic>
        <p:nvPicPr>
          <p:cNvPr id="20" name="Picture 5">
            <a:extLst>
              <a:ext uri="{FF2B5EF4-FFF2-40B4-BE49-F238E27FC236}">
                <a16:creationId xmlns="" xmlns:a16="http://schemas.microsoft.com/office/drawing/2014/main" id="{7B14D7CB-6908-44B0-B8EE-A901537E85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96" t="15869" r="15999"/>
          <a:stretch/>
        </p:blipFill>
        <p:spPr>
          <a:xfrm>
            <a:off x="6672135" y="2053617"/>
            <a:ext cx="1325136" cy="900241"/>
          </a:xfrm>
          <a:prstGeom prst="roundRect">
            <a:avLst>
              <a:gd name="adj" fmla="val 6812"/>
            </a:avLst>
          </a:prstGeom>
        </p:spPr>
      </p:pic>
      <p:pic>
        <p:nvPicPr>
          <p:cNvPr id="21" name="Picture 6">
            <a:extLst>
              <a:ext uri="{FF2B5EF4-FFF2-40B4-BE49-F238E27FC236}">
                <a16:creationId xmlns="" xmlns:a16="http://schemas.microsoft.com/office/drawing/2014/main" id="{2FCD7DC3-EDD9-4CD1-86BF-DBFA9A266A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78" t="5625" r="3893" b="6496"/>
          <a:stretch/>
        </p:blipFill>
        <p:spPr>
          <a:xfrm>
            <a:off x="10051615" y="4672310"/>
            <a:ext cx="1431909" cy="889382"/>
          </a:xfrm>
          <a:prstGeom prst="roundRect">
            <a:avLst>
              <a:gd name="adj" fmla="val 4780"/>
            </a:avLst>
          </a:prstGeom>
        </p:spPr>
      </p:pic>
      <p:pic>
        <p:nvPicPr>
          <p:cNvPr id="22" name="Picture 4">
            <a:extLst>
              <a:ext uri="{FF2B5EF4-FFF2-40B4-BE49-F238E27FC236}">
                <a16:creationId xmlns="" xmlns:a16="http://schemas.microsoft.com/office/drawing/2014/main" id="{8370DCBB-743C-4C4E-A3F1-ADC2D89DB9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9514" y="4660746"/>
            <a:ext cx="590378" cy="98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86">
            <a:extLst>
              <a:ext uri="{FF2B5EF4-FFF2-40B4-BE49-F238E27FC236}">
                <a16:creationId xmlns="" xmlns:a16="http://schemas.microsoft.com/office/drawing/2014/main" id="{3CCB9AFD-62F6-4A41-A649-D628EA29572C}"/>
              </a:ext>
            </a:extLst>
          </p:cNvPr>
          <p:cNvSpPr txBox="1"/>
          <p:nvPr/>
        </p:nvSpPr>
        <p:spPr>
          <a:xfrm>
            <a:off x="7558221" y="4817232"/>
            <a:ext cx="1084251" cy="2891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000" dirty="0">
                <a:solidFill>
                  <a:prstClr val="black"/>
                </a:solidFill>
              </a:rPr>
              <a:t>Production Master</a:t>
            </a:r>
            <a:endParaRPr lang="zh-CN" altLang="en-US" sz="1000" dirty="0">
              <a:solidFill>
                <a:prstClr val="black"/>
              </a:solidFill>
            </a:endParaRPr>
          </a:p>
        </p:txBody>
      </p:sp>
      <p:pic>
        <p:nvPicPr>
          <p:cNvPr id="24" name="Picture 7">
            <a:extLst>
              <a:ext uri="{FF2B5EF4-FFF2-40B4-BE49-F238E27FC236}">
                <a16:creationId xmlns="" xmlns:a16="http://schemas.microsoft.com/office/drawing/2014/main" id="{C4D99EE8-FC17-4A2F-AA38-E5845ED5DC7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5532" y="4469486"/>
            <a:ext cx="469183" cy="469183"/>
          </a:xfrm>
          <a:prstGeom prst="rect">
            <a:avLst/>
          </a:prstGeom>
        </p:spPr>
      </p:pic>
      <p:sp>
        <p:nvSpPr>
          <p:cNvPr id="25" name="文本框 186">
            <a:extLst>
              <a:ext uri="{FF2B5EF4-FFF2-40B4-BE49-F238E27FC236}">
                <a16:creationId xmlns="" xmlns:a16="http://schemas.microsoft.com/office/drawing/2014/main" id="{86FD8488-CE41-4506-AF0A-931D5AC72CD0}"/>
              </a:ext>
            </a:extLst>
          </p:cNvPr>
          <p:cNvSpPr txBox="1"/>
          <p:nvPr/>
        </p:nvSpPr>
        <p:spPr>
          <a:xfrm>
            <a:off x="6466559" y="4185951"/>
            <a:ext cx="1736288" cy="2911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400" dirty="0">
                <a:solidFill>
                  <a:prstClr val="black"/>
                </a:solidFill>
              </a:rPr>
              <a:t>Cloud</a:t>
            </a:r>
            <a:endParaRPr lang="zh-CN" altLang="en-US" sz="1400" dirty="0">
              <a:solidFill>
                <a:prstClr val="black"/>
              </a:solidFill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95FB01D0-7879-43F5-9F82-7210E3F282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106" y="1158353"/>
            <a:ext cx="795528" cy="740664"/>
          </a:xfrm>
          <a:prstGeom prst="rect">
            <a:avLst/>
          </a:prstGeom>
        </p:spPr>
      </p:pic>
      <p:cxnSp>
        <p:nvCxnSpPr>
          <p:cNvPr id="27" name="直接箭头连接符 26">
            <a:extLst>
              <a:ext uri="{FF2B5EF4-FFF2-40B4-BE49-F238E27FC236}">
                <a16:creationId xmlns="" xmlns:a16="http://schemas.microsoft.com/office/drawing/2014/main" id="{7CE814C8-E89D-4935-A77C-34734ED23E36}"/>
              </a:ext>
            </a:extLst>
          </p:cNvPr>
          <p:cNvCxnSpPr/>
          <p:nvPr/>
        </p:nvCxnSpPr>
        <p:spPr>
          <a:xfrm flipV="1">
            <a:off x="4502524" y="1981360"/>
            <a:ext cx="331657" cy="158964"/>
          </a:xfrm>
          <a:prstGeom prst="straightConnector1">
            <a:avLst/>
          </a:prstGeom>
          <a:noFill/>
          <a:ln w="3175" cap="flat" cmpd="sng" algn="ctr">
            <a:solidFill>
              <a:srgbClr val="C7000A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2831ADD-BFD2-45F8-9388-158EBCAC31A5}"/>
              </a:ext>
            </a:extLst>
          </p:cNvPr>
          <p:cNvGrpSpPr/>
          <p:nvPr/>
        </p:nvGrpSpPr>
        <p:grpSpPr>
          <a:xfrm>
            <a:off x="4852454" y="1489390"/>
            <a:ext cx="693324" cy="677162"/>
            <a:chOff x="4041289" y="2732452"/>
            <a:chExt cx="693595" cy="677427"/>
          </a:xfrm>
        </p:grpSpPr>
        <p:sp>
          <p:nvSpPr>
            <p:cNvPr id="29" name="任意多边形 29">
              <a:extLst>
                <a:ext uri="{FF2B5EF4-FFF2-40B4-BE49-F238E27FC236}">
                  <a16:creationId xmlns="" xmlns:a16="http://schemas.microsoft.com/office/drawing/2014/main" id="{0745E2E5-C399-457A-AAC3-75A490C92C97}"/>
                </a:ext>
              </a:extLst>
            </p:cNvPr>
            <p:cNvSpPr/>
            <p:nvPr/>
          </p:nvSpPr>
          <p:spPr>
            <a:xfrm>
              <a:off x="4431993" y="3267705"/>
              <a:ext cx="171808" cy="142174"/>
            </a:xfrm>
            <a:custGeom>
              <a:avLst/>
              <a:gdLst/>
              <a:ahLst/>
              <a:cxnLst/>
              <a:rect l="0" t="0" r="0" b="0"/>
              <a:pathLst>
                <a:path w="239" h="240">
                  <a:moveTo>
                    <a:pt x="13" y="235"/>
                  </a:moveTo>
                  <a:cubicBezTo>
                    <a:pt x="6" y="234"/>
                    <a:pt x="0" y="228"/>
                    <a:pt x="1" y="220"/>
                  </a:cubicBezTo>
                  <a:cubicBezTo>
                    <a:pt x="2" y="213"/>
                    <a:pt x="8" y="207"/>
                    <a:pt x="16" y="207"/>
                  </a:cubicBezTo>
                  <a:cubicBezTo>
                    <a:pt x="66" y="211"/>
                    <a:pt x="116" y="191"/>
                    <a:pt x="154" y="154"/>
                  </a:cubicBezTo>
                  <a:cubicBezTo>
                    <a:pt x="191" y="116"/>
                    <a:pt x="210" y="67"/>
                    <a:pt x="207" y="16"/>
                  </a:cubicBezTo>
                  <a:cubicBezTo>
                    <a:pt x="206" y="8"/>
                    <a:pt x="213" y="2"/>
                    <a:pt x="220" y="1"/>
                  </a:cubicBezTo>
                  <a:cubicBezTo>
                    <a:pt x="224" y="0"/>
                    <a:pt x="228" y="2"/>
                    <a:pt x="231" y="5"/>
                  </a:cubicBezTo>
                  <a:cubicBezTo>
                    <a:pt x="233" y="7"/>
                    <a:pt x="234" y="9"/>
                    <a:pt x="234" y="13"/>
                  </a:cubicBezTo>
                  <a:cubicBezTo>
                    <a:pt x="238" y="72"/>
                    <a:pt x="216" y="129"/>
                    <a:pt x="173" y="172"/>
                  </a:cubicBezTo>
                  <a:cubicBezTo>
                    <a:pt x="129" y="217"/>
                    <a:pt x="72" y="239"/>
                    <a:pt x="13" y="235"/>
                  </a:cubicBezTo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034">
                <a:defRPr/>
              </a:pPr>
              <a:endParaRPr lang="zh-CN" altLang="en-US" sz="1799" kern="0">
                <a:solidFill>
                  <a:srgbClr val="1D1D1A"/>
                </a:solidFill>
              </a:endParaRPr>
            </a:p>
          </p:txBody>
        </p:sp>
        <p:sp>
          <p:nvSpPr>
            <p:cNvPr id="30" name="任意多边形 30">
              <a:extLst>
                <a:ext uri="{FF2B5EF4-FFF2-40B4-BE49-F238E27FC236}">
                  <a16:creationId xmlns="" xmlns:a16="http://schemas.microsoft.com/office/drawing/2014/main" id="{059407DF-B359-4F6F-8CF6-09F18EDC1A52}"/>
                </a:ext>
              </a:extLst>
            </p:cNvPr>
            <p:cNvSpPr/>
            <p:nvPr/>
          </p:nvSpPr>
          <p:spPr>
            <a:xfrm>
              <a:off x="4423085" y="3260334"/>
              <a:ext cx="129810" cy="107420"/>
            </a:xfrm>
            <a:custGeom>
              <a:avLst/>
              <a:gdLst/>
              <a:ahLst/>
              <a:cxnLst/>
              <a:rect l="0" t="0" r="0" b="0"/>
              <a:pathLst>
                <a:path w="180" h="181">
                  <a:moveTo>
                    <a:pt x="13" y="178"/>
                  </a:moveTo>
                  <a:cubicBezTo>
                    <a:pt x="6" y="178"/>
                    <a:pt x="0" y="171"/>
                    <a:pt x="0" y="164"/>
                  </a:cubicBezTo>
                  <a:cubicBezTo>
                    <a:pt x="1" y="156"/>
                    <a:pt x="7" y="150"/>
                    <a:pt x="15" y="151"/>
                  </a:cubicBezTo>
                  <a:cubicBezTo>
                    <a:pt x="50" y="153"/>
                    <a:pt x="86" y="140"/>
                    <a:pt x="112" y="113"/>
                  </a:cubicBezTo>
                  <a:cubicBezTo>
                    <a:pt x="138" y="87"/>
                    <a:pt x="151" y="51"/>
                    <a:pt x="149" y="16"/>
                  </a:cubicBezTo>
                  <a:cubicBezTo>
                    <a:pt x="148" y="8"/>
                    <a:pt x="154" y="2"/>
                    <a:pt x="162" y="1"/>
                  </a:cubicBezTo>
                  <a:cubicBezTo>
                    <a:pt x="166" y="0"/>
                    <a:pt x="170" y="2"/>
                    <a:pt x="173" y="5"/>
                  </a:cubicBezTo>
                  <a:cubicBezTo>
                    <a:pt x="175" y="8"/>
                    <a:pt x="177" y="10"/>
                    <a:pt x="177" y="13"/>
                  </a:cubicBezTo>
                  <a:cubicBezTo>
                    <a:pt x="179" y="57"/>
                    <a:pt x="163" y="100"/>
                    <a:pt x="130" y="131"/>
                  </a:cubicBezTo>
                  <a:cubicBezTo>
                    <a:pt x="99" y="163"/>
                    <a:pt x="56" y="180"/>
                    <a:pt x="13" y="178"/>
                  </a:cubicBezTo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034">
                <a:defRPr/>
              </a:pPr>
              <a:endParaRPr lang="zh-CN" altLang="en-US" sz="1799" kern="0">
                <a:solidFill>
                  <a:srgbClr val="1D1D1A"/>
                </a:solidFill>
              </a:endParaRPr>
            </a:p>
          </p:txBody>
        </p:sp>
        <p:sp>
          <p:nvSpPr>
            <p:cNvPr id="31" name="任意多边形 31">
              <a:extLst>
                <a:ext uri="{FF2B5EF4-FFF2-40B4-BE49-F238E27FC236}">
                  <a16:creationId xmlns="" xmlns:a16="http://schemas.microsoft.com/office/drawing/2014/main" id="{528EDE69-B4AD-4C70-80D2-E52510F2E758}"/>
                </a:ext>
              </a:extLst>
            </p:cNvPr>
            <p:cNvSpPr/>
            <p:nvPr/>
          </p:nvSpPr>
          <p:spPr>
            <a:xfrm>
              <a:off x="4410358" y="3249803"/>
              <a:ext cx="91631" cy="75826"/>
            </a:xfrm>
            <a:custGeom>
              <a:avLst/>
              <a:gdLst/>
              <a:ahLst/>
              <a:cxnLst/>
              <a:rect l="0" t="0" r="0" b="0"/>
              <a:pathLst>
                <a:path w="130" h="129">
                  <a:moveTo>
                    <a:pt x="12" y="121"/>
                  </a:moveTo>
                  <a:cubicBezTo>
                    <a:pt x="5" y="119"/>
                    <a:pt x="0" y="113"/>
                    <a:pt x="2" y="105"/>
                  </a:cubicBezTo>
                  <a:cubicBezTo>
                    <a:pt x="4" y="98"/>
                    <a:pt x="12" y="93"/>
                    <a:pt x="19" y="95"/>
                  </a:cubicBezTo>
                  <a:cubicBezTo>
                    <a:pt x="40" y="99"/>
                    <a:pt x="62" y="92"/>
                    <a:pt x="78" y="77"/>
                  </a:cubicBezTo>
                  <a:cubicBezTo>
                    <a:pt x="93" y="61"/>
                    <a:pt x="100" y="38"/>
                    <a:pt x="96" y="18"/>
                  </a:cubicBezTo>
                  <a:cubicBezTo>
                    <a:pt x="94" y="11"/>
                    <a:pt x="100" y="3"/>
                    <a:pt x="106" y="1"/>
                  </a:cubicBezTo>
                  <a:cubicBezTo>
                    <a:pt x="111" y="0"/>
                    <a:pt x="116" y="2"/>
                    <a:pt x="118" y="5"/>
                  </a:cubicBezTo>
                  <a:cubicBezTo>
                    <a:pt x="120" y="7"/>
                    <a:pt x="121" y="10"/>
                    <a:pt x="122" y="12"/>
                  </a:cubicBezTo>
                  <a:cubicBezTo>
                    <a:pt x="129" y="41"/>
                    <a:pt x="118" y="72"/>
                    <a:pt x="96" y="95"/>
                  </a:cubicBezTo>
                  <a:cubicBezTo>
                    <a:pt x="74" y="117"/>
                    <a:pt x="42" y="128"/>
                    <a:pt x="12" y="121"/>
                  </a:cubicBezTo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034">
                <a:defRPr/>
              </a:pPr>
              <a:endParaRPr lang="zh-CN" altLang="en-US" sz="1799" kern="0">
                <a:solidFill>
                  <a:srgbClr val="1D1D1A"/>
                </a:solidFill>
              </a:endParaRPr>
            </a:p>
          </p:txBody>
        </p:sp>
        <p:sp>
          <p:nvSpPr>
            <p:cNvPr id="32" name="任意多边形 32">
              <a:extLst>
                <a:ext uri="{FF2B5EF4-FFF2-40B4-BE49-F238E27FC236}">
                  <a16:creationId xmlns="" xmlns:a16="http://schemas.microsoft.com/office/drawing/2014/main" id="{F92FACE9-BB6A-4887-9D91-2D0ECC75F508}"/>
                </a:ext>
              </a:extLst>
            </p:cNvPr>
            <p:cNvSpPr/>
            <p:nvPr/>
          </p:nvSpPr>
          <p:spPr>
            <a:xfrm>
              <a:off x="4041289" y="2920170"/>
              <a:ext cx="693595" cy="308570"/>
            </a:xfrm>
            <a:custGeom>
              <a:avLst/>
              <a:gdLst/>
              <a:ahLst/>
              <a:cxnLst/>
              <a:rect l="0" t="0" r="0" b="0"/>
              <a:pathLst>
                <a:path w="960" h="514">
                  <a:moveTo>
                    <a:pt x="586" y="9"/>
                  </a:moveTo>
                  <a:lnTo>
                    <a:pt x="51" y="128"/>
                  </a:lnTo>
                  <a:cubicBezTo>
                    <a:pt x="22" y="135"/>
                    <a:pt x="0" y="161"/>
                    <a:pt x="0" y="191"/>
                  </a:cubicBezTo>
                  <a:lnTo>
                    <a:pt x="0" y="304"/>
                  </a:lnTo>
                  <a:cubicBezTo>
                    <a:pt x="0" y="336"/>
                    <a:pt x="20" y="365"/>
                    <a:pt x="48" y="378"/>
                  </a:cubicBezTo>
                  <a:lnTo>
                    <a:pt x="286" y="482"/>
                  </a:lnTo>
                  <a:cubicBezTo>
                    <a:pt x="339" y="506"/>
                    <a:pt x="397" y="513"/>
                    <a:pt x="455" y="506"/>
                  </a:cubicBezTo>
                  <a:lnTo>
                    <a:pt x="880" y="444"/>
                  </a:lnTo>
                  <a:cubicBezTo>
                    <a:pt x="925" y="438"/>
                    <a:pt x="959" y="399"/>
                    <a:pt x="959" y="353"/>
                  </a:cubicBezTo>
                  <a:lnTo>
                    <a:pt x="959" y="290"/>
                  </a:lnTo>
                  <a:cubicBezTo>
                    <a:pt x="959" y="251"/>
                    <a:pt x="940" y="214"/>
                    <a:pt x="909" y="190"/>
                  </a:cubicBezTo>
                  <a:lnTo>
                    <a:pt x="702" y="35"/>
                  </a:lnTo>
                  <a:cubicBezTo>
                    <a:pt x="670" y="9"/>
                    <a:pt x="627" y="0"/>
                    <a:pt x="586" y="9"/>
                  </a:cubicBezTo>
                  <a:close/>
                  <a:moveTo>
                    <a:pt x="75" y="198"/>
                  </a:moveTo>
                  <a:lnTo>
                    <a:pt x="606" y="80"/>
                  </a:lnTo>
                  <a:cubicBezTo>
                    <a:pt x="616" y="78"/>
                    <a:pt x="624" y="84"/>
                    <a:pt x="624" y="94"/>
                  </a:cubicBezTo>
                  <a:lnTo>
                    <a:pt x="624" y="169"/>
                  </a:lnTo>
                  <a:lnTo>
                    <a:pt x="75" y="286"/>
                  </a:lnTo>
                  <a:lnTo>
                    <a:pt x="75" y="198"/>
                  </a:lnTo>
                  <a:close/>
                  <a:moveTo>
                    <a:pt x="850" y="236"/>
                  </a:moveTo>
                  <a:cubicBezTo>
                    <a:pt x="872" y="253"/>
                    <a:pt x="885" y="279"/>
                    <a:pt x="885" y="308"/>
                  </a:cubicBezTo>
                  <a:lnTo>
                    <a:pt x="885" y="325"/>
                  </a:lnTo>
                  <a:lnTo>
                    <a:pt x="697" y="181"/>
                  </a:lnTo>
                  <a:lnTo>
                    <a:pt x="697" y="122"/>
                  </a:lnTo>
                  <a:lnTo>
                    <a:pt x="850" y="236"/>
                  </a:lnTo>
                  <a:close/>
                  <a:moveTo>
                    <a:pt x="328" y="419"/>
                  </a:moveTo>
                  <a:lnTo>
                    <a:pt x="156" y="344"/>
                  </a:lnTo>
                  <a:lnTo>
                    <a:pt x="650" y="239"/>
                  </a:lnTo>
                  <a:lnTo>
                    <a:pt x="830" y="376"/>
                  </a:lnTo>
                  <a:lnTo>
                    <a:pt x="431" y="433"/>
                  </a:lnTo>
                  <a:cubicBezTo>
                    <a:pt x="397" y="439"/>
                    <a:pt x="361" y="433"/>
                    <a:pt x="328" y="419"/>
                  </a:cubicBezTo>
                  <a:close/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034">
                <a:defRPr/>
              </a:pPr>
              <a:endParaRPr lang="zh-CN" altLang="en-US" sz="1799" kern="0">
                <a:solidFill>
                  <a:srgbClr val="1D1D1A"/>
                </a:solidFill>
              </a:endParaRPr>
            </a:p>
          </p:txBody>
        </p:sp>
        <p:sp>
          <p:nvSpPr>
            <p:cNvPr id="33" name="任意多边形 33">
              <a:extLst>
                <a:ext uri="{FF2B5EF4-FFF2-40B4-BE49-F238E27FC236}">
                  <a16:creationId xmlns="" xmlns:a16="http://schemas.microsoft.com/office/drawing/2014/main" id="{A00AFE5D-9CE4-49DA-9BD2-678F6A950EB1}"/>
                </a:ext>
              </a:extLst>
            </p:cNvPr>
            <p:cNvSpPr/>
            <p:nvPr/>
          </p:nvSpPr>
          <p:spPr>
            <a:xfrm>
              <a:off x="4372179" y="2949658"/>
              <a:ext cx="53451" cy="100048"/>
            </a:xfrm>
            <a:custGeom>
              <a:avLst/>
              <a:gdLst/>
              <a:ahLst/>
              <a:cxnLst/>
              <a:rect l="0" t="0" r="0" b="0"/>
              <a:pathLst>
                <a:path w="75" h="167">
                  <a:moveTo>
                    <a:pt x="37" y="166"/>
                  </a:moveTo>
                  <a:lnTo>
                    <a:pt x="0" y="166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66"/>
                  </a:lnTo>
                  <a:lnTo>
                    <a:pt x="37" y="166"/>
                  </a:lnTo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034">
                <a:defRPr/>
              </a:pPr>
              <a:endParaRPr lang="zh-CN" altLang="en-US" sz="1799" kern="0">
                <a:solidFill>
                  <a:srgbClr val="1D1D1A"/>
                </a:solidFill>
              </a:endParaRPr>
            </a:p>
          </p:txBody>
        </p:sp>
        <p:sp>
          <p:nvSpPr>
            <p:cNvPr id="34" name="任意多边形 34">
              <a:extLst>
                <a:ext uri="{FF2B5EF4-FFF2-40B4-BE49-F238E27FC236}">
                  <a16:creationId xmlns="" xmlns:a16="http://schemas.microsoft.com/office/drawing/2014/main" id="{9B2E8E34-5AE6-4590-B0EB-F1E042F99589}"/>
                </a:ext>
              </a:extLst>
            </p:cNvPr>
            <p:cNvSpPr/>
            <p:nvPr/>
          </p:nvSpPr>
          <p:spPr>
            <a:xfrm>
              <a:off x="4260185" y="2983358"/>
              <a:ext cx="54724" cy="100048"/>
            </a:xfrm>
            <a:custGeom>
              <a:avLst/>
              <a:gdLst/>
              <a:ahLst/>
              <a:cxnLst/>
              <a:rect l="0" t="0" r="0" b="0"/>
              <a:pathLst>
                <a:path w="75" h="166">
                  <a:moveTo>
                    <a:pt x="37" y="165"/>
                  </a:moveTo>
                  <a:lnTo>
                    <a:pt x="0" y="165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65"/>
                  </a:lnTo>
                  <a:lnTo>
                    <a:pt x="37" y="165"/>
                  </a:lnTo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034">
                <a:defRPr/>
              </a:pPr>
              <a:endParaRPr lang="zh-CN" altLang="en-US" sz="1799" kern="0">
                <a:solidFill>
                  <a:srgbClr val="1D1D1A"/>
                </a:solidFill>
              </a:endParaRPr>
            </a:p>
          </p:txBody>
        </p:sp>
        <p:sp>
          <p:nvSpPr>
            <p:cNvPr id="35" name="任意多边形 35">
              <a:extLst>
                <a:ext uri="{FF2B5EF4-FFF2-40B4-BE49-F238E27FC236}">
                  <a16:creationId xmlns="" xmlns:a16="http://schemas.microsoft.com/office/drawing/2014/main" id="{A265F89D-A6E6-4FE2-8183-0212CE37221B}"/>
                </a:ext>
              </a:extLst>
            </p:cNvPr>
            <p:cNvSpPr/>
            <p:nvPr/>
          </p:nvSpPr>
          <p:spPr>
            <a:xfrm>
              <a:off x="4152010" y="2999155"/>
              <a:ext cx="54724" cy="100048"/>
            </a:xfrm>
            <a:custGeom>
              <a:avLst/>
              <a:gdLst/>
              <a:ahLst/>
              <a:cxnLst/>
              <a:rect l="0" t="0" r="0" b="0"/>
              <a:pathLst>
                <a:path w="74" h="167">
                  <a:moveTo>
                    <a:pt x="36" y="166"/>
                  </a:moveTo>
                  <a:lnTo>
                    <a:pt x="0" y="166"/>
                  </a:lnTo>
                  <a:lnTo>
                    <a:pt x="0" y="0"/>
                  </a:lnTo>
                  <a:lnTo>
                    <a:pt x="73" y="0"/>
                  </a:lnTo>
                  <a:lnTo>
                    <a:pt x="73" y="166"/>
                  </a:lnTo>
                  <a:lnTo>
                    <a:pt x="36" y="166"/>
                  </a:lnTo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034">
                <a:defRPr/>
              </a:pPr>
              <a:endParaRPr lang="zh-CN" altLang="en-US" sz="1799" kern="0">
                <a:solidFill>
                  <a:srgbClr val="1D1D1A"/>
                </a:solidFill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373236D5-23FA-46C4-9EC0-C3EA41FDE88E}"/>
                </a:ext>
              </a:extLst>
            </p:cNvPr>
            <p:cNvCxnSpPr/>
            <p:nvPr/>
          </p:nvCxnSpPr>
          <p:spPr>
            <a:xfrm flipV="1">
              <a:off x="4394986" y="2732452"/>
              <a:ext cx="0" cy="217206"/>
            </a:xfrm>
            <a:prstGeom prst="line">
              <a:avLst/>
            </a:prstGeom>
            <a:ln w="28575">
              <a:solidFill>
                <a:srgbClr val="5957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AEE8D686-4278-4A43-98BF-5B655AF8D847}"/>
                </a:ext>
              </a:extLst>
            </p:cNvPr>
            <p:cNvCxnSpPr/>
            <p:nvPr/>
          </p:nvCxnSpPr>
          <p:spPr>
            <a:xfrm rot="5400000" flipV="1">
              <a:off x="4389252" y="2636163"/>
              <a:ext cx="0" cy="195703"/>
            </a:xfrm>
            <a:prstGeom prst="line">
              <a:avLst/>
            </a:prstGeom>
            <a:ln w="28575">
              <a:solidFill>
                <a:srgbClr val="5957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8" name="Picture 56">
            <a:extLst>
              <a:ext uri="{FF2B5EF4-FFF2-40B4-BE49-F238E27FC236}">
                <a16:creationId xmlns="" xmlns:a16="http://schemas.microsoft.com/office/drawing/2014/main" id="{038D27F5-4301-4295-8035-348354814BE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065" y="2166552"/>
            <a:ext cx="452129" cy="271305"/>
          </a:xfrm>
          <a:prstGeom prst="rect">
            <a:avLst/>
          </a:prstGeom>
        </p:spPr>
      </p:pic>
      <p:sp>
        <p:nvSpPr>
          <p:cNvPr id="39" name="任意多边形 39">
            <a:extLst>
              <a:ext uri="{FF2B5EF4-FFF2-40B4-BE49-F238E27FC236}">
                <a16:creationId xmlns="" xmlns:a16="http://schemas.microsoft.com/office/drawing/2014/main" id="{23123F04-4A2C-445E-AF53-059CB3FAF0E8}"/>
              </a:ext>
            </a:extLst>
          </p:cNvPr>
          <p:cNvSpPr/>
          <p:nvPr/>
        </p:nvSpPr>
        <p:spPr>
          <a:xfrm>
            <a:off x="3751882" y="1094859"/>
            <a:ext cx="2056229" cy="1641958"/>
          </a:xfrm>
          <a:custGeom>
            <a:avLst/>
            <a:gdLst>
              <a:gd name="connsiteX0" fmla="*/ 93690 w 2460317"/>
              <a:gd name="connsiteY0" fmla="*/ 368653 h 1960824"/>
              <a:gd name="connsiteX1" fmla="*/ 2366627 w 2460317"/>
              <a:gd name="connsiteY1" fmla="*/ 368653 h 1960824"/>
              <a:gd name="connsiteX2" fmla="*/ 2366627 w 2460317"/>
              <a:gd name="connsiteY2" fmla="*/ 1960824 h 1960824"/>
              <a:gd name="connsiteX3" fmla="*/ 93690 w 2460317"/>
              <a:gd name="connsiteY3" fmla="*/ 1960824 h 1960824"/>
              <a:gd name="connsiteX4" fmla="*/ 1230159 w 2460317"/>
              <a:gd name="connsiteY4" fmla="*/ 0 h 1960824"/>
              <a:gd name="connsiteX5" fmla="*/ 2460317 w 2460317"/>
              <a:gd name="connsiteY5" fmla="*/ 367114 h 1960824"/>
              <a:gd name="connsiteX6" fmla="*/ 0 w 2460317"/>
              <a:gd name="connsiteY6" fmla="*/ 367114 h 196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60317" h="1960824">
                <a:moveTo>
                  <a:pt x="93690" y="368653"/>
                </a:moveTo>
                <a:lnTo>
                  <a:pt x="2366627" y="368653"/>
                </a:lnTo>
                <a:lnTo>
                  <a:pt x="2366627" y="1960824"/>
                </a:lnTo>
                <a:lnTo>
                  <a:pt x="93690" y="1960824"/>
                </a:lnTo>
                <a:close/>
                <a:moveTo>
                  <a:pt x="1230159" y="0"/>
                </a:moveTo>
                <a:lnTo>
                  <a:pt x="2460317" y="367114"/>
                </a:lnTo>
                <a:lnTo>
                  <a:pt x="0" y="367114"/>
                </a:lnTo>
                <a:close/>
              </a:path>
            </a:pathLst>
          </a:custGeom>
          <a:noFill/>
          <a:ln>
            <a:solidFill>
              <a:schemeClr val="bg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lang="zh-CN" altLang="en-US" sz="1799">
              <a:solidFill>
                <a:srgbClr val="666666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7544AFCD-C7B5-4135-B4AB-2B5E72ACE78D}"/>
              </a:ext>
            </a:extLst>
          </p:cNvPr>
          <p:cNvSpPr txBox="1"/>
          <p:nvPr/>
        </p:nvSpPr>
        <p:spPr>
          <a:xfrm>
            <a:off x="5381341" y="1380027"/>
            <a:ext cx="262789" cy="4358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112">
              <a:lnSpc>
                <a:spcPts val="3439"/>
              </a:lnSpc>
            </a:pPr>
            <a:r>
              <a:rPr kumimoji="1" lang="en-US" altLang="zh-CN" sz="105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Pico</a:t>
            </a:r>
            <a:endParaRPr kumimoji="1" lang="zh-CN" altLang="en-US" sz="1050" dirty="0" err="1">
              <a:solidFill>
                <a:srgbClr val="000000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407D720A-5D7A-480C-926B-5C07F82D9C0F}"/>
              </a:ext>
            </a:extLst>
          </p:cNvPr>
          <p:cNvSpPr txBox="1"/>
          <p:nvPr/>
        </p:nvSpPr>
        <p:spPr>
          <a:xfrm>
            <a:off x="4529222" y="995083"/>
            <a:ext cx="556026" cy="4358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112">
              <a:lnSpc>
                <a:spcPts val="3439"/>
              </a:lnSpc>
            </a:pPr>
            <a:r>
              <a:rPr kumimoji="1" lang="en-US" altLang="zh-CN" sz="12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Factory </a:t>
            </a:r>
            <a:endParaRPr kumimoji="1" lang="zh-CN" altLang="en-US" sz="1200" dirty="0" err="1">
              <a:solidFill>
                <a:srgbClr val="1D1D1A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2" name="直接箭头连接符 41">
            <a:extLst>
              <a:ext uri="{FF2B5EF4-FFF2-40B4-BE49-F238E27FC236}">
                <a16:creationId xmlns="" xmlns:a16="http://schemas.microsoft.com/office/drawing/2014/main" id="{10227649-680E-4C8F-BB1E-0AA1AB2F5030}"/>
              </a:ext>
            </a:extLst>
          </p:cNvPr>
          <p:cNvCxnSpPr/>
          <p:nvPr/>
        </p:nvCxnSpPr>
        <p:spPr>
          <a:xfrm>
            <a:off x="1652700" y="1605036"/>
            <a:ext cx="2364532" cy="0"/>
          </a:xfrm>
          <a:prstGeom prst="straightConnector1">
            <a:avLst/>
          </a:prstGeom>
          <a:noFill/>
          <a:ln w="3175" cap="flat" cmpd="sng" algn="ctr">
            <a:solidFill>
              <a:srgbClr val="C7000A"/>
            </a:solidFill>
            <a:prstDash val="dash"/>
            <a:miter lim="800000"/>
            <a:tailEnd type="triangle"/>
          </a:ln>
          <a:effectLst/>
        </p:spPr>
      </p:cxnSp>
      <p:sp>
        <p:nvSpPr>
          <p:cNvPr id="43" name="文本框 129">
            <a:extLst>
              <a:ext uri="{FF2B5EF4-FFF2-40B4-BE49-F238E27FC236}">
                <a16:creationId xmlns="" xmlns:a16="http://schemas.microsoft.com/office/drawing/2014/main" id="{87E666D3-4FF8-41D2-90DB-1B6552292519}"/>
              </a:ext>
            </a:extLst>
          </p:cNvPr>
          <p:cNvSpPr txBox="1"/>
          <p:nvPr/>
        </p:nvSpPr>
        <p:spPr>
          <a:xfrm>
            <a:off x="1760449" y="1133632"/>
            <a:ext cx="1940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4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7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71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957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196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43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67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913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34"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Synchronized DL/UL Conf. to avoid BS-BS interfering</a:t>
            </a:r>
            <a:endParaRPr lang="zh-CN" altLang="en-US" sz="1200" b="1" kern="0" dirty="0">
              <a:solidFill>
                <a:srgbClr val="1D1D1A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="" xmlns:a16="http://schemas.microsoft.com/office/drawing/2014/main" id="{8A647313-EF82-471C-84D6-E62EF43F61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6446" y="4048313"/>
            <a:ext cx="795528" cy="740664"/>
          </a:xfrm>
          <a:prstGeom prst="rect">
            <a:avLst/>
          </a:prstGeom>
        </p:spPr>
      </p:pic>
      <p:cxnSp>
        <p:nvCxnSpPr>
          <p:cNvPr id="45" name="直接箭头连接符 44">
            <a:extLst>
              <a:ext uri="{FF2B5EF4-FFF2-40B4-BE49-F238E27FC236}">
                <a16:creationId xmlns="" xmlns:a16="http://schemas.microsoft.com/office/drawing/2014/main" id="{9D84453B-38D4-4CAA-9D77-5D7D2A9AB458}"/>
              </a:ext>
            </a:extLst>
          </p:cNvPr>
          <p:cNvCxnSpPr/>
          <p:nvPr/>
        </p:nvCxnSpPr>
        <p:spPr>
          <a:xfrm flipV="1">
            <a:off x="4536032" y="4659696"/>
            <a:ext cx="292813" cy="239571"/>
          </a:xfrm>
          <a:prstGeom prst="straightConnector1">
            <a:avLst/>
          </a:prstGeom>
          <a:noFill/>
          <a:ln w="3175" cap="flat" cmpd="sng" algn="ctr">
            <a:solidFill>
              <a:srgbClr val="C7000A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15BCCDCD-035F-451B-A85C-C1C279374DF5}"/>
              </a:ext>
            </a:extLst>
          </p:cNvPr>
          <p:cNvGrpSpPr/>
          <p:nvPr/>
        </p:nvGrpSpPr>
        <p:grpSpPr>
          <a:xfrm>
            <a:off x="4847118" y="4167726"/>
            <a:ext cx="693324" cy="677162"/>
            <a:chOff x="4041289" y="2732452"/>
            <a:chExt cx="693595" cy="677427"/>
          </a:xfrm>
        </p:grpSpPr>
        <p:sp>
          <p:nvSpPr>
            <p:cNvPr id="47" name="任意多边形 48">
              <a:extLst>
                <a:ext uri="{FF2B5EF4-FFF2-40B4-BE49-F238E27FC236}">
                  <a16:creationId xmlns="" xmlns:a16="http://schemas.microsoft.com/office/drawing/2014/main" id="{79ECD499-0214-4BE4-BD8D-08A5B186C0D3}"/>
                </a:ext>
              </a:extLst>
            </p:cNvPr>
            <p:cNvSpPr/>
            <p:nvPr/>
          </p:nvSpPr>
          <p:spPr>
            <a:xfrm>
              <a:off x="4431993" y="3267705"/>
              <a:ext cx="171808" cy="142174"/>
            </a:xfrm>
            <a:custGeom>
              <a:avLst/>
              <a:gdLst/>
              <a:ahLst/>
              <a:cxnLst/>
              <a:rect l="0" t="0" r="0" b="0"/>
              <a:pathLst>
                <a:path w="239" h="240">
                  <a:moveTo>
                    <a:pt x="13" y="235"/>
                  </a:moveTo>
                  <a:cubicBezTo>
                    <a:pt x="6" y="234"/>
                    <a:pt x="0" y="228"/>
                    <a:pt x="1" y="220"/>
                  </a:cubicBezTo>
                  <a:cubicBezTo>
                    <a:pt x="2" y="213"/>
                    <a:pt x="8" y="207"/>
                    <a:pt x="16" y="207"/>
                  </a:cubicBezTo>
                  <a:cubicBezTo>
                    <a:pt x="66" y="211"/>
                    <a:pt x="116" y="191"/>
                    <a:pt x="154" y="154"/>
                  </a:cubicBezTo>
                  <a:cubicBezTo>
                    <a:pt x="191" y="116"/>
                    <a:pt x="210" y="67"/>
                    <a:pt x="207" y="16"/>
                  </a:cubicBezTo>
                  <a:cubicBezTo>
                    <a:pt x="206" y="8"/>
                    <a:pt x="213" y="2"/>
                    <a:pt x="220" y="1"/>
                  </a:cubicBezTo>
                  <a:cubicBezTo>
                    <a:pt x="224" y="0"/>
                    <a:pt x="228" y="2"/>
                    <a:pt x="231" y="5"/>
                  </a:cubicBezTo>
                  <a:cubicBezTo>
                    <a:pt x="233" y="7"/>
                    <a:pt x="234" y="9"/>
                    <a:pt x="234" y="13"/>
                  </a:cubicBezTo>
                  <a:cubicBezTo>
                    <a:pt x="238" y="72"/>
                    <a:pt x="216" y="129"/>
                    <a:pt x="173" y="172"/>
                  </a:cubicBezTo>
                  <a:cubicBezTo>
                    <a:pt x="129" y="217"/>
                    <a:pt x="72" y="239"/>
                    <a:pt x="13" y="235"/>
                  </a:cubicBezTo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034">
                <a:defRPr/>
              </a:pPr>
              <a:endParaRPr lang="zh-CN" altLang="en-US" sz="1799" kern="0">
                <a:solidFill>
                  <a:srgbClr val="1D1D1A"/>
                </a:solidFill>
              </a:endParaRPr>
            </a:p>
          </p:txBody>
        </p:sp>
        <p:sp>
          <p:nvSpPr>
            <p:cNvPr id="48" name="任意多边形 49">
              <a:extLst>
                <a:ext uri="{FF2B5EF4-FFF2-40B4-BE49-F238E27FC236}">
                  <a16:creationId xmlns="" xmlns:a16="http://schemas.microsoft.com/office/drawing/2014/main" id="{3DDA9E37-BBBF-4FE8-83E1-48AA3AFE7B6D}"/>
                </a:ext>
              </a:extLst>
            </p:cNvPr>
            <p:cNvSpPr/>
            <p:nvPr/>
          </p:nvSpPr>
          <p:spPr>
            <a:xfrm>
              <a:off x="4423085" y="3260334"/>
              <a:ext cx="129810" cy="107420"/>
            </a:xfrm>
            <a:custGeom>
              <a:avLst/>
              <a:gdLst/>
              <a:ahLst/>
              <a:cxnLst/>
              <a:rect l="0" t="0" r="0" b="0"/>
              <a:pathLst>
                <a:path w="180" h="181">
                  <a:moveTo>
                    <a:pt x="13" y="178"/>
                  </a:moveTo>
                  <a:cubicBezTo>
                    <a:pt x="6" y="178"/>
                    <a:pt x="0" y="171"/>
                    <a:pt x="0" y="164"/>
                  </a:cubicBezTo>
                  <a:cubicBezTo>
                    <a:pt x="1" y="156"/>
                    <a:pt x="7" y="150"/>
                    <a:pt x="15" y="151"/>
                  </a:cubicBezTo>
                  <a:cubicBezTo>
                    <a:pt x="50" y="153"/>
                    <a:pt x="86" y="140"/>
                    <a:pt x="112" y="113"/>
                  </a:cubicBezTo>
                  <a:cubicBezTo>
                    <a:pt x="138" y="87"/>
                    <a:pt x="151" y="51"/>
                    <a:pt x="149" y="16"/>
                  </a:cubicBezTo>
                  <a:cubicBezTo>
                    <a:pt x="148" y="8"/>
                    <a:pt x="154" y="2"/>
                    <a:pt x="162" y="1"/>
                  </a:cubicBezTo>
                  <a:cubicBezTo>
                    <a:pt x="166" y="0"/>
                    <a:pt x="170" y="2"/>
                    <a:pt x="173" y="5"/>
                  </a:cubicBezTo>
                  <a:cubicBezTo>
                    <a:pt x="175" y="8"/>
                    <a:pt x="177" y="10"/>
                    <a:pt x="177" y="13"/>
                  </a:cubicBezTo>
                  <a:cubicBezTo>
                    <a:pt x="179" y="57"/>
                    <a:pt x="163" y="100"/>
                    <a:pt x="130" y="131"/>
                  </a:cubicBezTo>
                  <a:cubicBezTo>
                    <a:pt x="99" y="163"/>
                    <a:pt x="56" y="180"/>
                    <a:pt x="13" y="178"/>
                  </a:cubicBezTo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034">
                <a:defRPr/>
              </a:pPr>
              <a:endParaRPr lang="zh-CN" altLang="en-US" sz="1799" kern="0">
                <a:solidFill>
                  <a:srgbClr val="1D1D1A"/>
                </a:solidFill>
              </a:endParaRPr>
            </a:p>
          </p:txBody>
        </p:sp>
        <p:sp>
          <p:nvSpPr>
            <p:cNvPr id="49" name="任意多边形 50">
              <a:extLst>
                <a:ext uri="{FF2B5EF4-FFF2-40B4-BE49-F238E27FC236}">
                  <a16:creationId xmlns="" xmlns:a16="http://schemas.microsoft.com/office/drawing/2014/main" id="{CC43D3DC-885F-4148-AA24-D2C908F81DC9}"/>
                </a:ext>
              </a:extLst>
            </p:cNvPr>
            <p:cNvSpPr/>
            <p:nvPr/>
          </p:nvSpPr>
          <p:spPr>
            <a:xfrm>
              <a:off x="4410358" y="3249803"/>
              <a:ext cx="91631" cy="75826"/>
            </a:xfrm>
            <a:custGeom>
              <a:avLst/>
              <a:gdLst/>
              <a:ahLst/>
              <a:cxnLst/>
              <a:rect l="0" t="0" r="0" b="0"/>
              <a:pathLst>
                <a:path w="130" h="129">
                  <a:moveTo>
                    <a:pt x="12" y="121"/>
                  </a:moveTo>
                  <a:cubicBezTo>
                    <a:pt x="5" y="119"/>
                    <a:pt x="0" y="113"/>
                    <a:pt x="2" y="105"/>
                  </a:cubicBezTo>
                  <a:cubicBezTo>
                    <a:pt x="4" y="98"/>
                    <a:pt x="12" y="93"/>
                    <a:pt x="19" y="95"/>
                  </a:cubicBezTo>
                  <a:cubicBezTo>
                    <a:pt x="40" y="99"/>
                    <a:pt x="62" y="92"/>
                    <a:pt x="78" y="77"/>
                  </a:cubicBezTo>
                  <a:cubicBezTo>
                    <a:pt x="93" y="61"/>
                    <a:pt x="100" y="38"/>
                    <a:pt x="96" y="18"/>
                  </a:cubicBezTo>
                  <a:cubicBezTo>
                    <a:pt x="94" y="11"/>
                    <a:pt x="100" y="3"/>
                    <a:pt x="106" y="1"/>
                  </a:cubicBezTo>
                  <a:cubicBezTo>
                    <a:pt x="111" y="0"/>
                    <a:pt x="116" y="2"/>
                    <a:pt x="118" y="5"/>
                  </a:cubicBezTo>
                  <a:cubicBezTo>
                    <a:pt x="120" y="7"/>
                    <a:pt x="121" y="10"/>
                    <a:pt x="122" y="12"/>
                  </a:cubicBezTo>
                  <a:cubicBezTo>
                    <a:pt x="129" y="41"/>
                    <a:pt x="118" y="72"/>
                    <a:pt x="96" y="95"/>
                  </a:cubicBezTo>
                  <a:cubicBezTo>
                    <a:pt x="74" y="117"/>
                    <a:pt x="42" y="128"/>
                    <a:pt x="12" y="121"/>
                  </a:cubicBezTo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034">
                <a:defRPr/>
              </a:pPr>
              <a:endParaRPr lang="zh-CN" altLang="en-US" sz="1799" kern="0">
                <a:solidFill>
                  <a:srgbClr val="1D1D1A"/>
                </a:solidFill>
              </a:endParaRPr>
            </a:p>
          </p:txBody>
        </p:sp>
        <p:sp>
          <p:nvSpPr>
            <p:cNvPr id="50" name="任意多边形 51">
              <a:extLst>
                <a:ext uri="{FF2B5EF4-FFF2-40B4-BE49-F238E27FC236}">
                  <a16:creationId xmlns="" xmlns:a16="http://schemas.microsoft.com/office/drawing/2014/main" id="{BE7DD3D1-B533-473F-B4D8-E6D9ECCBDC53}"/>
                </a:ext>
              </a:extLst>
            </p:cNvPr>
            <p:cNvSpPr/>
            <p:nvPr/>
          </p:nvSpPr>
          <p:spPr>
            <a:xfrm>
              <a:off x="4041289" y="2920170"/>
              <a:ext cx="693595" cy="308570"/>
            </a:xfrm>
            <a:custGeom>
              <a:avLst/>
              <a:gdLst/>
              <a:ahLst/>
              <a:cxnLst/>
              <a:rect l="0" t="0" r="0" b="0"/>
              <a:pathLst>
                <a:path w="960" h="514">
                  <a:moveTo>
                    <a:pt x="586" y="9"/>
                  </a:moveTo>
                  <a:lnTo>
                    <a:pt x="51" y="128"/>
                  </a:lnTo>
                  <a:cubicBezTo>
                    <a:pt x="22" y="135"/>
                    <a:pt x="0" y="161"/>
                    <a:pt x="0" y="191"/>
                  </a:cubicBezTo>
                  <a:lnTo>
                    <a:pt x="0" y="304"/>
                  </a:lnTo>
                  <a:cubicBezTo>
                    <a:pt x="0" y="336"/>
                    <a:pt x="20" y="365"/>
                    <a:pt x="48" y="378"/>
                  </a:cubicBezTo>
                  <a:lnTo>
                    <a:pt x="286" y="482"/>
                  </a:lnTo>
                  <a:cubicBezTo>
                    <a:pt x="339" y="506"/>
                    <a:pt x="397" y="513"/>
                    <a:pt x="455" y="506"/>
                  </a:cubicBezTo>
                  <a:lnTo>
                    <a:pt x="880" y="444"/>
                  </a:lnTo>
                  <a:cubicBezTo>
                    <a:pt x="925" y="438"/>
                    <a:pt x="959" y="399"/>
                    <a:pt x="959" y="353"/>
                  </a:cubicBezTo>
                  <a:lnTo>
                    <a:pt x="959" y="290"/>
                  </a:lnTo>
                  <a:cubicBezTo>
                    <a:pt x="959" y="251"/>
                    <a:pt x="940" y="214"/>
                    <a:pt x="909" y="190"/>
                  </a:cubicBezTo>
                  <a:lnTo>
                    <a:pt x="702" y="35"/>
                  </a:lnTo>
                  <a:cubicBezTo>
                    <a:pt x="670" y="9"/>
                    <a:pt x="627" y="0"/>
                    <a:pt x="586" y="9"/>
                  </a:cubicBezTo>
                  <a:close/>
                  <a:moveTo>
                    <a:pt x="75" y="198"/>
                  </a:moveTo>
                  <a:lnTo>
                    <a:pt x="606" y="80"/>
                  </a:lnTo>
                  <a:cubicBezTo>
                    <a:pt x="616" y="78"/>
                    <a:pt x="624" y="84"/>
                    <a:pt x="624" y="94"/>
                  </a:cubicBezTo>
                  <a:lnTo>
                    <a:pt x="624" y="169"/>
                  </a:lnTo>
                  <a:lnTo>
                    <a:pt x="75" y="286"/>
                  </a:lnTo>
                  <a:lnTo>
                    <a:pt x="75" y="198"/>
                  </a:lnTo>
                  <a:close/>
                  <a:moveTo>
                    <a:pt x="850" y="236"/>
                  </a:moveTo>
                  <a:cubicBezTo>
                    <a:pt x="872" y="253"/>
                    <a:pt x="885" y="279"/>
                    <a:pt x="885" y="308"/>
                  </a:cubicBezTo>
                  <a:lnTo>
                    <a:pt x="885" y="325"/>
                  </a:lnTo>
                  <a:lnTo>
                    <a:pt x="697" y="181"/>
                  </a:lnTo>
                  <a:lnTo>
                    <a:pt x="697" y="122"/>
                  </a:lnTo>
                  <a:lnTo>
                    <a:pt x="850" y="236"/>
                  </a:lnTo>
                  <a:close/>
                  <a:moveTo>
                    <a:pt x="328" y="419"/>
                  </a:moveTo>
                  <a:lnTo>
                    <a:pt x="156" y="344"/>
                  </a:lnTo>
                  <a:lnTo>
                    <a:pt x="650" y="239"/>
                  </a:lnTo>
                  <a:lnTo>
                    <a:pt x="830" y="376"/>
                  </a:lnTo>
                  <a:lnTo>
                    <a:pt x="431" y="433"/>
                  </a:lnTo>
                  <a:cubicBezTo>
                    <a:pt x="397" y="439"/>
                    <a:pt x="361" y="433"/>
                    <a:pt x="328" y="419"/>
                  </a:cubicBezTo>
                  <a:close/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034">
                <a:defRPr/>
              </a:pPr>
              <a:endParaRPr lang="zh-CN" altLang="en-US" sz="1799" kern="0">
                <a:solidFill>
                  <a:srgbClr val="1D1D1A"/>
                </a:solidFill>
              </a:endParaRPr>
            </a:p>
          </p:txBody>
        </p:sp>
        <p:sp>
          <p:nvSpPr>
            <p:cNvPr id="51" name="任意多边形 52">
              <a:extLst>
                <a:ext uri="{FF2B5EF4-FFF2-40B4-BE49-F238E27FC236}">
                  <a16:creationId xmlns="" xmlns:a16="http://schemas.microsoft.com/office/drawing/2014/main" id="{3F197A7C-4B90-409F-933A-342476926326}"/>
                </a:ext>
              </a:extLst>
            </p:cNvPr>
            <p:cNvSpPr/>
            <p:nvPr/>
          </p:nvSpPr>
          <p:spPr>
            <a:xfrm>
              <a:off x="4372179" y="2949658"/>
              <a:ext cx="53451" cy="100048"/>
            </a:xfrm>
            <a:custGeom>
              <a:avLst/>
              <a:gdLst/>
              <a:ahLst/>
              <a:cxnLst/>
              <a:rect l="0" t="0" r="0" b="0"/>
              <a:pathLst>
                <a:path w="75" h="167">
                  <a:moveTo>
                    <a:pt x="37" y="166"/>
                  </a:moveTo>
                  <a:lnTo>
                    <a:pt x="0" y="166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66"/>
                  </a:lnTo>
                  <a:lnTo>
                    <a:pt x="37" y="166"/>
                  </a:lnTo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034">
                <a:defRPr/>
              </a:pPr>
              <a:endParaRPr lang="zh-CN" altLang="en-US" sz="1799" kern="0">
                <a:solidFill>
                  <a:srgbClr val="1D1D1A"/>
                </a:solidFill>
              </a:endParaRPr>
            </a:p>
          </p:txBody>
        </p:sp>
        <p:sp>
          <p:nvSpPr>
            <p:cNvPr id="52" name="任意多边形 53">
              <a:extLst>
                <a:ext uri="{FF2B5EF4-FFF2-40B4-BE49-F238E27FC236}">
                  <a16:creationId xmlns="" xmlns:a16="http://schemas.microsoft.com/office/drawing/2014/main" id="{F37EA93E-3AFF-488A-8601-3BE8AB516B2D}"/>
                </a:ext>
              </a:extLst>
            </p:cNvPr>
            <p:cNvSpPr/>
            <p:nvPr/>
          </p:nvSpPr>
          <p:spPr>
            <a:xfrm>
              <a:off x="4260185" y="2983358"/>
              <a:ext cx="54724" cy="100048"/>
            </a:xfrm>
            <a:custGeom>
              <a:avLst/>
              <a:gdLst/>
              <a:ahLst/>
              <a:cxnLst/>
              <a:rect l="0" t="0" r="0" b="0"/>
              <a:pathLst>
                <a:path w="75" h="166">
                  <a:moveTo>
                    <a:pt x="37" y="165"/>
                  </a:moveTo>
                  <a:lnTo>
                    <a:pt x="0" y="165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65"/>
                  </a:lnTo>
                  <a:lnTo>
                    <a:pt x="37" y="165"/>
                  </a:lnTo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034">
                <a:defRPr/>
              </a:pPr>
              <a:endParaRPr lang="zh-CN" altLang="en-US" sz="1799" kern="0">
                <a:solidFill>
                  <a:srgbClr val="1D1D1A"/>
                </a:solidFill>
              </a:endParaRPr>
            </a:p>
          </p:txBody>
        </p:sp>
        <p:sp>
          <p:nvSpPr>
            <p:cNvPr id="53" name="任意多边形 54">
              <a:extLst>
                <a:ext uri="{FF2B5EF4-FFF2-40B4-BE49-F238E27FC236}">
                  <a16:creationId xmlns="" xmlns:a16="http://schemas.microsoft.com/office/drawing/2014/main" id="{6B658E5A-FBD1-49D6-AF8C-4F53C891271F}"/>
                </a:ext>
              </a:extLst>
            </p:cNvPr>
            <p:cNvSpPr/>
            <p:nvPr/>
          </p:nvSpPr>
          <p:spPr>
            <a:xfrm>
              <a:off x="4152010" y="2999155"/>
              <a:ext cx="54724" cy="100048"/>
            </a:xfrm>
            <a:custGeom>
              <a:avLst/>
              <a:gdLst/>
              <a:ahLst/>
              <a:cxnLst/>
              <a:rect l="0" t="0" r="0" b="0"/>
              <a:pathLst>
                <a:path w="74" h="167">
                  <a:moveTo>
                    <a:pt x="36" y="166"/>
                  </a:moveTo>
                  <a:lnTo>
                    <a:pt x="0" y="166"/>
                  </a:lnTo>
                  <a:lnTo>
                    <a:pt x="0" y="0"/>
                  </a:lnTo>
                  <a:lnTo>
                    <a:pt x="73" y="0"/>
                  </a:lnTo>
                  <a:lnTo>
                    <a:pt x="73" y="166"/>
                  </a:lnTo>
                  <a:lnTo>
                    <a:pt x="36" y="166"/>
                  </a:lnTo>
                </a:path>
              </a:pathLst>
            </a:custGeom>
            <a:solidFill>
              <a:srgbClr val="595757"/>
            </a:solidFill>
            <a:ln w="9525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40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7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718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957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96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43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675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913" algn="l" defTabSz="914478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034">
                <a:defRPr/>
              </a:pPr>
              <a:endParaRPr lang="zh-CN" altLang="en-US" sz="1799" kern="0">
                <a:solidFill>
                  <a:srgbClr val="1D1D1A"/>
                </a:solidFill>
              </a:endParaRP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E6B66A8E-05CD-4A59-8005-1934888D2686}"/>
                </a:ext>
              </a:extLst>
            </p:cNvPr>
            <p:cNvCxnSpPr/>
            <p:nvPr/>
          </p:nvCxnSpPr>
          <p:spPr>
            <a:xfrm flipV="1">
              <a:off x="4394986" y="2732452"/>
              <a:ext cx="0" cy="217206"/>
            </a:xfrm>
            <a:prstGeom prst="line">
              <a:avLst/>
            </a:prstGeom>
            <a:ln w="28575">
              <a:solidFill>
                <a:srgbClr val="5957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5449896A-E82A-4443-825B-20A865F05D75}"/>
                </a:ext>
              </a:extLst>
            </p:cNvPr>
            <p:cNvCxnSpPr/>
            <p:nvPr/>
          </p:nvCxnSpPr>
          <p:spPr>
            <a:xfrm rot="5400000" flipV="1">
              <a:off x="4389252" y="2636163"/>
              <a:ext cx="0" cy="195703"/>
            </a:xfrm>
            <a:prstGeom prst="line">
              <a:avLst/>
            </a:prstGeom>
            <a:ln w="28575">
              <a:solidFill>
                <a:srgbClr val="5957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6" name="Picture 56">
            <a:extLst>
              <a:ext uri="{FF2B5EF4-FFF2-40B4-BE49-F238E27FC236}">
                <a16:creationId xmlns="" xmlns:a16="http://schemas.microsoft.com/office/drawing/2014/main" id="{A5DEBB50-8B5C-49A2-8B95-3AE47D09B2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586" y="4974852"/>
            <a:ext cx="395420" cy="237276"/>
          </a:xfrm>
          <a:prstGeom prst="rect">
            <a:avLst/>
          </a:prstGeom>
        </p:spPr>
      </p:pic>
      <p:sp>
        <p:nvSpPr>
          <p:cNvPr id="57" name="任意多边形 58">
            <a:extLst>
              <a:ext uri="{FF2B5EF4-FFF2-40B4-BE49-F238E27FC236}">
                <a16:creationId xmlns="" xmlns:a16="http://schemas.microsoft.com/office/drawing/2014/main" id="{2D0E302F-9062-4682-95F8-E684D8A934CC}"/>
              </a:ext>
            </a:extLst>
          </p:cNvPr>
          <p:cNvSpPr/>
          <p:nvPr/>
        </p:nvSpPr>
        <p:spPr>
          <a:xfrm>
            <a:off x="3746546" y="3773195"/>
            <a:ext cx="2056229" cy="1641958"/>
          </a:xfrm>
          <a:custGeom>
            <a:avLst/>
            <a:gdLst>
              <a:gd name="connsiteX0" fmla="*/ 93690 w 2460317"/>
              <a:gd name="connsiteY0" fmla="*/ 368653 h 1960824"/>
              <a:gd name="connsiteX1" fmla="*/ 2366627 w 2460317"/>
              <a:gd name="connsiteY1" fmla="*/ 368653 h 1960824"/>
              <a:gd name="connsiteX2" fmla="*/ 2366627 w 2460317"/>
              <a:gd name="connsiteY2" fmla="*/ 1960824 h 1960824"/>
              <a:gd name="connsiteX3" fmla="*/ 93690 w 2460317"/>
              <a:gd name="connsiteY3" fmla="*/ 1960824 h 1960824"/>
              <a:gd name="connsiteX4" fmla="*/ 1230159 w 2460317"/>
              <a:gd name="connsiteY4" fmla="*/ 0 h 1960824"/>
              <a:gd name="connsiteX5" fmla="*/ 2460317 w 2460317"/>
              <a:gd name="connsiteY5" fmla="*/ 367114 h 1960824"/>
              <a:gd name="connsiteX6" fmla="*/ 0 w 2460317"/>
              <a:gd name="connsiteY6" fmla="*/ 367114 h 196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60317" h="1960824">
                <a:moveTo>
                  <a:pt x="93690" y="368653"/>
                </a:moveTo>
                <a:lnTo>
                  <a:pt x="2366627" y="368653"/>
                </a:lnTo>
                <a:lnTo>
                  <a:pt x="2366627" y="1960824"/>
                </a:lnTo>
                <a:lnTo>
                  <a:pt x="93690" y="1960824"/>
                </a:lnTo>
                <a:close/>
                <a:moveTo>
                  <a:pt x="1230159" y="0"/>
                </a:moveTo>
                <a:lnTo>
                  <a:pt x="2460317" y="367114"/>
                </a:lnTo>
                <a:lnTo>
                  <a:pt x="0" y="367114"/>
                </a:lnTo>
                <a:close/>
              </a:path>
            </a:pathLst>
          </a:custGeom>
          <a:noFill/>
          <a:ln>
            <a:solidFill>
              <a:schemeClr val="bg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lang="zh-CN" altLang="en-US" sz="1799">
              <a:solidFill>
                <a:srgbClr val="666666"/>
              </a:solidFill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C87702B5-8ED6-458B-B29D-5EAF1575DD42}"/>
              </a:ext>
            </a:extLst>
          </p:cNvPr>
          <p:cNvSpPr txBox="1"/>
          <p:nvPr/>
        </p:nvSpPr>
        <p:spPr>
          <a:xfrm>
            <a:off x="5376005" y="4058363"/>
            <a:ext cx="262789" cy="4358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112">
              <a:lnSpc>
                <a:spcPts val="3439"/>
              </a:lnSpc>
            </a:pPr>
            <a:r>
              <a:rPr kumimoji="1" lang="en-US" altLang="zh-CN" sz="105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Pico</a:t>
            </a:r>
            <a:endParaRPr kumimoji="1" lang="zh-CN" altLang="en-US" sz="1050" dirty="0" err="1">
              <a:solidFill>
                <a:srgbClr val="000000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370E671C-EAD3-42B6-B385-07FA27BB6737}"/>
              </a:ext>
            </a:extLst>
          </p:cNvPr>
          <p:cNvSpPr txBox="1"/>
          <p:nvPr/>
        </p:nvSpPr>
        <p:spPr>
          <a:xfrm>
            <a:off x="4490918" y="3673419"/>
            <a:ext cx="556026" cy="4358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112">
              <a:lnSpc>
                <a:spcPts val="3439"/>
              </a:lnSpc>
            </a:pPr>
            <a:r>
              <a:rPr kumimoji="1" lang="en-US" altLang="zh-CN" sz="12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Factory </a:t>
            </a:r>
            <a:endParaRPr kumimoji="1" lang="zh-CN" altLang="en-US" sz="1200" dirty="0" err="1">
              <a:solidFill>
                <a:srgbClr val="1D1D1A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60" name="直接箭头连接符 59">
            <a:extLst>
              <a:ext uri="{FF2B5EF4-FFF2-40B4-BE49-F238E27FC236}">
                <a16:creationId xmlns="" xmlns:a16="http://schemas.microsoft.com/office/drawing/2014/main" id="{12762E6E-4FD7-4F3D-A2DE-9D88134ECFAD}"/>
              </a:ext>
            </a:extLst>
          </p:cNvPr>
          <p:cNvCxnSpPr/>
          <p:nvPr/>
        </p:nvCxnSpPr>
        <p:spPr>
          <a:xfrm>
            <a:off x="1642145" y="4549263"/>
            <a:ext cx="2408903" cy="9885"/>
          </a:xfrm>
          <a:prstGeom prst="straightConnector1">
            <a:avLst/>
          </a:prstGeom>
          <a:noFill/>
          <a:ln w="3175" cap="flat" cmpd="sng" algn="ctr">
            <a:solidFill>
              <a:srgbClr val="C7000A"/>
            </a:solidFill>
            <a:prstDash val="dash"/>
            <a:miter lim="800000"/>
            <a:tailEnd type="triangle"/>
          </a:ln>
          <a:effectLst/>
        </p:spPr>
      </p:cxn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AEBAF565-6A44-45A0-8B56-6804D2648ABE}"/>
              </a:ext>
            </a:extLst>
          </p:cNvPr>
          <p:cNvSpPr txBox="1"/>
          <p:nvPr/>
        </p:nvSpPr>
        <p:spPr>
          <a:xfrm>
            <a:off x="1760502" y="4078034"/>
            <a:ext cx="1940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4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7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71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957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196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43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67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913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034">
              <a:defRPr/>
            </a:pPr>
            <a:r>
              <a:rPr lang="en-US" altLang="zh-CN" sz="1200" b="1" kern="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Interference Measurement and Mitigation</a:t>
            </a:r>
            <a:endParaRPr lang="zh-CN" altLang="en-US" sz="1200" b="1" kern="0" dirty="0">
              <a:solidFill>
                <a:srgbClr val="1D1D1A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C5E300E5-F706-43D0-AD77-5CE60F01715F}"/>
              </a:ext>
            </a:extLst>
          </p:cNvPr>
          <p:cNvSpPr txBox="1"/>
          <p:nvPr/>
        </p:nvSpPr>
        <p:spPr>
          <a:xfrm>
            <a:off x="1368310" y="3378126"/>
            <a:ext cx="3393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2~3x Uplink Capacity Improvement</a:t>
            </a:r>
            <a:endParaRPr lang="zh-CN" altLang="en-US" sz="1400" b="1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63" name="图片 62">
            <a:extLst>
              <a:ext uri="{FF2B5EF4-FFF2-40B4-BE49-F238E27FC236}">
                <a16:creationId xmlns="" xmlns:a16="http://schemas.microsoft.com/office/drawing/2014/main" id="{B56839A1-0834-4064-972D-51D82719EB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26013" y="2053617"/>
            <a:ext cx="1691227" cy="969053"/>
          </a:xfrm>
          <a:prstGeom prst="rect">
            <a:avLst/>
          </a:prstGeom>
          <a:effectLst>
            <a:softEdge rad="38100"/>
          </a:effectLst>
        </p:spPr>
      </p:pic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93647655-749E-4269-AF3E-5BBD8FF96856}"/>
              </a:ext>
            </a:extLst>
          </p:cNvPr>
          <p:cNvGrpSpPr>
            <a:grpSpLocks noChangeAspect="1"/>
          </p:cNvGrpSpPr>
          <p:nvPr/>
        </p:nvGrpSpPr>
        <p:grpSpPr>
          <a:xfrm>
            <a:off x="778711" y="4909623"/>
            <a:ext cx="1159695" cy="216497"/>
            <a:chOff x="702983" y="4044783"/>
            <a:chExt cx="2319390" cy="432993"/>
          </a:xfrm>
        </p:grpSpPr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3E0035E2-71C8-4DFE-B78B-A0659591E1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03626" y="4044783"/>
              <a:ext cx="451864" cy="432993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8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="" xmlns:a16="http://schemas.microsoft.com/office/drawing/2014/main" id="{6471D1DA-F184-42F3-9F9F-845725AFFC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70509" y="4044783"/>
              <a:ext cx="451864" cy="432993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="" xmlns:a16="http://schemas.microsoft.com/office/drawing/2014/main" id="{C9A263C6-A8A8-4C57-A24E-E29924A41A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2983" y="4044783"/>
              <a:ext cx="451864" cy="432993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8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="" xmlns:a16="http://schemas.microsoft.com/office/drawing/2014/main" id="{817F50BD-8F65-4286-98F8-2E04A45A79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69864" y="4044783"/>
              <a:ext cx="451864" cy="432993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8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="" xmlns:a16="http://schemas.microsoft.com/office/drawing/2014/main" id="{51267B6D-99C9-49B0-B0A8-BDB9DB7093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6745" y="4044783"/>
              <a:ext cx="451864" cy="432993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8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7A4A95CB-02EE-4DCA-84DB-2984FF7C1B0E}"/>
              </a:ext>
            </a:extLst>
          </p:cNvPr>
          <p:cNvGrpSpPr>
            <a:grpSpLocks noChangeAspect="1"/>
          </p:cNvGrpSpPr>
          <p:nvPr/>
        </p:nvGrpSpPr>
        <p:grpSpPr>
          <a:xfrm>
            <a:off x="4834181" y="4995701"/>
            <a:ext cx="1159323" cy="216427"/>
            <a:chOff x="702983" y="4828923"/>
            <a:chExt cx="2319390" cy="432993"/>
          </a:xfrm>
        </p:grpSpPr>
        <p:sp>
          <p:nvSpPr>
            <p:cNvPr id="71" name="矩形 70">
              <a:extLst>
                <a:ext uri="{FF2B5EF4-FFF2-40B4-BE49-F238E27FC236}">
                  <a16:creationId xmlns="" xmlns:a16="http://schemas.microsoft.com/office/drawing/2014/main" id="{DDE82DEA-891A-40E9-9761-C1F92C4E91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03626" y="4828923"/>
              <a:ext cx="451864" cy="432993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矩形 71">
              <a:extLst>
                <a:ext uri="{FF2B5EF4-FFF2-40B4-BE49-F238E27FC236}">
                  <a16:creationId xmlns="" xmlns:a16="http://schemas.microsoft.com/office/drawing/2014/main" id="{176070D0-3488-46E1-952D-A3D1F370E8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70509" y="4828923"/>
              <a:ext cx="451864" cy="432993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="" xmlns:a16="http://schemas.microsoft.com/office/drawing/2014/main" id="{6B0693BF-F1EA-4D72-AFD4-AC25DF3071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2983" y="4828923"/>
              <a:ext cx="451864" cy="432993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8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矩形 73">
              <a:extLst>
                <a:ext uri="{FF2B5EF4-FFF2-40B4-BE49-F238E27FC236}">
                  <a16:creationId xmlns="" xmlns:a16="http://schemas.microsoft.com/office/drawing/2014/main" id="{65CBE283-1DBE-44A6-983A-FA161A068E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69864" y="4828923"/>
              <a:ext cx="451864" cy="432993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="" xmlns:a16="http://schemas.microsoft.com/office/drawing/2014/main" id="{EE2CE34F-1E13-4A03-9229-4391EAA637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6745" y="4828923"/>
              <a:ext cx="451864" cy="432993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0D308818-6D3D-4E91-8C14-7EB77CAA5EDC}"/>
              </a:ext>
            </a:extLst>
          </p:cNvPr>
          <p:cNvGrpSpPr>
            <a:grpSpLocks noChangeAspect="1"/>
          </p:cNvGrpSpPr>
          <p:nvPr/>
        </p:nvGrpSpPr>
        <p:grpSpPr>
          <a:xfrm>
            <a:off x="764362" y="1929563"/>
            <a:ext cx="1159695" cy="216497"/>
            <a:chOff x="702983" y="4044783"/>
            <a:chExt cx="2319390" cy="432993"/>
          </a:xfrm>
        </p:grpSpPr>
        <p:sp>
          <p:nvSpPr>
            <p:cNvPr id="77" name="矩形 76">
              <a:extLst>
                <a:ext uri="{FF2B5EF4-FFF2-40B4-BE49-F238E27FC236}">
                  <a16:creationId xmlns="" xmlns:a16="http://schemas.microsoft.com/office/drawing/2014/main" id="{98F85D9C-A310-4F42-8319-959E1B5C9F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03626" y="4044783"/>
              <a:ext cx="451864" cy="432993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8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矩形 77">
              <a:extLst>
                <a:ext uri="{FF2B5EF4-FFF2-40B4-BE49-F238E27FC236}">
                  <a16:creationId xmlns="" xmlns:a16="http://schemas.microsoft.com/office/drawing/2014/main" id="{4DB9D5D5-DA2D-4E6D-B822-9834D61BBF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70509" y="4044783"/>
              <a:ext cx="451864" cy="432993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="" xmlns:a16="http://schemas.microsoft.com/office/drawing/2014/main" id="{590CA33E-6E65-4DF9-8EB0-FA6D3F1DE4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2983" y="4044783"/>
              <a:ext cx="451864" cy="432993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8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="" xmlns:a16="http://schemas.microsoft.com/office/drawing/2014/main" id="{5C297148-7233-49D1-8A39-442DD69588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69864" y="4044783"/>
              <a:ext cx="451864" cy="432993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8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="" xmlns:a16="http://schemas.microsoft.com/office/drawing/2014/main" id="{1873A7E7-F740-4EE7-8EBD-039B0DBD73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6745" y="4044783"/>
              <a:ext cx="451864" cy="432993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8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9B6F56A7-FEFF-4E59-8222-D96028D1F14C}"/>
              </a:ext>
            </a:extLst>
          </p:cNvPr>
          <p:cNvGrpSpPr>
            <a:grpSpLocks noChangeAspect="1"/>
          </p:cNvGrpSpPr>
          <p:nvPr/>
        </p:nvGrpSpPr>
        <p:grpSpPr>
          <a:xfrm>
            <a:off x="4774426" y="2262986"/>
            <a:ext cx="1159695" cy="216497"/>
            <a:chOff x="702983" y="4044783"/>
            <a:chExt cx="2319390" cy="432993"/>
          </a:xfrm>
        </p:grpSpPr>
        <p:sp>
          <p:nvSpPr>
            <p:cNvPr id="83" name="矩形 82">
              <a:extLst>
                <a:ext uri="{FF2B5EF4-FFF2-40B4-BE49-F238E27FC236}">
                  <a16:creationId xmlns="" xmlns:a16="http://schemas.microsoft.com/office/drawing/2014/main" id="{2D32FEDC-C695-4E70-94D8-D4DAEA2D90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03626" y="4044783"/>
              <a:ext cx="451864" cy="432993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8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="" xmlns:a16="http://schemas.microsoft.com/office/drawing/2014/main" id="{5C8B4C36-1295-4159-9C43-0C132AB52D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70509" y="4044783"/>
              <a:ext cx="451864" cy="432993"/>
            </a:xfrm>
            <a:prstGeom prst="rect">
              <a:avLst/>
            </a:prstGeom>
            <a:solidFill>
              <a:srgbClr val="D83B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18636030-9282-4BDE-9E92-5E9221A030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2983" y="4044783"/>
              <a:ext cx="451864" cy="432993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8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712CA6CD-5644-4F9A-BCA9-0847BE87D7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69864" y="4044783"/>
              <a:ext cx="451864" cy="432993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8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9B06C84B-1644-410E-934A-1E52907013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36745" y="4044783"/>
              <a:ext cx="451864" cy="432993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8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8" name="矩形 87">
            <a:extLst>
              <a:ext uri="{FF2B5EF4-FFF2-40B4-BE49-F238E27FC236}">
                <a16:creationId xmlns="" xmlns:a16="http://schemas.microsoft.com/office/drawing/2014/main" id="{B06EF9FE-4294-411A-BB1A-6A5AD5DDAA20}"/>
              </a:ext>
            </a:extLst>
          </p:cNvPr>
          <p:cNvSpPr/>
          <p:nvPr/>
        </p:nvSpPr>
        <p:spPr>
          <a:xfrm>
            <a:off x="11888" y="5870087"/>
            <a:ext cx="12200602" cy="343218"/>
          </a:xfrm>
          <a:prstGeom prst="rect">
            <a:avLst/>
          </a:prstGeom>
          <a:solidFill>
            <a:srgbClr val="56C4D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Flexible TDD is expected</a:t>
            </a:r>
            <a:r>
              <a:rPr kumimoji="0" lang="en-US" altLang="zh-CN" sz="20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 to provide high UL capacity in a factory deployment scenario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9923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A283E1C6-41DB-4046-B0CE-4AC520CB3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355" y="89458"/>
            <a:ext cx="11978408" cy="441587"/>
          </a:xfrm>
          <a:prstGeom prst="rect">
            <a:avLst/>
          </a:prstGeom>
        </p:spPr>
        <p:txBody>
          <a:bodyPr vert="horz" wrap="square" lIns="121848" tIns="60924" rIns="121848" bIns="60924" rtlCol="0" anchor="t">
            <a:spAutoFit/>
          </a:bodyPr>
          <a:lstStyle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2300" b="1">
                <a:solidFill>
                  <a:srgbClr val="1D1D1A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defRPr>
            </a:lvl1pPr>
          </a:lstStyle>
          <a:p>
            <a:r>
              <a:rPr lang="en-US" altLang="zh-CN" dirty="0" err="1"/>
              <a:t>Subband</a:t>
            </a:r>
            <a:r>
              <a:rPr lang="en-US" altLang="zh-CN" dirty="0"/>
              <a:t> Full Duplex: Improves UL Coverage and Reduces E2E Latency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37F7427B-0723-498C-854C-12601F27BA50}"/>
              </a:ext>
            </a:extLst>
          </p:cNvPr>
          <p:cNvSpPr txBox="1"/>
          <p:nvPr/>
        </p:nvSpPr>
        <p:spPr>
          <a:xfrm>
            <a:off x="6276638" y="3796331"/>
            <a:ext cx="1393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89">
              <a:lnSpc>
                <a:spcPct val="150000"/>
              </a:lnSpc>
              <a:defRPr/>
            </a:pPr>
            <a:r>
              <a:rPr lang="en-US" altLang="zh-CN" sz="1200" b="1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SBFD: </a:t>
            </a:r>
          </a:p>
          <a:p>
            <a:pPr defTabSz="914089">
              <a:lnSpc>
                <a:spcPct val="150000"/>
              </a:lnSpc>
              <a:defRPr/>
            </a:pPr>
            <a:r>
              <a:rPr lang="en-US" altLang="zh-CN" sz="1200" b="1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“0”</a:t>
            </a:r>
            <a:r>
              <a:rPr lang="en-US" altLang="zh-CN" sz="1200" b="1" kern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waiting time</a:t>
            </a:r>
            <a:endParaRPr lang="zh-CN" altLang="en-US" sz="1200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圆角矩形 22">
            <a:extLst>
              <a:ext uri="{FF2B5EF4-FFF2-40B4-BE49-F238E27FC236}">
                <a16:creationId xmlns="" xmlns:a16="http://schemas.microsoft.com/office/drawing/2014/main" id="{50E1B0CD-0C98-4825-9D66-CCDCD6280811}"/>
              </a:ext>
            </a:extLst>
          </p:cNvPr>
          <p:cNvSpPr/>
          <p:nvPr/>
        </p:nvSpPr>
        <p:spPr>
          <a:xfrm>
            <a:off x="97250" y="876126"/>
            <a:ext cx="5964076" cy="5410375"/>
          </a:xfrm>
          <a:prstGeom prst="roundRect">
            <a:avLst>
              <a:gd name="adj" fmla="val 3311"/>
            </a:avLst>
          </a:prstGeom>
          <a:noFill/>
          <a:ln w="12700" cap="flat" cmpd="sng" algn="ctr">
            <a:solidFill>
              <a:srgbClr val="666666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012">
              <a:defRPr/>
            </a:pPr>
            <a:endParaRPr lang="zh-CN" altLang="en-US" sz="1799" kern="0">
              <a:solidFill>
                <a:srgbClr val="66666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C9AFA7B-AA7D-40C0-BE63-8A364356C1F6}"/>
              </a:ext>
            </a:extLst>
          </p:cNvPr>
          <p:cNvSpPr/>
          <p:nvPr/>
        </p:nvSpPr>
        <p:spPr bwMode="auto">
          <a:xfrm>
            <a:off x="1346965" y="735529"/>
            <a:ext cx="3464647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/>
        </p:spPr>
        <p:txBody>
          <a:bodyPr wrap="square" anchor="ctr">
            <a:spAutoFit/>
          </a:bodyPr>
          <a:lstStyle/>
          <a:p>
            <a:pPr algn="ctr" defTabSz="913701">
              <a:defRPr/>
            </a:pPr>
            <a:r>
              <a:rPr lang="en-US" altLang="zh-CN" sz="1200" b="1" kern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ToC SBFD</a:t>
            </a:r>
            <a:r>
              <a:rPr lang="zh-CN" altLang="en-US" sz="1200" b="1" kern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：</a:t>
            </a:r>
            <a:r>
              <a:rPr lang="en-US" altLang="zh-CN" sz="1200" b="1" kern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coverage improved 4~6dB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A8563531-78FC-4DC6-9849-8AF2C98737D3}"/>
              </a:ext>
            </a:extLst>
          </p:cNvPr>
          <p:cNvSpPr txBox="1"/>
          <p:nvPr/>
        </p:nvSpPr>
        <p:spPr>
          <a:xfrm flipH="1">
            <a:off x="218355" y="1634641"/>
            <a:ext cx="2778121" cy="98014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121917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067" dirty="0">
                <a:solidFill>
                  <a:srgbClr val="0000FF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Uplink: 1slot/2.5ms</a:t>
            </a:r>
            <a:r>
              <a:rPr kumimoji="1" lang="zh-CN" altLang="en-US" sz="1067" dirty="0">
                <a:solidFill>
                  <a:srgbClr val="0000FF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：</a:t>
            </a:r>
            <a:endParaRPr kumimoji="1" lang="en-US" altLang="zh-CN" sz="1067" dirty="0">
              <a:solidFill>
                <a:srgbClr val="0000FF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marL="304792" indent="-304792" algn="just" defTabSz="1219170" fontAlgn="base">
              <a:spcBef>
                <a:spcPct val="0"/>
              </a:spcBef>
              <a:spcAft>
                <a:spcPts val="600"/>
              </a:spcAft>
              <a:buFont typeface="+mj-lt"/>
              <a:buAutoNum type="arabicPeriod"/>
            </a:pPr>
            <a:r>
              <a:rPr kumimoji="1" lang="en-US" altLang="zh-CN" sz="1067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Uplink TX power limited, uplink coverage is much shorter than DL</a:t>
            </a:r>
          </a:p>
          <a:p>
            <a:pPr marL="304792" indent="-304792" algn="just" defTabSz="1219170" fontAlgn="base">
              <a:spcBef>
                <a:spcPct val="0"/>
              </a:spcBef>
              <a:spcAft>
                <a:spcPts val="600"/>
              </a:spcAft>
              <a:buFont typeface="+mj-lt"/>
              <a:buAutoNum type="arabicPeriod"/>
            </a:pPr>
            <a:r>
              <a:rPr kumimoji="1" lang="en-US" altLang="zh-CN" sz="1067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Uplink coverage </a:t>
            </a:r>
            <a:r>
              <a:rPr kumimoji="1" lang="en-US" altLang="zh-CN" sz="1067" dirty="0" smtClean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issue is more severe for </a:t>
            </a:r>
            <a:r>
              <a:rPr kumimoji="1" lang="en-US" altLang="zh-CN" sz="1067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higher frequency (e.g. 6GHz, 4.9GHz)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452AE436-151A-4F50-8541-C42A6E724613}"/>
              </a:ext>
            </a:extLst>
          </p:cNvPr>
          <p:cNvSpPr txBox="1"/>
          <p:nvPr/>
        </p:nvSpPr>
        <p:spPr>
          <a:xfrm flipH="1">
            <a:off x="3454127" y="1616818"/>
            <a:ext cx="2377876" cy="113152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 defTabSz="121917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067" dirty="0">
                <a:solidFill>
                  <a:srgbClr val="0000FF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Uplink: 5slots/2.5ms</a:t>
            </a:r>
            <a:r>
              <a:rPr kumimoji="1" lang="zh-CN" altLang="en-US" sz="1067" dirty="0">
                <a:solidFill>
                  <a:srgbClr val="0000FF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：</a:t>
            </a:r>
            <a:endParaRPr kumimoji="1" lang="en-US" altLang="zh-CN" sz="1067" dirty="0">
              <a:solidFill>
                <a:srgbClr val="0000FF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marL="304792" indent="-304792" algn="just" defTabSz="1219170" fontAlgn="base">
              <a:spcBef>
                <a:spcPct val="0"/>
              </a:spcBef>
              <a:spcAft>
                <a:spcPts val="500"/>
              </a:spcAft>
              <a:buFont typeface="+mj-lt"/>
              <a:buAutoNum type="arabicPeriod"/>
            </a:pPr>
            <a:r>
              <a:rPr kumimoji="1" lang="en-US" altLang="zh-CN" sz="1067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Theoretical coverage gain 7dB</a:t>
            </a:r>
          </a:p>
          <a:p>
            <a:pPr marL="304792" indent="-304792" algn="just" defTabSz="1219170" fontAlgn="base">
              <a:spcBef>
                <a:spcPct val="0"/>
              </a:spcBef>
              <a:spcAft>
                <a:spcPts val="500"/>
              </a:spcAft>
              <a:buFont typeface="+mj-lt"/>
              <a:buAutoNum type="arabicPeriod"/>
            </a:pPr>
            <a:r>
              <a:rPr kumimoji="1" lang="en-US" altLang="zh-CN" sz="1067" dirty="0" smtClean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Coverage gain of around 4~6dB considering both interference and </a:t>
            </a:r>
            <a:r>
              <a:rPr kumimoji="1" lang="en-US" altLang="zh-CN" sz="1067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advanced </a:t>
            </a:r>
            <a:r>
              <a:rPr kumimoji="1" lang="en-US" altLang="zh-CN" sz="1067" dirty="0" err="1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gNB-gNB</a:t>
            </a:r>
            <a:r>
              <a:rPr kumimoji="1" lang="en-US" altLang="zh-CN" sz="1067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CLI handling </a:t>
            </a:r>
            <a:r>
              <a:rPr kumimoji="1" lang="en-US" altLang="zh-CN" sz="1067" dirty="0" smtClean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schemes</a:t>
            </a:r>
            <a:endParaRPr kumimoji="1" lang="en-US" altLang="zh-CN" sz="1067" dirty="0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圆角矩形 22">
            <a:extLst>
              <a:ext uri="{FF2B5EF4-FFF2-40B4-BE49-F238E27FC236}">
                <a16:creationId xmlns="" xmlns:a16="http://schemas.microsoft.com/office/drawing/2014/main" id="{A4791A38-0D1B-429B-AE70-C7AF45863A01}"/>
              </a:ext>
            </a:extLst>
          </p:cNvPr>
          <p:cNvSpPr/>
          <p:nvPr/>
        </p:nvSpPr>
        <p:spPr>
          <a:xfrm>
            <a:off x="6173668" y="876127"/>
            <a:ext cx="5964075" cy="5410374"/>
          </a:xfrm>
          <a:prstGeom prst="roundRect">
            <a:avLst>
              <a:gd name="adj" fmla="val 3311"/>
            </a:avLst>
          </a:prstGeom>
          <a:noFill/>
          <a:ln w="12700" cap="flat" cmpd="sng" algn="ctr">
            <a:solidFill>
              <a:srgbClr val="666666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012">
              <a:defRPr/>
            </a:pPr>
            <a:endParaRPr lang="zh-CN" altLang="en-US" sz="1799" kern="0">
              <a:solidFill>
                <a:srgbClr val="66666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1C882B6A-B10B-4FBA-A7AC-94F994ED63EE}"/>
              </a:ext>
            </a:extLst>
          </p:cNvPr>
          <p:cNvSpPr/>
          <p:nvPr/>
        </p:nvSpPr>
        <p:spPr bwMode="auto">
          <a:xfrm>
            <a:off x="7874057" y="735529"/>
            <a:ext cx="2563296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/>
        </p:spPr>
        <p:txBody>
          <a:bodyPr wrap="square" anchor="ctr">
            <a:spAutoFit/>
          </a:bodyPr>
          <a:lstStyle/>
          <a:p>
            <a:pPr algn="ctr" defTabSz="913701"/>
            <a:r>
              <a:rPr lang="en-US" altLang="zh-CN" sz="1200" b="1" kern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ToB SBFD</a:t>
            </a:r>
            <a:r>
              <a:rPr lang="zh-CN" altLang="en-US" sz="1200" b="1" kern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：</a:t>
            </a:r>
            <a:r>
              <a:rPr lang="en-US" altLang="zh-CN" sz="1200" b="1" kern="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latency &lt; 4ms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FE97EDB-D196-42FB-B1AA-C62E02D2D31D}"/>
              </a:ext>
            </a:extLst>
          </p:cNvPr>
          <p:cNvSpPr txBox="1"/>
          <p:nvPr/>
        </p:nvSpPr>
        <p:spPr>
          <a:xfrm>
            <a:off x="6276638" y="1488958"/>
            <a:ext cx="1456021" cy="815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089">
              <a:lnSpc>
                <a:spcPct val="150000"/>
              </a:lnSpc>
              <a:defRPr/>
            </a:pPr>
            <a:r>
              <a:rPr lang="en-US" altLang="zh-CN" sz="933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Legacy TDD: </a:t>
            </a:r>
          </a:p>
          <a:p>
            <a:pPr marL="171450" indent="-171450" defTabSz="914089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933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smaller number of uplink slots </a:t>
            </a:r>
          </a:p>
          <a:p>
            <a:pPr marL="171450" indent="-171450" defTabSz="914089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933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Longer queue time</a:t>
            </a:r>
            <a:endParaRPr lang="zh-CN" altLang="en-US" sz="933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3" name="表格 12">
            <a:extLst>
              <a:ext uri="{FF2B5EF4-FFF2-40B4-BE49-F238E27FC236}">
                <a16:creationId xmlns="" xmlns:a16="http://schemas.microsoft.com/office/drawing/2014/main" id="{4993E690-96B4-4009-A58D-0E87EA03B9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833848"/>
              </p:ext>
            </p:extLst>
          </p:nvPr>
        </p:nvGraphicFramePr>
        <p:xfrm>
          <a:off x="207069" y="3960043"/>
          <a:ext cx="5744438" cy="2300760"/>
        </p:xfrm>
        <a:graphic>
          <a:graphicData uri="http://schemas.openxmlformats.org/drawingml/2006/table">
            <a:tbl>
              <a:tblPr/>
              <a:tblGrid>
                <a:gridCol w="168675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75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366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4531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30456"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u="none" strike="noStrike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Parameters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3.5G</a:t>
                      </a:r>
                      <a:endParaRPr lang="zh-CN" altLang="en-US" sz="9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4.9G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6.8G</a:t>
                      </a:r>
                      <a:endParaRPr lang="zh-CN" altLang="en-US" sz="9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56"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UE EIRP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26dBm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0456"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u="none" strike="noStrike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Penetration loss (dB)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X</a:t>
                      </a:r>
                      <a:endParaRPr lang="en-US" sz="9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X+2.5</a:t>
                      </a:r>
                      <a:endParaRPr lang="zh-CN" altLang="en-US" sz="9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X+4.4</a:t>
                      </a:r>
                      <a:endParaRPr lang="en-US" sz="9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0456"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Pat</a:t>
                      </a:r>
                      <a:r>
                        <a:rPr lang="en-US" altLang="zh-CN" sz="9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h loss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(dB)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121.3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124.2</a:t>
                      </a:r>
                      <a:endParaRPr lang="zh-CN" altLang="en-US" sz="9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127.0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0456"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u="none" strike="noStrike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UL : DL 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1</a:t>
                      </a:r>
                      <a:r>
                        <a:rPr lang="zh-CN" altLang="en-US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：</a:t>
                      </a:r>
                      <a:r>
                        <a:rPr lang="en-US" altLang="zh-CN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zh-CN" sz="1100" u="none" strike="noStrike" kern="12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30456"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u="none" strike="noStrike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# of antenna ports 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64TRX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64TRX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128TRX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30456"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u="none" strike="noStrike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Antenna array gain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25dBi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25dBi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29dBi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30456"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u="none" strike="noStrike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Noise figure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3.7dB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3.7dB</a:t>
                      </a:r>
                      <a:endParaRPr lang="zh-CN" altLang="en-US" sz="9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5.2dB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30456"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u="none" strike="noStrike" dirty="0"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Interfere margin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2dB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2dB</a:t>
                      </a:r>
                      <a:endParaRPr lang="zh-CN" altLang="en-US" sz="9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2dB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30456"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Coverage Gap</a:t>
                      </a:r>
                      <a:r>
                        <a:rPr lang="en-US" altLang="zh-CN" sz="9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 (dB)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Y+5.4</a:t>
                      </a:r>
                      <a:endParaRPr lang="zh-CN" altLang="en-US" sz="9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sz="90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Y+7.0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30456">
                <a:tc gridSpan="4">
                  <a:txBody>
                    <a:bodyPr/>
                    <a:lstStyle>
                      <a:lvl1pPr marL="0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59342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118684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780274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2373698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96712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3560546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4153972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4747395" algn="l" defTabSz="1186848" rtl="0" eaLnBrk="1" latinLnBrk="0" hangingPunct="1">
                        <a:defRPr sz="2336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900" b="1" i="0" u="none" strike="noStrike" kern="1200" baseline="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Arial" panose="020B0604020202020204" pitchFamily="34" charset="0"/>
                        </a:rPr>
                        <a:t>Uplink coverage issue is more severe for higher frequency </a:t>
                      </a:r>
                      <a:endParaRPr lang="zh-CN" altLang="en-US" sz="900" b="1" i="0" u="none" strike="noStrike" kern="1200" baseline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74F3023-F84E-439B-A163-12F9364B1A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5022" y="2772351"/>
            <a:ext cx="3068533" cy="1139682"/>
          </a:xfrm>
          <a:prstGeom prst="rect">
            <a:avLst/>
          </a:prstGeom>
        </p:spPr>
      </p:pic>
      <p:sp>
        <p:nvSpPr>
          <p:cNvPr id="15" name="任意多边形 18">
            <a:extLst>
              <a:ext uri="{FF2B5EF4-FFF2-40B4-BE49-F238E27FC236}">
                <a16:creationId xmlns="" xmlns:a16="http://schemas.microsoft.com/office/drawing/2014/main" id="{4F0AADDF-AD0C-45C5-86EF-C718D326F843}"/>
              </a:ext>
            </a:extLst>
          </p:cNvPr>
          <p:cNvSpPr/>
          <p:nvPr/>
        </p:nvSpPr>
        <p:spPr>
          <a:xfrm rot="2800474">
            <a:off x="1786847" y="2835757"/>
            <a:ext cx="524938" cy="318703"/>
          </a:xfrm>
          <a:custGeom>
            <a:avLst/>
            <a:gdLst>
              <a:gd name="connsiteX0" fmla="*/ 575039 w 1029508"/>
              <a:gd name="connsiteY0" fmla="*/ 90222 h 753346"/>
              <a:gd name="connsiteX1" fmla="*/ 800448 w 1029508"/>
              <a:gd name="connsiteY1" fmla="*/ 8354 h 753346"/>
              <a:gd name="connsiteX2" fmla="*/ 612621 w 1029508"/>
              <a:gd name="connsiteY2" fmla="*/ 274484 h 753346"/>
              <a:gd name="connsiteX3" fmla="*/ 509262 w 1029508"/>
              <a:gd name="connsiteY3" fmla="*/ 365329 h 753346"/>
              <a:gd name="connsiteX4" fmla="*/ 646045 w 1029508"/>
              <a:gd name="connsiteY4" fmla="*/ 318736 h 753346"/>
              <a:gd name="connsiteX5" fmla="*/ 970368 w 1029508"/>
              <a:gd name="connsiteY5" fmla="*/ 288436 h 753346"/>
              <a:gd name="connsiteX6" fmla="*/ 524714 w 1029508"/>
              <a:gd name="connsiteY6" fmla="*/ 560984 h 753346"/>
              <a:gd name="connsiteX7" fmla="*/ 518437 w 1029508"/>
              <a:gd name="connsiteY7" fmla="*/ 563123 h 753346"/>
              <a:gd name="connsiteX8" fmla="*/ 715794 w 1029508"/>
              <a:gd name="connsiteY8" fmla="*/ 570505 h 753346"/>
              <a:gd name="connsiteX9" fmla="*/ 1029508 w 1029508"/>
              <a:gd name="connsiteY9" fmla="*/ 658186 h 753346"/>
              <a:gd name="connsiteX10" fmla="*/ 515860 w 1029508"/>
              <a:gd name="connsiteY10" fmla="*/ 753346 h 753346"/>
              <a:gd name="connsiteX11" fmla="*/ 2212 w 1029508"/>
              <a:gd name="connsiteY11" fmla="*/ 658186 h 753346"/>
              <a:gd name="connsiteX12" fmla="*/ 3692 w 1029508"/>
              <a:gd name="connsiteY12" fmla="*/ 655466 h 753346"/>
              <a:gd name="connsiteX13" fmla="*/ 0 w 1029508"/>
              <a:gd name="connsiteY13" fmla="*/ 635774 h 753346"/>
              <a:gd name="connsiteX14" fmla="*/ 342129 w 1029508"/>
              <a:gd name="connsiteY14" fmla="*/ 259020 h 753346"/>
              <a:gd name="connsiteX15" fmla="*/ 575039 w 1029508"/>
              <a:gd name="connsiteY15" fmla="*/ 90222 h 75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29508" h="753346">
                <a:moveTo>
                  <a:pt x="575039" y="90222"/>
                </a:moveTo>
                <a:cubicBezTo>
                  <a:pt x="691765" y="17178"/>
                  <a:pt x="779701" y="-17111"/>
                  <a:pt x="800448" y="8354"/>
                </a:cubicBezTo>
                <a:cubicBezTo>
                  <a:pt x="825345" y="38912"/>
                  <a:pt x="746421" y="146838"/>
                  <a:pt x="612621" y="274484"/>
                </a:cubicBezTo>
                <a:lnTo>
                  <a:pt x="509262" y="365329"/>
                </a:lnTo>
                <a:lnTo>
                  <a:pt x="646045" y="318736"/>
                </a:lnTo>
                <a:cubicBezTo>
                  <a:pt x="823376" y="266301"/>
                  <a:pt x="956274" y="251626"/>
                  <a:pt x="970368" y="288436"/>
                </a:cubicBezTo>
                <a:cubicBezTo>
                  <a:pt x="989162" y="337516"/>
                  <a:pt x="789636" y="459540"/>
                  <a:pt x="524714" y="560984"/>
                </a:cubicBezTo>
                <a:lnTo>
                  <a:pt x="518437" y="563123"/>
                </a:lnTo>
                <a:lnTo>
                  <a:pt x="715794" y="570505"/>
                </a:lnTo>
                <a:cubicBezTo>
                  <a:pt x="900151" y="584950"/>
                  <a:pt x="1029508" y="618770"/>
                  <a:pt x="1029508" y="658186"/>
                </a:cubicBezTo>
                <a:cubicBezTo>
                  <a:pt x="1029508" y="710741"/>
                  <a:pt x="799540" y="753346"/>
                  <a:pt x="515860" y="753346"/>
                </a:cubicBezTo>
                <a:cubicBezTo>
                  <a:pt x="232180" y="753346"/>
                  <a:pt x="2212" y="710741"/>
                  <a:pt x="2212" y="658186"/>
                </a:cubicBezTo>
                <a:lnTo>
                  <a:pt x="3692" y="655466"/>
                </a:lnTo>
                <a:lnTo>
                  <a:pt x="0" y="635774"/>
                </a:lnTo>
                <a:cubicBezTo>
                  <a:pt x="9742" y="571904"/>
                  <a:pt x="149692" y="415806"/>
                  <a:pt x="342129" y="259020"/>
                </a:cubicBezTo>
                <a:cubicBezTo>
                  <a:pt x="424601" y="191827"/>
                  <a:pt x="505002" y="134049"/>
                  <a:pt x="575039" y="90222"/>
                </a:cubicBezTo>
                <a:close/>
              </a:path>
            </a:pathLst>
          </a:custGeom>
          <a:solidFill>
            <a:srgbClr val="666666">
              <a:lumMod val="20000"/>
              <a:lumOff val="80000"/>
            </a:srgbClr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5E857C03-0221-427C-948F-001D36C452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55" y="1061190"/>
            <a:ext cx="2322777" cy="43285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2AC492C7-4E8E-417C-B4CE-520FF6ABC2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872" y="1060538"/>
            <a:ext cx="2316681" cy="548688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38C9827F-CA3A-4395-BD30-607480E8E6DD}"/>
              </a:ext>
            </a:extLst>
          </p:cNvPr>
          <p:cNvSpPr/>
          <p:nvPr/>
        </p:nvSpPr>
        <p:spPr>
          <a:xfrm>
            <a:off x="-3839" y="6406270"/>
            <a:ext cx="12200602" cy="343218"/>
          </a:xfrm>
          <a:prstGeom prst="rect">
            <a:avLst/>
          </a:prstGeom>
          <a:solidFill>
            <a:srgbClr val="56C4D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4400"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Subband full duplex is expected</a:t>
            </a:r>
            <a:r>
              <a:rPr kumimoji="0" lang="en-US" altLang="zh-CN" sz="20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 </a:t>
            </a:r>
            <a:r>
              <a:rPr lang="en-US" altLang="zh-CN" sz="2000" b="1" kern="0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improve </a:t>
            </a:r>
            <a:r>
              <a:rPr kumimoji="0" lang="en-US" altLang="zh-CN" sz="20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uplink coverage and reduce E2E latency compared to legacy TDD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60C9DEEC-078D-43C4-A4E0-829C9CEDDFF4}"/>
              </a:ext>
            </a:extLst>
          </p:cNvPr>
          <p:cNvGrpSpPr/>
          <p:nvPr/>
        </p:nvGrpSpPr>
        <p:grpSpPr>
          <a:xfrm>
            <a:off x="7683938" y="1174244"/>
            <a:ext cx="4389259" cy="1164497"/>
            <a:chOff x="7683938" y="1174244"/>
            <a:chExt cx="4389259" cy="1164497"/>
          </a:xfrm>
        </p:grpSpPr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8F7FF408-CA89-4037-9B51-479F109D3C5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83938" y="1174244"/>
              <a:ext cx="4389259" cy="1164497"/>
            </a:xfrm>
            <a:prstGeom prst="rect">
              <a:avLst/>
            </a:prstGeom>
          </p:spPr>
        </p:pic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D177F902-FC99-411E-AA5E-EF5494147428}"/>
                </a:ext>
              </a:extLst>
            </p:cNvPr>
            <p:cNvSpPr txBox="1"/>
            <p:nvPr/>
          </p:nvSpPr>
          <p:spPr>
            <a:xfrm>
              <a:off x="7818020" y="2047801"/>
              <a:ext cx="997068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kumimoji="1" lang="en-US" altLang="zh-CN" sz="8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(initial-transmission)</a:t>
              </a:r>
              <a:endParaRPr kumimoji="1" lang="zh-CN" altLang="en-US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F0C80BD8-4A2A-4FC4-A7E3-CE868D2DCED4}"/>
                </a:ext>
              </a:extLst>
            </p:cNvPr>
            <p:cNvSpPr txBox="1"/>
            <p:nvPr/>
          </p:nvSpPr>
          <p:spPr>
            <a:xfrm>
              <a:off x="9106543" y="2047801"/>
              <a:ext cx="827150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kumimoji="1" lang="en-US" altLang="zh-CN" sz="8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(re-transmission)</a:t>
              </a:r>
              <a:endParaRPr kumimoji="1" lang="zh-CN" altLang="en-US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7C9827EA-66B0-485F-ACEA-FEA654C4258E}"/>
                </a:ext>
              </a:extLst>
            </p:cNvPr>
            <p:cNvSpPr/>
            <p:nvPr/>
          </p:nvSpPr>
          <p:spPr>
            <a:xfrm>
              <a:off x="7893844" y="1899033"/>
              <a:ext cx="454819" cy="15311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9DC921CA-224B-4932-99AF-72F28EA866B7}"/>
                </a:ext>
              </a:extLst>
            </p:cNvPr>
            <p:cNvSpPr/>
            <p:nvPr/>
          </p:nvSpPr>
          <p:spPr>
            <a:xfrm>
              <a:off x="9220699" y="1906415"/>
              <a:ext cx="454819" cy="15311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86367A91-23C6-43D0-8487-45A81F5F83E3}"/>
              </a:ext>
            </a:extLst>
          </p:cNvPr>
          <p:cNvGrpSpPr/>
          <p:nvPr/>
        </p:nvGrpSpPr>
        <p:grpSpPr>
          <a:xfrm>
            <a:off x="7581006" y="3531746"/>
            <a:ext cx="4371679" cy="1311504"/>
            <a:chOff x="7581006" y="3531746"/>
            <a:chExt cx="4371679" cy="1311504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99478E50-AE4D-441E-8F79-42EF9F2590A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581006" y="3531746"/>
              <a:ext cx="4371679" cy="1311504"/>
            </a:xfrm>
            <a:prstGeom prst="rect">
              <a:avLst/>
            </a:prstGeom>
          </p:spPr>
        </p:pic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C592AC31-46AD-4E97-AFF5-4DAD38537845}"/>
                </a:ext>
              </a:extLst>
            </p:cNvPr>
            <p:cNvSpPr/>
            <p:nvPr/>
          </p:nvSpPr>
          <p:spPr>
            <a:xfrm>
              <a:off x="8815889" y="4588671"/>
              <a:ext cx="454819" cy="99943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86D786FE-E12D-469A-8106-4FC62CB9698E}"/>
                </a:ext>
              </a:extLst>
            </p:cNvPr>
            <p:cNvSpPr txBox="1"/>
            <p:nvPr/>
          </p:nvSpPr>
          <p:spPr>
            <a:xfrm>
              <a:off x="8789654" y="4569229"/>
              <a:ext cx="827150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kumimoji="1" lang="en-US" altLang="zh-CN" sz="8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(re-transmission)</a:t>
              </a:r>
              <a:endParaRPr kumimoji="1" lang="zh-CN" altLang="en-US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65020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14494F80-75D4-4C7D-B9E3-2485801664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355" y="89458"/>
            <a:ext cx="11642518" cy="441587"/>
          </a:xfrm>
          <a:prstGeom prst="rect">
            <a:avLst/>
          </a:prstGeom>
        </p:spPr>
        <p:txBody>
          <a:bodyPr vert="horz" wrap="square" lIns="121848" tIns="60924" rIns="121848" bIns="60924" rtlCol="0" anchor="t">
            <a:spAutoFit/>
          </a:bodyPr>
          <a:lstStyle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2300" b="1">
                <a:solidFill>
                  <a:srgbClr val="1D1D1A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Key challenges and technologies for interference suppression</a:t>
            </a:r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09A1020B-A41E-41B5-BE4C-1253CC22AE1C}"/>
              </a:ext>
            </a:extLst>
          </p:cNvPr>
          <p:cNvSpPr/>
          <p:nvPr/>
        </p:nvSpPr>
        <p:spPr>
          <a:xfrm flipV="1">
            <a:off x="7435850" y="3313198"/>
            <a:ext cx="4706322" cy="59517"/>
          </a:xfrm>
          <a:prstGeom prst="ellipse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666666"/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B03A8891-908C-49D3-8B19-394E49088292}"/>
              </a:ext>
            </a:extLst>
          </p:cNvPr>
          <p:cNvSpPr/>
          <p:nvPr/>
        </p:nvSpPr>
        <p:spPr>
          <a:xfrm rot="16200000">
            <a:off x="4838199" y="3151405"/>
            <a:ext cx="5059809" cy="45719"/>
          </a:xfrm>
          <a:prstGeom prst="ellipse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666666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AADEF24-7C4B-4A68-B3CC-C84405BE6C14}"/>
              </a:ext>
            </a:extLst>
          </p:cNvPr>
          <p:cNvSpPr txBox="1"/>
          <p:nvPr/>
        </p:nvSpPr>
        <p:spPr>
          <a:xfrm>
            <a:off x="3900683" y="648735"/>
            <a:ext cx="337482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rgbClr val="170BB5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SBFD: </a:t>
            </a:r>
            <a:r>
              <a:rPr kumimoji="1" lang="en-US" altLang="zh-CN" sz="1600" b="1" dirty="0" err="1">
                <a:solidFill>
                  <a:srgbClr val="170BB5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gNB-gNB</a:t>
            </a:r>
            <a:r>
              <a:rPr kumimoji="1" lang="en-US" altLang="zh-CN" sz="1600" b="1" dirty="0">
                <a:solidFill>
                  <a:srgbClr val="170BB5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1" lang="en-US" altLang="zh-CN" sz="1600" b="1" dirty="0" smtClean="0">
                <a:solidFill>
                  <a:srgbClr val="170BB5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co-channel CLI (blocking </a:t>
            </a:r>
            <a:r>
              <a:rPr kumimoji="1" lang="en-US" altLang="zh-CN" sz="1600" b="1" dirty="0">
                <a:solidFill>
                  <a:srgbClr val="170BB5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and </a:t>
            </a:r>
            <a:r>
              <a:rPr kumimoji="1" lang="en-US" altLang="zh-CN" sz="1600" b="1" dirty="0" smtClean="0">
                <a:solidFill>
                  <a:srgbClr val="170BB5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leakage)</a:t>
            </a:r>
            <a:endParaRPr kumimoji="1" lang="zh-CN" altLang="en-US" sz="1600" dirty="0">
              <a:solidFill>
                <a:srgbClr val="170BB5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64A117B8-1BBB-4AFF-B7BC-7112245E5BF0}"/>
              </a:ext>
            </a:extLst>
          </p:cNvPr>
          <p:cNvGrpSpPr/>
          <p:nvPr/>
        </p:nvGrpSpPr>
        <p:grpSpPr>
          <a:xfrm>
            <a:off x="7800152" y="1202002"/>
            <a:ext cx="2630644" cy="2056903"/>
            <a:chOff x="6705820" y="1371209"/>
            <a:chExt cx="2630644" cy="2056903"/>
          </a:xfrm>
        </p:grpSpPr>
        <p:cxnSp>
          <p:nvCxnSpPr>
            <p:cNvPr id="9" name="直接箭头连接符 8">
              <a:extLst>
                <a:ext uri="{FF2B5EF4-FFF2-40B4-BE49-F238E27FC236}">
                  <a16:creationId xmlns="" xmlns:a16="http://schemas.microsoft.com/office/drawing/2014/main" id="{66470D76-A886-4AA1-A46D-B7DA10C86C23}"/>
                </a:ext>
              </a:extLst>
            </p:cNvPr>
            <p:cNvCxnSpPr/>
            <p:nvPr/>
          </p:nvCxnSpPr>
          <p:spPr>
            <a:xfrm flipV="1">
              <a:off x="6918725" y="1531847"/>
              <a:ext cx="0" cy="1674340"/>
            </a:xfrm>
            <a:prstGeom prst="straightConnector1">
              <a:avLst/>
            </a:prstGeom>
            <a:ln>
              <a:solidFill>
                <a:srgbClr val="00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>
              <a:extLst>
                <a:ext uri="{FF2B5EF4-FFF2-40B4-BE49-F238E27FC236}">
                  <a16:creationId xmlns="" xmlns:a16="http://schemas.microsoft.com/office/drawing/2014/main" id="{6635D96A-2A5C-4CCE-8FDC-0B183CEC4C6E}"/>
                </a:ext>
              </a:extLst>
            </p:cNvPr>
            <p:cNvCxnSpPr/>
            <p:nvPr/>
          </p:nvCxnSpPr>
          <p:spPr>
            <a:xfrm>
              <a:off x="6918725" y="3206187"/>
              <a:ext cx="2248930" cy="0"/>
            </a:xfrm>
            <a:prstGeom prst="straightConnector1">
              <a:avLst/>
            </a:prstGeom>
            <a:ln>
              <a:solidFill>
                <a:srgbClr val="00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B8BF8609-414A-4286-93F1-C7B4A522A8D6}"/>
                </a:ext>
              </a:extLst>
            </p:cNvPr>
            <p:cNvCxnSpPr/>
            <p:nvPr/>
          </p:nvCxnSpPr>
          <p:spPr>
            <a:xfrm>
              <a:off x="6918725" y="2742809"/>
              <a:ext cx="112446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E5B6DBDC-0D2E-4E7F-88A5-6EA2CB4D8C99}"/>
                </a:ext>
              </a:extLst>
            </p:cNvPr>
            <p:cNvCxnSpPr/>
            <p:nvPr/>
          </p:nvCxnSpPr>
          <p:spPr>
            <a:xfrm>
              <a:off x="8809309" y="1371209"/>
              <a:ext cx="0" cy="62401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E822E516-2EE9-4A89-8E74-6BF6A7167D28}"/>
                </a:ext>
              </a:extLst>
            </p:cNvPr>
            <p:cNvCxnSpPr/>
            <p:nvPr/>
          </p:nvCxnSpPr>
          <p:spPr>
            <a:xfrm flipV="1">
              <a:off x="8043190" y="1995225"/>
              <a:ext cx="766119" cy="74758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10F76A45-3DFD-4A69-9E8E-8CDEF463A57A}"/>
                </a:ext>
              </a:extLst>
            </p:cNvPr>
            <p:cNvCxnSpPr/>
            <p:nvPr/>
          </p:nvCxnSpPr>
          <p:spPr>
            <a:xfrm>
              <a:off x="8043190" y="2742809"/>
              <a:ext cx="0" cy="463378"/>
            </a:xfrm>
            <a:prstGeom prst="line">
              <a:avLst/>
            </a:prstGeom>
            <a:ln>
              <a:solidFill>
                <a:srgbClr val="0000FF"/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E67340C9-9C2F-4BB1-A829-39B46EE3FEB5}"/>
                </a:ext>
              </a:extLst>
            </p:cNvPr>
            <p:cNvCxnSpPr/>
            <p:nvPr/>
          </p:nvCxnSpPr>
          <p:spPr>
            <a:xfrm>
              <a:off x="8809309" y="1995225"/>
              <a:ext cx="0" cy="1210962"/>
            </a:xfrm>
            <a:prstGeom prst="line">
              <a:avLst/>
            </a:prstGeom>
            <a:ln>
              <a:solidFill>
                <a:srgbClr val="0000FF"/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4E7D6B21-804F-4993-B33D-7786EB0EC39E}"/>
                </a:ext>
              </a:extLst>
            </p:cNvPr>
            <p:cNvCxnSpPr/>
            <p:nvPr/>
          </p:nvCxnSpPr>
          <p:spPr>
            <a:xfrm flipH="1">
              <a:off x="6918725" y="1995225"/>
              <a:ext cx="1890584" cy="0"/>
            </a:xfrm>
            <a:prstGeom prst="line">
              <a:avLst/>
            </a:prstGeom>
            <a:ln>
              <a:solidFill>
                <a:srgbClr val="0000FF"/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9054FC3A-5337-4483-BE55-C1EFBAF9B530}"/>
                </a:ext>
              </a:extLst>
            </p:cNvPr>
            <p:cNvSpPr txBox="1"/>
            <p:nvPr/>
          </p:nvSpPr>
          <p:spPr>
            <a:xfrm>
              <a:off x="7796327" y="3258835"/>
              <a:ext cx="493725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kumimoji="1" lang="en-US" altLang="zh-CN" sz="11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-43dBm</a:t>
              </a:r>
              <a:endParaRPr kumimoji="1" lang="zh-CN" altLang="en-US" sz="11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C3617119-9F57-492A-8D66-4C6F5B50C6B5}"/>
                </a:ext>
              </a:extLst>
            </p:cNvPr>
            <p:cNvSpPr txBox="1"/>
            <p:nvPr/>
          </p:nvSpPr>
          <p:spPr>
            <a:xfrm>
              <a:off x="8502415" y="3258834"/>
              <a:ext cx="493725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kumimoji="1" lang="en-US" altLang="zh-CN" sz="11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-25dBm</a:t>
              </a:r>
              <a:endParaRPr kumimoji="1" lang="zh-CN" altLang="en-US" sz="11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09A859E7-2AFF-4B09-B8E8-5BF1226D566A}"/>
                </a:ext>
              </a:extLst>
            </p:cNvPr>
            <p:cNvSpPr txBox="1"/>
            <p:nvPr/>
          </p:nvSpPr>
          <p:spPr>
            <a:xfrm>
              <a:off x="6954597" y="2555184"/>
              <a:ext cx="25167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kumimoji="1" lang="en-US" altLang="zh-CN" sz="11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5dB</a:t>
              </a:r>
              <a:endParaRPr kumimoji="1" lang="zh-CN" altLang="en-US" sz="11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5C014331-F93B-4C21-91E2-40EF108A96B4}"/>
                </a:ext>
              </a:extLst>
            </p:cNvPr>
            <p:cNvSpPr txBox="1"/>
            <p:nvPr/>
          </p:nvSpPr>
          <p:spPr>
            <a:xfrm>
              <a:off x="6705820" y="1699591"/>
              <a:ext cx="184666" cy="817531"/>
            </a:xfrm>
            <a:prstGeom prst="rect">
              <a:avLst/>
            </a:prstGeom>
            <a:noFill/>
          </p:spPr>
          <p:txBody>
            <a:bodyPr vert="eaVert" wrap="none" lIns="0" tIns="0" rIns="0" bIns="0" rtlCol="0">
              <a:spAutoFit/>
            </a:bodyPr>
            <a:lstStyle/>
            <a:p>
              <a:r>
                <a:rPr kumimoji="1" lang="en-US" altLang="zh-CN" sz="12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Noise figure</a:t>
              </a:r>
              <a:endParaRPr kumimoji="1"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D339852E-9A0A-4DAA-AC11-1FCAC83EC23A}"/>
                </a:ext>
              </a:extLst>
            </p:cNvPr>
            <p:cNvSpPr txBox="1"/>
            <p:nvPr/>
          </p:nvSpPr>
          <p:spPr>
            <a:xfrm>
              <a:off x="8925305" y="2892360"/>
              <a:ext cx="411159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kumimoji="1" lang="en-US" altLang="zh-CN" sz="6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Total received power</a:t>
              </a:r>
              <a:endParaRPr kumimoji="1" lang="zh-CN" altLang="en-US" sz="6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5549A7D9-D3C4-4935-BE6C-E44A6778B12E}"/>
                </a:ext>
              </a:extLst>
            </p:cNvPr>
            <p:cNvSpPr txBox="1"/>
            <p:nvPr/>
          </p:nvSpPr>
          <p:spPr>
            <a:xfrm>
              <a:off x="6932286" y="1823142"/>
              <a:ext cx="330219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kumimoji="1" lang="en-US" altLang="zh-CN" sz="11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14dB</a:t>
              </a:r>
              <a:endParaRPr kumimoji="1" lang="zh-CN" altLang="en-US" sz="11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932BAA1-A0C1-4EBD-B3F7-BFCA985F235C}"/>
              </a:ext>
            </a:extLst>
          </p:cNvPr>
          <p:cNvSpPr txBox="1"/>
          <p:nvPr/>
        </p:nvSpPr>
        <p:spPr>
          <a:xfrm>
            <a:off x="8048929" y="993929"/>
            <a:ext cx="20141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0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The blocking signal causes noise rising in the UL subband</a:t>
            </a:r>
            <a:endParaRPr kumimoji="1" lang="zh-CN" altLang="en-US" sz="1000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2A255A8E-A2E0-4CD4-BA87-8732F0A154A4}"/>
              </a:ext>
            </a:extLst>
          </p:cNvPr>
          <p:cNvSpPr txBox="1"/>
          <p:nvPr/>
        </p:nvSpPr>
        <p:spPr>
          <a:xfrm>
            <a:off x="3900682" y="2666198"/>
            <a:ext cx="3175447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kumimoji="1" sz="1000">
                <a:solidFill>
                  <a:srgbClr val="FF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</a:rPr>
              <a:t>Macro-Macro blocking signal is much higher than the desired UL signal</a:t>
            </a:r>
          </a:p>
          <a:p>
            <a:pPr marL="447675" lvl="1" indent="-268288">
              <a:buFont typeface="Wingdings" panose="05000000000000000000" pitchFamily="2" charset="2"/>
              <a:buChar char="Ø"/>
            </a:pPr>
            <a:r>
              <a:rPr kumimoji="1" lang="en-US" altLang="zh-CN" sz="1000" dirty="0" smtClean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blocking </a:t>
            </a:r>
            <a:r>
              <a:rPr kumimoji="1" lang="en-US" altLang="zh-CN" sz="10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can result in significant noise figure rise which will </a:t>
            </a:r>
            <a:r>
              <a:rPr kumimoji="1" lang="en-US" altLang="zh-CN" sz="1000" dirty="0" smtClean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severely degrade </a:t>
            </a:r>
            <a:r>
              <a:rPr kumimoji="1" lang="en-US" altLang="zh-CN" sz="10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the UL performance </a:t>
            </a:r>
            <a:endParaRPr kumimoji="1" lang="en-US" altLang="zh-CN" sz="1000" dirty="0" smtClean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chemeClr val="tx1"/>
                </a:solidFill>
              </a:rPr>
              <a:t>Macro-Macro leakage is 5~20dB higher than the desired UL signal</a:t>
            </a:r>
          </a:p>
          <a:p>
            <a:pPr marL="447675" lvl="1" indent="-268288">
              <a:buFont typeface="Wingdings" panose="05000000000000000000" pitchFamily="2" charset="2"/>
              <a:buChar char="Ø"/>
            </a:pPr>
            <a:r>
              <a:rPr kumimoji="1" lang="en-US" altLang="zh-CN" sz="1000" dirty="0" smtClean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The </a:t>
            </a:r>
            <a:r>
              <a:rPr kumimoji="1" lang="en-US" altLang="zh-CN" sz="10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UL coverage gain cannot be achieved if leakage cannot be suppressed</a:t>
            </a:r>
            <a:endParaRPr lang="en-US" altLang="zh-CN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文本框 24">
                <a:extLst>
                  <a:ext uri="{FF2B5EF4-FFF2-40B4-BE49-F238E27FC236}">
                    <a16:creationId xmlns="" xmlns:a16="http://schemas.microsoft.com/office/drawing/2014/main" id="{52363536-AB2E-4AB3-9D6F-04FD68178EEF}"/>
                  </a:ext>
                </a:extLst>
              </p:cNvPr>
              <p:cNvSpPr txBox="1"/>
              <p:nvPr/>
            </p:nvSpPr>
            <p:spPr>
              <a:xfrm>
                <a:off x="10387647" y="1256099"/>
                <a:ext cx="77521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zh-CN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icrosoft YaHei" panose="020B0503020204020204" pitchFamily="34" charset="-122"/>
                            </a:rPr>
                          </m:ctrlPr>
                        </m:sSubPr>
                        <m:e>
                          <m:r>
                            <a:rPr kumimoji="1" lang="en-US" altLang="zh-CN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icrosoft YaHei" panose="020B0503020204020204" pitchFamily="34" charset="-122"/>
                            </a:rPr>
                            <m:t>𝐻</m:t>
                          </m:r>
                        </m:e>
                        <m:sub>
                          <m:r>
                            <a:rPr kumimoji="1" lang="en-US" altLang="zh-CN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icrosoft YaHei" panose="020B0503020204020204" pitchFamily="34" charset="-122"/>
                            </a:rPr>
                            <m:t>𝐵𝑆</m:t>
                          </m:r>
                          <m:r>
                            <a:rPr kumimoji="1" lang="en-US" altLang="zh-CN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icrosoft YaHei" panose="020B0503020204020204" pitchFamily="34" charset="-122"/>
                            </a:rPr>
                            <m:t>−</m:t>
                          </m:r>
                          <m:r>
                            <a:rPr kumimoji="1" lang="en-US" altLang="zh-CN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icrosoft YaHei" panose="020B0503020204020204" pitchFamily="34" charset="-122"/>
                            </a:rPr>
                            <m:t>𝐵𝑆</m:t>
                          </m:r>
                        </m:sub>
                      </m:sSub>
                    </m:oMath>
                  </m:oMathPara>
                </a14:m>
                <a:endParaRPr kumimoji="1" lang="zh-CN" altLang="en-US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52363536-AB2E-4AB3-9D6F-04FD68178E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87647" y="1256099"/>
                <a:ext cx="775212" cy="276999"/>
              </a:xfrm>
              <a:prstGeom prst="rect">
                <a:avLst/>
              </a:prstGeom>
              <a:blipFill>
                <a:blip r:embed="rId3"/>
                <a:stretch>
                  <a:fillRect l="-5512" r="-2362"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文本框 25">
                <a:extLst>
                  <a:ext uri="{FF2B5EF4-FFF2-40B4-BE49-F238E27FC236}">
                    <a16:creationId xmlns="" xmlns:a16="http://schemas.microsoft.com/office/drawing/2014/main" id="{A0037CEE-820F-4B9C-8BA0-5FEA78429F49}"/>
                  </a:ext>
                </a:extLst>
              </p:cNvPr>
              <p:cNvSpPr txBox="1"/>
              <p:nvPr/>
            </p:nvSpPr>
            <p:spPr>
              <a:xfrm>
                <a:off x="11559705" y="1256099"/>
                <a:ext cx="46903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zh-CN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icrosoft YaHei" panose="020B0503020204020204" pitchFamily="34" charset="-122"/>
                            </a:rPr>
                          </m:ctrlPr>
                        </m:sSubPr>
                        <m:e>
                          <m:r>
                            <a:rPr kumimoji="1" lang="en-US" altLang="zh-CN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icrosoft YaHei" panose="020B0503020204020204" pitchFamily="34" charset="-122"/>
                            </a:rPr>
                            <m:t>𝐻</m:t>
                          </m:r>
                        </m:e>
                        <m:sub>
                          <m:r>
                            <a:rPr kumimoji="1" lang="en-US" altLang="zh-CN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icrosoft YaHei" panose="020B0503020204020204" pitchFamily="34" charset="-122"/>
                            </a:rPr>
                            <m:t>𝑈𝐸</m:t>
                          </m:r>
                        </m:sub>
                      </m:sSub>
                    </m:oMath>
                  </m:oMathPara>
                </a14:m>
                <a:endParaRPr kumimoji="1" lang="zh-CN" altLang="en-US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A0037CEE-820F-4B9C-8BA0-5FEA78429F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59705" y="1256099"/>
                <a:ext cx="469039" cy="276999"/>
              </a:xfrm>
              <a:prstGeom prst="rect">
                <a:avLst/>
              </a:prstGeom>
              <a:blipFill>
                <a:blip r:embed="rId4"/>
                <a:stretch>
                  <a:fillRect l="-9091" r="-2597"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34F6F18F-058B-4D4A-83FB-C5AC3D28661B}"/>
              </a:ext>
            </a:extLst>
          </p:cNvPr>
          <p:cNvSpPr txBox="1"/>
          <p:nvPr/>
        </p:nvSpPr>
        <p:spPr>
          <a:xfrm>
            <a:off x="10524621" y="1928939"/>
            <a:ext cx="1482778" cy="1692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lIns="0" tIns="0" rIns="0" bIns="0" rtlCol="0">
            <a:spAutoFit/>
          </a:bodyPr>
          <a:lstStyle/>
          <a:p>
            <a:r>
              <a:rPr kumimoji="1" lang="en-US" altLang="zh-CN" sz="11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DL precoder calculation</a:t>
            </a:r>
            <a:endParaRPr kumimoji="1" lang="zh-CN" altLang="en-US" sz="1100" dirty="0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28" name="直接箭头连接符 27">
            <a:extLst>
              <a:ext uri="{FF2B5EF4-FFF2-40B4-BE49-F238E27FC236}">
                <a16:creationId xmlns="" xmlns:a16="http://schemas.microsoft.com/office/drawing/2014/main" id="{2E7BD1FB-E2F4-4340-98A6-8090DB6457C3}"/>
              </a:ext>
            </a:extLst>
          </p:cNvPr>
          <p:cNvCxnSpPr>
            <a:stCxn id="25" idx="2"/>
            <a:endCxn id="27" idx="0"/>
          </p:cNvCxnSpPr>
          <p:nvPr/>
        </p:nvCxnSpPr>
        <p:spPr>
          <a:xfrm>
            <a:off x="10775253" y="1533098"/>
            <a:ext cx="490757" cy="3958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>
            <a:extLst>
              <a:ext uri="{FF2B5EF4-FFF2-40B4-BE49-F238E27FC236}">
                <a16:creationId xmlns="" xmlns:a16="http://schemas.microsoft.com/office/drawing/2014/main" id="{F761B46E-AE2C-421F-97C5-20120B3B4DE3}"/>
              </a:ext>
            </a:extLst>
          </p:cNvPr>
          <p:cNvCxnSpPr>
            <a:stCxn id="26" idx="2"/>
            <a:endCxn id="27" idx="0"/>
          </p:cNvCxnSpPr>
          <p:nvPr/>
        </p:nvCxnSpPr>
        <p:spPr>
          <a:xfrm flipH="1">
            <a:off x="11266010" y="1533098"/>
            <a:ext cx="528215" cy="3958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>
            <a:extLst>
              <a:ext uri="{FF2B5EF4-FFF2-40B4-BE49-F238E27FC236}">
                <a16:creationId xmlns="" xmlns:a16="http://schemas.microsoft.com/office/drawing/2014/main" id="{14DD21C9-5959-49E3-8EBD-58984A30C2C2}"/>
              </a:ext>
            </a:extLst>
          </p:cNvPr>
          <p:cNvCxnSpPr>
            <a:stCxn id="27" idx="2"/>
          </p:cNvCxnSpPr>
          <p:nvPr/>
        </p:nvCxnSpPr>
        <p:spPr>
          <a:xfrm>
            <a:off x="11266010" y="2098216"/>
            <a:ext cx="0" cy="3723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5B85B3E1-660D-48FD-AC09-ECFE020D7994}"/>
              </a:ext>
            </a:extLst>
          </p:cNvPr>
          <p:cNvSpPr txBox="1"/>
          <p:nvPr/>
        </p:nvSpPr>
        <p:spPr>
          <a:xfrm>
            <a:off x="10387647" y="2482926"/>
            <a:ext cx="1754526" cy="5078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kumimoji="1" sz="11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en-US" altLang="zh-CN" dirty="0"/>
              <a:t>DL transmission generating nulls to victim </a:t>
            </a:r>
            <a:r>
              <a:rPr lang="en-US" altLang="zh-CN" dirty="0" err="1"/>
              <a:t>gNB</a:t>
            </a:r>
            <a:r>
              <a:rPr lang="en-US" altLang="zh-CN" dirty="0"/>
              <a:t>(s) to alleviate blocking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FF663B22-26EF-4DBE-B584-941533744C4A}"/>
              </a:ext>
            </a:extLst>
          </p:cNvPr>
          <p:cNvSpPr txBox="1"/>
          <p:nvPr/>
        </p:nvSpPr>
        <p:spPr>
          <a:xfrm>
            <a:off x="10132838" y="993929"/>
            <a:ext cx="201417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0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Joint precoding</a:t>
            </a:r>
            <a:endParaRPr kumimoji="1" lang="zh-CN" altLang="en-US" sz="1000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76528C7A-89EC-4994-8D5F-5BDB5CAFA1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4231" y="3856333"/>
            <a:ext cx="4068003" cy="560930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7AB8EF14-8BB4-47C4-9513-8A7D52EE91D9}"/>
              </a:ext>
            </a:extLst>
          </p:cNvPr>
          <p:cNvSpPr txBox="1"/>
          <p:nvPr/>
        </p:nvSpPr>
        <p:spPr>
          <a:xfrm>
            <a:off x="7689814" y="4625738"/>
            <a:ext cx="1204176" cy="25391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5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Target data layer</a:t>
            </a:r>
            <a:endParaRPr lang="zh-CN" altLang="en-US" sz="1050" dirty="0">
              <a:solidFill>
                <a:srgbClr val="1D1D1A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3E7B8955-95BE-49F9-8CC4-FA3A34FECC3C}"/>
              </a:ext>
            </a:extLst>
          </p:cNvPr>
          <p:cNvSpPr txBox="1"/>
          <p:nvPr/>
        </p:nvSpPr>
        <p:spPr>
          <a:xfrm>
            <a:off x="8672794" y="4800998"/>
            <a:ext cx="1265090" cy="25391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5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Spatial MUX layer</a:t>
            </a:r>
            <a:endParaRPr lang="zh-CN" altLang="en-US" sz="1050" dirty="0">
              <a:solidFill>
                <a:srgbClr val="1D1D1A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3A06F783-4BD3-4CBB-93D9-A6003FB3B131}"/>
              </a:ext>
            </a:extLst>
          </p:cNvPr>
          <p:cNvSpPr txBox="1"/>
          <p:nvPr/>
        </p:nvSpPr>
        <p:spPr>
          <a:xfrm>
            <a:off x="9334193" y="5173303"/>
            <a:ext cx="1440180" cy="4154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5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Interference from neighbor cells’ UE</a:t>
            </a:r>
            <a:endParaRPr lang="zh-CN" altLang="en-US" sz="1050" dirty="0">
              <a:solidFill>
                <a:srgbClr val="1D1D1A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05791040-7455-4B8E-8BDF-DBBBD94A05DC}"/>
              </a:ext>
            </a:extLst>
          </p:cNvPr>
          <p:cNvSpPr txBox="1"/>
          <p:nvPr/>
        </p:nvSpPr>
        <p:spPr>
          <a:xfrm>
            <a:off x="10319402" y="4587534"/>
            <a:ext cx="1001382" cy="57708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50" b="1" dirty="0">
                <a:solidFill>
                  <a:srgbClr val="FF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Cross link interference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50" b="1" dirty="0">
                <a:solidFill>
                  <a:srgbClr val="FF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of leakage</a:t>
            </a:r>
            <a:endParaRPr lang="zh-CN" altLang="en-US" sz="1050" b="1" dirty="0">
              <a:solidFill>
                <a:srgbClr val="FF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244D150F-CE56-47A3-9DC4-5FA657C4881C}"/>
              </a:ext>
            </a:extLst>
          </p:cNvPr>
          <p:cNvSpPr txBox="1"/>
          <p:nvPr/>
        </p:nvSpPr>
        <p:spPr>
          <a:xfrm>
            <a:off x="11195014" y="5136278"/>
            <a:ext cx="527709" cy="25391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5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noise</a:t>
            </a:r>
            <a:endParaRPr lang="zh-CN" altLang="en-US" sz="1050" dirty="0">
              <a:solidFill>
                <a:srgbClr val="1D1D1A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9" name="直接箭头连接符 38">
            <a:extLst>
              <a:ext uri="{FF2B5EF4-FFF2-40B4-BE49-F238E27FC236}">
                <a16:creationId xmlns="" xmlns:a16="http://schemas.microsoft.com/office/drawing/2014/main" id="{A2AA4658-B9C0-43DD-AEF1-88829D39B696}"/>
              </a:ext>
            </a:extLst>
          </p:cNvPr>
          <p:cNvCxnSpPr/>
          <p:nvPr/>
        </p:nvCxnSpPr>
        <p:spPr>
          <a:xfrm>
            <a:off x="8268934" y="4317128"/>
            <a:ext cx="0" cy="297180"/>
          </a:xfrm>
          <a:prstGeom prst="straightConnector1">
            <a:avLst/>
          </a:prstGeom>
          <a:noFill/>
          <a:ln w="6350" cap="flat" cmpd="sng" algn="ctr">
            <a:solidFill>
              <a:srgbClr val="C7000A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0" name="直接箭头连接符 39">
            <a:extLst>
              <a:ext uri="{FF2B5EF4-FFF2-40B4-BE49-F238E27FC236}">
                <a16:creationId xmlns="" xmlns:a16="http://schemas.microsoft.com/office/drawing/2014/main" id="{E6F5D49B-62D5-44AE-93E6-FDD397BC8EBB}"/>
              </a:ext>
            </a:extLst>
          </p:cNvPr>
          <p:cNvCxnSpPr/>
          <p:nvPr/>
        </p:nvCxnSpPr>
        <p:spPr>
          <a:xfrm>
            <a:off x="9350974" y="4279028"/>
            <a:ext cx="0" cy="510540"/>
          </a:xfrm>
          <a:prstGeom prst="straightConnector1">
            <a:avLst/>
          </a:prstGeom>
          <a:noFill/>
          <a:ln w="6350" cap="flat" cmpd="sng" algn="ctr">
            <a:solidFill>
              <a:srgbClr val="C7000A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1" name="直接箭头连接符 40">
            <a:extLst>
              <a:ext uri="{FF2B5EF4-FFF2-40B4-BE49-F238E27FC236}">
                <a16:creationId xmlns="" xmlns:a16="http://schemas.microsoft.com/office/drawing/2014/main" id="{0DC4CFD0-A243-45B0-9E37-0BCA7EF06623}"/>
              </a:ext>
            </a:extLst>
          </p:cNvPr>
          <p:cNvCxnSpPr/>
          <p:nvPr/>
        </p:nvCxnSpPr>
        <p:spPr>
          <a:xfrm>
            <a:off x="10158694" y="4294268"/>
            <a:ext cx="0" cy="879035"/>
          </a:xfrm>
          <a:prstGeom prst="straightConnector1">
            <a:avLst/>
          </a:prstGeom>
          <a:noFill/>
          <a:ln w="6350" cap="flat" cmpd="sng" algn="ctr">
            <a:solidFill>
              <a:srgbClr val="C7000A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2" name="直接箭头连接符 41">
            <a:extLst>
              <a:ext uri="{FF2B5EF4-FFF2-40B4-BE49-F238E27FC236}">
                <a16:creationId xmlns="" xmlns:a16="http://schemas.microsoft.com/office/drawing/2014/main" id="{AFE42743-5F7C-4F89-A348-D1B6D605ECF0}"/>
              </a:ext>
            </a:extLst>
          </p:cNvPr>
          <p:cNvCxnSpPr/>
          <p:nvPr/>
        </p:nvCxnSpPr>
        <p:spPr>
          <a:xfrm>
            <a:off x="10974034" y="4309508"/>
            <a:ext cx="0" cy="304800"/>
          </a:xfrm>
          <a:prstGeom prst="straightConnector1">
            <a:avLst/>
          </a:prstGeom>
          <a:noFill/>
          <a:ln w="6350" cap="flat" cmpd="sng" algn="ctr">
            <a:solidFill>
              <a:srgbClr val="C7000A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3" name="直接箭头连接符 42">
            <a:extLst>
              <a:ext uri="{FF2B5EF4-FFF2-40B4-BE49-F238E27FC236}">
                <a16:creationId xmlns="" xmlns:a16="http://schemas.microsoft.com/office/drawing/2014/main" id="{0A88A946-8F85-4762-9B0B-D4EC7D3BE4EF}"/>
              </a:ext>
            </a:extLst>
          </p:cNvPr>
          <p:cNvCxnSpPr/>
          <p:nvPr/>
        </p:nvCxnSpPr>
        <p:spPr>
          <a:xfrm>
            <a:off x="11362654" y="4309508"/>
            <a:ext cx="0" cy="723900"/>
          </a:xfrm>
          <a:prstGeom prst="straightConnector1">
            <a:avLst/>
          </a:prstGeom>
          <a:noFill/>
          <a:ln w="6350" cap="flat" cmpd="sng" algn="ctr">
            <a:solidFill>
              <a:srgbClr val="C7000A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768DFBA7-2D1D-494B-8DF0-23C287DEFCBA}"/>
              </a:ext>
            </a:extLst>
          </p:cNvPr>
          <p:cNvGrpSpPr/>
          <p:nvPr/>
        </p:nvGrpSpPr>
        <p:grpSpPr>
          <a:xfrm>
            <a:off x="4117430" y="4197237"/>
            <a:ext cx="2818699" cy="1713443"/>
            <a:chOff x="4625408" y="2709109"/>
            <a:chExt cx="2043637" cy="1713443"/>
          </a:xfrm>
        </p:grpSpPr>
        <p:cxnSp>
          <p:nvCxnSpPr>
            <p:cNvPr id="45" name="直接箭头连接符 44">
              <a:extLst>
                <a:ext uri="{FF2B5EF4-FFF2-40B4-BE49-F238E27FC236}">
                  <a16:creationId xmlns="" xmlns:a16="http://schemas.microsoft.com/office/drawing/2014/main" id="{0C7E0B43-0079-438B-B6B6-6DA3AECE0237}"/>
                </a:ext>
              </a:extLst>
            </p:cNvPr>
            <p:cNvCxnSpPr/>
            <p:nvPr/>
          </p:nvCxnSpPr>
          <p:spPr>
            <a:xfrm>
              <a:off x="4795002" y="4279028"/>
              <a:ext cx="187404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1DCB7042-4D0B-4E93-8097-0B7AB2557097}"/>
                </a:ext>
              </a:extLst>
            </p:cNvPr>
            <p:cNvCxnSpPr/>
            <p:nvPr/>
          </p:nvCxnSpPr>
          <p:spPr>
            <a:xfrm flipV="1">
              <a:off x="4795002" y="2709109"/>
              <a:ext cx="0" cy="1569919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0F49749A-9A69-472B-B7A5-B08C3ADE1B7C}"/>
                </a:ext>
              </a:extLst>
            </p:cNvPr>
            <p:cNvSpPr txBox="1"/>
            <p:nvPr/>
          </p:nvSpPr>
          <p:spPr>
            <a:xfrm>
              <a:off x="4625408" y="2827331"/>
              <a:ext cx="153888" cy="1093662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 kumimoji="1" sz="120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1000" dirty="0"/>
                <a:t>Signal strength</a:t>
              </a:r>
              <a:endParaRPr lang="zh-CN" altLang="en-US" sz="1000" dirty="0"/>
            </a:p>
          </p:txBody>
        </p:sp>
        <p:sp>
          <p:nvSpPr>
            <p:cNvPr id="48" name="任意多边形 70">
              <a:extLst>
                <a:ext uri="{FF2B5EF4-FFF2-40B4-BE49-F238E27FC236}">
                  <a16:creationId xmlns="" xmlns:a16="http://schemas.microsoft.com/office/drawing/2014/main" id="{343BBDF9-DB81-4245-8520-A102ADC06141}"/>
                </a:ext>
              </a:extLst>
            </p:cNvPr>
            <p:cNvSpPr/>
            <p:nvPr/>
          </p:nvSpPr>
          <p:spPr>
            <a:xfrm>
              <a:off x="4865544" y="2803758"/>
              <a:ext cx="716692" cy="1303515"/>
            </a:xfrm>
            <a:custGeom>
              <a:avLst/>
              <a:gdLst>
                <a:gd name="connsiteX0" fmla="*/ 0 w 716692"/>
                <a:gd name="connsiteY0" fmla="*/ 1143000 h 1143000"/>
                <a:gd name="connsiteX1" fmla="*/ 142102 w 716692"/>
                <a:gd name="connsiteY1" fmla="*/ 0 h 1143000"/>
                <a:gd name="connsiteX2" fmla="*/ 599302 w 716692"/>
                <a:gd name="connsiteY2" fmla="*/ 0 h 1143000"/>
                <a:gd name="connsiteX3" fmla="*/ 716692 w 716692"/>
                <a:gd name="connsiteY3" fmla="*/ 110593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692" h="1143000">
                  <a:moveTo>
                    <a:pt x="0" y="1143000"/>
                  </a:moveTo>
                  <a:lnTo>
                    <a:pt x="142102" y="0"/>
                  </a:lnTo>
                  <a:lnTo>
                    <a:pt x="599302" y="0"/>
                  </a:lnTo>
                  <a:lnTo>
                    <a:pt x="716692" y="1105930"/>
                  </a:lnTo>
                </a:path>
              </a:pathLst>
            </a:cu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66666"/>
                </a:solidFill>
              </a:endParaRPr>
            </a:p>
          </p:txBody>
        </p:sp>
        <p:sp>
          <p:nvSpPr>
            <p:cNvPr id="49" name="任意多边形 71">
              <a:extLst>
                <a:ext uri="{FF2B5EF4-FFF2-40B4-BE49-F238E27FC236}">
                  <a16:creationId xmlns="" xmlns:a16="http://schemas.microsoft.com/office/drawing/2014/main" id="{4C87EB29-23B2-48A4-B30D-C1B819D619BC}"/>
                </a:ext>
              </a:extLst>
            </p:cNvPr>
            <p:cNvSpPr/>
            <p:nvPr/>
          </p:nvSpPr>
          <p:spPr>
            <a:xfrm>
              <a:off x="5587172" y="3945404"/>
              <a:ext cx="250403" cy="305331"/>
            </a:xfrm>
            <a:custGeom>
              <a:avLst/>
              <a:gdLst>
                <a:gd name="connsiteX0" fmla="*/ 0 w 716692"/>
                <a:gd name="connsiteY0" fmla="*/ 1143000 h 1143000"/>
                <a:gd name="connsiteX1" fmla="*/ 142102 w 716692"/>
                <a:gd name="connsiteY1" fmla="*/ 0 h 1143000"/>
                <a:gd name="connsiteX2" fmla="*/ 599302 w 716692"/>
                <a:gd name="connsiteY2" fmla="*/ 0 h 1143000"/>
                <a:gd name="connsiteX3" fmla="*/ 716692 w 716692"/>
                <a:gd name="connsiteY3" fmla="*/ 110593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692" h="1143000">
                  <a:moveTo>
                    <a:pt x="0" y="1143000"/>
                  </a:moveTo>
                  <a:lnTo>
                    <a:pt x="142102" y="0"/>
                  </a:lnTo>
                  <a:lnTo>
                    <a:pt x="599302" y="0"/>
                  </a:lnTo>
                  <a:lnTo>
                    <a:pt x="716692" y="1105930"/>
                  </a:ln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6666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4D2945CA-4512-402D-9D67-BD97B22B2FB1}"/>
                </a:ext>
              </a:extLst>
            </p:cNvPr>
            <p:cNvSpPr txBox="1"/>
            <p:nvPr/>
          </p:nvSpPr>
          <p:spPr>
            <a:xfrm>
              <a:off x="5330658" y="4028685"/>
              <a:ext cx="192360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kumimoji="1" lang="en-US" altLang="zh-CN" sz="4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Wanted </a:t>
              </a:r>
            </a:p>
            <a:p>
              <a:r>
                <a:rPr kumimoji="1" lang="en-US" altLang="zh-CN" sz="4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UL </a:t>
              </a:r>
            </a:p>
            <a:p>
              <a:r>
                <a:rPr kumimoji="1" lang="en-US" altLang="zh-CN" sz="4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signal</a:t>
              </a:r>
              <a:endParaRPr kumimoji="1" lang="zh-CN" altLang="en-US" sz="4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5076FF6B-8B68-4AD0-BCAC-AB02C91F1A90}"/>
                </a:ext>
              </a:extLst>
            </p:cNvPr>
            <p:cNvSpPr txBox="1"/>
            <p:nvPr/>
          </p:nvSpPr>
          <p:spPr>
            <a:xfrm>
              <a:off x="5552276" y="4330219"/>
              <a:ext cx="38632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kumimoji="1" lang="en-US" altLang="zh-CN" sz="6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Frequency </a:t>
              </a:r>
              <a:endParaRPr kumimoji="1" lang="zh-CN" altLang="en-US" sz="6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" name="任意多边形 75">
              <a:extLst>
                <a:ext uri="{FF2B5EF4-FFF2-40B4-BE49-F238E27FC236}">
                  <a16:creationId xmlns="" xmlns:a16="http://schemas.microsoft.com/office/drawing/2014/main" id="{4F1094E1-B315-480E-8810-F974DA0FE3C8}"/>
                </a:ext>
              </a:extLst>
            </p:cNvPr>
            <p:cNvSpPr/>
            <p:nvPr/>
          </p:nvSpPr>
          <p:spPr>
            <a:xfrm>
              <a:off x="5870276" y="2768038"/>
              <a:ext cx="716692" cy="1300218"/>
            </a:xfrm>
            <a:custGeom>
              <a:avLst/>
              <a:gdLst>
                <a:gd name="connsiteX0" fmla="*/ 0 w 716692"/>
                <a:gd name="connsiteY0" fmla="*/ 1143000 h 1143000"/>
                <a:gd name="connsiteX1" fmla="*/ 142102 w 716692"/>
                <a:gd name="connsiteY1" fmla="*/ 0 h 1143000"/>
                <a:gd name="connsiteX2" fmla="*/ 599302 w 716692"/>
                <a:gd name="connsiteY2" fmla="*/ 0 h 1143000"/>
                <a:gd name="connsiteX3" fmla="*/ 716692 w 716692"/>
                <a:gd name="connsiteY3" fmla="*/ 110593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692" h="1143000">
                  <a:moveTo>
                    <a:pt x="0" y="1143000"/>
                  </a:moveTo>
                  <a:lnTo>
                    <a:pt x="142102" y="0"/>
                  </a:lnTo>
                  <a:lnTo>
                    <a:pt x="599302" y="0"/>
                  </a:lnTo>
                  <a:lnTo>
                    <a:pt x="716692" y="1105930"/>
                  </a:lnTo>
                </a:path>
              </a:pathLst>
            </a:cu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6666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D6078CC4-132F-485B-B55F-6526DC921D62}"/>
                </a:ext>
              </a:extLst>
            </p:cNvPr>
            <p:cNvSpPr txBox="1"/>
            <p:nvPr/>
          </p:nvSpPr>
          <p:spPr>
            <a:xfrm>
              <a:off x="6097803" y="2809614"/>
              <a:ext cx="464871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kumimoji="1" lang="en-US" altLang="zh-CN" sz="6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Received DL </a:t>
              </a:r>
            </a:p>
            <a:p>
              <a:r>
                <a:rPr kumimoji="1" lang="en-US" altLang="zh-CN" sz="6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Blocking CLI</a:t>
              </a:r>
              <a:endParaRPr kumimoji="1" lang="zh-CN" altLang="en-US" sz="6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E3E011EB-0975-4F5A-8B05-F99C13DE8EC7}"/>
                </a:ext>
              </a:extLst>
            </p:cNvPr>
            <p:cNvCxnSpPr>
              <a:endCxn id="52" idx="0"/>
            </p:cNvCxnSpPr>
            <p:nvPr/>
          </p:nvCxnSpPr>
          <p:spPr>
            <a:xfrm flipV="1">
              <a:off x="5579009" y="4068256"/>
              <a:ext cx="291267" cy="650"/>
            </a:xfrm>
            <a:prstGeom prst="line">
              <a:avLst/>
            </a:prstGeom>
            <a:ln w="28575">
              <a:solidFill>
                <a:srgbClr val="00B05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6C17DD95-1B39-4F8C-A46A-7E35A045B00E}"/>
                </a:ext>
              </a:extLst>
            </p:cNvPr>
            <p:cNvSpPr txBox="1"/>
            <p:nvPr/>
          </p:nvSpPr>
          <p:spPr>
            <a:xfrm>
              <a:off x="5613425" y="3723214"/>
              <a:ext cx="309832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kumimoji="1" lang="en-US" altLang="zh-CN" sz="4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Leakage interference</a:t>
              </a:r>
              <a:endParaRPr kumimoji="1" lang="zh-CN" altLang="en-US" sz="4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E9E20617-AA05-4305-B00F-1F19C787F234}"/>
                </a:ext>
              </a:extLst>
            </p:cNvPr>
            <p:cNvCxnSpPr/>
            <p:nvPr/>
          </p:nvCxnSpPr>
          <p:spPr>
            <a:xfrm flipV="1">
              <a:off x="5564494" y="3851830"/>
              <a:ext cx="335286" cy="650"/>
            </a:xfrm>
            <a:prstGeom prst="line">
              <a:avLst/>
            </a:prstGeom>
            <a:ln w="28575">
              <a:solidFill>
                <a:srgbClr val="00B05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箭头连接符 56">
              <a:extLst>
                <a:ext uri="{FF2B5EF4-FFF2-40B4-BE49-F238E27FC236}">
                  <a16:creationId xmlns="" xmlns:a16="http://schemas.microsoft.com/office/drawing/2014/main" id="{5AC3B89E-1D6C-4A30-8109-1B548AC0533E}"/>
                </a:ext>
              </a:extLst>
            </p:cNvPr>
            <p:cNvCxnSpPr>
              <a:stCxn id="50" idx="0"/>
              <a:endCxn id="49" idx="1"/>
            </p:cNvCxnSpPr>
            <p:nvPr/>
          </p:nvCxnSpPr>
          <p:spPr>
            <a:xfrm flipV="1">
              <a:off x="5426838" y="3945404"/>
              <a:ext cx="209983" cy="83281"/>
            </a:xfrm>
            <a:prstGeom prst="straightConnector1">
              <a:avLst/>
            </a:prstGeom>
            <a:ln>
              <a:solidFill>
                <a:srgbClr val="595757"/>
              </a:solidFill>
              <a:prstDash val="sysDash"/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文本框 57">
              <a:extLst>
                <a:ext uri="{FF2B5EF4-FFF2-40B4-BE49-F238E27FC236}">
                  <a16:creationId xmlns="" xmlns:a16="http://schemas.microsoft.com/office/drawing/2014/main" id="{70AEEFF4-752B-4388-8182-2053776278A7}"/>
                </a:ext>
              </a:extLst>
            </p:cNvPr>
            <p:cNvSpPr txBox="1"/>
            <p:nvPr/>
          </p:nvSpPr>
          <p:spPr>
            <a:xfrm>
              <a:off x="6077432" y="4063252"/>
              <a:ext cx="270922" cy="615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kumimoji="1" lang="en-US" altLang="zh-CN" sz="4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selectivity</a:t>
              </a:r>
              <a:endParaRPr kumimoji="1" lang="zh-CN" altLang="en-US" sz="4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59" name="直接箭头连接符 58">
              <a:extLst>
                <a:ext uri="{FF2B5EF4-FFF2-40B4-BE49-F238E27FC236}">
                  <a16:creationId xmlns="" xmlns:a16="http://schemas.microsoft.com/office/drawing/2014/main" id="{FE5ABC82-A2EC-4D4B-A0F8-856D48082683}"/>
                </a:ext>
              </a:extLst>
            </p:cNvPr>
            <p:cNvCxnSpPr>
              <a:stCxn id="58" idx="1"/>
            </p:cNvCxnSpPr>
            <p:nvPr/>
          </p:nvCxnSpPr>
          <p:spPr>
            <a:xfrm flipH="1" flipV="1">
              <a:off x="5852288" y="4079986"/>
              <a:ext cx="225144" cy="14044"/>
            </a:xfrm>
            <a:prstGeom prst="straightConnector1">
              <a:avLst/>
            </a:prstGeom>
            <a:ln>
              <a:solidFill>
                <a:srgbClr val="595757"/>
              </a:solidFill>
              <a:prstDash val="sysDash"/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F424BCC6-2DCD-4B50-A6D0-86E2FA100B92}"/>
                </a:ext>
              </a:extLst>
            </p:cNvPr>
            <p:cNvSpPr txBox="1"/>
            <p:nvPr/>
          </p:nvSpPr>
          <p:spPr>
            <a:xfrm>
              <a:off x="5054650" y="2894494"/>
              <a:ext cx="337045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kumimoji="1" lang="en-US" altLang="zh-CN" sz="6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Received DL </a:t>
              </a:r>
              <a:endParaRPr kumimoji="1" lang="en-US" altLang="zh-CN" sz="600" dirty="0" smtClean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  <a:p>
              <a:r>
                <a:rPr kumimoji="1" lang="en-US" altLang="zh-CN" sz="600" dirty="0" smtClean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Blocking </a:t>
              </a:r>
              <a:r>
                <a:rPr kumimoji="1" lang="en-US" altLang="zh-CN" sz="6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CLI</a:t>
              </a:r>
              <a:endParaRPr kumimoji="1" lang="zh-CN" altLang="en-US" sz="6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1" name="矩形 60">
            <a:extLst>
              <a:ext uri="{FF2B5EF4-FFF2-40B4-BE49-F238E27FC236}">
                <a16:creationId xmlns="" xmlns:a16="http://schemas.microsoft.com/office/drawing/2014/main" id="{B8DF3BA3-83C4-4179-8500-2DEC1AB8EF9E}"/>
              </a:ext>
            </a:extLst>
          </p:cNvPr>
          <p:cNvSpPr/>
          <p:nvPr/>
        </p:nvSpPr>
        <p:spPr>
          <a:xfrm>
            <a:off x="1" y="5965148"/>
            <a:ext cx="12200602" cy="343218"/>
          </a:xfrm>
          <a:prstGeom prst="rect">
            <a:avLst/>
          </a:prstGeom>
          <a:solidFill>
            <a:srgbClr val="56C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altLang="zh-CN" b="1" dirty="0" err="1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gNB-gNB</a:t>
            </a:r>
            <a:r>
              <a:rPr lang="zh-CN" altLang="en-US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b="1" dirty="0" smtClean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co-channel CLI </a:t>
            </a:r>
            <a:r>
              <a:rPr lang="en-US" altLang="zh-CN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needs to be suppressed in order to achieve the expected gain for flexible TDD and SBFD</a:t>
            </a:r>
            <a:endParaRPr lang="zh-CN" altLang="en-US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="" xmlns:a16="http://schemas.microsoft.com/office/drawing/2014/main" id="{757C802B-BA41-4578-92AE-DB614B48E240}"/>
              </a:ext>
            </a:extLst>
          </p:cNvPr>
          <p:cNvSpPr/>
          <p:nvPr/>
        </p:nvSpPr>
        <p:spPr>
          <a:xfrm rot="16200000">
            <a:off x="1254551" y="3162897"/>
            <a:ext cx="5059809" cy="45719"/>
          </a:xfrm>
          <a:prstGeom prst="ellipse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666666"/>
              </a:solidFill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2F9AF940-91AC-494D-A398-C2B876B3B7D3}"/>
              </a:ext>
            </a:extLst>
          </p:cNvPr>
          <p:cNvSpPr/>
          <p:nvPr/>
        </p:nvSpPr>
        <p:spPr>
          <a:xfrm>
            <a:off x="7459039" y="666347"/>
            <a:ext cx="38704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1600" b="1" dirty="0">
                <a:solidFill>
                  <a:srgbClr val="FF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Beam nulling at transmitter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616C7E9F-4263-4207-B526-9CBF258BEE41}"/>
              </a:ext>
            </a:extLst>
          </p:cNvPr>
          <p:cNvSpPr/>
          <p:nvPr/>
        </p:nvSpPr>
        <p:spPr>
          <a:xfrm>
            <a:off x="7459039" y="3489845"/>
            <a:ext cx="449037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1600" b="1" dirty="0">
                <a:solidFill>
                  <a:srgbClr val="FF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IRC receiver with accurate CLI measurement</a:t>
            </a:r>
            <a:endParaRPr kumimoji="1" lang="zh-CN" altLang="en-US" sz="1600" b="1" dirty="0">
              <a:solidFill>
                <a:srgbClr val="FF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B0F533E3-90AA-48CB-BF84-FC2BB4E8EAAA}"/>
              </a:ext>
            </a:extLst>
          </p:cNvPr>
          <p:cNvSpPr txBox="1"/>
          <p:nvPr/>
        </p:nvSpPr>
        <p:spPr>
          <a:xfrm>
            <a:off x="-24713" y="648735"/>
            <a:ext cx="381842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rgbClr val="170BB5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Flexible TDD: </a:t>
            </a:r>
            <a:r>
              <a:rPr kumimoji="1" lang="en-US" altLang="zh-CN" sz="1600" b="1" dirty="0" err="1">
                <a:solidFill>
                  <a:srgbClr val="170BB5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gNB-gNB</a:t>
            </a:r>
            <a:r>
              <a:rPr kumimoji="1" lang="en-US" altLang="zh-CN" sz="1600" b="1" dirty="0">
                <a:solidFill>
                  <a:srgbClr val="170BB5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co-channel </a:t>
            </a:r>
            <a:r>
              <a:rPr kumimoji="1" lang="en-US" altLang="zh-CN" sz="1600" b="1" dirty="0" smtClean="0">
                <a:solidFill>
                  <a:srgbClr val="170BB5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CLI (intra </a:t>
            </a:r>
            <a:r>
              <a:rPr kumimoji="1" lang="en-US" altLang="zh-CN" sz="1600" b="1" dirty="0" err="1" smtClean="0">
                <a:solidFill>
                  <a:srgbClr val="170BB5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subband</a:t>
            </a:r>
            <a:r>
              <a:rPr kumimoji="1" lang="en-US" altLang="zh-CN" sz="1600" b="1" dirty="0" smtClean="0">
                <a:solidFill>
                  <a:srgbClr val="170BB5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)</a:t>
            </a:r>
            <a:endParaRPr kumimoji="1" lang="zh-CN" altLang="en-US" sz="1600" dirty="0">
              <a:solidFill>
                <a:srgbClr val="170BB5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CFCCC05E-1D49-4A0C-89B5-AEC343DD1105}"/>
              </a:ext>
            </a:extLst>
          </p:cNvPr>
          <p:cNvGrpSpPr/>
          <p:nvPr/>
        </p:nvGrpSpPr>
        <p:grpSpPr>
          <a:xfrm>
            <a:off x="902008" y="3927523"/>
            <a:ext cx="2211358" cy="1991587"/>
            <a:chOff x="1121756" y="3568181"/>
            <a:chExt cx="2211358" cy="1991587"/>
          </a:xfrm>
        </p:grpSpPr>
        <p:cxnSp>
          <p:nvCxnSpPr>
            <p:cNvPr id="67" name="直接箭头连接符 66">
              <a:extLst>
                <a:ext uri="{FF2B5EF4-FFF2-40B4-BE49-F238E27FC236}">
                  <a16:creationId xmlns="" xmlns:a16="http://schemas.microsoft.com/office/drawing/2014/main" id="{1464BAE5-2F81-4439-904D-FDDC355CB01C}"/>
                </a:ext>
              </a:extLst>
            </p:cNvPr>
            <p:cNvCxnSpPr/>
            <p:nvPr/>
          </p:nvCxnSpPr>
          <p:spPr>
            <a:xfrm>
              <a:off x="1291350" y="5416244"/>
              <a:ext cx="187404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="" xmlns:a16="http://schemas.microsoft.com/office/drawing/2014/main" id="{6317DD49-7B5D-40A4-96CB-9B0BF6B2C967}"/>
                </a:ext>
              </a:extLst>
            </p:cNvPr>
            <p:cNvCxnSpPr/>
            <p:nvPr/>
          </p:nvCxnSpPr>
          <p:spPr>
            <a:xfrm flipV="1">
              <a:off x="1291350" y="3846325"/>
              <a:ext cx="0" cy="1569919"/>
            </a:xfrm>
            <a:prstGeom prst="line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5E83CB5D-5B0B-4C27-AD51-9BDBD8C71085}"/>
                </a:ext>
              </a:extLst>
            </p:cNvPr>
            <p:cNvSpPr txBox="1"/>
            <p:nvPr/>
          </p:nvSpPr>
          <p:spPr>
            <a:xfrm>
              <a:off x="1121756" y="3964547"/>
              <a:ext cx="153888" cy="1093662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 kumimoji="1" sz="120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1000" dirty="0"/>
                <a:t>Signal strength</a:t>
              </a:r>
              <a:endParaRPr lang="zh-CN" altLang="en-US" sz="1000" dirty="0"/>
            </a:p>
          </p:txBody>
        </p:sp>
        <p:sp>
          <p:nvSpPr>
            <p:cNvPr id="70" name="任意多边形 91">
              <a:extLst>
                <a:ext uri="{FF2B5EF4-FFF2-40B4-BE49-F238E27FC236}">
                  <a16:creationId xmlns="" xmlns:a16="http://schemas.microsoft.com/office/drawing/2014/main" id="{BDB00A55-C40D-4D6E-9B96-9425363B3DA6}"/>
                </a:ext>
              </a:extLst>
            </p:cNvPr>
            <p:cNvSpPr/>
            <p:nvPr/>
          </p:nvSpPr>
          <p:spPr>
            <a:xfrm>
              <a:off x="1407346" y="3770601"/>
              <a:ext cx="1401705" cy="1470658"/>
            </a:xfrm>
            <a:custGeom>
              <a:avLst/>
              <a:gdLst>
                <a:gd name="connsiteX0" fmla="*/ 0 w 716692"/>
                <a:gd name="connsiteY0" fmla="*/ 1143000 h 1143000"/>
                <a:gd name="connsiteX1" fmla="*/ 142102 w 716692"/>
                <a:gd name="connsiteY1" fmla="*/ 0 h 1143000"/>
                <a:gd name="connsiteX2" fmla="*/ 599302 w 716692"/>
                <a:gd name="connsiteY2" fmla="*/ 0 h 1143000"/>
                <a:gd name="connsiteX3" fmla="*/ 716692 w 716692"/>
                <a:gd name="connsiteY3" fmla="*/ 110593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692" h="1143000">
                  <a:moveTo>
                    <a:pt x="0" y="1143000"/>
                  </a:moveTo>
                  <a:lnTo>
                    <a:pt x="142102" y="0"/>
                  </a:lnTo>
                  <a:lnTo>
                    <a:pt x="599302" y="0"/>
                  </a:lnTo>
                  <a:lnTo>
                    <a:pt x="716692" y="1105930"/>
                  </a:lnTo>
                </a:path>
              </a:pathLst>
            </a:cu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66666"/>
                </a:solidFill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="" xmlns:a16="http://schemas.microsoft.com/office/drawing/2014/main" id="{C4F28821-BF08-4420-8143-6942C5E730C6}"/>
                </a:ext>
              </a:extLst>
            </p:cNvPr>
            <p:cNvSpPr txBox="1"/>
            <p:nvPr/>
          </p:nvSpPr>
          <p:spPr>
            <a:xfrm>
              <a:off x="2048624" y="5467435"/>
              <a:ext cx="386324" cy="923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kumimoji="1" lang="en-US" altLang="zh-CN" sz="6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Frequency </a:t>
              </a:r>
              <a:endParaRPr kumimoji="1" lang="zh-CN" altLang="en-US" sz="6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="" xmlns:a16="http://schemas.microsoft.com/office/drawing/2014/main" id="{B793B317-06E0-48A1-B157-5F9C8995EA61}"/>
                </a:ext>
              </a:extLst>
            </p:cNvPr>
            <p:cNvSpPr txBox="1"/>
            <p:nvPr/>
          </p:nvSpPr>
          <p:spPr>
            <a:xfrm>
              <a:off x="2794505" y="3568181"/>
              <a:ext cx="538609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kumimoji="1" lang="en-US" altLang="zh-CN" sz="6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Received DL </a:t>
              </a:r>
            </a:p>
            <a:p>
              <a:r>
                <a:rPr kumimoji="1" lang="en-US" altLang="zh-CN" sz="600" dirty="0" smtClean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Co-channel CLI</a:t>
              </a:r>
              <a:endParaRPr kumimoji="1" lang="zh-CN" altLang="en-US" sz="6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3" name="任意多边形 150">
              <a:extLst>
                <a:ext uri="{FF2B5EF4-FFF2-40B4-BE49-F238E27FC236}">
                  <a16:creationId xmlns="" xmlns:a16="http://schemas.microsoft.com/office/drawing/2014/main" id="{15DECDA6-CD9D-4F84-84BB-B578204328BD}"/>
                </a:ext>
              </a:extLst>
            </p:cNvPr>
            <p:cNvSpPr/>
            <p:nvPr/>
          </p:nvSpPr>
          <p:spPr>
            <a:xfrm>
              <a:off x="1407345" y="4013948"/>
              <a:ext cx="1401705" cy="1303515"/>
            </a:xfrm>
            <a:custGeom>
              <a:avLst/>
              <a:gdLst>
                <a:gd name="connsiteX0" fmla="*/ 0 w 716692"/>
                <a:gd name="connsiteY0" fmla="*/ 1143000 h 1143000"/>
                <a:gd name="connsiteX1" fmla="*/ 142102 w 716692"/>
                <a:gd name="connsiteY1" fmla="*/ 0 h 1143000"/>
                <a:gd name="connsiteX2" fmla="*/ 599302 w 716692"/>
                <a:gd name="connsiteY2" fmla="*/ 0 h 1143000"/>
                <a:gd name="connsiteX3" fmla="*/ 716692 w 716692"/>
                <a:gd name="connsiteY3" fmla="*/ 110593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692" h="1143000">
                  <a:moveTo>
                    <a:pt x="0" y="1143000"/>
                  </a:moveTo>
                  <a:lnTo>
                    <a:pt x="142102" y="0"/>
                  </a:lnTo>
                  <a:lnTo>
                    <a:pt x="599302" y="0"/>
                  </a:lnTo>
                  <a:lnTo>
                    <a:pt x="716692" y="1105930"/>
                  </a:lnTo>
                </a:path>
              </a:pathLst>
            </a:cu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66666"/>
                </a:solidFill>
              </a:endParaRPr>
            </a:p>
          </p:txBody>
        </p:sp>
        <p:cxnSp>
          <p:nvCxnSpPr>
            <p:cNvPr id="74" name="直接箭头连接符 73">
              <a:extLst>
                <a:ext uri="{FF2B5EF4-FFF2-40B4-BE49-F238E27FC236}">
                  <a16:creationId xmlns="" xmlns:a16="http://schemas.microsoft.com/office/drawing/2014/main" id="{F4A4B10A-EB89-4701-9D6E-15DDAB197A3C}"/>
                </a:ext>
              </a:extLst>
            </p:cNvPr>
            <p:cNvCxnSpPr>
              <a:stCxn id="72" idx="1"/>
              <a:endCxn id="70" idx="2"/>
            </p:cNvCxnSpPr>
            <p:nvPr/>
          </p:nvCxnSpPr>
          <p:spPr>
            <a:xfrm flipH="1">
              <a:off x="2579460" y="3660514"/>
              <a:ext cx="215045" cy="110087"/>
            </a:xfrm>
            <a:prstGeom prst="straightConnector1">
              <a:avLst/>
            </a:prstGeom>
            <a:ln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文本框 74">
              <a:extLst>
                <a:ext uri="{FF2B5EF4-FFF2-40B4-BE49-F238E27FC236}">
                  <a16:creationId xmlns="" xmlns:a16="http://schemas.microsoft.com/office/drawing/2014/main" id="{41452E06-927D-413C-8019-8C15593CBC06}"/>
                </a:ext>
              </a:extLst>
            </p:cNvPr>
            <p:cNvSpPr txBox="1"/>
            <p:nvPr/>
          </p:nvSpPr>
          <p:spPr>
            <a:xfrm>
              <a:off x="1840330" y="4048952"/>
              <a:ext cx="558863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kumimoji="1" lang="en-US" altLang="zh-CN" sz="600" dirty="0">
                  <a:solidFill>
                    <a:srgbClr val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Received UL desired signal</a:t>
              </a:r>
              <a:endParaRPr kumimoji="1" lang="zh-CN" altLang="en-US" sz="6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76" name="直接箭头连接符 75">
              <a:extLst>
                <a:ext uri="{FF2B5EF4-FFF2-40B4-BE49-F238E27FC236}">
                  <a16:creationId xmlns="" xmlns:a16="http://schemas.microsoft.com/office/drawing/2014/main" id="{5FB20F18-3C3F-4659-A499-10F1272DC5F4}"/>
                </a:ext>
              </a:extLst>
            </p:cNvPr>
            <p:cNvCxnSpPr/>
            <p:nvPr/>
          </p:nvCxnSpPr>
          <p:spPr>
            <a:xfrm flipV="1">
              <a:off x="2336766" y="4052797"/>
              <a:ext cx="138415" cy="173910"/>
            </a:xfrm>
            <a:prstGeom prst="straightConnector1">
              <a:avLst/>
            </a:prstGeom>
            <a:ln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5EEFC168-B014-47EA-9680-510D9D41E90B}"/>
              </a:ext>
            </a:extLst>
          </p:cNvPr>
          <p:cNvSpPr txBox="1"/>
          <p:nvPr/>
        </p:nvSpPr>
        <p:spPr>
          <a:xfrm>
            <a:off x="301136" y="2666198"/>
            <a:ext cx="341938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kumimoji="1" sz="1000">
                <a:solidFill>
                  <a:srgbClr val="FF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</a:rPr>
              <a:t>UL performance </a:t>
            </a:r>
            <a:r>
              <a:rPr lang="en-US" altLang="zh-CN" dirty="0" smtClean="0">
                <a:solidFill>
                  <a:schemeClr val="tx1"/>
                </a:solidFill>
              </a:rPr>
              <a:t>degrades significantly by Macro-Pico </a:t>
            </a:r>
            <a:r>
              <a:rPr lang="en-US" altLang="zh-CN" dirty="0">
                <a:solidFill>
                  <a:schemeClr val="tx1"/>
                </a:solidFill>
              </a:rPr>
              <a:t>CLI </a:t>
            </a:r>
            <a:r>
              <a:rPr lang="en-US" altLang="zh-CN" dirty="0" smtClean="0">
                <a:solidFill>
                  <a:schemeClr val="tx1"/>
                </a:solidFill>
              </a:rPr>
              <a:t>because: </a:t>
            </a:r>
            <a:endParaRPr lang="en-US" altLang="zh-CN" dirty="0">
              <a:solidFill>
                <a:schemeClr val="tx1"/>
              </a:solidFill>
            </a:endParaRPr>
          </a:p>
          <a:p>
            <a:pPr marL="447675" lvl="1" indent="-268288">
              <a:buFont typeface="Wingdings" panose="05000000000000000000" pitchFamily="2" charset="2"/>
              <a:buChar char="Ø"/>
            </a:pPr>
            <a:r>
              <a:rPr kumimoji="1" lang="en-US" altLang="zh-CN" sz="1000" dirty="0" err="1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gNB-gNB</a:t>
            </a:r>
            <a:r>
              <a:rPr kumimoji="1" lang="en-US" altLang="zh-CN" sz="10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CLI is on the same frequency resource </a:t>
            </a:r>
            <a:r>
              <a:rPr kumimoji="1" lang="en-US" altLang="zh-CN" sz="1000" dirty="0" smtClean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as </a:t>
            </a:r>
            <a:r>
              <a:rPr kumimoji="1" lang="en-US" altLang="zh-CN" sz="10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the UL desired signal</a:t>
            </a:r>
          </a:p>
          <a:p>
            <a:pPr marL="447675" lvl="1" indent="-268288">
              <a:buFont typeface="Wingdings" panose="05000000000000000000" pitchFamily="2" charset="2"/>
              <a:buChar char="Ø"/>
            </a:pPr>
            <a:r>
              <a:rPr kumimoji="1" lang="en-US" altLang="zh-CN" sz="10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Downlink precoding may direct the signal to the Pico, which results in heavy CLI.</a:t>
            </a:r>
          </a:p>
        </p:txBody>
      </p:sp>
      <p:pic>
        <p:nvPicPr>
          <p:cNvPr id="78" name="图片 77">
            <a:extLst>
              <a:ext uri="{FF2B5EF4-FFF2-40B4-BE49-F238E27FC236}">
                <a16:creationId xmlns="" xmlns:a16="http://schemas.microsoft.com/office/drawing/2014/main" id="{1773D709-FCAE-4E46-BF45-40B7634618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662" y="1245424"/>
            <a:ext cx="3081681" cy="1316446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="" xmlns:a16="http://schemas.microsoft.com/office/drawing/2014/main" id="{BCB7B6D6-9499-4A29-8D16-27A721B8C1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56163" y="1245424"/>
            <a:ext cx="2969514" cy="1293876"/>
          </a:xfrm>
          <a:prstGeom prst="rect">
            <a:avLst/>
          </a:prstGeom>
        </p:spPr>
      </p:pic>
      <p:sp>
        <p:nvSpPr>
          <p:cNvPr id="80" name="矩形: 圆角 79">
            <a:extLst>
              <a:ext uri="{FF2B5EF4-FFF2-40B4-BE49-F238E27FC236}">
                <a16:creationId xmlns="" xmlns:a16="http://schemas.microsoft.com/office/drawing/2014/main" id="{80A4F728-CADC-4132-BC11-9B5F8C95911E}"/>
              </a:ext>
            </a:extLst>
          </p:cNvPr>
          <p:cNvSpPr/>
          <p:nvPr/>
        </p:nvSpPr>
        <p:spPr>
          <a:xfrm>
            <a:off x="218355" y="1147817"/>
            <a:ext cx="3382818" cy="144217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矩形: 圆角 80">
            <a:extLst>
              <a:ext uri="{FF2B5EF4-FFF2-40B4-BE49-F238E27FC236}">
                <a16:creationId xmlns="" xmlns:a16="http://schemas.microsoft.com/office/drawing/2014/main" id="{8650F01E-94C7-4C69-9EFE-C157C0390305}"/>
              </a:ext>
            </a:extLst>
          </p:cNvPr>
          <p:cNvSpPr/>
          <p:nvPr/>
        </p:nvSpPr>
        <p:spPr>
          <a:xfrm>
            <a:off x="3870951" y="1147817"/>
            <a:ext cx="3382818" cy="144217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9297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DEDD48B6-3A84-4BCA-9ECD-0A3EF6D713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182" y="116064"/>
            <a:ext cx="11642518" cy="441243"/>
          </a:xfrm>
          <a:prstGeom prst="rect">
            <a:avLst/>
          </a:prstGeom>
        </p:spPr>
        <p:txBody>
          <a:bodyPr vert="horz" wrap="square" lIns="121848" tIns="60924" rIns="121848" bIns="60924" rtlCol="0" anchor="t">
            <a:spAutoFit/>
          </a:bodyPr>
          <a:lstStyle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2300" b="1">
                <a:solidFill>
                  <a:srgbClr val="1D1D1A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Uplink muting resource for </a:t>
            </a:r>
            <a:r>
              <a:rPr lang="en-US" altLang="zh-CN" dirty="0" err="1"/>
              <a:t>gNB-gNB</a:t>
            </a:r>
            <a:r>
              <a:rPr lang="en-US" altLang="zh-CN" dirty="0"/>
              <a:t> CLI suppression</a:t>
            </a:r>
            <a:endParaRPr lang="zh-CN" alt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="" xmlns:a16="http://schemas.microsoft.com/office/drawing/2014/main" id="{92DC88A6-AA7A-4A53-B0E8-7711F273A1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2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/>
            <a:endParaRPr lang="zh-CN" altLang="en-US">
              <a:solidFill>
                <a:srgbClr val="1D1D1A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7130F7A-CC3C-4A21-8097-F2DFE462CDE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11457" y="3313355"/>
            <a:ext cx="2699073" cy="256698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825A65B-5C6D-4A19-B302-8F15B65430BF}"/>
              </a:ext>
            </a:extLst>
          </p:cNvPr>
          <p:cNvSpPr txBox="1"/>
          <p:nvPr/>
        </p:nvSpPr>
        <p:spPr>
          <a:xfrm>
            <a:off x="1374105" y="5967927"/>
            <a:ext cx="135453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400"/>
            <a:r>
              <a:rPr kumimoji="1" lang="en-US" altLang="zh-CN" sz="1100" b="1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Simulation topology</a:t>
            </a:r>
            <a:endParaRPr kumimoji="1" lang="zh-CN" altLang="en-US" sz="1100" b="1" dirty="0">
              <a:solidFill>
                <a:srgbClr val="1D1D1A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B2551B5E-066D-4B64-8FC3-4E0D2DAD84B0}"/>
              </a:ext>
            </a:extLst>
          </p:cNvPr>
          <p:cNvCxnSpPr/>
          <p:nvPr/>
        </p:nvCxnSpPr>
        <p:spPr>
          <a:xfrm>
            <a:off x="647079" y="2939782"/>
            <a:ext cx="11017162" cy="0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表格 8">
            <a:extLst>
              <a:ext uri="{FF2B5EF4-FFF2-40B4-BE49-F238E27FC236}">
                <a16:creationId xmlns="" xmlns:a16="http://schemas.microsoft.com/office/drawing/2014/main" id="{59F5C2BF-E1AD-4054-A95B-404542F00F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358103"/>
              </p:ext>
            </p:extLst>
          </p:nvPr>
        </p:nvGraphicFramePr>
        <p:xfrm>
          <a:off x="222616" y="1033150"/>
          <a:ext cx="3046364" cy="182880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38373">
                  <a:extLst>
                    <a:ext uri="{9D8B030D-6E8A-4147-A177-3AD203B41FA5}">
                      <a16:colId xmlns="" xmlns:a16="http://schemas.microsoft.com/office/drawing/2014/main" val="3520776560"/>
                    </a:ext>
                  </a:extLst>
                </a:gridCol>
                <a:gridCol w="1066971">
                  <a:extLst>
                    <a:ext uri="{9D8B030D-6E8A-4147-A177-3AD203B41FA5}">
                      <a16:colId xmlns="" xmlns:a16="http://schemas.microsoft.com/office/drawing/2014/main" val="4000396314"/>
                    </a:ext>
                  </a:extLst>
                </a:gridCol>
                <a:gridCol w="541020">
                  <a:extLst>
                    <a:ext uri="{9D8B030D-6E8A-4147-A177-3AD203B41FA5}">
                      <a16:colId xmlns="" xmlns:a16="http://schemas.microsoft.com/office/drawing/2014/main" val="1975104555"/>
                    </a:ext>
                  </a:extLst>
                </a:gridCol>
              </a:tblGrid>
              <a:tr h="393777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l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r>
                        <a:rPr lang="en-US" altLang="zh-CN" sz="1000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4.9GHz, BW=100MHz)</a:t>
                      </a:r>
                      <a:endParaRPr lang="zh-CN" altLang="en-US" sz="1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36249" marB="36249" anchor="ctr"/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altLang="zh-CN" sz="1000" u="sng" kern="12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altLang="zh-CN" sz="10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budget calculation</a:t>
                      </a:r>
                      <a:endParaRPr lang="zh-CN" altLang="en-US" sz="1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36249" marB="36249" anchor="ctr"/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zh-CN" altLang="en-US" sz="1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36249" marB="36249" anchor="ctr"/>
                </a:tc>
                <a:extLst>
                  <a:ext uri="{0D108BD9-81ED-4DB2-BD59-A6C34878D82A}">
                    <a16:rowId xmlns="" xmlns:a16="http://schemas.microsoft.com/office/drawing/2014/main" val="993819756"/>
                  </a:ext>
                </a:extLst>
              </a:tr>
              <a:tr h="121703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l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Macro TX power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53.0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dBm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extLst>
                  <a:ext uri="{0D108BD9-81ED-4DB2-BD59-A6C34878D82A}">
                    <a16:rowId xmlns="" xmlns:a16="http://schemas.microsoft.com/office/drawing/2014/main" val="846018705"/>
                  </a:ext>
                </a:extLst>
              </a:tr>
              <a:tr h="121703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l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ACLR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-45.0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extLst>
                  <a:ext uri="{0D108BD9-81ED-4DB2-BD59-A6C34878D82A}">
                    <a16:rowId xmlns="" xmlns:a16="http://schemas.microsoft.com/office/drawing/2014/main" val="4225612408"/>
                  </a:ext>
                </a:extLst>
              </a:tr>
              <a:tr h="121703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l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TX Ant Gain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8.0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extLst>
                  <a:ext uri="{0D108BD9-81ED-4DB2-BD59-A6C34878D82A}">
                    <a16:rowId xmlns="" xmlns:a16="http://schemas.microsoft.com/office/drawing/2014/main" val="2138575906"/>
                  </a:ext>
                </a:extLst>
              </a:tr>
              <a:tr h="121703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l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RX Ant Gain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8.0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extLst>
                  <a:ext uri="{0D108BD9-81ED-4DB2-BD59-A6C34878D82A}">
                    <a16:rowId xmlns="" xmlns:a16="http://schemas.microsoft.com/office/drawing/2014/main" val="2020034343"/>
                  </a:ext>
                </a:extLst>
              </a:tr>
              <a:tr h="121703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l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Path loss(300m)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-96.4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extLst>
                  <a:ext uri="{0D108BD9-81ED-4DB2-BD59-A6C34878D82A}">
                    <a16:rowId xmlns="" xmlns:a16="http://schemas.microsoft.com/office/drawing/2014/main" val="1013875726"/>
                  </a:ext>
                </a:extLst>
              </a:tr>
              <a:tr h="237660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l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RX Interference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-72.4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dBm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extLst>
                  <a:ext uri="{0D108BD9-81ED-4DB2-BD59-A6C34878D82A}">
                    <a16:rowId xmlns="" xmlns:a16="http://schemas.microsoft.com/office/drawing/2014/main" val="3802009470"/>
                  </a:ext>
                </a:extLst>
              </a:tr>
              <a:tr h="121703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l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Noise power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-91.0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dBm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extLst>
                  <a:ext uri="{0D108BD9-81ED-4DB2-BD59-A6C34878D82A}">
                    <a16:rowId xmlns="" xmlns:a16="http://schemas.microsoft.com/office/drawing/2014/main" val="4149664043"/>
                  </a:ext>
                </a:extLst>
              </a:tr>
              <a:tr h="237660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l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INR (1 aggressor)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18.6</a:t>
                      </a:r>
                    </a:p>
                  </a:txBody>
                  <a:tcPr marL="114170" marR="114170" marT="7552" marB="0" anchor="ctr"/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Calibri"/>
                          <a:ea typeface="Arial"/>
                          <a:cs typeface="Arial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170" marR="114170" marT="7552" marB="0" anchor="ctr"/>
                </a:tc>
                <a:extLst>
                  <a:ext uri="{0D108BD9-81ED-4DB2-BD59-A6C34878D82A}">
                    <a16:rowId xmlns="" xmlns:a16="http://schemas.microsoft.com/office/drawing/2014/main" val="974746191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1DFDCDD-53C6-42BB-80AF-DD7B1EFBCBAD}"/>
              </a:ext>
            </a:extLst>
          </p:cNvPr>
          <p:cNvSpPr txBox="1"/>
          <p:nvPr/>
        </p:nvSpPr>
        <p:spPr>
          <a:xfrm>
            <a:off x="963759" y="782026"/>
            <a:ext cx="2335576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400"/>
            <a:r>
              <a:rPr kumimoji="1" lang="en-US" altLang="zh-CN" sz="1100" b="1" dirty="0" err="1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gNB-gNB</a:t>
            </a:r>
            <a:r>
              <a:rPr kumimoji="1" lang="en-US" altLang="zh-CN" sz="1100" b="1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CLI link budget (leakage)</a:t>
            </a:r>
            <a:endParaRPr kumimoji="1" lang="zh-CN" altLang="en-US" sz="1100" b="1" dirty="0">
              <a:solidFill>
                <a:srgbClr val="1D1D1A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F853D137-2DA5-4366-9D84-B4F19B6458B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622246" y="997792"/>
            <a:ext cx="3742690" cy="86106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33B49FD-4EF4-4AEC-A48E-26272C1FF873}"/>
              </a:ext>
            </a:extLst>
          </p:cNvPr>
          <p:cNvSpPr txBox="1"/>
          <p:nvPr/>
        </p:nvSpPr>
        <p:spPr>
          <a:xfrm>
            <a:off x="3615386" y="903125"/>
            <a:ext cx="3880871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zh-CN" sz="1050" dirty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Transparent scheme 1: using CI, causes large resource waste</a:t>
            </a:r>
            <a:endParaRPr kumimoji="1" lang="zh-CN" altLang="en-US" sz="1050" dirty="0">
              <a:solidFill>
                <a:srgbClr val="0070C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2EF7F248-DF77-4CF2-812E-EA3E3B01E147}"/>
              </a:ext>
            </a:extLst>
          </p:cNvPr>
          <p:cNvSpPr txBox="1"/>
          <p:nvPr/>
        </p:nvSpPr>
        <p:spPr>
          <a:xfrm>
            <a:off x="9271994" y="266024"/>
            <a:ext cx="1808187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zh-CN" sz="11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Non-transparent scheme</a:t>
            </a:r>
            <a:endParaRPr kumimoji="1" lang="zh-CN" altLang="en-US" sz="1100" b="1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A3B3189-AB47-47A8-B59C-2E9FE095B843}"/>
              </a:ext>
            </a:extLst>
          </p:cNvPr>
          <p:cNvSpPr txBox="1"/>
          <p:nvPr/>
        </p:nvSpPr>
        <p:spPr>
          <a:xfrm>
            <a:off x="3615385" y="1908665"/>
            <a:ext cx="301524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zh-CN" sz="1050" dirty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Transparent scheme 2: scheduling PUSCH later</a:t>
            </a:r>
            <a:endParaRPr kumimoji="1" lang="zh-CN" altLang="en-US" sz="1050" dirty="0">
              <a:solidFill>
                <a:srgbClr val="0070C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A992371C-2782-49EA-9151-76554E1C4E29}"/>
              </a:ext>
            </a:extLst>
          </p:cNvPr>
          <p:cNvGrpSpPr/>
          <p:nvPr/>
        </p:nvGrpSpPr>
        <p:grpSpPr>
          <a:xfrm>
            <a:off x="7529708" y="2994276"/>
            <a:ext cx="4445982" cy="3515801"/>
            <a:chOff x="7809691" y="3074051"/>
            <a:chExt cx="3711488" cy="3253870"/>
          </a:xfrm>
        </p:grpSpPr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CA140C8B-9C43-45EE-9D32-84D7960402CA}"/>
                </a:ext>
              </a:extLst>
            </p:cNvPr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7809691" y="3074051"/>
              <a:ext cx="3711488" cy="3253870"/>
            </a:xfrm>
            <a:prstGeom prst="rect">
              <a:avLst/>
            </a:prstGeom>
          </p:spPr>
        </p:pic>
        <p:cxnSp>
          <p:nvCxnSpPr>
            <p:cNvPr id="21" name="直接箭头连接符 20">
              <a:extLst>
                <a:ext uri="{FF2B5EF4-FFF2-40B4-BE49-F238E27FC236}">
                  <a16:creationId xmlns="" xmlns:a16="http://schemas.microsoft.com/office/drawing/2014/main" id="{49250A85-9F94-4191-9703-26154B4F927F}"/>
                </a:ext>
              </a:extLst>
            </p:cNvPr>
            <p:cNvCxnSpPr/>
            <p:nvPr/>
          </p:nvCxnSpPr>
          <p:spPr>
            <a:xfrm>
              <a:off x="11153953" y="3816196"/>
              <a:ext cx="0" cy="1723595"/>
            </a:xfrm>
            <a:prstGeom prst="straightConnector1">
              <a:avLst/>
            </a:prstGeom>
            <a:ln w="28575">
              <a:solidFill>
                <a:srgbClr val="221815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6BEE21DC-A54A-447B-AA96-932EC9BCDF42}"/>
                </a:ext>
              </a:extLst>
            </p:cNvPr>
            <p:cNvSpPr txBox="1"/>
            <p:nvPr/>
          </p:nvSpPr>
          <p:spPr>
            <a:xfrm>
              <a:off x="10280913" y="3912176"/>
              <a:ext cx="445635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kumimoji="1" lang="en-US" altLang="zh-CN" sz="8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Low load</a:t>
              </a:r>
              <a:endParaRPr kumimoji="1" lang="zh-CN" altLang="en-US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38198089-4C1A-4E2A-819B-C70F759D6556}"/>
                </a:ext>
              </a:extLst>
            </p:cNvPr>
            <p:cNvSpPr/>
            <p:nvPr/>
          </p:nvSpPr>
          <p:spPr>
            <a:xfrm>
              <a:off x="10668531" y="3936979"/>
              <a:ext cx="58017" cy="205486"/>
            </a:xfrm>
            <a:prstGeom prst="ellipse">
              <a:avLst/>
            </a:prstGeom>
            <a:noFill/>
            <a:ln>
              <a:solidFill>
                <a:srgbClr val="2218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D74989CE-5319-4632-8252-7337D316B870}"/>
                </a:ext>
              </a:extLst>
            </p:cNvPr>
            <p:cNvSpPr txBox="1"/>
            <p:nvPr/>
          </p:nvSpPr>
          <p:spPr>
            <a:xfrm>
              <a:off x="9876177" y="4730354"/>
              <a:ext cx="480901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kumimoji="1" lang="en-US" altLang="zh-CN" sz="8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High load</a:t>
              </a:r>
              <a:endParaRPr kumimoji="1" lang="zh-CN" altLang="en-US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D6C5DDAB-0CE0-465C-BDD9-ECB32D5C52EF}"/>
                </a:ext>
              </a:extLst>
            </p:cNvPr>
            <p:cNvSpPr/>
            <p:nvPr/>
          </p:nvSpPr>
          <p:spPr>
            <a:xfrm>
              <a:off x="10379391" y="4426993"/>
              <a:ext cx="58017" cy="653878"/>
            </a:xfrm>
            <a:prstGeom prst="ellipse">
              <a:avLst/>
            </a:prstGeom>
            <a:noFill/>
            <a:ln>
              <a:solidFill>
                <a:srgbClr val="2218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0527921D-42A2-4ED5-AF3A-6D168F99A56F}"/>
                </a:ext>
              </a:extLst>
            </p:cNvPr>
            <p:cNvSpPr txBox="1"/>
            <p:nvPr/>
          </p:nvSpPr>
          <p:spPr>
            <a:xfrm>
              <a:off x="8852588" y="4310449"/>
              <a:ext cx="585097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kumimoji="1" lang="en-US" altLang="zh-CN" sz="8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Middle load</a:t>
              </a:r>
              <a:endParaRPr kumimoji="1" lang="zh-CN" altLang="en-US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297D5B1A-90A4-4405-9DFD-2ACE47B98C92}"/>
                </a:ext>
              </a:extLst>
            </p:cNvPr>
            <p:cNvSpPr/>
            <p:nvPr/>
          </p:nvSpPr>
          <p:spPr>
            <a:xfrm>
              <a:off x="9610607" y="4554615"/>
              <a:ext cx="45719" cy="191713"/>
            </a:xfrm>
            <a:prstGeom prst="ellipse">
              <a:avLst/>
            </a:prstGeom>
            <a:noFill/>
            <a:ln>
              <a:solidFill>
                <a:srgbClr val="2218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28" name="直接箭头连接符 27">
              <a:extLst>
                <a:ext uri="{FF2B5EF4-FFF2-40B4-BE49-F238E27FC236}">
                  <a16:creationId xmlns="" xmlns:a16="http://schemas.microsoft.com/office/drawing/2014/main" id="{618FA2E3-9E08-49E0-9844-10F77352A11C}"/>
                </a:ext>
              </a:extLst>
            </p:cNvPr>
            <p:cNvCxnSpPr>
              <a:stCxn id="26" idx="3"/>
              <a:endCxn id="27" idx="2"/>
            </p:cNvCxnSpPr>
            <p:nvPr/>
          </p:nvCxnSpPr>
          <p:spPr>
            <a:xfrm>
              <a:off x="9437685" y="4372005"/>
              <a:ext cx="172922" cy="27846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>
              <a:extLst>
                <a:ext uri="{FF2B5EF4-FFF2-40B4-BE49-F238E27FC236}">
                  <a16:creationId xmlns="" xmlns:a16="http://schemas.microsoft.com/office/drawing/2014/main" id="{96D2CA08-7465-4388-95B4-B6E6E1896940}"/>
                </a:ext>
              </a:extLst>
            </p:cNvPr>
            <p:cNvCxnSpPr/>
            <p:nvPr/>
          </p:nvCxnSpPr>
          <p:spPr>
            <a:xfrm>
              <a:off x="10834405" y="4179736"/>
              <a:ext cx="0" cy="1402502"/>
            </a:xfrm>
            <a:prstGeom prst="straightConnector1">
              <a:avLst/>
            </a:prstGeom>
            <a:ln w="28575">
              <a:solidFill>
                <a:srgbClr val="221815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箭头连接符 29">
              <a:extLst>
                <a:ext uri="{FF2B5EF4-FFF2-40B4-BE49-F238E27FC236}">
                  <a16:creationId xmlns="" xmlns:a16="http://schemas.microsoft.com/office/drawing/2014/main" id="{2B1432FB-D41D-4157-8B15-0DD085E23A01}"/>
                </a:ext>
              </a:extLst>
            </p:cNvPr>
            <p:cNvCxnSpPr/>
            <p:nvPr/>
          </p:nvCxnSpPr>
          <p:spPr>
            <a:xfrm>
              <a:off x="10983918" y="4310449"/>
              <a:ext cx="0" cy="1243991"/>
            </a:xfrm>
            <a:prstGeom prst="straightConnector1">
              <a:avLst/>
            </a:prstGeom>
            <a:ln w="28575">
              <a:solidFill>
                <a:srgbClr val="221815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C4D1B0AB-AE7E-4E23-8FAE-D1515694DD4E}"/>
                </a:ext>
              </a:extLst>
            </p:cNvPr>
            <p:cNvSpPr txBox="1"/>
            <p:nvPr/>
          </p:nvSpPr>
          <p:spPr>
            <a:xfrm>
              <a:off x="9906817" y="5173795"/>
              <a:ext cx="929742" cy="1615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kumimoji="1" lang="en-US" altLang="zh-CN" sz="105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Coverage gain</a:t>
              </a:r>
              <a:endParaRPr kumimoji="1" lang="zh-CN" altLang="en-US" sz="105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63AED79C-BC1F-4C6B-AD35-4D313C99E8E5}"/>
              </a:ext>
            </a:extLst>
          </p:cNvPr>
          <p:cNvGrpSpPr/>
          <p:nvPr/>
        </p:nvGrpSpPr>
        <p:grpSpPr>
          <a:xfrm>
            <a:off x="3402689" y="2971895"/>
            <a:ext cx="4045470" cy="3560952"/>
            <a:chOff x="3899370" y="3068754"/>
            <a:chExt cx="3615602" cy="3259167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DCB2531D-B395-4F65-8560-CC479C581EF5}"/>
                </a:ext>
              </a:extLst>
            </p:cNvPr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3899370" y="3068754"/>
              <a:ext cx="3615602" cy="3259167"/>
            </a:xfrm>
            <a:prstGeom prst="rect">
              <a:avLst/>
            </a:prstGeom>
          </p:spPr>
        </p:pic>
        <p:cxnSp>
          <p:nvCxnSpPr>
            <p:cNvPr id="34" name="直接箭头连接符 33">
              <a:extLst>
                <a:ext uri="{FF2B5EF4-FFF2-40B4-BE49-F238E27FC236}">
                  <a16:creationId xmlns="" xmlns:a16="http://schemas.microsoft.com/office/drawing/2014/main" id="{3725C53E-51B8-4438-9984-E1377DE2816E}"/>
                </a:ext>
              </a:extLst>
            </p:cNvPr>
            <p:cNvCxnSpPr/>
            <p:nvPr/>
          </p:nvCxnSpPr>
          <p:spPr>
            <a:xfrm>
              <a:off x="7149274" y="4259631"/>
              <a:ext cx="0" cy="973394"/>
            </a:xfrm>
            <a:prstGeom prst="straightConnector1">
              <a:avLst/>
            </a:prstGeom>
            <a:ln w="28575">
              <a:solidFill>
                <a:srgbClr val="221815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F5222432-26FE-4907-B62B-2901FA31B0BE}"/>
                </a:ext>
              </a:extLst>
            </p:cNvPr>
            <p:cNvSpPr txBox="1"/>
            <p:nvPr/>
          </p:nvSpPr>
          <p:spPr>
            <a:xfrm>
              <a:off x="6318154" y="4195564"/>
              <a:ext cx="445635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kumimoji="1" lang="en-US" altLang="zh-CN" sz="8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Low load</a:t>
              </a:r>
              <a:endParaRPr kumimoji="1" lang="zh-CN" altLang="en-US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D461D747-67A7-4260-B3B2-F34E040857B6}"/>
                </a:ext>
              </a:extLst>
            </p:cNvPr>
            <p:cNvSpPr/>
            <p:nvPr/>
          </p:nvSpPr>
          <p:spPr>
            <a:xfrm>
              <a:off x="6763789" y="4261164"/>
              <a:ext cx="58017" cy="384450"/>
            </a:xfrm>
            <a:prstGeom prst="ellipse">
              <a:avLst/>
            </a:prstGeom>
            <a:noFill/>
            <a:ln>
              <a:solidFill>
                <a:srgbClr val="2218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E2C298BE-A072-49FF-9F1B-770948ACCAA3}"/>
                </a:ext>
              </a:extLst>
            </p:cNvPr>
            <p:cNvSpPr/>
            <p:nvPr/>
          </p:nvSpPr>
          <p:spPr>
            <a:xfrm>
              <a:off x="6388460" y="4800939"/>
              <a:ext cx="45719" cy="258033"/>
            </a:xfrm>
            <a:prstGeom prst="ellipse">
              <a:avLst/>
            </a:prstGeom>
            <a:noFill/>
            <a:ln>
              <a:solidFill>
                <a:srgbClr val="2218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3B6C3169-2BE3-4F2C-A740-CC598DD1A8AB}"/>
                </a:ext>
              </a:extLst>
            </p:cNvPr>
            <p:cNvSpPr/>
            <p:nvPr/>
          </p:nvSpPr>
          <p:spPr>
            <a:xfrm>
              <a:off x="4931589" y="5423238"/>
              <a:ext cx="45719" cy="159000"/>
            </a:xfrm>
            <a:prstGeom prst="ellipse">
              <a:avLst/>
            </a:prstGeom>
            <a:noFill/>
            <a:ln>
              <a:solidFill>
                <a:srgbClr val="2218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46B7951D-774E-4E24-AA6D-E97CF3348E8A}"/>
                </a:ext>
              </a:extLst>
            </p:cNvPr>
            <p:cNvSpPr txBox="1"/>
            <p:nvPr/>
          </p:nvSpPr>
          <p:spPr>
            <a:xfrm>
              <a:off x="5963323" y="4962441"/>
              <a:ext cx="434414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kumimoji="1" lang="en-US" altLang="zh-CN" sz="8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mid load</a:t>
              </a:r>
              <a:endParaRPr kumimoji="1" lang="zh-CN" altLang="en-US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D92DFAE9-E4E1-49C9-9337-8536B75A198C}"/>
                </a:ext>
              </a:extLst>
            </p:cNvPr>
            <p:cNvSpPr txBox="1"/>
            <p:nvPr/>
          </p:nvSpPr>
          <p:spPr>
            <a:xfrm>
              <a:off x="4722814" y="5306112"/>
              <a:ext cx="463268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kumimoji="1" lang="en-US" altLang="zh-CN" sz="8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high load</a:t>
              </a:r>
              <a:endParaRPr kumimoji="1" lang="zh-CN" altLang="en-US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cxnSp>
          <p:nvCxnSpPr>
            <p:cNvPr id="41" name="直接箭头连接符 40">
              <a:extLst>
                <a:ext uri="{FF2B5EF4-FFF2-40B4-BE49-F238E27FC236}">
                  <a16:creationId xmlns="" xmlns:a16="http://schemas.microsoft.com/office/drawing/2014/main" id="{5774512A-09E0-4899-8261-D55BF100AA92}"/>
                </a:ext>
              </a:extLst>
            </p:cNvPr>
            <p:cNvCxnSpPr/>
            <p:nvPr/>
          </p:nvCxnSpPr>
          <p:spPr>
            <a:xfrm>
              <a:off x="7004095" y="4719899"/>
              <a:ext cx="0" cy="534688"/>
            </a:xfrm>
            <a:prstGeom prst="straightConnector1">
              <a:avLst/>
            </a:prstGeom>
            <a:ln w="28575">
              <a:solidFill>
                <a:srgbClr val="221815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41">
              <a:extLst>
                <a:ext uri="{FF2B5EF4-FFF2-40B4-BE49-F238E27FC236}">
                  <a16:creationId xmlns="" xmlns:a16="http://schemas.microsoft.com/office/drawing/2014/main" id="{3A942C28-A619-4D55-9BAE-3DFBCC9996B4}"/>
                </a:ext>
              </a:extLst>
            </p:cNvPr>
            <p:cNvCxnSpPr/>
            <p:nvPr/>
          </p:nvCxnSpPr>
          <p:spPr>
            <a:xfrm>
              <a:off x="6792797" y="5041558"/>
              <a:ext cx="0" cy="256780"/>
            </a:xfrm>
            <a:prstGeom prst="straightConnector1">
              <a:avLst/>
            </a:prstGeom>
            <a:ln w="28575">
              <a:solidFill>
                <a:srgbClr val="221815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B030C388-44FD-4BC6-948E-138F71609702}"/>
                </a:ext>
              </a:extLst>
            </p:cNvPr>
            <p:cNvSpPr/>
            <p:nvPr/>
          </p:nvSpPr>
          <p:spPr>
            <a:xfrm>
              <a:off x="6111517" y="5361682"/>
              <a:ext cx="45907" cy="62444"/>
            </a:xfrm>
            <a:prstGeom prst="ellipse">
              <a:avLst/>
            </a:prstGeom>
            <a:noFill/>
            <a:ln>
              <a:solidFill>
                <a:srgbClr val="2218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C272F207-0CD3-4951-AB25-389FCC322577}"/>
                </a:ext>
              </a:extLst>
            </p:cNvPr>
            <p:cNvSpPr txBox="1"/>
            <p:nvPr/>
          </p:nvSpPr>
          <p:spPr>
            <a:xfrm>
              <a:off x="6134470" y="5446718"/>
              <a:ext cx="572273" cy="107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kumimoji="1" lang="en-US" altLang="zh-CN" sz="7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TDD baseline</a:t>
              </a:r>
              <a:endParaRPr kumimoji="1" lang="zh-CN" altLang="en-US" sz="7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3B860BB0-DF00-4D3B-A13A-C15C28F7AC92}"/>
                </a:ext>
              </a:extLst>
            </p:cNvPr>
            <p:cNvSpPr txBox="1"/>
            <p:nvPr/>
          </p:nvSpPr>
          <p:spPr>
            <a:xfrm>
              <a:off x="5865966" y="3287463"/>
              <a:ext cx="1460015" cy="450709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kumimoji="1" lang="en-US" altLang="zh-CN" sz="800" b="1" dirty="0">
                  <a:solidFill>
                    <a:srgbClr val="C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Without UL muting, SBFD can only provide 3.7dB UL coverage gain at low load and 0.5dB gain at medium and high load</a:t>
              </a:r>
              <a:endParaRPr kumimoji="1" lang="zh-CN" altLang="en-US" sz="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EE480ECC-AF47-4C22-8032-7C04798F1D1F}"/>
              </a:ext>
            </a:extLst>
          </p:cNvPr>
          <p:cNvSpPr txBox="1"/>
          <p:nvPr/>
        </p:nvSpPr>
        <p:spPr>
          <a:xfrm>
            <a:off x="9762955" y="3193415"/>
            <a:ext cx="2140721" cy="369332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With UL muting, SBFD can provide 5~6dB UL coverage gain at low load and medium load and 3.5dB gain at high load</a:t>
            </a:r>
            <a:endParaRPr kumimoji="1" lang="zh-CN" altLang="en-US" sz="800" b="1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1503DF07-5CB7-488F-9BFD-65CBB8F4AF1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22246" y="2101179"/>
            <a:ext cx="3066536" cy="789265"/>
          </a:xfrm>
          <a:prstGeom prst="rect">
            <a:avLst/>
          </a:prstGeom>
        </p:spPr>
      </p:pic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2233F148-D782-4EC2-B35B-ADD657A3BE40}"/>
              </a:ext>
            </a:extLst>
          </p:cNvPr>
          <p:cNvSpPr txBox="1"/>
          <p:nvPr/>
        </p:nvSpPr>
        <p:spPr>
          <a:xfrm>
            <a:off x="6688782" y="1775215"/>
            <a:ext cx="1558747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9388" indent="-179388" algn="l">
              <a:buFont typeface="Arial" panose="020B0604020202020204" pitchFamily="34" charset="0"/>
              <a:buChar char="•"/>
            </a:pPr>
            <a:r>
              <a:rPr kumimoji="1" lang="en-US" altLang="zh-CN" sz="9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Symbol resource waste result in coverage loss</a:t>
            </a:r>
          </a:p>
          <a:p>
            <a:pPr marL="179388" indent="-179388" algn="l">
              <a:buFont typeface="Arial" panose="020B0604020202020204" pitchFamily="34" charset="0"/>
              <a:buChar char="•"/>
            </a:pPr>
            <a:endParaRPr kumimoji="1" lang="en-US" altLang="zh-CN" sz="900" dirty="0" smtClean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179388" indent="-179388" algn="l">
              <a:buFont typeface="Arial" panose="020B0604020202020204" pitchFamily="34" charset="0"/>
              <a:buChar char="•"/>
            </a:pPr>
            <a:r>
              <a:rPr kumimoji="1" lang="en-US" altLang="zh-CN" sz="900" dirty="0" smtClean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PDCCH </a:t>
            </a:r>
            <a:r>
              <a:rPr kumimoji="1" lang="en-US" altLang="zh-CN" sz="9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may not transmitted result in different CLI measurement on PUSCH</a:t>
            </a:r>
            <a:endParaRPr kumimoji="1" lang="zh-CN" altLang="en-US" sz="9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62E59814-72FD-455A-954E-0FF1BAA0604B}"/>
              </a:ext>
            </a:extLst>
          </p:cNvPr>
          <p:cNvSpPr/>
          <p:nvPr/>
        </p:nvSpPr>
        <p:spPr>
          <a:xfrm>
            <a:off x="-3839" y="6471171"/>
            <a:ext cx="12200602" cy="343218"/>
          </a:xfrm>
          <a:prstGeom prst="rect">
            <a:avLst/>
          </a:prstGeom>
          <a:solidFill>
            <a:srgbClr val="56C4D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altLang="zh-CN" b="1" kern="0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UL coverage gain can be obtained when </a:t>
            </a:r>
            <a:r>
              <a:rPr lang="en-US" altLang="zh-CN" b="1" kern="0" dirty="0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gNB-gNB</a:t>
            </a:r>
            <a:r>
              <a:rPr lang="en-US" altLang="zh-CN" b="1" kern="0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CLI is effectively suppressed by UL muting resource based MMSE-IRC receiver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8276748" y="1116854"/>
            <a:ext cx="0" cy="1348978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16922" y="435301"/>
            <a:ext cx="3449855" cy="246128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1489889" y="2545327"/>
            <a:ext cx="549809" cy="36397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49708B6E-36CB-44C1-AB80-87B40CB1DD21}"/>
              </a:ext>
            </a:extLst>
          </p:cNvPr>
          <p:cNvSpPr/>
          <p:nvPr/>
        </p:nvSpPr>
        <p:spPr>
          <a:xfrm>
            <a:off x="10197074" y="1199686"/>
            <a:ext cx="1862812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en-US" altLang="zh-CN" sz="9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Some REs of the UL signals are muted, </a:t>
            </a:r>
            <a:r>
              <a:rPr kumimoji="1" lang="en-US" altLang="zh-CN" sz="9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gNB-gNB</a:t>
            </a:r>
            <a:r>
              <a:rPr kumimoji="1" lang="en-US" altLang="zh-CN" sz="9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interference covariance matrix can be measured more accurately on these REs -&gt; </a:t>
            </a:r>
            <a:r>
              <a:rPr kumimoji="1" lang="en-US" altLang="zh-CN" sz="9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gNB-gNB</a:t>
            </a:r>
            <a:r>
              <a:rPr kumimoji="1" lang="en-US" altLang="zh-CN" sz="9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CLI can be suppressed at the receiver (victim </a:t>
            </a:r>
            <a:r>
              <a:rPr kumimoji="1" lang="en-US" altLang="zh-CN" sz="90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kumimoji="1" lang="en-US" altLang="zh-CN" sz="9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171450" indent="-171450" algn="just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en-US" altLang="zh-CN" sz="9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More accurate measurement and better resource efficiency compared to transparent schemes</a:t>
            </a:r>
          </a:p>
        </p:txBody>
      </p:sp>
    </p:spTree>
    <p:extLst>
      <p:ext uri="{BB962C8B-B14F-4D97-AF65-F5344CB8AC3E}">
        <p14:creationId xmlns:p14="http://schemas.microsoft.com/office/powerpoint/2010/main" val="20592547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198366BF-1E2A-4FBB-AE00-0CA2CFA671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1" y="126001"/>
            <a:ext cx="11642518" cy="441243"/>
          </a:xfrm>
          <a:prstGeom prst="rect">
            <a:avLst/>
          </a:prstGeom>
        </p:spPr>
        <p:txBody>
          <a:bodyPr vert="horz" wrap="square" lIns="121848" tIns="60924" rIns="121848" bIns="60924" rtlCol="0" anchor="t">
            <a:spAutoFit/>
          </a:bodyPr>
          <a:lstStyle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2300" b="1">
                <a:solidFill>
                  <a:srgbClr val="1D1D1A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gNB-gNB channel measurement for blocking CLI suppression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7878260-9B09-4A4B-896F-5DBEE7EA73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484" y="2630311"/>
            <a:ext cx="3839268" cy="313088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48F378B-92D0-4281-816A-F60E2018DA91}"/>
              </a:ext>
            </a:extLst>
          </p:cNvPr>
          <p:cNvSpPr txBox="1"/>
          <p:nvPr/>
        </p:nvSpPr>
        <p:spPr>
          <a:xfrm>
            <a:off x="147938" y="5735258"/>
            <a:ext cx="582009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kumimoji="1" lang="en-US" altLang="zh-CN" sz="14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Severe gNB-gNB blocking interference for Urban Macro scenario</a:t>
            </a:r>
            <a:endParaRPr kumimoji="1" lang="zh-CN" altLang="en-US" sz="1400" dirty="0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158470F-EF43-4D90-83B1-2428493DE9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8944" y="973942"/>
            <a:ext cx="5821680" cy="268224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D9EFD62-9F01-425B-88C3-EEF531EA3E61}"/>
              </a:ext>
            </a:extLst>
          </p:cNvPr>
          <p:cNvSpPr/>
          <p:nvPr/>
        </p:nvSpPr>
        <p:spPr>
          <a:xfrm>
            <a:off x="5758945" y="4002391"/>
            <a:ext cx="613251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412" indent="-228412" defTabSz="914400" fontAlgn="base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Tx beamforming can be used to alleviate blocking interference</a:t>
            </a:r>
          </a:p>
          <a:p>
            <a:pPr marL="228412" indent="-228412" defTabSz="914400" fontAlgn="base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600" dirty="0">
                <a:solidFill>
                  <a:srgbClr val="0000FF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gNB-gNB channel measurement</a:t>
            </a: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using reference signals is needed for Tx beamforming</a:t>
            </a:r>
          </a:p>
          <a:p>
            <a:pPr marL="685612" lvl="1" indent="-228412" defTabSz="914400" fontAlgn="base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600" dirty="0">
                <a:solidFill>
                  <a:srgbClr val="0000FF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Enhancement on the existing reference signal for such purpose</a:t>
            </a:r>
            <a:r>
              <a:rPr kumimoji="1" lang="en-US" altLang="zh-CN" sz="16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, e.g. NZP CSI-RS</a:t>
            </a:r>
          </a:p>
        </p:txBody>
      </p:sp>
      <p:graphicFrame>
        <p:nvGraphicFramePr>
          <p:cNvPr id="9" name="表格 8">
            <a:extLst>
              <a:ext uri="{FF2B5EF4-FFF2-40B4-BE49-F238E27FC236}">
                <a16:creationId xmlns="" xmlns:a16="http://schemas.microsoft.com/office/drawing/2014/main" id="{157DBF4E-2A53-4561-B1F3-23C5EA138C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07062"/>
              </p:ext>
            </p:extLst>
          </p:nvPr>
        </p:nvGraphicFramePr>
        <p:xfrm>
          <a:off x="890081" y="885657"/>
          <a:ext cx="3896671" cy="16725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79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105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070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4068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r>
                        <a:rPr lang="en-US" altLang="zh-CN" sz="1000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4.9GHz, BW=100MHz)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u="sng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Blocking</a:t>
                      </a:r>
                      <a:r>
                        <a:rPr lang="en-US" altLang="zh-CN" sz="1000" kern="1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budget calculation,</a:t>
                      </a:r>
                    </a:p>
                    <a:p>
                      <a:pPr 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Worse</a:t>
                      </a:r>
                      <a:r>
                        <a:rPr lang="en-US" altLang="zh-CN" sz="1000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case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95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Macro TX power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53.0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dBm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95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ACLR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95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TX Ant Gain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&lt;10.0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95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RX Ant Gain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&gt;10.0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95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Path loss (</a:t>
                      </a:r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300m</a:t>
                      </a:r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-96.4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5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0976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RX </a:t>
                      </a:r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blocking </a:t>
                      </a:r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Interference (1 aggressor)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-23.4 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144000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dBm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44000" marR="144000" marT="9525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7DC37D1-85CD-4FA8-8536-A07AB461D699}"/>
              </a:ext>
            </a:extLst>
          </p:cNvPr>
          <p:cNvSpPr txBox="1"/>
          <p:nvPr/>
        </p:nvSpPr>
        <p:spPr>
          <a:xfrm>
            <a:off x="1639369" y="606338"/>
            <a:ext cx="2398092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400"/>
            <a:r>
              <a:rPr kumimoji="1" lang="en-US" altLang="zh-CN" sz="1100" b="1" dirty="0" err="1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gNB-gNB</a:t>
            </a:r>
            <a:r>
              <a:rPr kumimoji="1" lang="en-US" altLang="zh-CN" sz="1100" b="1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CLI link budget (blocking)</a:t>
            </a:r>
            <a:endParaRPr kumimoji="1" lang="zh-CN" altLang="en-US" sz="1100" b="1" dirty="0">
              <a:solidFill>
                <a:srgbClr val="1D1D1A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16BF1DD2-4719-44F9-8BF4-5F0FA25509AB}"/>
              </a:ext>
            </a:extLst>
          </p:cNvPr>
          <p:cNvSpPr/>
          <p:nvPr/>
        </p:nvSpPr>
        <p:spPr>
          <a:xfrm>
            <a:off x="5567712" y="649225"/>
            <a:ext cx="64514" cy="5301478"/>
          </a:xfrm>
          <a:prstGeom prst="ellipse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68" tIns="45684" rIns="91368" bIns="456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746"/>
            <a:endParaRPr lang="zh-CN" altLang="en-US" sz="1798">
              <a:solidFill>
                <a:srgbClr val="666666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BE02F80-4840-4F56-B9DD-4BA2AB3AF897}"/>
              </a:ext>
            </a:extLst>
          </p:cNvPr>
          <p:cNvSpPr/>
          <p:nvPr/>
        </p:nvSpPr>
        <p:spPr>
          <a:xfrm>
            <a:off x="4761" y="5953694"/>
            <a:ext cx="12200602" cy="343218"/>
          </a:xfrm>
          <a:prstGeom prst="rect">
            <a:avLst/>
          </a:prstGeom>
          <a:solidFill>
            <a:srgbClr val="56C4D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4400"/>
            <a:r>
              <a:rPr lang="en-US" altLang="zh-CN" b="1" kern="0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Blocking can be alleviated by apply beam nulling at the transmitter based on channel measurement from NZP CSI-RS</a:t>
            </a:r>
          </a:p>
        </p:txBody>
      </p:sp>
    </p:spTree>
    <p:extLst>
      <p:ext uri="{BB962C8B-B14F-4D97-AF65-F5344CB8AC3E}">
        <p14:creationId xmlns:p14="http://schemas.microsoft.com/office/powerpoint/2010/main" val="33601700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4173FE5-D0AE-4923-BEB7-B3FE7C1AB4EE}"/>
              </a:ext>
            </a:extLst>
          </p:cNvPr>
          <p:cNvSpPr/>
          <p:nvPr/>
        </p:nvSpPr>
        <p:spPr>
          <a:xfrm>
            <a:off x="254912" y="2395487"/>
            <a:ext cx="6259943" cy="1166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sz="1200" dirty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Semi-static </a:t>
            </a:r>
            <a:r>
              <a:rPr lang="en-US" altLang="zh-CN" sz="1200" b="1" dirty="0" err="1">
                <a:solidFill>
                  <a:srgbClr val="FF0000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subband</a:t>
            </a:r>
            <a:r>
              <a:rPr lang="en-US" altLang="zh-CN" sz="1200" dirty="0">
                <a:solidFill>
                  <a:srgbClr val="FF0000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</a:t>
            </a:r>
            <a:r>
              <a:rPr lang="en-US" altLang="zh-CN" sz="1200" b="1" dirty="0">
                <a:solidFill>
                  <a:srgbClr val="FF0000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configuration </a:t>
            </a:r>
            <a:endParaRPr lang="en-GB" altLang="zh-CN" sz="1200" b="1" dirty="0">
              <a:solidFill>
                <a:srgbClr val="FF0000"/>
              </a:solidFill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800140" lvl="1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GB" altLang="zh-CN" sz="1200" dirty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UL </a:t>
            </a:r>
            <a:r>
              <a:rPr lang="en-GB" altLang="zh-CN" sz="1200" dirty="0" err="1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subband</a:t>
            </a:r>
            <a:r>
              <a:rPr lang="en-GB" altLang="zh-CN" sz="1200" dirty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in </a:t>
            </a:r>
            <a:r>
              <a:rPr lang="en-US" altLang="zh-CN" sz="1200" dirty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symbol(s) configured as DL in TDD-UL-DL-</a:t>
            </a:r>
            <a:r>
              <a:rPr lang="en-US" altLang="zh-CN" sz="1200" dirty="0" err="1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ConfigCommon</a:t>
            </a:r>
            <a:endParaRPr lang="en-US" altLang="zh-CN" sz="1200" dirty="0"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800140" lvl="1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GB" altLang="zh-CN" sz="1200" dirty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UL </a:t>
            </a:r>
            <a:r>
              <a:rPr lang="en-GB" altLang="zh-CN" sz="1200" dirty="0" err="1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subband</a:t>
            </a:r>
            <a:r>
              <a:rPr lang="en-GB" altLang="zh-CN" sz="1200" dirty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in </a:t>
            </a:r>
            <a:r>
              <a:rPr lang="en-US" altLang="zh-CN" sz="1200" dirty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symbol(s) configured as flexible in TDD-UL-DL-</a:t>
            </a:r>
            <a:r>
              <a:rPr lang="en-US" altLang="zh-CN" sz="1200" dirty="0" err="1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ConfigCommon</a:t>
            </a:r>
            <a:endParaRPr lang="en-US" altLang="zh-CN" sz="1200" dirty="0"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800140" lvl="1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GB" altLang="zh-CN" sz="1200" dirty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Time and frequency location indication of </a:t>
            </a:r>
            <a:r>
              <a:rPr lang="en-GB" altLang="zh-CN" sz="1200" dirty="0" err="1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subband</a:t>
            </a:r>
            <a:r>
              <a:rPr lang="en-GB" altLang="zh-CN" sz="1200" dirty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AD87A62-4BDC-404F-93D2-D431DD058F6D}"/>
              </a:ext>
            </a:extLst>
          </p:cNvPr>
          <p:cNvSpPr/>
          <p:nvPr/>
        </p:nvSpPr>
        <p:spPr>
          <a:xfrm>
            <a:off x="6237808" y="2395487"/>
            <a:ext cx="5705551" cy="1166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zh-CN" sz="1200" dirty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UE </a:t>
            </a:r>
            <a:r>
              <a:rPr lang="en-GB" altLang="zh-CN" sz="1200" b="1" dirty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behaviour</a:t>
            </a:r>
            <a:r>
              <a:rPr lang="en-GB" altLang="zh-CN" sz="1200" dirty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of </a:t>
            </a:r>
            <a:r>
              <a:rPr lang="en-GB" altLang="zh-CN" sz="1200" dirty="0">
                <a:solidFill>
                  <a:srgbClr val="FF0000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“</a:t>
            </a:r>
            <a:r>
              <a:rPr lang="en-GB" altLang="zh-CN" sz="1200" b="1" dirty="0">
                <a:solidFill>
                  <a:srgbClr val="FF0000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SBFD operation”</a:t>
            </a:r>
            <a:endParaRPr lang="en-GB" altLang="zh-CN" sz="1200" dirty="0"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800140" lvl="1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GB" altLang="zh-CN" sz="1200" dirty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Signalling and UE procedure to support semi-static SBFD operation</a:t>
            </a:r>
          </a:p>
          <a:p>
            <a:pPr marL="800140" lvl="1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GB" altLang="zh-CN" sz="1200" dirty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Signalling and UE procedure to support dynamic SBFD operation</a:t>
            </a:r>
          </a:p>
          <a:p>
            <a:pPr marL="800140" lvl="1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GB" altLang="zh-CN" sz="1200" dirty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Conflict between UL transmission and DL reception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725C30C-DE06-434F-A033-B380EF851ED4}"/>
              </a:ext>
            </a:extLst>
          </p:cNvPr>
          <p:cNvSpPr/>
          <p:nvPr/>
        </p:nvSpPr>
        <p:spPr>
          <a:xfrm>
            <a:off x="254913" y="4150286"/>
            <a:ext cx="6259942" cy="1720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zh-CN" sz="1200" b="1" dirty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Enhancements on </a:t>
            </a:r>
            <a:r>
              <a:rPr lang="en-GB" altLang="zh-CN" sz="1200" b="1" dirty="0">
                <a:solidFill>
                  <a:srgbClr val="FF0000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downlink reception</a:t>
            </a:r>
          </a:p>
          <a:p>
            <a:pPr marL="800140" lvl="1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altLang="zh-CN" sz="1200" dirty="0"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R</a:t>
            </a:r>
            <a:r>
              <a:rPr lang="en-US" altLang="zh-CN" sz="1200" dirty="0">
                <a:effectLst/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esource allocation </a:t>
            </a:r>
            <a:r>
              <a:rPr lang="en-US" altLang="zh-CN" sz="1200" dirty="0"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across two non-contiguous DL </a:t>
            </a:r>
            <a:r>
              <a:rPr lang="en-US" altLang="zh-CN" sz="1200" dirty="0" err="1"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subband</a:t>
            </a:r>
            <a:r>
              <a:rPr lang="en-US" altLang="zh-CN" sz="1200" dirty="0"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(s)</a:t>
            </a:r>
            <a:endParaRPr lang="en-US" altLang="zh-CN" sz="1200" dirty="0">
              <a:effectLst/>
              <a:latin typeface="Arial" panose="020B0604020202020204" pitchFamily="34" charset="0"/>
              <a:ea typeface="Batang"/>
              <a:cs typeface="Arial" panose="020B0604020202020204" pitchFamily="34" charset="0"/>
            </a:endParaRPr>
          </a:p>
          <a:p>
            <a:pPr marL="1257378" lvl="2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altLang="zh-CN" sz="1200" dirty="0"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CSI-RS configuration and reporting enhancement </a:t>
            </a:r>
          </a:p>
          <a:p>
            <a:pPr marL="1257378" lvl="2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altLang="zh-CN" sz="1200" dirty="0">
                <a:effectLst/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PDSCH resource allocation enhancement </a:t>
            </a:r>
            <a:endParaRPr lang="en-US" altLang="zh-CN" sz="1200" b="1" dirty="0">
              <a:solidFill>
                <a:srgbClr val="0000FF"/>
              </a:solidFill>
              <a:latin typeface="Arial" panose="020B0604020202020204" pitchFamily="34" charset="0"/>
              <a:ea typeface="Batang"/>
              <a:cs typeface="Arial" panose="020B0604020202020204" pitchFamily="34" charset="0"/>
            </a:endParaRPr>
          </a:p>
          <a:p>
            <a:pPr marL="1257378" lvl="2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altLang="zh-CN" sz="1200" dirty="0"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Partial PRG overlapped with the UL </a:t>
            </a:r>
            <a:r>
              <a:rPr lang="en-US" altLang="zh-CN" sz="1200" dirty="0" err="1"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subband</a:t>
            </a:r>
            <a:endParaRPr lang="en-US" altLang="zh-CN" sz="1200" dirty="0">
              <a:latin typeface="Arial" panose="020B0604020202020204" pitchFamily="34" charset="0"/>
              <a:ea typeface="Batang"/>
              <a:cs typeface="Arial" panose="020B0604020202020204" pitchFamily="34" charset="0"/>
            </a:endParaRPr>
          </a:p>
          <a:p>
            <a:pPr marL="800140" lvl="1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altLang="zh-CN" sz="1200" dirty="0"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DL receptions across SBFD symbols and non-SBFD symbols in different slots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EAF664D-ED57-44AB-B3E0-A49DD5BC23EC}"/>
              </a:ext>
            </a:extLst>
          </p:cNvPr>
          <p:cNvSpPr/>
          <p:nvPr/>
        </p:nvSpPr>
        <p:spPr>
          <a:xfrm>
            <a:off x="6237808" y="4150286"/>
            <a:ext cx="5705550" cy="1720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zh-CN" sz="1200" b="1" dirty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Enhancements on </a:t>
            </a:r>
            <a:r>
              <a:rPr lang="en-GB" altLang="zh-CN" sz="1200" b="1" dirty="0">
                <a:solidFill>
                  <a:srgbClr val="FF0000"/>
                </a:solidFill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uplink transmission</a:t>
            </a:r>
          </a:p>
          <a:p>
            <a:pPr marL="800140" lvl="1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altLang="zh-CN" sz="1200" dirty="0"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UL transmissions across SBFD symbols and non-SBFD symbols in different slots</a:t>
            </a:r>
          </a:p>
          <a:p>
            <a:pPr marL="800140" lvl="1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altLang="zh-CN" sz="1200" dirty="0">
                <a:latin typeface="Arial" panose="020B0604020202020204" pitchFamily="34" charset="0"/>
                <a:ea typeface="Batang"/>
                <a:cs typeface="Arial" panose="020B0604020202020204" pitchFamily="34" charset="0"/>
              </a:rPr>
              <a:t>Separate resources, frequency hopping parameters, UL power control parameters and/or beam/spatial relation for SRS/PUCCH/PUSCH on SBFD symbols and non-SBFD symbols in different slots</a:t>
            </a:r>
            <a:endParaRPr lang="zh-CN" altLang="zh-CN" sz="1200" dirty="0">
              <a:effectLst/>
              <a:latin typeface="Arial" panose="020B0604020202020204" pitchFamily="34" charset="0"/>
              <a:ea typeface="Batang"/>
              <a:cs typeface="Arial" panose="020B0604020202020204" pitchFamily="34" charset="0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62BC71DE-A8C4-499E-AF15-C37648CB5778}"/>
              </a:ext>
            </a:extLst>
          </p:cNvPr>
          <p:cNvSpPr/>
          <p:nvPr/>
        </p:nvSpPr>
        <p:spPr>
          <a:xfrm>
            <a:off x="219108" y="2258988"/>
            <a:ext cx="11760054" cy="1406937"/>
          </a:xfrm>
          <a:prstGeom prst="roundRect">
            <a:avLst>
              <a:gd name="adj" fmla="val 910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70F06534-63AD-4B24-AB0E-F4226C0CCA49}"/>
              </a:ext>
            </a:extLst>
          </p:cNvPr>
          <p:cNvSpPr/>
          <p:nvPr/>
        </p:nvSpPr>
        <p:spPr>
          <a:xfrm>
            <a:off x="219108" y="4009328"/>
            <a:ext cx="11760054" cy="1861109"/>
          </a:xfrm>
          <a:prstGeom prst="roundRect">
            <a:avLst>
              <a:gd name="adj" fmla="val 872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D241800-442D-49B7-8900-EA0827A8E9E8}"/>
              </a:ext>
            </a:extLst>
          </p:cNvPr>
          <p:cNvSpPr/>
          <p:nvPr/>
        </p:nvSpPr>
        <p:spPr>
          <a:xfrm>
            <a:off x="3089336" y="3838636"/>
            <a:ext cx="6019598" cy="369332"/>
          </a:xfrm>
          <a:prstGeom prst="rect">
            <a:avLst/>
          </a:prstGeom>
          <a:solidFill>
            <a:srgbClr val="FFFFFF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Potential enhancements for transmissions and receptions</a:t>
            </a:r>
            <a:endParaRPr lang="zh-CN" altLang="en-US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BEA70136-0ED9-4743-B775-5B081F8557B8}"/>
              </a:ext>
            </a:extLst>
          </p:cNvPr>
          <p:cNvSpPr/>
          <p:nvPr/>
        </p:nvSpPr>
        <p:spPr>
          <a:xfrm>
            <a:off x="4224263" y="2041095"/>
            <a:ext cx="3749745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Basic features for SBFD operation </a:t>
            </a:r>
            <a:endParaRPr lang="zh-CN" altLang="en-US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FF238881-1899-483C-84EA-2C1EF687AAF0}"/>
              </a:ext>
            </a:extLst>
          </p:cNvPr>
          <p:cNvGrpSpPr/>
          <p:nvPr/>
        </p:nvGrpSpPr>
        <p:grpSpPr>
          <a:xfrm>
            <a:off x="397699" y="786782"/>
            <a:ext cx="5314900" cy="964045"/>
            <a:chOff x="3918000" y="953655"/>
            <a:chExt cx="1821071" cy="548946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1B59B29B-CD3E-487F-9BFC-5B2F2AB634F9}"/>
                </a:ext>
              </a:extLst>
            </p:cNvPr>
            <p:cNvSpPr/>
            <p:nvPr/>
          </p:nvSpPr>
          <p:spPr>
            <a:xfrm>
              <a:off x="3918000" y="953656"/>
              <a:ext cx="342291" cy="548945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AA826155-9ADF-4321-9DFC-14F158BB5E1D}"/>
                </a:ext>
              </a:extLst>
            </p:cNvPr>
            <p:cNvSpPr/>
            <p:nvPr/>
          </p:nvSpPr>
          <p:spPr>
            <a:xfrm>
              <a:off x="4287788" y="953656"/>
              <a:ext cx="342291" cy="192321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86BF55CB-56C7-4E9E-BF1F-022D1810E060}"/>
                </a:ext>
              </a:extLst>
            </p:cNvPr>
            <p:cNvSpPr/>
            <p:nvPr/>
          </p:nvSpPr>
          <p:spPr>
            <a:xfrm>
              <a:off x="4657451" y="953656"/>
              <a:ext cx="342291" cy="192321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12E402DF-68B9-40EF-9046-7BFEDC13C0F4}"/>
                </a:ext>
              </a:extLst>
            </p:cNvPr>
            <p:cNvSpPr/>
            <p:nvPr/>
          </p:nvSpPr>
          <p:spPr>
            <a:xfrm>
              <a:off x="5396780" y="953655"/>
              <a:ext cx="342291" cy="54894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9297D96D-87AB-436A-ACD5-E8A3A9C17F47}"/>
                </a:ext>
              </a:extLst>
            </p:cNvPr>
            <p:cNvSpPr>
              <a:spLocks/>
            </p:cNvSpPr>
            <p:nvPr/>
          </p:nvSpPr>
          <p:spPr>
            <a:xfrm>
              <a:off x="4287539" y="1177928"/>
              <a:ext cx="342291" cy="9616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DA883815-AE9F-4FB6-86BC-6B1729CD3413}"/>
                </a:ext>
              </a:extLst>
            </p:cNvPr>
            <p:cNvSpPr>
              <a:spLocks/>
            </p:cNvSpPr>
            <p:nvPr/>
          </p:nvSpPr>
          <p:spPr>
            <a:xfrm>
              <a:off x="4657202" y="1177928"/>
              <a:ext cx="342291" cy="9616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52005222-A0FA-46D4-AFB9-F2F48F1EB456}"/>
                </a:ext>
              </a:extLst>
            </p:cNvPr>
            <p:cNvSpPr/>
            <p:nvPr/>
          </p:nvSpPr>
          <p:spPr>
            <a:xfrm>
              <a:off x="4287788" y="1310280"/>
              <a:ext cx="342291" cy="192321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4F8CBBE0-A69C-4841-BD9C-7B4BEA2F9AD6}"/>
                </a:ext>
              </a:extLst>
            </p:cNvPr>
            <p:cNvSpPr/>
            <p:nvPr/>
          </p:nvSpPr>
          <p:spPr>
            <a:xfrm>
              <a:off x="4657451" y="1310280"/>
              <a:ext cx="342291" cy="192321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0EA6D396-60AC-4036-A0FE-9118F4FE3658}"/>
                </a:ext>
              </a:extLst>
            </p:cNvPr>
            <p:cNvSpPr/>
            <p:nvPr/>
          </p:nvSpPr>
          <p:spPr>
            <a:xfrm>
              <a:off x="5026991" y="953656"/>
              <a:ext cx="342291" cy="192321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A940D705-87DA-42AC-98AB-DDD029363265}"/>
                </a:ext>
              </a:extLst>
            </p:cNvPr>
            <p:cNvSpPr/>
            <p:nvPr/>
          </p:nvSpPr>
          <p:spPr>
            <a:xfrm>
              <a:off x="5026991" y="1310280"/>
              <a:ext cx="342291" cy="192321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07630088-4BD3-48A5-8F45-5134292A74AC}"/>
                </a:ext>
              </a:extLst>
            </p:cNvPr>
            <p:cNvSpPr>
              <a:spLocks/>
            </p:cNvSpPr>
            <p:nvPr/>
          </p:nvSpPr>
          <p:spPr>
            <a:xfrm>
              <a:off x="5026865" y="1177928"/>
              <a:ext cx="342291" cy="9616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E21776D0-9294-45D0-8C03-9D044673C2BC}"/>
              </a:ext>
            </a:extLst>
          </p:cNvPr>
          <p:cNvGrpSpPr/>
          <p:nvPr/>
        </p:nvGrpSpPr>
        <p:grpSpPr>
          <a:xfrm>
            <a:off x="6514855" y="786784"/>
            <a:ext cx="5314900" cy="964045"/>
            <a:chOff x="6484164" y="563178"/>
            <a:chExt cx="5314900" cy="964045"/>
          </a:xfrm>
        </p:grpSpPr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6DF40E6B-0CAE-48CA-80E2-C4590190BEF2}"/>
                </a:ext>
              </a:extLst>
            </p:cNvPr>
            <p:cNvSpPr/>
            <p:nvPr/>
          </p:nvSpPr>
          <p:spPr>
            <a:xfrm>
              <a:off x="6484164" y="563180"/>
              <a:ext cx="998996" cy="964043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8F2D84C4-6A00-44A2-B462-E076CE26EF09}"/>
                </a:ext>
              </a:extLst>
            </p:cNvPr>
            <p:cNvSpPr/>
            <p:nvPr/>
          </p:nvSpPr>
          <p:spPr>
            <a:xfrm>
              <a:off x="7563411" y="563180"/>
              <a:ext cx="998996" cy="763970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1C6F0F2C-BD75-4309-AB54-D779D6C56B80}"/>
                </a:ext>
              </a:extLst>
            </p:cNvPr>
            <p:cNvSpPr/>
            <p:nvPr/>
          </p:nvSpPr>
          <p:spPr>
            <a:xfrm>
              <a:off x="8642294" y="563180"/>
              <a:ext cx="998996" cy="763970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632036A1-EE89-48F6-AD2B-B03BDBE0EA3B}"/>
                </a:ext>
              </a:extLst>
            </p:cNvPr>
            <p:cNvSpPr/>
            <p:nvPr/>
          </p:nvSpPr>
          <p:spPr>
            <a:xfrm>
              <a:off x="10800068" y="563178"/>
              <a:ext cx="998996" cy="96404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7FCD2880-9C7C-447E-BC94-5BE393E94A1C}"/>
                </a:ext>
              </a:extLst>
            </p:cNvPr>
            <p:cNvSpPr>
              <a:spLocks/>
            </p:cNvSpPr>
            <p:nvPr/>
          </p:nvSpPr>
          <p:spPr>
            <a:xfrm>
              <a:off x="7562685" y="1358349"/>
              <a:ext cx="998996" cy="16887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2C976FA2-7C7A-47EC-8DCB-07ABE2D66516}"/>
                </a:ext>
              </a:extLst>
            </p:cNvPr>
            <p:cNvSpPr>
              <a:spLocks/>
            </p:cNvSpPr>
            <p:nvPr/>
          </p:nvSpPr>
          <p:spPr>
            <a:xfrm>
              <a:off x="8641567" y="1358349"/>
              <a:ext cx="998996" cy="16887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27CD82A3-2736-4DBA-97E0-096D7A9E0C64}"/>
                </a:ext>
              </a:extLst>
            </p:cNvPr>
            <p:cNvSpPr/>
            <p:nvPr/>
          </p:nvSpPr>
          <p:spPr>
            <a:xfrm>
              <a:off x="9720818" y="563180"/>
              <a:ext cx="998996" cy="763970"/>
            </a:xfrm>
            <a:prstGeom prst="rect">
              <a:avLst/>
            </a:prstGeom>
            <a:solidFill>
              <a:srgbClr val="246B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58E33FE6-2A42-4EEE-8EF5-78C4105BCC3C}"/>
                </a:ext>
              </a:extLst>
            </p:cNvPr>
            <p:cNvSpPr>
              <a:spLocks/>
            </p:cNvSpPr>
            <p:nvPr/>
          </p:nvSpPr>
          <p:spPr>
            <a:xfrm>
              <a:off x="9720450" y="1358349"/>
              <a:ext cx="998996" cy="16887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</a:t>
              </a:r>
              <a:endParaRPr lang="zh-CN" altLang="en-US" sz="1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3" name="Rectangle 2">
            <a:extLst>
              <a:ext uri="{FF2B5EF4-FFF2-40B4-BE49-F238E27FC236}">
                <a16:creationId xmlns="" xmlns:a16="http://schemas.microsoft.com/office/drawing/2014/main" id="{8A305F9F-366B-4426-8E69-99A79F1A3A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355" y="89458"/>
            <a:ext cx="11642518" cy="455340"/>
          </a:xfrm>
          <a:prstGeom prst="rect">
            <a:avLst/>
          </a:prstGeom>
        </p:spPr>
        <p:txBody>
          <a:bodyPr vert="horz" wrap="square" lIns="121752" tIns="60876" rIns="121752" bIns="60876" rtlCol="0" anchor="t">
            <a:spAutoFit/>
          </a:bodyPr>
          <a:lstStyle>
            <a:defPPr>
              <a:defRPr lang="en-US"/>
            </a:defPPr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2300" b="1" kern="0">
                <a:solidFill>
                  <a:srgbClr val="1D1D1A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defRPr>
            </a:lvl1pPr>
          </a:lstStyle>
          <a:p>
            <a:r>
              <a:rPr lang="en-US" altLang="zh-CN" sz="2298" dirty="0"/>
              <a:t>Subband full duplex operations</a:t>
            </a:r>
            <a:r>
              <a:rPr lang="zh-CN" altLang="en-US" sz="2298" dirty="0"/>
              <a:t>：</a:t>
            </a:r>
            <a:r>
              <a:rPr lang="en-US" altLang="zh-CN" sz="2298" dirty="0"/>
              <a:t>configuration &amp; UE behavior enhancement </a:t>
            </a:r>
            <a:endParaRPr lang="zh-CN" altLang="en-US" sz="2298" dirty="0"/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74A6F66E-1B43-4DF3-9C18-2AE294A5C6BC}"/>
              </a:ext>
            </a:extLst>
          </p:cNvPr>
          <p:cNvSpPr/>
          <p:nvPr/>
        </p:nvSpPr>
        <p:spPr>
          <a:xfrm>
            <a:off x="-3839" y="5927848"/>
            <a:ext cx="12200602" cy="343218"/>
          </a:xfrm>
          <a:prstGeom prst="rect">
            <a:avLst/>
          </a:prstGeom>
          <a:solidFill>
            <a:srgbClr val="56C4D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4400"/>
            <a:r>
              <a:rPr lang="en-US" altLang="zh-CN" b="1" kern="0" dirty="0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signaling and UE procedure to enable basic SBFD operation without over-optimization</a:t>
            </a:r>
          </a:p>
        </p:txBody>
      </p:sp>
    </p:spTree>
    <p:extLst>
      <p:ext uri="{BB962C8B-B14F-4D97-AF65-F5344CB8AC3E}">
        <p14:creationId xmlns:p14="http://schemas.microsoft.com/office/powerpoint/2010/main" val="34148406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="" xmlns:a16="http://schemas.microsoft.com/office/drawing/2014/main" id="{63B9AF18-A55E-4878-9B89-019D1CAFE9EB}"/>
              </a:ext>
            </a:extLst>
          </p:cNvPr>
          <p:cNvSpPr txBox="1">
            <a:spLocks/>
          </p:cNvSpPr>
          <p:nvPr/>
        </p:nvSpPr>
        <p:spPr>
          <a:xfrm>
            <a:off x="431541" y="117401"/>
            <a:ext cx="11333685" cy="69332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/>
              <a:t>UE collision handling for SBFD-aware UEs</a:t>
            </a:r>
            <a:endParaRPr lang="zh-CN" alt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="" xmlns:a16="http://schemas.microsoft.com/office/drawing/2014/main" id="{8812AC3D-39C7-4E95-A162-52A0A5A84D0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913428" y="1465927"/>
          <a:ext cx="5352210" cy="2783798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225425">
                  <a:extLst>
                    <a:ext uri="{9D8B030D-6E8A-4147-A177-3AD203B41FA5}">
                      <a16:colId xmlns="" xmlns:a16="http://schemas.microsoft.com/office/drawing/2014/main" val="922213971"/>
                    </a:ext>
                  </a:extLst>
                </a:gridCol>
                <a:gridCol w="1121410">
                  <a:extLst>
                    <a:ext uri="{9D8B030D-6E8A-4147-A177-3AD203B41FA5}">
                      <a16:colId xmlns="" xmlns:a16="http://schemas.microsoft.com/office/drawing/2014/main" val="3667764219"/>
                    </a:ext>
                  </a:extLst>
                </a:gridCol>
                <a:gridCol w="889635">
                  <a:extLst>
                    <a:ext uri="{9D8B030D-6E8A-4147-A177-3AD203B41FA5}">
                      <a16:colId xmlns="" xmlns:a16="http://schemas.microsoft.com/office/drawing/2014/main" val="3763774195"/>
                    </a:ext>
                  </a:extLst>
                </a:gridCol>
                <a:gridCol w="1705035">
                  <a:extLst>
                    <a:ext uri="{9D8B030D-6E8A-4147-A177-3AD203B41FA5}">
                      <a16:colId xmlns="" xmlns:a16="http://schemas.microsoft.com/office/drawing/2014/main" val="3535489690"/>
                    </a:ext>
                  </a:extLst>
                </a:gridCol>
                <a:gridCol w="1410705">
                  <a:extLst>
                    <a:ext uri="{9D8B030D-6E8A-4147-A177-3AD203B41FA5}">
                      <a16:colId xmlns="" xmlns:a16="http://schemas.microsoft.com/office/drawing/2014/main" val="68146304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1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1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Reference cell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1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 cell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1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 UE behaviour of half duplex CA 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Update needed for SBFD-aware UEs?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941174546"/>
                  </a:ext>
                </a:extLst>
              </a:tr>
              <a:tr h="175864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Semi SFI D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Semi SFI U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Error case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Yes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889457650"/>
                  </a:ext>
                </a:extLst>
              </a:tr>
              <a:tr h="105097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Semi SFI D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RRC U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Allowed to drop U 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Yes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546984026"/>
                  </a:ext>
                </a:extLst>
              </a:tr>
              <a:tr h="210195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Semi SFI D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Dynamic U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Error case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Yes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902215978"/>
                  </a:ext>
                </a:extLst>
              </a:tr>
              <a:tr h="210195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Semi SFI U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Semi SFI D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Error case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Yes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786940418"/>
                  </a:ext>
                </a:extLst>
              </a:tr>
              <a:tr h="105097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Semi SFI U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RRC D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Allowed to drop D 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Yes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90388264"/>
                  </a:ext>
                </a:extLst>
              </a:tr>
              <a:tr h="105097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Semi SFI U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Dynamic D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Error case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1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Yes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862847416"/>
                  </a:ext>
                </a:extLst>
              </a:tr>
              <a:tr h="105097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RRC D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RRC U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Allowed to drop U 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506744308"/>
                  </a:ext>
                </a:extLst>
              </a:tr>
              <a:tr h="105097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RRC U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RRC D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Allowed to drop D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822970137"/>
                  </a:ext>
                </a:extLst>
              </a:tr>
              <a:tr h="105097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Dynamic D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Dynamic U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Error case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319284630"/>
                  </a:ext>
                </a:extLst>
              </a:tr>
              <a:tr h="105097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Dynamic U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Dynamic D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Error case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46244551"/>
                  </a:ext>
                </a:extLst>
              </a:tr>
              <a:tr h="1050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RRC U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Semi SFI D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Allowed to drop D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Yes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260957718"/>
                  </a:ext>
                </a:extLst>
              </a:tr>
              <a:tr h="1050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RRC D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Semi SFI U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Allowed to drop U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Yes</a:t>
                      </a:r>
                      <a:endParaRPr lang="zh-CN" sz="11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402900824"/>
                  </a:ext>
                </a:extLst>
              </a:tr>
              <a:tr h="1050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RRC U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Dynamic D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Error case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200686816"/>
                  </a:ext>
                </a:extLst>
              </a:tr>
              <a:tr h="1758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RRC D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Dynamic U</a:t>
                      </a:r>
                      <a:endParaRPr lang="zh-CN" sz="1100" kern="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Error case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No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114751426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="" xmlns:a16="http://schemas.microsoft.com/office/drawing/2014/main" id="{B8874859-F8BC-4F90-870B-1EBCC812E752}"/>
              </a:ext>
            </a:extLst>
          </p:cNvPr>
          <p:cNvSpPr/>
          <p:nvPr/>
        </p:nvSpPr>
        <p:spPr>
          <a:xfrm>
            <a:off x="243878" y="4607334"/>
            <a:ext cx="118226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b="1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 cell</a:t>
            </a: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Reference cell is determined per symbol as a cell with the lowest cell ID among multiple serving cells in a band having direction determined by RRC D/U or semi SFI D/U </a:t>
            </a:r>
            <a:endParaRPr lang="zh-CN" altLang="en-US" sz="1100" dirty="0">
              <a:solidFill>
                <a:srgbClr val="1D1D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b="1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Semi SFI D and U</a:t>
            </a: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D and U symbols configured by TDD-UL-DL-</a:t>
            </a:r>
            <a:r>
              <a:rPr lang="en-US" altLang="zh-CN" sz="1100" dirty="0" err="1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ConfigurationCommon</a:t>
            </a: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or TDD-UL-DL-</a:t>
            </a:r>
            <a:r>
              <a:rPr lang="en-US" altLang="zh-CN" sz="1100" dirty="0" err="1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ConfigurationDedicated</a:t>
            </a:r>
            <a:endParaRPr lang="en-US" altLang="zh-CN" sz="1100" dirty="0">
              <a:solidFill>
                <a:srgbClr val="1D1D1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b="1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RRC D</a:t>
            </a: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symbols corresponding to a higher-layer configured  PDCCH, or a PDSCH, or a CSI-RS on semi SFI F of the same cell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b="1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RRC U</a:t>
            </a: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symbols corresponding to a higher-layer configured  SRS, or PUCCH, or PUSCH, or PRACH on semi SFI F of the same cell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b="1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Dynamic D and U</a:t>
            </a:r>
            <a:r>
              <a:rPr lang="en-US" altLang="zh-CN" sz="11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symbols scheduled as D and U by DCI formats other than DCI format 2_0 on semi SFI F of the same cell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A3D244B-A38C-4CFC-B2FB-2B59DA4FEF1F}"/>
              </a:ext>
            </a:extLst>
          </p:cNvPr>
          <p:cNvSpPr txBox="1"/>
          <p:nvPr/>
        </p:nvSpPr>
        <p:spPr>
          <a:xfrm>
            <a:off x="431541" y="1069672"/>
            <a:ext cx="480420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1" lang="en-US" altLang="zh-CN" sz="1600" b="1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UE collision handling for SBFD within one carrier</a:t>
            </a:r>
            <a:endParaRPr kumimoji="1" lang="zh-CN" altLang="en-US" sz="1600" b="1" dirty="0">
              <a:solidFill>
                <a:srgbClr val="1D1D1A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="" xmlns:a16="http://schemas.microsoft.com/office/drawing/2014/main" id="{75E57114-7EE7-47F7-8E68-15A1BC8FBCC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20242" y="1465927"/>
          <a:ext cx="5198356" cy="1463040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373697">
                  <a:extLst>
                    <a:ext uri="{9D8B030D-6E8A-4147-A177-3AD203B41FA5}">
                      <a16:colId xmlns="" xmlns:a16="http://schemas.microsoft.com/office/drawing/2014/main" val="511057891"/>
                    </a:ext>
                  </a:extLst>
                </a:gridCol>
                <a:gridCol w="1091247">
                  <a:extLst>
                    <a:ext uri="{9D8B030D-6E8A-4147-A177-3AD203B41FA5}">
                      <a16:colId xmlns="" xmlns:a16="http://schemas.microsoft.com/office/drawing/2014/main" val="3694593583"/>
                    </a:ext>
                  </a:extLst>
                </a:gridCol>
                <a:gridCol w="1021397">
                  <a:extLst>
                    <a:ext uri="{9D8B030D-6E8A-4147-A177-3AD203B41FA5}">
                      <a16:colId xmlns="" xmlns:a16="http://schemas.microsoft.com/office/drawing/2014/main" val="3166264796"/>
                    </a:ext>
                  </a:extLst>
                </a:gridCol>
                <a:gridCol w="1187953">
                  <a:extLst>
                    <a:ext uri="{9D8B030D-6E8A-4147-A177-3AD203B41FA5}">
                      <a16:colId xmlns="" xmlns:a16="http://schemas.microsoft.com/office/drawing/2014/main" val="4045566943"/>
                    </a:ext>
                  </a:extLst>
                </a:gridCol>
                <a:gridCol w="1524062">
                  <a:extLst>
                    <a:ext uri="{9D8B030D-6E8A-4147-A177-3AD203B41FA5}">
                      <a16:colId xmlns="" xmlns:a16="http://schemas.microsoft.com/office/drawing/2014/main" val="37805608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N0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Signaling A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Signaling B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Legacy UE behavior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1186848" rtl="0" eaLnBrk="1" fontAlgn="auto" latinLnBrk="0" hangingPunct="1">
                        <a:lnSpc>
                          <a:spcPct val="100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Update needed for SBFD-aware UEs?</a:t>
                      </a:r>
                      <a:endParaRPr lang="zh-CN" altLang="zh-CN" sz="12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6801842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Semi-U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Any-D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Drop D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Yes</a:t>
                      </a:r>
                      <a:endParaRPr 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9967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Semi-D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Any-U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Drop U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1186848" rtl="0" eaLnBrk="1" fontAlgn="auto" latinLnBrk="0" hangingPunct="1">
                        <a:lnSpc>
                          <a:spcPct val="100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Yes</a:t>
                      </a:r>
                      <a:endParaRPr lang="zh-CN" alt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0424586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SSB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Any-U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Drop U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1186848" rtl="0" eaLnBrk="1" fontAlgn="auto" latinLnBrk="0" hangingPunct="1">
                        <a:lnSpc>
                          <a:spcPct val="100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Yes</a:t>
                      </a:r>
                      <a:endParaRPr lang="zh-CN" alt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1737044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SSB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Semi-U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Error case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1186848" rtl="0" eaLnBrk="1" fontAlgn="auto" latinLnBrk="0" hangingPunct="1">
                        <a:lnSpc>
                          <a:spcPct val="100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Yes</a:t>
                      </a:r>
                      <a:endParaRPr lang="zh-CN" alt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0671376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Valid PRACH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Semi-D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Error case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1186848" rtl="0" eaLnBrk="1" fontAlgn="auto" latinLnBrk="0" hangingPunct="1">
                        <a:lnSpc>
                          <a:spcPct val="100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Yes</a:t>
                      </a:r>
                      <a:endParaRPr lang="zh-CN" alt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3209833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CORESET 0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Semi-U</a:t>
                      </a:r>
                      <a:endParaRPr lang="zh-CN" sz="1200" kern="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Error case</a:t>
                      </a:r>
                      <a:endParaRPr lang="zh-CN" sz="1200" kern="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1186848" rtl="0" eaLnBrk="1" fontAlgn="auto" latinLnBrk="0" hangingPunct="1">
                        <a:lnSpc>
                          <a:spcPct val="1000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Yes</a:t>
                      </a:r>
                      <a:endParaRPr lang="zh-CN" altLang="zh-CN" sz="12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571290960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1592DB3-9EBC-4133-99C6-6B95D09B6B09}"/>
              </a:ext>
            </a:extLst>
          </p:cNvPr>
          <p:cNvSpPr txBox="1"/>
          <p:nvPr/>
        </p:nvSpPr>
        <p:spPr>
          <a:xfrm>
            <a:off x="5913428" y="1069672"/>
            <a:ext cx="456214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1" lang="en-US" altLang="zh-CN" sz="1600" b="1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UE collision handling for SBFD across carriers</a:t>
            </a:r>
            <a:endParaRPr kumimoji="1" lang="zh-CN" altLang="en-US" sz="1600" b="1" dirty="0">
              <a:solidFill>
                <a:srgbClr val="1D1D1A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26F39D2-71F1-4C65-BFDE-84905970949A}"/>
              </a:ext>
            </a:extLst>
          </p:cNvPr>
          <p:cNvSpPr/>
          <p:nvPr/>
        </p:nvSpPr>
        <p:spPr>
          <a:xfrm>
            <a:off x="-3839" y="5942857"/>
            <a:ext cx="12200602" cy="343218"/>
          </a:xfrm>
          <a:prstGeom prst="rect">
            <a:avLst/>
          </a:prstGeom>
          <a:solidFill>
            <a:srgbClr val="56C4D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914400"/>
            <a:r>
              <a:rPr lang="en-US" altLang="zh-CN" b="1" kern="0" dirty="0">
                <a:solidFill>
                  <a:srgbClr val="FFFFFF"/>
                </a:solidFill>
              </a:rPr>
              <a:t>Remove the restriction in current specification for SBFD operation within one carrier and across carriers</a:t>
            </a:r>
          </a:p>
        </p:txBody>
      </p:sp>
    </p:spTree>
    <p:extLst>
      <p:ext uri="{BB962C8B-B14F-4D97-AF65-F5344CB8AC3E}">
        <p14:creationId xmlns:p14="http://schemas.microsoft.com/office/powerpoint/2010/main" val="6871012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12786</TotalTime>
  <Words>1817</Words>
  <Application>Microsoft Office PowerPoint</Application>
  <PresentationFormat>Custom</PresentationFormat>
  <Paragraphs>470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7" baseType="lpstr">
      <vt:lpstr>.AppleSystemUIFont</vt:lpstr>
      <vt:lpstr>Batang</vt:lpstr>
      <vt:lpstr>等线</vt:lpstr>
      <vt:lpstr>Malgun Gothic</vt:lpstr>
      <vt:lpstr>Meiryo UI</vt:lpstr>
      <vt:lpstr>微软雅黑</vt:lpstr>
      <vt:lpstr>微软雅黑</vt:lpstr>
      <vt:lpstr>MS Mincho</vt:lpstr>
      <vt:lpstr>黑体</vt:lpstr>
      <vt:lpstr>宋体</vt:lpstr>
      <vt:lpstr>Arial</vt:lpstr>
      <vt:lpstr>Calibri</vt:lpstr>
      <vt:lpstr>Cambria Math</vt:lpstr>
      <vt:lpstr>Symbol</vt:lpstr>
      <vt:lpstr>Times New Roman</vt:lpstr>
      <vt:lpstr>Wingdings</vt:lpstr>
      <vt:lpstr>封面页_图片版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Huawei</cp:lastModifiedBy>
  <cp:revision>256</cp:revision>
  <dcterms:created xsi:type="dcterms:W3CDTF">2020-08-28T08:44:19Z</dcterms:created>
  <dcterms:modified xsi:type="dcterms:W3CDTF">2023-05-31T11:48:28Z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(3)DEXQHzMtZO5sbPEKVU3Pw5B/csAOyOrFgW9pQDYtrI7w+CzI+WymElphYDr2do7muPOVl48g
3nsrDAukaC4Za2iofChACq7ShZ7gUwTvtY5+ivZndSe/Uj1apSr6j2G3x3q3j+1ps6ub6KIw
HRPOGraUz/fcl/eAYhVpUiGLgJG46HQhyHEtkrjW71pFNj2XoM11GNg1empAudDTtw0a14EK
Q77kAn75cUU7pJ+qXN</vt:lpwstr>
  </property>
  <property fmtid="{D5CDD505-2E9C-101B-9397-08002B2CF9AE}" pid="3" name="_2015_ms_pID_7253431">
    <vt:lpwstr>4m9j1FpArpsNjbv1nXk9WjICkaTFJiLzBARRC9+DiW9A3KCtmbbGDE
4WN9lEVx7s6kM/Z6D1JuzNwMD4X/0TQe8x2IVw55Dm8zivdmk/tHtYfw+tt+rSwXJjnF+aK8
+Vs7z0nU3N66fSyu018U90oSqIoVSvdX64vN85x1cY0CZ2QBxm4+Zpq/1MX+3ppWO5z3Xrjb
hKpVYLxxOpLhWX2SDWSXB/zjBW6hcRfvQxtB</vt:lpwstr>
  </property>
  <property fmtid="{D5CDD505-2E9C-101B-9397-08002B2CF9AE}" pid="4" name="_2015_ms_pID_7253432">
    <vt:lpwstr>Ig==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1685326629</vt:lpwstr>
  </property>
</Properties>
</file>