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3" r:id="rId2"/>
    <p:sldMasterId id="2147484040" r:id="rId3"/>
    <p:sldMasterId id="2147484047" r:id="rId4"/>
  </p:sldMasterIdLst>
  <p:notesMasterIdLst>
    <p:notesMasterId r:id="rId15"/>
  </p:notesMasterIdLst>
  <p:handoutMasterIdLst>
    <p:handoutMasterId r:id="rId16"/>
  </p:handoutMasterIdLst>
  <p:sldIdLst>
    <p:sldId id="283" r:id="rId5"/>
    <p:sldId id="1519" r:id="rId6"/>
    <p:sldId id="1498" r:id="rId7"/>
    <p:sldId id="1515" r:id="rId8"/>
    <p:sldId id="1516" r:id="rId9"/>
    <p:sldId id="1495" r:id="rId10"/>
    <p:sldId id="1520" r:id="rId11"/>
    <p:sldId id="1524" r:id="rId12"/>
    <p:sldId id="1522" r:id="rId13"/>
    <p:sldId id="1511" r:id="rId14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E8D0D622-F6C6-F44A-B365-B4A5FF6195C2}">
          <p14:sldIdLst>
            <p14:sldId id="283"/>
          </p14:sldIdLst>
        </p14:section>
        <p14:section name="General" id="{17C670ED-A4D6-4502-8203-67C0E20568EB}">
          <p14:sldIdLst>
            <p14:sldId id="1519"/>
            <p14:sldId id="1498"/>
            <p14:sldId id="1515"/>
            <p14:sldId id="1516"/>
            <p14:sldId id="1495"/>
            <p14:sldId id="1520"/>
            <p14:sldId id="1524"/>
            <p14:sldId id="1522"/>
            <p14:sldId id="151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6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0BB5"/>
    <a:srgbClr val="B5B5B5"/>
    <a:srgbClr val="D0E8C4"/>
    <a:srgbClr val="DDDDDD"/>
    <a:srgbClr val="FFFFFF"/>
    <a:srgbClr val="000000"/>
    <a:srgbClr val="E9002F"/>
    <a:srgbClr val="595757"/>
    <a:srgbClr val="221815"/>
    <a:srgbClr val="8888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6291"/>
  </p:normalViewPr>
  <p:slideViewPr>
    <p:cSldViewPr snapToGrid="0" snapToObjects="1">
      <p:cViewPr varScale="1">
        <p:scale>
          <a:sx n="116" d="100"/>
          <a:sy n="116" d="100"/>
        </p:scale>
        <p:origin x="52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'2023-03-WS-仿真'!$D$53</c:f>
              <c:strCache>
                <c:ptCount val="1"/>
                <c:pt idx="0">
                  <c:v>5M</c:v>
                </c:pt>
              </c:strCache>
            </c:strRef>
          </c:tx>
          <c:spPr>
            <a:solidFill>
              <a:srgbClr val="FFA75B"/>
            </a:solidFill>
            <a:ln>
              <a:noFill/>
            </a:ln>
            <a:effectLst/>
          </c:spPr>
          <c:invertIfNegative val="0"/>
          <c:cat>
            <c:strRef>
              <c:f>'2023-03-WS-仿真'!$E$52:$G$52</c:f>
              <c:strCache>
                <c:ptCount val="3"/>
                <c:pt idx="0">
                  <c:v>FR1-only</c:v>
                </c:pt>
                <c:pt idx="1">
                  <c:v>FR1+ 1 active FR2 (non-dormant)</c:v>
                </c:pt>
                <c:pt idx="2">
                  <c:v>FR1+ 1 active FR2 (dormant)</c:v>
                </c:pt>
              </c:strCache>
            </c:strRef>
          </c:cat>
          <c:val>
            <c:numRef>
              <c:f>'2023-03-WS-仿真'!$E$53:$G$53</c:f>
              <c:numCache>
                <c:formatCode>General</c:formatCode>
                <c:ptCount val="3"/>
                <c:pt idx="0">
                  <c:v>1</c:v>
                </c:pt>
                <c:pt idx="1">
                  <c:v>3.1</c:v>
                </c:pt>
                <c:pt idx="2">
                  <c:v>1.7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379-45F3-8302-1A9D04AA4A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002986960"/>
        <c:axId val="-1002986416"/>
      </c:barChart>
      <c:catAx>
        <c:axId val="-1002986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002986416"/>
        <c:crosses val="autoZero"/>
        <c:auto val="1"/>
        <c:lblAlgn val="ctr"/>
        <c:lblOffset val="100"/>
        <c:noMultiLvlLbl val="0"/>
      </c:catAx>
      <c:valAx>
        <c:axId val="-100298641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002986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Top 5</c:v>
                </c:pt>
              </c:strCache>
            </c:strRef>
          </c:tx>
          <c:spPr>
            <a:solidFill>
              <a:srgbClr val="666666">
                <a:lumMod val="40000"/>
                <a:lumOff val="6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9.8957110481557502E-17"/>
                  <c:y val="1.901228912452149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9798-4373-8645-D6DB7D59F60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/>
              <a:lstStyle/>
              <a:p>
                <a:pPr algn="ctr">
                  <a:defRPr lang="zh-CN" altLang="en-US"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NLOS/LOS</c:v>
                </c:pt>
              </c:strCache>
            </c:strRef>
          </c:cat>
          <c:val>
            <c:numRef>
              <c:f>Sheet1!$B$2</c:f>
              <c:numCache>
                <c:formatCode>0.0%</c:formatCode>
                <c:ptCount val="1"/>
                <c:pt idx="0">
                  <c:v>0.91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798-4373-8645-D6DB7D59F60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Top 8</c:v>
                </c:pt>
              </c:strCache>
            </c:strRef>
          </c:tx>
          <c:spPr>
            <a:solidFill>
              <a:srgbClr val="ED7D31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lstStyle/>
                <a:p>
                  <a:pPr>
                    <a:defRPr lang="zh-CN" sz="800" b="1" i="0" u="none" strike="noStrike" kern="1200" baseline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NLOS/LOS</c:v>
                </c:pt>
              </c:strCache>
            </c:strRef>
          </c:cat>
          <c:val>
            <c:numRef>
              <c:f>Sheet1!$C$2</c:f>
              <c:numCache>
                <c:formatCode>0.0%</c:formatCode>
                <c:ptCount val="1"/>
                <c:pt idx="0">
                  <c:v>0.95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798-4373-8645-D6DB7D59F60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488702336"/>
        <c:axId val="-488705600"/>
      </c:barChart>
      <c:catAx>
        <c:axId val="-4887023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488705600"/>
        <c:crosses val="autoZero"/>
        <c:auto val="1"/>
        <c:lblAlgn val="ctr"/>
        <c:lblOffset val="100"/>
        <c:noMultiLvlLbl val="0"/>
      </c:catAx>
      <c:valAx>
        <c:axId val="-488705600"/>
        <c:scaling>
          <c:orientation val="minMax"/>
          <c:max val="1"/>
          <c:min val="0.6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488702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dirty="0"/>
              <a:t>Average UPT</a:t>
            </a:r>
            <a:endParaRPr lang="zh-CN" altLang="en-US" sz="1200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'低频100M _1106'!$C$9</c:f>
              <c:strCache>
                <c:ptCount val="1"/>
                <c:pt idx="0">
                  <c:v>R18</c:v>
                </c:pt>
              </c:strCache>
            </c:strRef>
          </c:tx>
          <c:spPr>
            <a:solidFill>
              <a:srgbClr val="C2C2C2"/>
            </a:solidFill>
            <a:ln>
              <a:noFill/>
            </a:ln>
            <a:effectLst/>
          </c:spPr>
          <c:invertIfNegative val="0"/>
          <c:cat>
            <c:numRef>
              <c:f>'低频100M _1106'!$D$8:$H$8</c:f>
              <c:numCache>
                <c:formatCode>General</c:formatCode>
                <c:ptCount val="5"/>
                <c:pt idx="0">
                  <c:v>2</c:v>
                </c:pt>
                <c:pt idx="1">
                  <c:v>5</c:v>
                </c:pt>
                <c:pt idx="2">
                  <c:v>10</c:v>
                </c:pt>
                <c:pt idx="3">
                  <c:v>30</c:v>
                </c:pt>
                <c:pt idx="4">
                  <c:v>50</c:v>
                </c:pt>
              </c:numCache>
            </c:numRef>
          </c:cat>
          <c:val>
            <c:numRef>
              <c:f>'低频100M _1106'!$D$9:$H$9</c:f>
              <c:numCache>
                <c:formatCode>General</c:formatCode>
                <c:ptCount val="5"/>
                <c:pt idx="0">
                  <c:v>0.92614799999999997</c:v>
                </c:pt>
                <c:pt idx="1">
                  <c:v>0.94372999999999996</c:v>
                </c:pt>
                <c:pt idx="2">
                  <c:v>0.97265999999999997</c:v>
                </c:pt>
                <c:pt idx="3">
                  <c:v>1.07979</c:v>
                </c:pt>
                <c:pt idx="4">
                  <c:v>1.1759200000000001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D1E-46F1-AB48-5549BAED6B26}"/>
            </c:ext>
          </c:extLst>
        </c:ser>
        <c:ser>
          <c:idx val="1"/>
          <c:order val="1"/>
          <c:tx>
            <c:strRef>
              <c:f>'低频100M _1106'!$C$10</c:f>
              <c:strCache>
                <c:ptCount val="1"/>
                <c:pt idx="0">
                  <c:v>New TRS without FR1-aided BM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0"/>
          <c:cat>
            <c:numRef>
              <c:f>'低频100M _1106'!$D$8:$H$8</c:f>
              <c:numCache>
                <c:formatCode>General</c:formatCode>
                <c:ptCount val="5"/>
                <c:pt idx="0">
                  <c:v>2</c:v>
                </c:pt>
                <c:pt idx="1">
                  <c:v>5</c:v>
                </c:pt>
                <c:pt idx="2">
                  <c:v>10</c:v>
                </c:pt>
                <c:pt idx="3">
                  <c:v>30</c:v>
                </c:pt>
                <c:pt idx="4">
                  <c:v>50</c:v>
                </c:pt>
              </c:numCache>
            </c:numRef>
          </c:cat>
          <c:val>
            <c:numRef>
              <c:f>'低频100M _1106'!$D$10:$H$10</c:f>
              <c:numCache>
                <c:formatCode>General</c:formatCode>
                <c:ptCount val="5"/>
                <c:pt idx="0">
                  <c:v>0.92614799999999997</c:v>
                </c:pt>
                <c:pt idx="1">
                  <c:v>0.94372999999999996</c:v>
                </c:pt>
                <c:pt idx="2">
                  <c:v>1.1939500000000001</c:v>
                </c:pt>
                <c:pt idx="3">
                  <c:v>1.99898</c:v>
                </c:pt>
                <c:pt idx="4">
                  <c:v>2.3952599999999999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D1E-46F1-AB48-5549BAED6B26}"/>
            </c:ext>
          </c:extLst>
        </c:ser>
        <c:ser>
          <c:idx val="2"/>
          <c:order val="2"/>
          <c:tx>
            <c:strRef>
              <c:f>'低频100M _1106'!$C$11</c:f>
              <c:strCache>
                <c:ptCount val="1"/>
                <c:pt idx="0">
                  <c:v>New TRS with FR1-aided BM</c:v>
                </c:pt>
              </c:strCache>
            </c:strRef>
          </c:tx>
          <c:spPr>
            <a:solidFill>
              <a:srgbClr val="ED7D31"/>
            </a:solidFill>
            <a:ln>
              <a:noFill/>
            </a:ln>
            <a:effectLst/>
          </c:spPr>
          <c:invertIfNegative val="0"/>
          <c:cat>
            <c:numRef>
              <c:f>'低频100M _1106'!$D$8:$H$8</c:f>
              <c:numCache>
                <c:formatCode>General</c:formatCode>
                <c:ptCount val="5"/>
                <c:pt idx="0">
                  <c:v>2</c:v>
                </c:pt>
                <c:pt idx="1">
                  <c:v>5</c:v>
                </c:pt>
                <c:pt idx="2">
                  <c:v>10</c:v>
                </c:pt>
                <c:pt idx="3">
                  <c:v>30</c:v>
                </c:pt>
                <c:pt idx="4">
                  <c:v>50</c:v>
                </c:pt>
              </c:numCache>
            </c:numRef>
          </c:cat>
          <c:val>
            <c:numRef>
              <c:f>'低频100M _1106'!$D$11:$H$11</c:f>
              <c:numCache>
                <c:formatCode>General</c:formatCode>
                <c:ptCount val="5"/>
                <c:pt idx="0">
                  <c:v>1.0314749999999999</c:v>
                </c:pt>
                <c:pt idx="1">
                  <c:v>1.6146579999999999</c:v>
                </c:pt>
                <c:pt idx="2">
                  <c:v>2.134671</c:v>
                </c:pt>
                <c:pt idx="3">
                  <c:v>2.8175919999999999</c:v>
                </c:pt>
                <c:pt idx="4">
                  <c:v>3.023787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D1E-46F1-AB48-5549BAED6B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488705056"/>
        <c:axId val="-488703968"/>
      </c:barChart>
      <c:catAx>
        <c:axId val="-48870505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/>
                  <a:t>Packet</a:t>
                </a:r>
                <a:r>
                  <a:rPr lang="en-US" altLang="zh-CN" baseline="0"/>
                  <a:t> size [MByte]</a:t>
                </a:r>
                <a:endParaRPr lang="zh-CN" altLang="en-US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488703968"/>
        <c:crosses val="autoZero"/>
        <c:auto val="1"/>
        <c:lblAlgn val="ctr"/>
        <c:lblOffset val="100"/>
        <c:noMultiLvlLbl val="0"/>
      </c:catAx>
      <c:valAx>
        <c:axId val="-488703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 algn="ctr" rtl="0">
                  <a:defRPr lang="zh-CN" altLang="en-US" sz="1000" b="0" i="0" u="none" strike="noStrike" kern="1200" spc="0" baseline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000" b="0" i="0" u="none" strike="noStrike" kern="1200" spc="0" baseline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n-lt"/>
                    <a:ea typeface="+mn-ea"/>
                    <a:cs typeface="+mn-cs"/>
                  </a:rPr>
                  <a:t>Avg. UPT [Gbps]</a:t>
                </a:r>
                <a:endParaRPr lang="zh-CN" altLang="en-US" sz="1000" b="0" i="0" u="none" strike="noStrike" kern="1200" spc="0" baseline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cs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algn="ctr" rtl="0">
                <a:defRPr lang="zh-CN" altLang="en-US" sz="1000" b="0" i="0" u="none" strike="noStrike" kern="1200" spc="0" baseline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488705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Top 5</c:v>
                </c:pt>
              </c:strCache>
            </c:strRef>
          </c:tx>
          <c:spPr>
            <a:solidFill>
              <a:srgbClr val="666666">
                <a:lumMod val="40000"/>
                <a:lumOff val="6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9.8957110481557502E-17"/>
                  <c:y val="1.901228912452149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409-4CA5-99A4-749D2F3FDFC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/>
              <a:lstStyle/>
              <a:p>
                <a:pPr algn="ctr">
                  <a:defRPr lang="zh-CN" altLang="en-US"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NLOS/LOS</c:v>
                </c:pt>
              </c:strCache>
            </c:strRef>
          </c:cat>
          <c:val>
            <c:numRef>
              <c:f>Sheet1!$B$2</c:f>
              <c:numCache>
                <c:formatCode>0.0%</c:formatCode>
                <c:ptCount val="1"/>
                <c:pt idx="0">
                  <c:v>0.93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B02-4BB8-BA35-2B28339274A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Top 8</c:v>
                </c:pt>
              </c:strCache>
            </c:strRef>
          </c:tx>
          <c:spPr>
            <a:solidFill>
              <a:srgbClr val="ED7D31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lstStyle/>
                <a:p>
                  <a:pPr>
                    <a:defRPr lang="zh-CN" sz="800" b="1" i="0" u="none" strike="noStrike" kern="1200" baseline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NLOS/LOS</c:v>
                </c:pt>
              </c:strCache>
            </c:strRef>
          </c:cat>
          <c:val>
            <c:numRef>
              <c:f>Sheet1!$C$2</c:f>
              <c:numCache>
                <c:formatCode>0.0%</c:formatCode>
                <c:ptCount val="1"/>
                <c:pt idx="0">
                  <c:v>0.97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B02-4BB8-BA35-2B28339274A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775810720"/>
        <c:axId val="-775815072"/>
      </c:barChart>
      <c:catAx>
        <c:axId val="-7758107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775815072"/>
        <c:crosses val="autoZero"/>
        <c:auto val="1"/>
        <c:lblAlgn val="ctr"/>
        <c:lblOffset val="100"/>
        <c:noMultiLvlLbl val="0"/>
      </c:catAx>
      <c:valAx>
        <c:axId val="-775815072"/>
        <c:scaling>
          <c:orientation val="minMax"/>
          <c:max val="1"/>
          <c:min val="0.6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775810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dirty="0"/>
              <a:t>Average UPT</a:t>
            </a:r>
            <a:endParaRPr lang="zh-CN" altLang="en-US" sz="1200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'低频100M _1106'!$C$9</c:f>
              <c:strCache>
                <c:ptCount val="1"/>
                <c:pt idx="0">
                  <c:v>R18</c:v>
                </c:pt>
              </c:strCache>
            </c:strRef>
          </c:tx>
          <c:spPr>
            <a:solidFill>
              <a:srgbClr val="C2C2C2"/>
            </a:solidFill>
            <a:ln>
              <a:noFill/>
            </a:ln>
            <a:effectLst/>
          </c:spPr>
          <c:invertIfNegative val="0"/>
          <c:cat>
            <c:numRef>
              <c:f>'低频100M _1106'!$D$8:$H$8</c:f>
              <c:numCache>
                <c:formatCode>General</c:formatCode>
                <c:ptCount val="5"/>
                <c:pt idx="0">
                  <c:v>2</c:v>
                </c:pt>
                <c:pt idx="1">
                  <c:v>5</c:v>
                </c:pt>
                <c:pt idx="2">
                  <c:v>10</c:v>
                </c:pt>
                <c:pt idx="3">
                  <c:v>30</c:v>
                </c:pt>
                <c:pt idx="4">
                  <c:v>50</c:v>
                </c:pt>
              </c:numCache>
            </c:numRef>
          </c:cat>
          <c:val>
            <c:numRef>
              <c:f>'低频100M _1106'!$D$9:$H$9</c:f>
              <c:numCache>
                <c:formatCode>General</c:formatCode>
                <c:ptCount val="5"/>
                <c:pt idx="0">
                  <c:v>0.92614799999999997</c:v>
                </c:pt>
                <c:pt idx="1">
                  <c:v>0.94372999999999996</c:v>
                </c:pt>
                <c:pt idx="2">
                  <c:v>0.97265999999999997</c:v>
                </c:pt>
                <c:pt idx="3">
                  <c:v>1.07979</c:v>
                </c:pt>
                <c:pt idx="4">
                  <c:v>1.1759200000000001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A51-4FD4-9A80-56876EDEDFF3}"/>
            </c:ext>
          </c:extLst>
        </c:ser>
        <c:ser>
          <c:idx val="1"/>
          <c:order val="1"/>
          <c:tx>
            <c:strRef>
              <c:f>'低频100M _1106'!$C$10</c:f>
              <c:strCache>
                <c:ptCount val="1"/>
                <c:pt idx="0">
                  <c:v>New TRS without FR1-aided BM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0"/>
          <c:cat>
            <c:numRef>
              <c:f>'低频100M _1106'!$D$8:$H$8</c:f>
              <c:numCache>
                <c:formatCode>General</c:formatCode>
                <c:ptCount val="5"/>
                <c:pt idx="0">
                  <c:v>2</c:v>
                </c:pt>
                <c:pt idx="1">
                  <c:v>5</c:v>
                </c:pt>
                <c:pt idx="2">
                  <c:v>10</c:v>
                </c:pt>
                <c:pt idx="3">
                  <c:v>30</c:v>
                </c:pt>
                <c:pt idx="4">
                  <c:v>50</c:v>
                </c:pt>
              </c:numCache>
            </c:numRef>
          </c:cat>
          <c:val>
            <c:numRef>
              <c:f>'低频100M _1106'!$D$10:$H$10</c:f>
              <c:numCache>
                <c:formatCode>General</c:formatCode>
                <c:ptCount val="5"/>
                <c:pt idx="0">
                  <c:v>0.92614799999999997</c:v>
                </c:pt>
                <c:pt idx="1">
                  <c:v>0.94372999999999996</c:v>
                </c:pt>
                <c:pt idx="2">
                  <c:v>1.1939500000000001</c:v>
                </c:pt>
                <c:pt idx="3">
                  <c:v>1.99898</c:v>
                </c:pt>
                <c:pt idx="4">
                  <c:v>2.3952599999999999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A51-4FD4-9A80-56876EDEDFF3}"/>
            </c:ext>
          </c:extLst>
        </c:ser>
        <c:ser>
          <c:idx val="2"/>
          <c:order val="2"/>
          <c:tx>
            <c:strRef>
              <c:f>'低频100M _1106'!$C$11</c:f>
              <c:strCache>
                <c:ptCount val="1"/>
                <c:pt idx="0">
                  <c:v>New TRS with FR1-aided BM</c:v>
                </c:pt>
              </c:strCache>
            </c:strRef>
          </c:tx>
          <c:spPr>
            <a:solidFill>
              <a:srgbClr val="ED7D31"/>
            </a:solidFill>
            <a:ln>
              <a:noFill/>
            </a:ln>
            <a:effectLst/>
          </c:spPr>
          <c:invertIfNegative val="0"/>
          <c:cat>
            <c:numRef>
              <c:f>'低频100M _1106'!$D$8:$H$8</c:f>
              <c:numCache>
                <c:formatCode>General</c:formatCode>
                <c:ptCount val="5"/>
                <c:pt idx="0">
                  <c:v>2</c:v>
                </c:pt>
                <c:pt idx="1">
                  <c:v>5</c:v>
                </c:pt>
                <c:pt idx="2">
                  <c:v>10</c:v>
                </c:pt>
                <c:pt idx="3">
                  <c:v>30</c:v>
                </c:pt>
                <c:pt idx="4">
                  <c:v>50</c:v>
                </c:pt>
              </c:numCache>
            </c:numRef>
          </c:cat>
          <c:val>
            <c:numRef>
              <c:f>'低频100M _1106'!$D$11:$H$11</c:f>
              <c:numCache>
                <c:formatCode>General</c:formatCode>
                <c:ptCount val="5"/>
                <c:pt idx="0">
                  <c:v>1.0336989999999999</c:v>
                </c:pt>
                <c:pt idx="1">
                  <c:v>1.6288549999999999</c:v>
                </c:pt>
                <c:pt idx="2">
                  <c:v>2.1595260000000001</c:v>
                </c:pt>
                <c:pt idx="3">
                  <c:v>2.8559640000000002</c:v>
                </c:pt>
                <c:pt idx="4">
                  <c:v>3.065928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A51-4FD4-9A80-56876EDEDF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775814528"/>
        <c:axId val="-775811808"/>
      </c:barChart>
      <c:catAx>
        <c:axId val="-7758145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/>
                  <a:t>Packet</a:t>
                </a:r>
                <a:r>
                  <a:rPr lang="en-US" altLang="zh-CN" baseline="0"/>
                  <a:t> size [MByte]</a:t>
                </a:r>
                <a:endParaRPr lang="zh-CN" altLang="en-US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775811808"/>
        <c:crosses val="autoZero"/>
        <c:auto val="1"/>
        <c:lblAlgn val="ctr"/>
        <c:lblOffset val="100"/>
        <c:noMultiLvlLbl val="0"/>
      </c:catAx>
      <c:valAx>
        <c:axId val="-775811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 algn="ctr" rtl="0">
                  <a:defRPr lang="zh-CN" altLang="en-US" sz="1000" b="0" i="0" u="none" strike="noStrike" kern="1200" spc="0" baseline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000" b="0" i="0" u="none" strike="noStrike" kern="1200" spc="0" baseline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n-lt"/>
                    <a:ea typeface="+mn-ea"/>
                    <a:cs typeface="+mn-cs"/>
                  </a:rPr>
                  <a:t>Avg. UPT [Gbps]</a:t>
                </a:r>
                <a:endParaRPr lang="zh-CN" altLang="en-US" sz="1000" b="0" i="0" u="none" strike="noStrike" kern="1200" spc="0" baseline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cs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algn="ctr" rtl="0">
                <a:defRPr lang="zh-CN" altLang="en-US" sz="1000" b="0" i="0" u="none" strike="noStrike" kern="1200" spc="0" baseline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775814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391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979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6D0AD61E-2EEC-4EBE-A03A-9331DC66DFF8}" type="slidenum">
              <a:rPr lang="de-DE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79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844" y="273049"/>
            <a:ext cx="4012651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596" y="273054"/>
            <a:ext cx="68183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844" y="1435104"/>
            <a:ext cx="401265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81" indent="0">
              <a:buNone/>
              <a:defRPr sz="1200"/>
            </a:lvl2pPr>
            <a:lvl3pPr marL="913960" indent="0">
              <a:buNone/>
              <a:defRPr sz="1000"/>
            </a:lvl3pPr>
            <a:lvl4pPr marL="1370942" indent="0">
              <a:buNone/>
              <a:defRPr sz="900"/>
            </a:lvl4pPr>
            <a:lvl5pPr marL="1827922" indent="0">
              <a:buNone/>
              <a:defRPr sz="900"/>
            </a:lvl5pPr>
            <a:lvl6pPr marL="2284903" indent="0">
              <a:buNone/>
              <a:defRPr sz="900"/>
            </a:lvl6pPr>
            <a:lvl7pPr marL="2741882" indent="0">
              <a:buNone/>
              <a:defRPr sz="900"/>
            </a:lvl7pPr>
            <a:lvl8pPr marL="3198864" indent="0">
              <a:buNone/>
              <a:defRPr sz="900"/>
            </a:lvl8pPr>
            <a:lvl9pPr marL="3655843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7A316AA4-8472-45A7-8199-4489E091FEDC}" type="slidenum">
              <a:rPr lang="de-DE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4326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651" y="4800600"/>
            <a:ext cx="7318058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651" y="612775"/>
            <a:ext cx="731805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981" indent="0">
              <a:buNone/>
              <a:defRPr sz="2800"/>
            </a:lvl2pPr>
            <a:lvl3pPr marL="913960" indent="0">
              <a:buNone/>
              <a:defRPr sz="2400"/>
            </a:lvl3pPr>
            <a:lvl4pPr marL="1370942" indent="0">
              <a:buNone/>
              <a:defRPr sz="2000"/>
            </a:lvl4pPr>
            <a:lvl5pPr marL="1827922" indent="0">
              <a:buNone/>
              <a:defRPr sz="2000"/>
            </a:lvl5pPr>
            <a:lvl6pPr marL="2284903" indent="0">
              <a:buNone/>
              <a:defRPr sz="2000"/>
            </a:lvl6pPr>
            <a:lvl7pPr marL="2741882" indent="0">
              <a:buNone/>
              <a:defRPr sz="2000"/>
            </a:lvl7pPr>
            <a:lvl8pPr marL="3198864" indent="0">
              <a:buNone/>
              <a:defRPr sz="2000"/>
            </a:lvl8pPr>
            <a:lvl9pPr marL="3655843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651" y="5367338"/>
            <a:ext cx="7318058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6981" indent="0">
              <a:buNone/>
              <a:defRPr sz="1200"/>
            </a:lvl2pPr>
            <a:lvl3pPr marL="913960" indent="0">
              <a:buNone/>
              <a:defRPr sz="1000"/>
            </a:lvl3pPr>
            <a:lvl4pPr marL="1370942" indent="0">
              <a:buNone/>
              <a:defRPr sz="900"/>
            </a:lvl4pPr>
            <a:lvl5pPr marL="1827922" indent="0">
              <a:buNone/>
              <a:defRPr sz="900"/>
            </a:lvl5pPr>
            <a:lvl6pPr marL="2284903" indent="0">
              <a:buNone/>
              <a:defRPr sz="900"/>
            </a:lvl6pPr>
            <a:lvl7pPr marL="2741882" indent="0">
              <a:buNone/>
              <a:defRPr sz="900"/>
            </a:lvl7pPr>
            <a:lvl8pPr marL="3198864" indent="0">
              <a:buNone/>
              <a:defRPr sz="900"/>
            </a:lvl8pPr>
            <a:lvl9pPr marL="3655843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830BB982-0E14-4EFC-9E0B-44E2BF0F5654}" type="slidenum">
              <a:rPr lang="de-DE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938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5BD3C3CB-DD0A-4EAA-B7C6-AFCB71A9DB62}" type="slidenum">
              <a:rPr lang="de-DE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9277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17726" y="44451"/>
            <a:ext cx="2729449" cy="57912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27259" y="44451"/>
            <a:ext cx="7987186" cy="5791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503C9787-5AF8-437A-BC83-0CF91A1130A3}" type="slidenum">
              <a:rPr lang="de-DE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4865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7258" y="44451"/>
            <a:ext cx="10331250" cy="87153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870292" y="1641479"/>
            <a:ext cx="10576880" cy="4194175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C6F7DE52-A7E7-4A8B-846E-3870B8F7837B}" type="slidenum">
              <a:rPr lang="de-DE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3262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7258" y="44451"/>
            <a:ext cx="10331250" cy="87153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70295" y="1641479"/>
            <a:ext cx="5185741" cy="41941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59317" y="1641479"/>
            <a:ext cx="5187859" cy="41941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25D3C109-1863-4C2C-BAEB-C2B2D1F508F4}" type="slidenum">
              <a:rPr lang="de-DE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9199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527260" y="44451"/>
            <a:ext cx="10919914" cy="5791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FF7E98ED-4A19-4C3B-86E6-A88820B50295}" type="slidenum">
              <a:rPr lang="de-DE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6856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7258" y="44451"/>
            <a:ext cx="10331250" cy="87153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70295" y="1641479"/>
            <a:ext cx="5185741" cy="41941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259317" y="1641475"/>
            <a:ext cx="5187859" cy="20208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59317" y="3814766"/>
            <a:ext cx="5187859" cy="20208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F5DF36C3-600C-4095-96F3-A32917BBF73B}" type="slidenum">
              <a:rPr lang="de-DE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7811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7455" y="44827"/>
            <a:ext cx="10331444" cy="87125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70101" y="1641663"/>
            <a:ext cx="5195560" cy="4193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250462" y="1641661"/>
            <a:ext cx="5197484" cy="202966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50462" y="3805804"/>
            <a:ext cx="5197484" cy="202966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7482B9FC-7085-41DC-A41B-153BB38DADFC}" type="slidenum">
              <a:rPr lang="de-DE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789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44572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1D1D1A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88780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灯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xmlns="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:a16="http://schemas.microsoft.com/office/drawing/2014/main" xmlns="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1D1D1A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C897A368-8F39-4049-9BB0-AEB315EB7E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12621051-E1A4-A049-BF21-61B18B34831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01185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1D1D1A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81681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领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3" y="0"/>
            <a:ext cx="12201065" cy="56022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6462" y="907581"/>
            <a:ext cx="6610328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lnSpc>
                <a:spcPts val="3440"/>
              </a:lnSpc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1D1D1A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1878D8DD-C7E7-9345-9C0D-92472D27AD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77530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7216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1D1D1A"/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95287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15460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82879067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69166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Logo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15746" y="5589589"/>
            <a:ext cx="1018515" cy="76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82639"/>
            <a:ext cx="12196763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870294" y="6207129"/>
            <a:ext cx="2761168" cy="26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87" tIns="40047" rIns="80087" bIns="40047">
            <a:spAutoFit/>
          </a:bodyPr>
          <a:lstStyle/>
          <a:p>
            <a:pPr defTabSz="80130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>
                <a:solidFill>
                  <a:srgbClr val="000000"/>
                </a:solidFill>
                <a:latin typeface="FrutigerNext LT Bold" pitchFamily="1" charset="0"/>
                <a:ea typeface="MS PGothic" pitchFamily="34" charset="-128"/>
              </a:rPr>
              <a:t>HUAWEI TECHNOLOGIES CO., LTD.</a:t>
            </a:r>
            <a:endParaRPr lang="en-US" altLang="zh-CN" sz="2200" dirty="0">
              <a:solidFill>
                <a:srgbClr val="000000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9636716" y="4094166"/>
            <a:ext cx="1345909" cy="26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87" tIns="40047" rIns="80087" bIns="40047">
            <a:spAutoFit/>
          </a:bodyPr>
          <a:lstStyle/>
          <a:p>
            <a:pPr defTabSz="80130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>
                <a:solidFill>
                  <a:srgbClr val="FFFFFF"/>
                </a:solidFill>
                <a:ea typeface="ＭＳ Ｐゴシック" pitchFamily="34" charset="-128"/>
              </a:rPr>
              <a:t>www.huawei.com</a:t>
            </a:r>
          </a:p>
        </p:txBody>
      </p:sp>
      <p:sp>
        <p:nvSpPr>
          <p:cNvPr id="8" name="Rectangle 23"/>
          <p:cNvSpPr>
            <a:spLocks noChangeArrowheads="1"/>
          </p:cNvSpPr>
          <p:nvPr/>
        </p:nvSpPr>
        <p:spPr bwMode="auto">
          <a:xfrm>
            <a:off x="5314914" y="6207129"/>
            <a:ext cx="1565908" cy="26550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057" tIns="40027" rIns="80057" bIns="40027">
            <a:spAutoFit/>
          </a:bodyPr>
          <a:lstStyle/>
          <a:p>
            <a:pPr defTabSz="80130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>
                <a:solidFill>
                  <a:srgbClr val="000000"/>
                </a:solidFill>
                <a:latin typeface="FrutigerNext LT Bold" pitchFamily="1" charset="0"/>
                <a:ea typeface="ＭＳ Ｐゴシック" pitchFamily="34" charset="-128"/>
              </a:rPr>
              <a:t>Huawei Confidential </a:t>
            </a:r>
          </a:p>
        </p:txBody>
      </p:sp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9060759" y="247654"/>
            <a:ext cx="1484156" cy="29627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057" tIns="40027" rIns="80057" bIns="40027">
            <a:spAutoFit/>
          </a:bodyPr>
          <a:lstStyle/>
          <a:p>
            <a:pPr defTabSz="80130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b="1" dirty="0">
                <a:solidFill>
                  <a:srgbClr val="666666"/>
                </a:solidFill>
                <a:ea typeface="ＭＳ Ｐゴシック" pitchFamily="34" charset="-128"/>
              </a:rPr>
              <a:t>Security Level:</a:t>
            </a:r>
            <a:r>
              <a:rPr lang="zh-CN" altLang="en-US" sz="1400" b="1" dirty="0">
                <a:solidFill>
                  <a:srgbClr val="666666"/>
                </a:solidFill>
                <a:ea typeface="ＭＳ Ｐゴシック" pitchFamily="34" charset="-128"/>
              </a:rPr>
              <a:t> </a:t>
            </a:r>
          </a:p>
        </p:txBody>
      </p:sp>
      <p:sp>
        <p:nvSpPr>
          <p:cNvPr id="10" name="Text Box 66"/>
          <p:cNvSpPr txBox="1">
            <a:spLocks noChangeArrowheads="1"/>
          </p:cNvSpPr>
          <p:nvPr/>
        </p:nvSpPr>
        <p:spPr bwMode="auto">
          <a:xfrm>
            <a:off x="-2625692" y="1322388"/>
            <a:ext cx="2625692" cy="3762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80104" tIns="40052" rIns="80104" bIns="40052">
            <a:spAutoFit/>
          </a:bodyPr>
          <a:lstStyle/>
          <a:p>
            <a:pPr algn="r" defTabSz="801303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英文标题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:40-47pt  </a:t>
            </a:r>
          </a:p>
          <a:p>
            <a:pPr algn="r" defTabSz="801303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副标题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:26-30pt</a:t>
            </a:r>
          </a:p>
          <a:p>
            <a:pPr algn="r" defTabSz="801303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字体颜色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:</a:t>
            </a: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反白</a:t>
            </a:r>
          </a:p>
          <a:p>
            <a:pPr algn="r" defTabSz="801303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内部使用字体 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:</a:t>
            </a:r>
          </a:p>
          <a:p>
            <a:pPr algn="r" defTabSz="801303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100" dirty="0" err="1">
                <a:solidFill>
                  <a:srgbClr val="FFFFFF"/>
                </a:solidFill>
                <a:latin typeface="Arial" charset="0"/>
              </a:rPr>
              <a:t>FrutigerNext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 LT Medium</a:t>
            </a:r>
          </a:p>
          <a:p>
            <a:pPr algn="r" defTabSz="801303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外部使用字体 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: Arial</a:t>
            </a:r>
            <a:endParaRPr lang="zh-CN" altLang="en-US" sz="1100" dirty="0">
              <a:solidFill>
                <a:srgbClr val="FFFFFF"/>
              </a:solidFill>
              <a:latin typeface="Arial" charset="0"/>
            </a:endParaRPr>
          </a:p>
          <a:p>
            <a:pPr algn="r" defTabSz="801303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100" dirty="0">
              <a:solidFill>
                <a:srgbClr val="FFFFFF"/>
              </a:solidFill>
              <a:latin typeface="Arial" charset="0"/>
            </a:endParaRPr>
          </a:p>
          <a:p>
            <a:pPr algn="r" defTabSz="801303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100" dirty="0">
              <a:solidFill>
                <a:srgbClr val="FFFFFF"/>
              </a:solidFill>
              <a:latin typeface="Arial" charset="0"/>
            </a:endParaRPr>
          </a:p>
          <a:p>
            <a:pPr algn="r" defTabSz="801303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中文标题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:35-47pt</a:t>
            </a:r>
          </a:p>
          <a:p>
            <a:pPr algn="r" defTabSz="801303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字体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:</a:t>
            </a: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黑体</a:t>
            </a:r>
          </a:p>
          <a:p>
            <a:pPr algn="r" defTabSz="801303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  </a:t>
            </a: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副标题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:24-28pt</a:t>
            </a:r>
            <a:endParaRPr lang="zh-CN" altLang="en-US" sz="1100" dirty="0">
              <a:solidFill>
                <a:srgbClr val="FFFFFF"/>
              </a:solidFill>
              <a:latin typeface="Arial" charset="0"/>
            </a:endParaRPr>
          </a:p>
          <a:p>
            <a:pPr algn="r" defTabSz="801303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字体颜色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:</a:t>
            </a: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反白</a:t>
            </a:r>
          </a:p>
          <a:p>
            <a:pPr algn="r" defTabSz="801303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字体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:</a:t>
            </a: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细黑体</a:t>
            </a:r>
          </a:p>
          <a:p>
            <a:pPr algn="r" defTabSz="801303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100" dirty="0">
              <a:solidFill>
                <a:srgbClr val="FFFFFF"/>
              </a:solidFill>
              <a:latin typeface="Arial" charset="0"/>
            </a:endParaRPr>
          </a:p>
          <a:p>
            <a:pPr algn="r" defTabSz="801303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100" dirty="0">
              <a:solidFill>
                <a:srgbClr val="FFFFFF"/>
              </a:solidFill>
              <a:latin typeface="Arial" charset="0"/>
            </a:endParaRPr>
          </a:p>
          <a:p>
            <a:pPr algn="r" defTabSz="801303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100" dirty="0">
              <a:solidFill>
                <a:srgbClr val="FFFFFF"/>
              </a:solidFill>
              <a:latin typeface="Arial" charset="0"/>
            </a:endParaRPr>
          </a:p>
          <a:p>
            <a:pPr algn="r" defTabSz="801303" eaLnBrk="0" fontAlgn="base" hangingPunct="0">
              <a:lnSpc>
                <a:spcPct val="125000"/>
              </a:lnSpc>
              <a:spcBef>
                <a:spcPct val="50000"/>
              </a:spcBef>
              <a:spcAft>
                <a:spcPct val="0"/>
              </a:spcAft>
              <a:defRPr/>
            </a:pPr>
            <a:endParaRPr lang="zh-CN" altLang="en-US" sz="11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4047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849122" y="1392241"/>
            <a:ext cx="7074545" cy="1666875"/>
          </a:xfrm>
        </p:spPr>
        <p:txBody>
          <a:bodyPr/>
          <a:lstStyle>
            <a:lvl1pPr>
              <a:defRPr sz="43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4048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12646" y="3182943"/>
            <a:ext cx="7076664" cy="865187"/>
          </a:xfrm>
        </p:spPr>
        <p:txBody>
          <a:bodyPr lIns="80104" tIns="40052" rIns="80104" bIns="40052"/>
          <a:lstStyle>
            <a:lvl1pPr marL="0" indent="0">
              <a:buFont typeface="Wingdings" pitchFamily="2" charset="2"/>
              <a:buNone/>
              <a:defRPr sz="2800">
                <a:solidFill>
                  <a:schemeClr val="bg1"/>
                </a:solidFill>
                <a:latin typeface="华文细黑" pitchFamily="2" charset="-122"/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1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912641" y="282577"/>
            <a:ext cx="2845911" cy="474663"/>
          </a:xfrm>
        </p:spPr>
        <p:txBody>
          <a:bodyPr lIns="80104" tIns="40052" rIns="80104" bIns="40052"/>
          <a:lstStyle>
            <a:lvl1pPr>
              <a:lnSpc>
                <a:spcPct val="100000"/>
              </a:lnSpc>
              <a:defRPr>
                <a:latin typeface="FrutigerNext LT Regular" pitchFamily="34" charset="0"/>
              </a:defRPr>
            </a:lvl1pPr>
          </a:lstStyle>
          <a:p>
            <a:pPr>
              <a:defRPr/>
            </a:pPr>
            <a:fld id="{2522D767-7E6B-48B7-8E05-3A254CFFB1AF}" type="datetime1">
              <a:rPr lang="zh-CN" altLang="en-US" smtClean="0">
                <a:solidFill>
                  <a:srgbClr val="000000"/>
                </a:solidFill>
              </a:rPr>
              <a:pPr>
                <a:defRPr/>
              </a:pPr>
              <a:t>2023/5/31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852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9E16D1EF-4591-4C91-A147-99B848E631E2}" type="slidenum">
              <a:rPr lang="de-DE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080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460" y="4406905"/>
            <a:ext cx="1036724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460" y="2906717"/>
            <a:ext cx="10367249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981" indent="0">
              <a:buNone/>
              <a:defRPr sz="1800"/>
            </a:lvl2pPr>
            <a:lvl3pPr marL="913960" indent="0">
              <a:buNone/>
              <a:defRPr sz="1600"/>
            </a:lvl3pPr>
            <a:lvl4pPr marL="1370942" indent="0">
              <a:buNone/>
              <a:defRPr sz="1400"/>
            </a:lvl4pPr>
            <a:lvl5pPr marL="1827922" indent="0">
              <a:buNone/>
              <a:defRPr sz="1400"/>
            </a:lvl5pPr>
            <a:lvl6pPr marL="2284903" indent="0">
              <a:buNone/>
              <a:defRPr sz="1400"/>
            </a:lvl6pPr>
            <a:lvl7pPr marL="2741882" indent="0">
              <a:buNone/>
              <a:defRPr sz="1400"/>
            </a:lvl7pPr>
            <a:lvl8pPr marL="3198864" indent="0">
              <a:buNone/>
              <a:defRPr sz="1400"/>
            </a:lvl8pPr>
            <a:lvl9pPr marL="3655843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C9536356-2CE0-4084-961B-72B589F839F1}" type="slidenum">
              <a:rPr lang="de-DE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860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70295" y="1641479"/>
            <a:ext cx="5185741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59317" y="1641479"/>
            <a:ext cx="5187859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6E95BA61-05C3-499B-B344-A2D1A900E35D}" type="slidenum">
              <a:rPr lang="de-DE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853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838" y="274639"/>
            <a:ext cx="1097708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841" y="1535113"/>
            <a:ext cx="5389022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81" indent="0">
              <a:buNone/>
              <a:defRPr sz="2000" b="1"/>
            </a:lvl2pPr>
            <a:lvl3pPr marL="913960" indent="0">
              <a:buNone/>
              <a:defRPr sz="1800" b="1"/>
            </a:lvl3pPr>
            <a:lvl4pPr marL="1370942" indent="0">
              <a:buNone/>
              <a:defRPr sz="1600" b="1"/>
            </a:lvl4pPr>
            <a:lvl5pPr marL="1827922" indent="0">
              <a:buNone/>
              <a:defRPr sz="1600" b="1"/>
            </a:lvl5pPr>
            <a:lvl6pPr marL="2284903" indent="0">
              <a:buNone/>
              <a:defRPr sz="1600" b="1"/>
            </a:lvl6pPr>
            <a:lvl7pPr marL="2741882" indent="0">
              <a:buNone/>
              <a:defRPr sz="1600" b="1"/>
            </a:lvl7pPr>
            <a:lvl8pPr marL="3198864" indent="0">
              <a:buNone/>
              <a:defRPr sz="1600" b="1"/>
            </a:lvl8pPr>
            <a:lvl9pPr marL="3655843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841" y="2174875"/>
            <a:ext cx="538902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5789" y="1535113"/>
            <a:ext cx="5391139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81" indent="0">
              <a:buNone/>
              <a:defRPr sz="2000" b="1"/>
            </a:lvl2pPr>
            <a:lvl3pPr marL="913960" indent="0">
              <a:buNone/>
              <a:defRPr sz="1800" b="1"/>
            </a:lvl3pPr>
            <a:lvl4pPr marL="1370942" indent="0">
              <a:buNone/>
              <a:defRPr sz="1600" b="1"/>
            </a:lvl4pPr>
            <a:lvl5pPr marL="1827922" indent="0">
              <a:buNone/>
              <a:defRPr sz="1600" b="1"/>
            </a:lvl5pPr>
            <a:lvl6pPr marL="2284903" indent="0">
              <a:buNone/>
              <a:defRPr sz="1600" b="1"/>
            </a:lvl6pPr>
            <a:lvl7pPr marL="2741882" indent="0">
              <a:buNone/>
              <a:defRPr sz="1600" b="1"/>
            </a:lvl7pPr>
            <a:lvl8pPr marL="3198864" indent="0">
              <a:buNone/>
              <a:defRPr sz="1600" b="1"/>
            </a:lvl8pPr>
            <a:lvl9pPr marL="3655843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5789" y="2174875"/>
            <a:ext cx="539113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3CE37050-24A1-4C2D-B288-2380EDC33000}" type="slidenum">
              <a:rPr lang="de-DE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705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B8CB5487-F8F9-44F3-9349-A15D6D0BC3E6}" type="slidenum">
              <a:rPr lang="de-DE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141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22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.jpe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9" descr="dd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" y="6224592"/>
            <a:ext cx="1220523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870294" y="6438904"/>
            <a:ext cx="2761168" cy="26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87" tIns="40047" rIns="80087" bIns="40047">
            <a:spAutoFit/>
          </a:bodyPr>
          <a:lstStyle/>
          <a:p>
            <a:pPr defTabSz="80130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>
                <a:solidFill>
                  <a:srgbClr val="000000"/>
                </a:solidFill>
                <a:latin typeface="FrutigerNext LT Bold" pitchFamily="1" charset="0"/>
                <a:ea typeface="MS PGothic" pitchFamily="34" charset="-128"/>
              </a:rPr>
              <a:t>HUAWEI TECHNOLOGIES CO., LTD.</a:t>
            </a:r>
            <a:endParaRPr lang="en-US" altLang="zh-CN" sz="2200" dirty="0">
              <a:solidFill>
                <a:srgbClr val="000000"/>
              </a:solidFill>
              <a:latin typeface="Arial" pitchFamily="34" charset="0"/>
              <a:ea typeface="MS PGothic" pitchFamily="34" charset="-128"/>
            </a:endParaRPr>
          </a:p>
        </p:txBody>
      </p:sp>
      <p:pic>
        <p:nvPicPr>
          <p:cNvPr id="3076" name="Picture 9" descr="8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0015746" y="6399217"/>
            <a:ext cx="1749050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2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484801" y="6489704"/>
            <a:ext cx="279720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>
                <a:solidFill>
                  <a:schemeClr val="tx1"/>
                </a:solidFill>
                <a:latin typeface="FrutigerNext LT Bold" pitchFamily="1" charset="0"/>
              </a:defRPr>
            </a:lvl1pPr>
          </a:lstStyle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altLang="zh-CN" sz="1200">
                <a:solidFill>
                  <a:srgbClr val="000000"/>
                </a:solidFill>
                <a:ea typeface="MS PGothic" pitchFamily="34" charset="-128"/>
              </a:rPr>
              <a:t>Page </a:t>
            </a:r>
            <a:fld id="{CF487D23-85E9-4222-B7DF-516F1007D7BB}" type="slidenum">
              <a:rPr lang="de-DE" altLang="zh-CN" sz="1200" smtClean="0">
                <a:solidFill>
                  <a:srgbClr val="000000"/>
                </a:solidFill>
                <a:ea typeface="MS PGothic" pitchFamily="34" charset="-128"/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zh-CN" sz="120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3078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527258" y="-100014"/>
            <a:ext cx="10331250" cy="871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04" tIns="40052" rIns="80104" bIns="4005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5192098" y="6438904"/>
            <a:ext cx="1565908" cy="26550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057" tIns="40027" rIns="80057" bIns="40027">
            <a:spAutoFit/>
          </a:bodyPr>
          <a:lstStyle/>
          <a:p>
            <a:pPr defTabSz="80130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>
                <a:solidFill>
                  <a:srgbClr val="000000"/>
                </a:solidFill>
                <a:latin typeface="FrutigerNext LT Bold" pitchFamily="1" charset="0"/>
                <a:ea typeface="ＭＳ Ｐゴシック" pitchFamily="34" charset="-128"/>
              </a:rPr>
              <a:t>Huawei Confidential </a:t>
            </a:r>
          </a:p>
        </p:txBody>
      </p:sp>
      <p:sp>
        <p:nvSpPr>
          <p:cNvPr id="28694" name="Rectangle 22"/>
          <p:cNvSpPr>
            <a:spLocks noChangeArrowheads="1"/>
          </p:cNvSpPr>
          <p:nvPr/>
        </p:nvSpPr>
        <p:spPr bwMode="auto">
          <a:xfrm>
            <a:off x="-2545223" y="528639"/>
            <a:ext cx="2460528" cy="530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087" tIns="40047" rIns="80087" bIns="40047"/>
          <a:lstStyle/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英文标题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:32-35pt  </a:t>
            </a:r>
            <a:endParaRPr lang="zh-CN" altLang="en-US" sz="1100" dirty="0">
              <a:solidFill>
                <a:srgbClr val="FFFFFF"/>
              </a:solidFill>
              <a:latin typeface="Arial" charset="0"/>
            </a:endParaRP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颜色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: R153 G0 B0</a:t>
            </a: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内部使用字体 </a:t>
            </a:r>
            <a:r>
              <a:rPr lang="en-US" altLang="zh-CN" sz="1100" dirty="0">
                <a:solidFill>
                  <a:srgbClr val="FFFFFF"/>
                </a:solidFill>
              </a:rPr>
              <a:t>:</a:t>
            </a: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100" dirty="0" err="1">
                <a:solidFill>
                  <a:srgbClr val="FFFFFF"/>
                </a:solidFill>
              </a:rPr>
              <a:t>FrutigerNext</a:t>
            </a:r>
            <a:r>
              <a:rPr lang="en-US" altLang="zh-CN" sz="1100" dirty="0">
                <a:solidFill>
                  <a:srgbClr val="FFFFFF"/>
                </a:solidFill>
              </a:rPr>
              <a:t> LT Medium</a:t>
            </a: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外部使用字体 </a:t>
            </a:r>
            <a:r>
              <a:rPr lang="en-US" altLang="zh-CN" sz="1100" dirty="0">
                <a:solidFill>
                  <a:srgbClr val="FFFFFF"/>
                </a:solidFill>
              </a:rPr>
              <a:t>: Arial</a:t>
            </a:r>
          </a:p>
          <a:p>
            <a:pPr algn="r" defTabSz="801303" fontAlgn="base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1100" dirty="0">
              <a:solidFill>
                <a:srgbClr val="FFFFFF"/>
              </a:solidFill>
              <a:latin typeface="Arial" charset="0"/>
            </a:endParaRP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中文标题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:30-32pt  </a:t>
            </a:r>
            <a:endParaRPr lang="zh-CN" altLang="en-US" sz="1100" dirty="0">
              <a:solidFill>
                <a:srgbClr val="FFFFFF"/>
              </a:solidFill>
              <a:latin typeface="Arial" charset="0"/>
            </a:endParaRP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颜色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: R153 G0 B0</a:t>
            </a: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字体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:</a:t>
            </a: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黑体</a:t>
            </a: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1100" dirty="0">
              <a:solidFill>
                <a:srgbClr val="FFFFFF"/>
              </a:solidFill>
              <a:latin typeface="Arial" charset="0"/>
            </a:endParaRP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1100" dirty="0">
              <a:solidFill>
                <a:srgbClr val="FFFFFF"/>
              </a:solidFill>
              <a:latin typeface="Arial" charset="0"/>
            </a:endParaRP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1100" dirty="0">
              <a:solidFill>
                <a:srgbClr val="FFFFFF"/>
              </a:solidFill>
              <a:latin typeface="Arial" charset="0"/>
            </a:endParaRP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英文正文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:20-22pt</a:t>
            </a: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子目录 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(2-5</a:t>
            </a: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级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) :18pt  </a:t>
            </a: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颜色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:</a:t>
            </a: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黑色</a:t>
            </a: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内部使用字体 </a:t>
            </a:r>
            <a:r>
              <a:rPr lang="en-US" altLang="zh-CN" sz="1100" dirty="0">
                <a:solidFill>
                  <a:srgbClr val="FFFFFF"/>
                </a:solidFill>
              </a:rPr>
              <a:t>:</a:t>
            </a: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100" dirty="0" err="1">
                <a:solidFill>
                  <a:srgbClr val="FFFFFF"/>
                </a:solidFill>
              </a:rPr>
              <a:t>FrutigerNext</a:t>
            </a:r>
            <a:r>
              <a:rPr lang="en-US" altLang="zh-CN" sz="1100" dirty="0">
                <a:solidFill>
                  <a:srgbClr val="FFFFFF"/>
                </a:solidFill>
              </a:rPr>
              <a:t> LT Regular</a:t>
            </a: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外部使用字体 </a:t>
            </a:r>
            <a:r>
              <a:rPr lang="en-US" altLang="zh-CN" sz="1100" dirty="0">
                <a:solidFill>
                  <a:srgbClr val="FFFFFF"/>
                </a:solidFill>
              </a:rPr>
              <a:t>: Arial</a:t>
            </a:r>
          </a:p>
          <a:p>
            <a:pPr algn="r" defTabSz="801303" fontAlgn="base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1100" dirty="0">
              <a:solidFill>
                <a:srgbClr val="FFFFFF"/>
              </a:solidFill>
              <a:latin typeface="Arial" charset="0"/>
            </a:endParaRP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中文正文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:18-20pt</a:t>
            </a: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子目录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(2-5</a:t>
            </a: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级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):18pt </a:t>
            </a:r>
            <a:endParaRPr lang="zh-CN" altLang="en-US" sz="1100" dirty="0">
              <a:solidFill>
                <a:srgbClr val="FFFFFF"/>
              </a:solidFill>
              <a:latin typeface="Arial" charset="0"/>
            </a:endParaRP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颜色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:</a:t>
            </a: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黑色</a:t>
            </a: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字体</a:t>
            </a:r>
            <a:r>
              <a:rPr lang="en-US" altLang="zh-CN" sz="1100" dirty="0">
                <a:solidFill>
                  <a:srgbClr val="FFFFFF"/>
                </a:solidFill>
                <a:latin typeface="Arial" charset="0"/>
              </a:rPr>
              <a:t>:</a:t>
            </a:r>
            <a:r>
              <a:rPr lang="zh-CN" altLang="en-US" sz="1100" dirty="0">
                <a:solidFill>
                  <a:srgbClr val="FFFFFF"/>
                </a:solidFill>
                <a:latin typeface="Arial" charset="0"/>
              </a:rPr>
              <a:t>细黑体 </a:t>
            </a: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1100" dirty="0">
              <a:solidFill>
                <a:srgbClr val="FFFFFF"/>
              </a:solidFill>
              <a:latin typeface="Arial" charset="0"/>
            </a:endParaRP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1100" dirty="0">
              <a:solidFill>
                <a:srgbClr val="FFFFFF"/>
              </a:solidFill>
              <a:latin typeface="Arial" charset="0"/>
            </a:endParaRP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1100" dirty="0">
              <a:solidFill>
                <a:srgbClr val="FFFFFF"/>
              </a:solidFill>
              <a:latin typeface="Arial" charset="0"/>
            </a:endParaRP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1100" dirty="0">
              <a:solidFill>
                <a:srgbClr val="FFFFFF"/>
              </a:solidFill>
              <a:latin typeface="Arial" charset="0"/>
            </a:endParaRPr>
          </a:p>
          <a:p>
            <a:pPr algn="r"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11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8734" name="Rectangle 62"/>
          <p:cNvSpPr>
            <a:spLocks noChangeArrowheads="1"/>
          </p:cNvSpPr>
          <p:nvPr/>
        </p:nvSpPr>
        <p:spPr bwMode="auto">
          <a:xfrm>
            <a:off x="12270879" y="1423989"/>
            <a:ext cx="1399663" cy="20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087" tIns="40047" rIns="80087" bIns="40047"/>
          <a:lstStyle/>
          <a:p>
            <a:pPr defTabSz="8013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dirty="0">
                <a:solidFill>
                  <a:srgbClr val="FFFFFF"/>
                </a:solidFill>
                <a:latin typeface="华文细黑" pitchFamily="2" charset="-122"/>
              </a:rPr>
              <a:t>配色参考方案：</a:t>
            </a:r>
          </a:p>
          <a:p>
            <a:pPr defTabSz="8013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dirty="0">
                <a:solidFill>
                  <a:srgbClr val="FFFFFF"/>
                </a:solidFill>
                <a:latin typeface="华文细黑" pitchFamily="2" charset="-122"/>
              </a:rPr>
              <a:t>建议同一页面内不超过四种颜色，以下是</a:t>
            </a:r>
            <a:r>
              <a:rPr lang="en-US" altLang="zh-CN" sz="1100" dirty="0">
                <a:solidFill>
                  <a:srgbClr val="FFFFFF"/>
                </a:solidFill>
                <a:latin typeface="华文细黑" pitchFamily="2" charset="-122"/>
              </a:rPr>
              <a:t>13</a:t>
            </a:r>
            <a:r>
              <a:rPr lang="zh-CN" altLang="en-US" sz="1100" dirty="0">
                <a:solidFill>
                  <a:srgbClr val="FFFFFF"/>
                </a:solidFill>
                <a:latin typeface="华文细黑" pitchFamily="2" charset="-122"/>
              </a:rPr>
              <a:t>组配色方案，同一页面内只选择一组使用。（仅供参考）</a:t>
            </a:r>
          </a:p>
          <a:p>
            <a:pPr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1100" dirty="0">
              <a:solidFill>
                <a:srgbClr val="FFFFFF"/>
              </a:solidFill>
              <a:latin typeface="华文细黑" pitchFamily="2" charset="-122"/>
            </a:endParaRPr>
          </a:p>
          <a:p>
            <a:pPr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100" dirty="0">
              <a:solidFill>
                <a:srgbClr val="FFFFFF"/>
              </a:solidFill>
              <a:latin typeface="华文细黑" pitchFamily="2" charset="-122"/>
            </a:endParaRPr>
          </a:p>
          <a:p>
            <a:pPr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zh-CN" altLang="en-US" sz="1100" dirty="0">
              <a:solidFill>
                <a:srgbClr val="FFFFFF"/>
              </a:solidFill>
              <a:latin typeface="华文细黑" pitchFamily="2" charset="-122"/>
            </a:endParaRPr>
          </a:p>
        </p:txBody>
      </p:sp>
      <p:sp>
        <p:nvSpPr>
          <p:cNvPr id="28737" name="Rectangle 65"/>
          <p:cNvSpPr>
            <a:spLocks noChangeArrowheads="1"/>
          </p:cNvSpPr>
          <p:nvPr/>
        </p:nvSpPr>
        <p:spPr bwMode="auto">
          <a:xfrm>
            <a:off x="12270879" y="-61910"/>
            <a:ext cx="1399663" cy="838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087" tIns="40047" rIns="80087" bIns="40047"/>
          <a:lstStyle/>
          <a:p>
            <a:pPr defTabSz="8013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dirty="0">
                <a:solidFill>
                  <a:srgbClr val="FFFFFF"/>
                </a:solidFill>
                <a:latin typeface="华文细黑" pitchFamily="2" charset="-122"/>
              </a:rPr>
              <a:t>客户或者合作伙伴的标志放在右上角</a:t>
            </a:r>
            <a:r>
              <a:rPr lang="en-US" altLang="zh-CN" sz="1100" dirty="0">
                <a:solidFill>
                  <a:srgbClr val="FFFFFF"/>
                </a:solidFill>
                <a:latin typeface="华文细黑" pitchFamily="2" charset="-122"/>
              </a:rPr>
              <a:t>.</a:t>
            </a:r>
          </a:p>
          <a:p>
            <a:pPr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1100" dirty="0">
              <a:solidFill>
                <a:srgbClr val="FFFFFF"/>
              </a:solidFill>
              <a:latin typeface="华文细黑" pitchFamily="2" charset="-122"/>
            </a:endParaRPr>
          </a:p>
          <a:p>
            <a:pPr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100" dirty="0">
              <a:solidFill>
                <a:srgbClr val="FFFFFF"/>
              </a:solidFill>
              <a:latin typeface="华文细黑" pitchFamily="2" charset="-122"/>
            </a:endParaRPr>
          </a:p>
          <a:p>
            <a:pPr defTabSz="80130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zh-CN" altLang="en-US" sz="1100" dirty="0">
              <a:solidFill>
                <a:srgbClr val="FFFFFF"/>
              </a:solidFill>
              <a:latin typeface="华文细黑" pitchFamily="2" charset="-122"/>
            </a:endParaRPr>
          </a:p>
        </p:txBody>
      </p:sp>
      <p:sp>
        <p:nvSpPr>
          <p:cNvPr id="3083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870292" y="1641479"/>
            <a:ext cx="10576880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16" tIns="40058" rIns="80116" bIns="4005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8752" name="Rectangle 80"/>
          <p:cNvSpPr>
            <a:spLocks noChangeArrowheads="1"/>
          </p:cNvSpPr>
          <p:nvPr/>
        </p:nvSpPr>
        <p:spPr bwMode="auto">
          <a:xfrm>
            <a:off x="12364048" y="5035990"/>
            <a:ext cx="1226028" cy="27694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91385" tIns="45691" rIns="91385" bIns="45691" anchor="ctr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00">
              <a:solidFill>
                <a:srgbClr val="FFFFFF"/>
              </a:solidFill>
              <a:ea typeface="MS PGothic" pitchFamily="34" charset="-128"/>
            </a:endParaRPr>
          </a:p>
        </p:txBody>
      </p:sp>
      <p:grpSp>
        <p:nvGrpSpPr>
          <p:cNvPr id="2" name="Group 81"/>
          <p:cNvGrpSpPr>
            <a:grpSpLocks/>
          </p:cNvGrpSpPr>
          <p:nvPr/>
        </p:nvGrpSpPr>
        <p:grpSpPr bwMode="auto">
          <a:xfrm>
            <a:off x="12478392" y="3789365"/>
            <a:ext cx="986752" cy="182563"/>
            <a:chOff x="5893" y="2387"/>
            <a:chExt cx="466" cy="115"/>
          </a:xfrm>
        </p:grpSpPr>
        <p:sp>
          <p:nvSpPr>
            <p:cNvPr id="28754" name="Rectangle 82"/>
            <p:cNvSpPr>
              <a:spLocks noChangeArrowheads="1"/>
            </p:cNvSpPr>
            <p:nvPr userDrawn="1"/>
          </p:nvSpPr>
          <p:spPr bwMode="auto">
            <a:xfrm flipV="1">
              <a:off x="6010" y="2387"/>
              <a:ext cx="116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55" name="Rectangle 83"/>
            <p:cNvSpPr>
              <a:spLocks noChangeArrowheads="1"/>
            </p:cNvSpPr>
            <p:nvPr userDrawn="1"/>
          </p:nvSpPr>
          <p:spPr bwMode="auto">
            <a:xfrm flipV="1">
              <a:off x="6126" y="2387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56" name="Rectangle 84"/>
            <p:cNvSpPr>
              <a:spLocks noChangeArrowheads="1"/>
            </p:cNvSpPr>
            <p:nvPr userDrawn="1"/>
          </p:nvSpPr>
          <p:spPr bwMode="auto">
            <a:xfrm flipV="1">
              <a:off x="6242" y="2387"/>
              <a:ext cx="117" cy="115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57" name="Rectangle 85"/>
            <p:cNvSpPr>
              <a:spLocks noChangeArrowheads="1"/>
            </p:cNvSpPr>
            <p:nvPr userDrawn="1"/>
          </p:nvSpPr>
          <p:spPr bwMode="auto">
            <a:xfrm flipV="1">
              <a:off x="5893" y="2387"/>
              <a:ext cx="117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</p:grpSp>
      <p:grpSp>
        <p:nvGrpSpPr>
          <p:cNvPr id="3" name="Group 86"/>
          <p:cNvGrpSpPr>
            <a:grpSpLocks/>
          </p:cNvGrpSpPr>
          <p:nvPr/>
        </p:nvGrpSpPr>
        <p:grpSpPr bwMode="auto">
          <a:xfrm>
            <a:off x="12478392" y="4005264"/>
            <a:ext cx="986752" cy="182563"/>
            <a:chOff x="5893" y="2523"/>
            <a:chExt cx="466" cy="115"/>
          </a:xfrm>
        </p:grpSpPr>
        <p:sp>
          <p:nvSpPr>
            <p:cNvPr id="28759" name="Rectangle 87"/>
            <p:cNvSpPr>
              <a:spLocks noChangeArrowheads="1"/>
            </p:cNvSpPr>
            <p:nvPr userDrawn="1"/>
          </p:nvSpPr>
          <p:spPr bwMode="auto">
            <a:xfrm flipV="1">
              <a:off x="6010" y="2523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60" name="Rectangle 88"/>
            <p:cNvSpPr>
              <a:spLocks noChangeArrowheads="1"/>
            </p:cNvSpPr>
            <p:nvPr userDrawn="1"/>
          </p:nvSpPr>
          <p:spPr bwMode="auto">
            <a:xfrm flipV="1">
              <a:off x="6126" y="2523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61" name="Rectangle 89"/>
            <p:cNvSpPr>
              <a:spLocks noChangeArrowheads="1"/>
            </p:cNvSpPr>
            <p:nvPr userDrawn="1"/>
          </p:nvSpPr>
          <p:spPr bwMode="auto">
            <a:xfrm flipV="1">
              <a:off x="6242" y="2523"/>
              <a:ext cx="117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62" name="Rectangle 90"/>
            <p:cNvSpPr>
              <a:spLocks noChangeArrowheads="1"/>
            </p:cNvSpPr>
            <p:nvPr userDrawn="1"/>
          </p:nvSpPr>
          <p:spPr bwMode="auto">
            <a:xfrm flipV="1">
              <a:off x="5893" y="2523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</p:grpSp>
      <p:grpSp>
        <p:nvGrpSpPr>
          <p:cNvPr id="4" name="Group 91"/>
          <p:cNvGrpSpPr>
            <a:grpSpLocks/>
          </p:cNvGrpSpPr>
          <p:nvPr/>
        </p:nvGrpSpPr>
        <p:grpSpPr bwMode="auto">
          <a:xfrm>
            <a:off x="12478392" y="4221163"/>
            <a:ext cx="986752" cy="182563"/>
            <a:chOff x="5893" y="2659"/>
            <a:chExt cx="466" cy="115"/>
          </a:xfrm>
        </p:grpSpPr>
        <p:sp>
          <p:nvSpPr>
            <p:cNvPr id="28764" name="Rectangle 92"/>
            <p:cNvSpPr>
              <a:spLocks noChangeArrowheads="1"/>
            </p:cNvSpPr>
            <p:nvPr userDrawn="1"/>
          </p:nvSpPr>
          <p:spPr bwMode="auto">
            <a:xfrm flipV="1">
              <a:off x="6010" y="2659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65" name="Rectangle 93"/>
            <p:cNvSpPr>
              <a:spLocks noChangeArrowheads="1"/>
            </p:cNvSpPr>
            <p:nvPr userDrawn="1"/>
          </p:nvSpPr>
          <p:spPr bwMode="auto">
            <a:xfrm flipV="1">
              <a:off x="6126" y="2659"/>
              <a:ext cx="116" cy="115"/>
            </a:xfrm>
            <a:prstGeom prst="rect">
              <a:avLst/>
            </a:prstGeom>
            <a:solidFill>
              <a:srgbClr val="0099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66" name="Rectangle 94"/>
            <p:cNvSpPr>
              <a:spLocks noChangeArrowheads="1"/>
            </p:cNvSpPr>
            <p:nvPr userDrawn="1"/>
          </p:nvSpPr>
          <p:spPr bwMode="auto">
            <a:xfrm flipV="1">
              <a:off x="6242" y="2659"/>
              <a:ext cx="117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67" name="Rectangle 95"/>
            <p:cNvSpPr>
              <a:spLocks noChangeArrowheads="1"/>
            </p:cNvSpPr>
            <p:nvPr userDrawn="1"/>
          </p:nvSpPr>
          <p:spPr bwMode="auto">
            <a:xfrm flipV="1">
              <a:off x="5893" y="2659"/>
              <a:ext cx="117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</p:grpSp>
      <p:grpSp>
        <p:nvGrpSpPr>
          <p:cNvPr id="5" name="Group 96"/>
          <p:cNvGrpSpPr>
            <a:grpSpLocks/>
          </p:cNvGrpSpPr>
          <p:nvPr/>
        </p:nvGrpSpPr>
        <p:grpSpPr bwMode="auto">
          <a:xfrm>
            <a:off x="12478392" y="3573463"/>
            <a:ext cx="986752" cy="188912"/>
            <a:chOff x="5893" y="2251"/>
            <a:chExt cx="466" cy="119"/>
          </a:xfrm>
        </p:grpSpPr>
        <p:sp>
          <p:nvSpPr>
            <p:cNvPr id="28769" name="Rectangle 97"/>
            <p:cNvSpPr>
              <a:spLocks noChangeArrowheads="1"/>
            </p:cNvSpPr>
            <p:nvPr userDrawn="1"/>
          </p:nvSpPr>
          <p:spPr bwMode="auto">
            <a:xfrm flipV="1">
              <a:off x="6126" y="2251"/>
              <a:ext cx="116" cy="119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70" name="Rectangle 98"/>
            <p:cNvSpPr>
              <a:spLocks noChangeArrowheads="1"/>
            </p:cNvSpPr>
            <p:nvPr userDrawn="1"/>
          </p:nvSpPr>
          <p:spPr bwMode="auto">
            <a:xfrm flipV="1">
              <a:off x="6242" y="2251"/>
              <a:ext cx="117" cy="119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71" name="Rectangle 99"/>
            <p:cNvSpPr>
              <a:spLocks noChangeArrowheads="1"/>
            </p:cNvSpPr>
            <p:nvPr userDrawn="1"/>
          </p:nvSpPr>
          <p:spPr bwMode="auto">
            <a:xfrm flipV="1">
              <a:off x="5893" y="2251"/>
              <a:ext cx="117" cy="119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72" name="Rectangle 100"/>
            <p:cNvSpPr>
              <a:spLocks noChangeArrowheads="1"/>
            </p:cNvSpPr>
            <p:nvPr userDrawn="1"/>
          </p:nvSpPr>
          <p:spPr bwMode="auto">
            <a:xfrm flipV="1">
              <a:off x="6010" y="2251"/>
              <a:ext cx="116" cy="119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</p:grpSp>
      <p:grpSp>
        <p:nvGrpSpPr>
          <p:cNvPr id="6" name="Group 101"/>
          <p:cNvGrpSpPr>
            <a:grpSpLocks/>
          </p:cNvGrpSpPr>
          <p:nvPr/>
        </p:nvGrpSpPr>
        <p:grpSpPr bwMode="auto">
          <a:xfrm>
            <a:off x="12478392" y="4581527"/>
            <a:ext cx="986752" cy="182563"/>
            <a:chOff x="5893" y="2886"/>
            <a:chExt cx="466" cy="115"/>
          </a:xfrm>
        </p:grpSpPr>
        <p:sp>
          <p:nvSpPr>
            <p:cNvPr id="28774" name="Rectangle 102"/>
            <p:cNvSpPr>
              <a:spLocks noChangeArrowheads="1"/>
            </p:cNvSpPr>
            <p:nvPr userDrawn="1"/>
          </p:nvSpPr>
          <p:spPr bwMode="auto">
            <a:xfrm flipV="1">
              <a:off x="6010" y="2886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75" name="Rectangle 103"/>
            <p:cNvSpPr>
              <a:spLocks noChangeArrowheads="1"/>
            </p:cNvSpPr>
            <p:nvPr userDrawn="1"/>
          </p:nvSpPr>
          <p:spPr bwMode="auto">
            <a:xfrm flipV="1">
              <a:off x="6126" y="2886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76" name="Rectangle 104"/>
            <p:cNvSpPr>
              <a:spLocks noChangeArrowheads="1"/>
            </p:cNvSpPr>
            <p:nvPr userDrawn="1"/>
          </p:nvSpPr>
          <p:spPr bwMode="auto">
            <a:xfrm flipV="1">
              <a:off x="6242" y="2886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77" name="Rectangle 105"/>
            <p:cNvSpPr>
              <a:spLocks noChangeArrowheads="1"/>
            </p:cNvSpPr>
            <p:nvPr userDrawn="1"/>
          </p:nvSpPr>
          <p:spPr bwMode="auto">
            <a:xfrm flipV="1">
              <a:off x="5893" y="2886"/>
              <a:ext cx="117" cy="115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</p:grpSp>
      <p:grpSp>
        <p:nvGrpSpPr>
          <p:cNvPr id="7" name="Group 106"/>
          <p:cNvGrpSpPr>
            <a:grpSpLocks/>
          </p:cNvGrpSpPr>
          <p:nvPr/>
        </p:nvGrpSpPr>
        <p:grpSpPr bwMode="auto">
          <a:xfrm>
            <a:off x="12478392" y="4797429"/>
            <a:ext cx="986752" cy="182563"/>
            <a:chOff x="5893" y="3022"/>
            <a:chExt cx="466" cy="115"/>
          </a:xfrm>
        </p:grpSpPr>
        <p:sp>
          <p:nvSpPr>
            <p:cNvPr id="28779" name="Rectangle 107"/>
            <p:cNvSpPr>
              <a:spLocks noChangeArrowheads="1"/>
            </p:cNvSpPr>
            <p:nvPr userDrawn="1"/>
          </p:nvSpPr>
          <p:spPr bwMode="auto">
            <a:xfrm flipV="1">
              <a:off x="6010" y="3022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80" name="Rectangle 108"/>
            <p:cNvSpPr>
              <a:spLocks noChangeArrowheads="1"/>
            </p:cNvSpPr>
            <p:nvPr userDrawn="1"/>
          </p:nvSpPr>
          <p:spPr bwMode="auto">
            <a:xfrm flipV="1">
              <a:off x="6126" y="3022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81" name="Rectangle 109"/>
            <p:cNvSpPr>
              <a:spLocks noChangeArrowheads="1"/>
            </p:cNvSpPr>
            <p:nvPr userDrawn="1"/>
          </p:nvSpPr>
          <p:spPr bwMode="auto">
            <a:xfrm flipV="1">
              <a:off x="6242" y="3022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82" name="Rectangle 110"/>
            <p:cNvSpPr>
              <a:spLocks noChangeArrowheads="1"/>
            </p:cNvSpPr>
            <p:nvPr userDrawn="1"/>
          </p:nvSpPr>
          <p:spPr bwMode="auto">
            <a:xfrm flipV="1">
              <a:off x="5893" y="3022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</p:grpSp>
      <p:grpSp>
        <p:nvGrpSpPr>
          <p:cNvPr id="8" name="Group 111"/>
          <p:cNvGrpSpPr>
            <a:grpSpLocks/>
          </p:cNvGrpSpPr>
          <p:nvPr/>
        </p:nvGrpSpPr>
        <p:grpSpPr bwMode="auto">
          <a:xfrm>
            <a:off x="12478392" y="5013329"/>
            <a:ext cx="986752" cy="182563"/>
            <a:chOff x="5893" y="3158"/>
            <a:chExt cx="466" cy="115"/>
          </a:xfrm>
        </p:grpSpPr>
        <p:sp>
          <p:nvSpPr>
            <p:cNvPr id="28784" name="Rectangle 112"/>
            <p:cNvSpPr>
              <a:spLocks noChangeArrowheads="1"/>
            </p:cNvSpPr>
            <p:nvPr userDrawn="1"/>
          </p:nvSpPr>
          <p:spPr bwMode="auto">
            <a:xfrm flipV="1">
              <a:off x="6010" y="3158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85" name="Rectangle 113"/>
            <p:cNvSpPr>
              <a:spLocks noChangeArrowheads="1"/>
            </p:cNvSpPr>
            <p:nvPr userDrawn="1"/>
          </p:nvSpPr>
          <p:spPr bwMode="auto">
            <a:xfrm flipV="1">
              <a:off x="6126" y="3158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86" name="Rectangle 114"/>
            <p:cNvSpPr>
              <a:spLocks noChangeArrowheads="1"/>
            </p:cNvSpPr>
            <p:nvPr userDrawn="1"/>
          </p:nvSpPr>
          <p:spPr bwMode="auto">
            <a:xfrm flipV="1">
              <a:off x="6242" y="3158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87" name="Rectangle 115"/>
            <p:cNvSpPr>
              <a:spLocks noChangeArrowheads="1"/>
            </p:cNvSpPr>
            <p:nvPr userDrawn="1"/>
          </p:nvSpPr>
          <p:spPr bwMode="auto">
            <a:xfrm flipV="1">
              <a:off x="5893" y="3158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</p:grpSp>
      <p:grpSp>
        <p:nvGrpSpPr>
          <p:cNvPr id="9" name="Group 116"/>
          <p:cNvGrpSpPr>
            <a:grpSpLocks/>
          </p:cNvGrpSpPr>
          <p:nvPr/>
        </p:nvGrpSpPr>
        <p:grpSpPr bwMode="auto">
          <a:xfrm>
            <a:off x="12478392" y="5373689"/>
            <a:ext cx="986752" cy="182563"/>
            <a:chOff x="5893" y="3385"/>
            <a:chExt cx="466" cy="115"/>
          </a:xfrm>
        </p:grpSpPr>
        <p:sp>
          <p:nvSpPr>
            <p:cNvPr id="28789" name="Rectangle 117"/>
            <p:cNvSpPr>
              <a:spLocks noChangeArrowheads="1"/>
            </p:cNvSpPr>
            <p:nvPr userDrawn="1"/>
          </p:nvSpPr>
          <p:spPr bwMode="auto">
            <a:xfrm flipV="1">
              <a:off x="6010" y="3385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90" name="Rectangle 118"/>
            <p:cNvSpPr>
              <a:spLocks noChangeArrowheads="1"/>
            </p:cNvSpPr>
            <p:nvPr userDrawn="1"/>
          </p:nvSpPr>
          <p:spPr bwMode="auto">
            <a:xfrm flipV="1">
              <a:off x="6126" y="3385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91" name="Rectangle 119"/>
            <p:cNvSpPr>
              <a:spLocks noChangeArrowheads="1"/>
            </p:cNvSpPr>
            <p:nvPr userDrawn="1"/>
          </p:nvSpPr>
          <p:spPr bwMode="auto">
            <a:xfrm flipV="1">
              <a:off x="6242" y="3385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92" name="Rectangle 120"/>
            <p:cNvSpPr>
              <a:spLocks noChangeArrowheads="1"/>
            </p:cNvSpPr>
            <p:nvPr userDrawn="1"/>
          </p:nvSpPr>
          <p:spPr bwMode="auto">
            <a:xfrm flipV="1">
              <a:off x="5893" y="3385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</p:grpSp>
      <p:grpSp>
        <p:nvGrpSpPr>
          <p:cNvPr id="10" name="Group 121"/>
          <p:cNvGrpSpPr>
            <a:grpSpLocks/>
          </p:cNvGrpSpPr>
          <p:nvPr/>
        </p:nvGrpSpPr>
        <p:grpSpPr bwMode="auto">
          <a:xfrm>
            <a:off x="12478392" y="5589588"/>
            <a:ext cx="986752" cy="182563"/>
            <a:chOff x="5893" y="3521"/>
            <a:chExt cx="466" cy="115"/>
          </a:xfrm>
        </p:grpSpPr>
        <p:sp>
          <p:nvSpPr>
            <p:cNvPr id="28794" name="Rectangle 122"/>
            <p:cNvSpPr>
              <a:spLocks noChangeArrowheads="1"/>
            </p:cNvSpPr>
            <p:nvPr userDrawn="1"/>
          </p:nvSpPr>
          <p:spPr bwMode="auto">
            <a:xfrm flipV="1">
              <a:off x="6010" y="3521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95" name="Rectangle 123"/>
            <p:cNvSpPr>
              <a:spLocks noChangeArrowheads="1"/>
            </p:cNvSpPr>
            <p:nvPr userDrawn="1"/>
          </p:nvSpPr>
          <p:spPr bwMode="auto">
            <a:xfrm flipV="1">
              <a:off x="6126" y="3521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96" name="Rectangle 124"/>
            <p:cNvSpPr>
              <a:spLocks noChangeArrowheads="1"/>
            </p:cNvSpPr>
            <p:nvPr userDrawn="1"/>
          </p:nvSpPr>
          <p:spPr bwMode="auto">
            <a:xfrm flipV="1">
              <a:off x="6242" y="3521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797" name="Rectangle 125"/>
            <p:cNvSpPr>
              <a:spLocks noChangeArrowheads="1"/>
            </p:cNvSpPr>
            <p:nvPr userDrawn="1"/>
          </p:nvSpPr>
          <p:spPr bwMode="auto">
            <a:xfrm flipV="1">
              <a:off x="5893" y="3521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</p:grpSp>
      <p:grpSp>
        <p:nvGrpSpPr>
          <p:cNvPr id="11" name="Group 126"/>
          <p:cNvGrpSpPr>
            <a:grpSpLocks/>
          </p:cNvGrpSpPr>
          <p:nvPr/>
        </p:nvGrpSpPr>
        <p:grpSpPr bwMode="auto">
          <a:xfrm>
            <a:off x="12478392" y="5805488"/>
            <a:ext cx="986752" cy="182563"/>
            <a:chOff x="5893" y="3657"/>
            <a:chExt cx="466" cy="115"/>
          </a:xfrm>
        </p:grpSpPr>
        <p:sp>
          <p:nvSpPr>
            <p:cNvPr id="28799" name="Rectangle 127"/>
            <p:cNvSpPr>
              <a:spLocks noChangeArrowheads="1"/>
            </p:cNvSpPr>
            <p:nvPr userDrawn="1"/>
          </p:nvSpPr>
          <p:spPr bwMode="auto">
            <a:xfrm flipV="1">
              <a:off x="6010" y="3657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800" name="Rectangle 128"/>
            <p:cNvSpPr>
              <a:spLocks noChangeArrowheads="1"/>
            </p:cNvSpPr>
            <p:nvPr userDrawn="1"/>
          </p:nvSpPr>
          <p:spPr bwMode="auto">
            <a:xfrm flipV="1">
              <a:off x="6126" y="3657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801" name="Rectangle 129"/>
            <p:cNvSpPr>
              <a:spLocks noChangeArrowheads="1"/>
            </p:cNvSpPr>
            <p:nvPr userDrawn="1"/>
          </p:nvSpPr>
          <p:spPr bwMode="auto">
            <a:xfrm flipV="1">
              <a:off x="6242" y="3657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802" name="Rectangle 130"/>
            <p:cNvSpPr>
              <a:spLocks noChangeArrowheads="1"/>
            </p:cNvSpPr>
            <p:nvPr userDrawn="1"/>
          </p:nvSpPr>
          <p:spPr bwMode="auto">
            <a:xfrm flipV="1">
              <a:off x="5893" y="3657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</p:grpSp>
      <p:grpSp>
        <p:nvGrpSpPr>
          <p:cNvPr id="12" name="Group 131"/>
          <p:cNvGrpSpPr>
            <a:grpSpLocks/>
          </p:cNvGrpSpPr>
          <p:nvPr/>
        </p:nvGrpSpPr>
        <p:grpSpPr bwMode="auto">
          <a:xfrm>
            <a:off x="12478392" y="6165852"/>
            <a:ext cx="986752" cy="182563"/>
            <a:chOff x="5893" y="3884"/>
            <a:chExt cx="466" cy="115"/>
          </a:xfrm>
        </p:grpSpPr>
        <p:sp>
          <p:nvSpPr>
            <p:cNvPr id="28804" name="Rectangle 132"/>
            <p:cNvSpPr>
              <a:spLocks noChangeArrowheads="1"/>
            </p:cNvSpPr>
            <p:nvPr userDrawn="1"/>
          </p:nvSpPr>
          <p:spPr bwMode="auto">
            <a:xfrm flipV="1">
              <a:off x="6010" y="3884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805" name="Rectangle 133"/>
            <p:cNvSpPr>
              <a:spLocks noChangeArrowheads="1"/>
            </p:cNvSpPr>
            <p:nvPr userDrawn="1"/>
          </p:nvSpPr>
          <p:spPr bwMode="auto">
            <a:xfrm flipV="1">
              <a:off x="6126" y="3884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806" name="Rectangle 134"/>
            <p:cNvSpPr>
              <a:spLocks noChangeArrowheads="1"/>
            </p:cNvSpPr>
            <p:nvPr userDrawn="1"/>
          </p:nvSpPr>
          <p:spPr bwMode="auto">
            <a:xfrm flipV="1">
              <a:off x="6242" y="3884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807" name="Rectangle 135"/>
            <p:cNvSpPr>
              <a:spLocks noChangeArrowheads="1"/>
            </p:cNvSpPr>
            <p:nvPr userDrawn="1"/>
          </p:nvSpPr>
          <p:spPr bwMode="auto">
            <a:xfrm flipV="1">
              <a:off x="5893" y="3884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</p:grpSp>
      <p:grpSp>
        <p:nvGrpSpPr>
          <p:cNvPr id="13" name="Group 136"/>
          <p:cNvGrpSpPr>
            <a:grpSpLocks/>
          </p:cNvGrpSpPr>
          <p:nvPr/>
        </p:nvGrpSpPr>
        <p:grpSpPr bwMode="auto">
          <a:xfrm>
            <a:off x="12478392" y="6391277"/>
            <a:ext cx="986752" cy="182563"/>
            <a:chOff x="5893" y="4026"/>
            <a:chExt cx="466" cy="115"/>
          </a:xfrm>
        </p:grpSpPr>
        <p:sp>
          <p:nvSpPr>
            <p:cNvPr id="28809" name="Rectangle 137"/>
            <p:cNvSpPr>
              <a:spLocks noChangeArrowheads="1"/>
            </p:cNvSpPr>
            <p:nvPr userDrawn="1"/>
          </p:nvSpPr>
          <p:spPr bwMode="auto">
            <a:xfrm flipV="1">
              <a:off x="6010" y="4026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810" name="Rectangle 138"/>
            <p:cNvSpPr>
              <a:spLocks noChangeArrowheads="1"/>
            </p:cNvSpPr>
            <p:nvPr userDrawn="1"/>
          </p:nvSpPr>
          <p:spPr bwMode="auto">
            <a:xfrm flipV="1">
              <a:off x="6126" y="4026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811" name="Rectangle 139"/>
            <p:cNvSpPr>
              <a:spLocks noChangeArrowheads="1"/>
            </p:cNvSpPr>
            <p:nvPr userDrawn="1"/>
          </p:nvSpPr>
          <p:spPr bwMode="auto">
            <a:xfrm flipV="1">
              <a:off x="6242" y="4026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812" name="Rectangle 140"/>
            <p:cNvSpPr>
              <a:spLocks noChangeArrowheads="1"/>
            </p:cNvSpPr>
            <p:nvPr userDrawn="1"/>
          </p:nvSpPr>
          <p:spPr bwMode="auto">
            <a:xfrm flipV="1">
              <a:off x="5893" y="4026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</p:grpSp>
      <p:grpSp>
        <p:nvGrpSpPr>
          <p:cNvPr id="14" name="Group 141"/>
          <p:cNvGrpSpPr>
            <a:grpSpLocks/>
          </p:cNvGrpSpPr>
          <p:nvPr/>
        </p:nvGrpSpPr>
        <p:grpSpPr bwMode="auto">
          <a:xfrm>
            <a:off x="12478392" y="6615113"/>
            <a:ext cx="986752" cy="182563"/>
            <a:chOff x="5893" y="4167"/>
            <a:chExt cx="466" cy="115"/>
          </a:xfrm>
        </p:grpSpPr>
        <p:sp>
          <p:nvSpPr>
            <p:cNvPr id="28814" name="Rectangle 142"/>
            <p:cNvSpPr>
              <a:spLocks noChangeArrowheads="1"/>
            </p:cNvSpPr>
            <p:nvPr userDrawn="1"/>
          </p:nvSpPr>
          <p:spPr bwMode="auto">
            <a:xfrm flipV="1">
              <a:off x="6010" y="4167"/>
              <a:ext cx="116" cy="115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815" name="Rectangle 143"/>
            <p:cNvSpPr>
              <a:spLocks noChangeArrowheads="1"/>
            </p:cNvSpPr>
            <p:nvPr userDrawn="1"/>
          </p:nvSpPr>
          <p:spPr bwMode="auto">
            <a:xfrm flipV="1">
              <a:off x="6126" y="4167"/>
              <a:ext cx="116" cy="115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816" name="Rectangle 144"/>
            <p:cNvSpPr>
              <a:spLocks noChangeArrowheads="1"/>
            </p:cNvSpPr>
            <p:nvPr userDrawn="1"/>
          </p:nvSpPr>
          <p:spPr bwMode="auto">
            <a:xfrm flipV="1">
              <a:off x="6242" y="4167"/>
              <a:ext cx="117" cy="11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817" name="Rectangle 145"/>
            <p:cNvSpPr>
              <a:spLocks noChangeArrowheads="1"/>
            </p:cNvSpPr>
            <p:nvPr userDrawn="1"/>
          </p:nvSpPr>
          <p:spPr bwMode="auto">
            <a:xfrm flipV="1">
              <a:off x="5893" y="4167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</p:grpSp>
      <p:sp>
        <p:nvSpPr>
          <p:cNvPr id="28818" name="Line 146"/>
          <p:cNvSpPr>
            <a:spLocks noChangeShapeType="1"/>
          </p:cNvSpPr>
          <p:nvPr/>
        </p:nvSpPr>
        <p:spPr bwMode="auto">
          <a:xfrm flipV="1">
            <a:off x="334564" y="620713"/>
            <a:ext cx="11622923" cy="0"/>
          </a:xfrm>
          <a:prstGeom prst="line">
            <a:avLst/>
          </a:prstGeom>
          <a:noFill/>
          <a:ln w="38100">
            <a:solidFill>
              <a:srgbClr val="990000"/>
            </a:solidFill>
            <a:round/>
            <a:headEnd/>
            <a:tailEnd/>
          </a:ln>
          <a:effectLst/>
        </p:spPr>
        <p:txBody>
          <a:bodyPr lIns="91399" tIns="45699" rIns="91399" bIns="45699"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00">
              <a:solidFill>
                <a:srgbClr val="FFFFFF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9866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5" r:id="rId2"/>
    <p:sldLayoutId id="2147484026" r:id="rId3"/>
    <p:sldLayoutId id="2147484027" r:id="rId4"/>
    <p:sldLayoutId id="2147484028" r:id="rId5"/>
    <p:sldLayoutId id="2147484029" r:id="rId6"/>
    <p:sldLayoutId id="2147484030" r:id="rId7"/>
    <p:sldLayoutId id="2147484031" r:id="rId8"/>
    <p:sldLayoutId id="2147484032" r:id="rId9"/>
    <p:sldLayoutId id="2147484033" r:id="rId10"/>
    <p:sldLayoutId id="2147484034" r:id="rId11"/>
    <p:sldLayoutId id="2147484035" r:id="rId12"/>
    <p:sldLayoutId id="2147484036" r:id="rId13"/>
    <p:sldLayoutId id="2147484037" r:id="rId14"/>
    <p:sldLayoutId id="2147484038" r:id="rId15"/>
    <p:sldLayoutId id="2147484039" r:id="rId16"/>
  </p:sldLayoutIdLst>
  <p:hf sldNum="0" hdr="0" ftr="0"/>
  <p:txStyles>
    <p:titleStyle>
      <a:lvl1pPr algn="l" defTabSz="799811" rtl="0" eaLnBrk="0" fontAlgn="base" hangingPunct="0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+mj-lt"/>
          <a:ea typeface="+mj-ea"/>
          <a:cs typeface="+mj-cs"/>
        </a:defRPr>
      </a:lvl1pPr>
      <a:lvl2pPr algn="l" defTabSz="799811" rtl="0" eaLnBrk="0" fontAlgn="base" hangingPunct="0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2pPr>
      <a:lvl3pPr algn="l" defTabSz="799811" rtl="0" eaLnBrk="0" fontAlgn="base" hangingPunct="0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3pPr>
      <a:lvl4pPr algn="l" defTabSz="799811" rtl="0" eaLnBrk="0" fontAlgn="base" hangingPunct="0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4pPr>
      <a:lvl5pPr algn="l" defTabSz="799811" rtl="0" eaLnBrk="0" fontAlgn="base" hangingPunct="0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5pPr>
      <a:lvl6pPr marL="456981" algn="l" defTabSz="801303" rtl="0" fontAlgn="base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6pPr>
      <a:lvl7pPr marL="913960" algn="l" defTabSz="801303" rtl="0" fontAlgn="base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7pPr>
      <a:lvl8pPr marL="1370942" algn="l" defTabSz="801303" rtl="0" fontAlgn="base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8pPr>
      <a:lvl9pPr marL="1827922" algn="l" defTabSz="801303" rtl="0" fontAlgn="base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9pPr>
    </p:titleStyle>
    <p:bodyStyle>
      <a:lvl1pPr marL="298342" indent="-298342" algn="l" defTabSz="799811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chemeClr val="bg2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650638" indent="-249148" algn="l" defTabSz="799811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p"/>
        <a:defRPr>
          <a:solidFill>
            <a:schemeClr val="tx1"/>
          </a:solidFill>
          <a:latin typeface="+mn-lt"/>
          <a:ea typeface="+mn-ea"/>
        </a:defRPr>
      </a:lvl2pPr>
      <a:lvl3pPr marL="1001350" indent="-199952" algn="l" defTabSz="799811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1600">
          <a:solidFill>
            <a:schemeClr val="tx1"/>
          </a:solidFill>
          <a:latin typeface="FrutigerNext LT Light" pitchFamily="34" charset="0"/>
          <a:ea typeface="+mn-ea"/>
        </a:defRPr>
      </a:lvl3pPr>
      <a:lvl4pPr marL="1399668" indent="-198366" algn="l" defTabSz="799811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400">
          <a:solidFill>
            <a:schemeClr val="tx1"/>
          </a:solidFill>
          <a:latin typeface="+mj-lt"/>
          <a:ea typeface="+mn-ea"/>
        </a:defRPr>
      </a:lvl4pPr>
      <a:lvl5pPr marL="1801159" indent="-199952" algn="l" defTabSz="799811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5pPr>
      <a:lvl6pPr marL="2259516" indent="-201516" algn="l" defTabSz="801303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6pPr>
      <a:lvl7pPr marL="2716495" indent="-201516" algn="l" defTabSz="801303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7pPr>
      <a:lvl8pPr marL="3173477" indent="-201516" algn="l" defTabSz="801303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8pPr>
      <a:lvl9pPr marL="3630456" indent="-201516" algn="l" defTabSz="801303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39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81" algn="l" defTabSz="9139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60" algn="l" defTabSz="9139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42" algn="l" defTabSz="9139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922" algn="l" defTabSz="9139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903" algn="l" defTabSz="9139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882" algn="l" defTabSz="9139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864" algn="l" defTabSz="9139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843" algn="l" defTabSz="9139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xmlns="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200" y="6167410"/>
            <a:ext cx="1354149" cy="296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997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1" r:id="rId1"/>
    <p:sldLayoutId id="2147484042" r:id="rId2"/>
    <p:sldLayoutId id="2147484043" r:id="rId3"/>
    <p:sldLayoutId id="2147484044" r:id="rId4"/>
    <p:sldLayoutId id="2147484045" r:id="rId5"/>
    <p:sldLayoutId id="2147484046" r:id="rId6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>
          <p15:clr>
            <a:srgbClr val="F26B43"/>
          </p15:clr>
        </p15:guide>
        <p15:guide id="2" pos="3841">
          <p15:clr>
            <a:srgbClr val="F26B43"/>
          </p15:clr>
        </p15:guide>
        <p15:guide id="3" pos="565">
          <p15:clr>
            <a:srgbClr val="F26B43"/>
          </p15:clr>
        </p15:guide>
        <p15:guide id="4" orient="horz" pos="4007">
          <p15:clr>
            <a:srgbClr val="F26B43"/>
          </p15:clr>
        </p15:guide>
        <p15:guide id="5" orient="horz" pos="1235">
          <p15:clr>
            <a:srgbClr val="F26B43"/>
          </p15:clr>
        </p15:guide>
        <p15:guide id="6" orient="horz" pos="553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666666"/>
              </a:solidFill>
            </a:endParaRPr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887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xmlns="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565364" y="1502497"/>
            <a:ext cx="10663078" cy="643926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Millimeter wave evolution in Rel-19</a:t>
            </a: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 RAN Rel-19 workshop			</a:t>
            </a:r>
            <a:r>
              <a:rPr lang="en-GB" altLang="zh-CN" b="1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RWS-230321</a:t>
            </a:r>
            <a:endParaRPr lang="zh-CN" altLang="zh-CN" sz="11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Taipei, June 15 - 16, 2023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3">
            <a:extLst>
              <a:ext uri="{FF2B5EF4-FFF2-40B4-BE49-F238E27FC236}">
                <a16:creationId xmlns:a16="http://schemas.microsoft.com/office/drawing/2014/main" xmlns="" id="{57778443-1C87-40D0-98AE-861F36B264BE}"/>
              </a:ext>
            </a:extLst>
          </p:cNvPr>
          <p:cNvSpPr txBox="1">
            <a:spLocks/>
          </p:cNvSpPr>
          <p:nvPr/>
        </p:nvSpPr>
        <p:spPr bwMode="auto">
          <a:xfrm>
            <a:off x="134414" y="134149"/>
            <a:ext cx="9809491" cy="476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0064" rIns="80129" bIns="40064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defTabSz="914400"/>
            <a:r>
              <a:rPr lang="en-US" altLang="zh-CN" sz="24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</a:p>
        </p:txBody>
      </p:sp>
      <p:sp>
        <p:nvSpPr>
          <p:cNvPr id="9" name="矩形 199">
            <a:extLst>
              <a:ext uri="{FF2B5EF4-FFF2-40B4-BE49-F238E27FC236}">
                <a16:creationId xmlns:a16="http://schemas.microsoft.com/office/drawing/2014/main" xmlns="" id="{26B383D2-D1ED-48C0-908A-FEA0CFA2EA63}"/>
              </a:ext>
            </a:extLst>
          </p:cNvPr>
          <p:cNvSpPr/>
          <p:nvPr/>
        </p:nvSpPr>
        <p:spPr bwMode="auto">
          <a:xfrm flipV="1">
            <a:off x="104124" y="603862"/>
            <a:ext cx="11960741" cy="45701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 vert="horz" wrap="square" lIns="91344" tIns="45672" rIns="91344" bIns="45672" numCol="1" rtlCol="0" anchor="t" anchorCtr="0" compatLnSpc="1">
            <a:prstTxWarp prst="textNoShape">
              <a:avLst/>
            </a:prstTxWarp>
          </a:bodyPr>
          <a:lstStyle/>
          <a:p>
            <a:pPr defTabSz="913378"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z="1799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xmlns="" id="{E14E7E0A-BC69-4EE9-BC43-A172FA5EF752}"/>
              </a:ext>
            </a:extLst>
          </p:cNvPr>
          <p:cNvSpPr/>
          <p:nvPr/>
        </p:nvSpPr>
        <p:spPr>
          <a:xfrm>
            <a:off x="244417" y="785607"/>
            <a:ext cx="11820447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In mmWave enhancements, we have the following observations and proposals,</a:t>
            </a:r>
          </a:p>
          <a:p>
            <a:pPr>
              <a:spcBef>
                <a:spcPts val="1200"/>
              </a:spcBef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Observation 1: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For coverage enhancement with large antenna array for mmWave, several issues need to be addressed, especially for RS overhead for beam measurement, mobility issues with narrow beams. </a:t>
            </a:r>
          </a:p>
          <a:p>
            <a:pPr>
              <a:spcBef>
                <a:spcPts val="1200"/>
              </a:spcBef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Observation 2: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The large latency for FR2 unknown SCell activation needs to be addressed </a:t>
            </a:r>
            <a:r>
              <a:rPr lang="en-US" altLang="zh-CN" sz="1400">
                <a:latin typeface="Arial" panose="020B0604020202020204" pitchFamily="34" charset="0"/>
                <a:cs typeface="Arial" panose="020B0604020202020204" pitchFamily="34" charset="0"/>
              </a:rPr>
              <a:t>for FR1 and FR2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CA cases.</a:t>
            </a:r>
          </a:p>
          <a:p>
            <a:pPr>
              <a:spcBef>
                <a:spcPts val="1200"/>
              </a:spcBef>
            </a:pP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Proposal 1: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Support to use PMI reporting for Analog beams (A-PMI) with wide beam measurement to address the issues for RS overhead and mobility in mmWave. </a:t>
            </a:r>
          </a:p>
          <a:p>
            <a:pPr>
              <a:spcBef>
                <a:spcPts val="1200"/>
              </a:spcBef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Proposal 2: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Support to introduce DFT-s-OFDM for DL transmission to enhance the coverage in mmWave. </a:t>
            </a:r>
          </a:p>
          <a:p>
            <a:pPr>
              <a:spcBef>
                <a:spcPts val="1200"/>
              </a:spcBef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Proposal 3: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To enhance the UL coverage in mmWave, support relaxed EVM on UE transmission to reduce MPR with non-linear receiver at </a:t>
            </a:r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Proposal 4: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Support to introduce new UE-specific temporary RS along with reduced number </a:t>
            </a:r>
            <a:r>
              <a:rPr lang="en-US" altLang="zh-CN" sz="1400">
                <a:latin typeface="Arial" panose="020B0604020202020204" pitchFamily="34" charset="0"/>
                <a:cs typeface="Arial" panose="020B0604020202020204" pitchFamily="34" charset="0"/>
              </a:rPr>
              <a:t>of gNB Tx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beam sweepings to reduce the latency for FR2 unknown SCell activation.</a:t>
            </a:r>
          </a:p>
        </p:txBody>
      </p:sp>
    </p:spTree>
    <p:extLst>
      <p:ext uri="{BB962C8B-B14F-4D97-AF65-F5344CB8AC3E}">
        <p14:creationId xmlns:p14="http://schemas.microsoft.com/office/powerpoint/2010/main" val="165529416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xmlns="" id="{653E6375-FCF3-49F9-9043-1EA1190344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9680" y="167236"/>
            <a:ext cx="10740640" cy="476041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Overviews on mmWave Evolution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637216" y="1027333"/>
            <a:ext cx="1022678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current deployment, there are still issues for coverage and mobility. To maximize the value of the mmWave spectrum, Rel-19 mmWave evolution should target </a:t>
            </a:r>
            <a:r>
              <a:rPr lang="en-US" altLang="zh-CN" sz="1400" b="1" dirty="0" smtClean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further </a:t>
            </a:r>
            <a:r>
              <a:rPr lang="en-US" altLang="zh-CN" sz="1400" b="1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enhancements for mmWave coverage and mobility.</a:t>
            </a:r>
          </a:p>
        </p:txBody>
      </p:sp>
      <p:sp>
        <p:nvSpPr>
          <p:cNvPr id="96" name="矩形 199">
            <a:extLst>
              <a:ext uri="{FF2B5EF4-FFF2-40B4-BE49-F238E27FC236}">
                <a16:creationId xmlns:a16="http://schemas.microsoft.com/office/drawing/2014/main" xmlns="" id="{5AFD290B-C346-48D1-8570-AE644A667B6F}"/>
              </a:ext>
            </a:extLst>
          </p:cNvPr>
          <p:cNvSpPr/>
          <p:nvPr/>
        </p:nvSpPr>
        <p:spPr bwMode="auto">
          <a:xfrm flipV="1">
            <a:off x="104124" y="603862"/>
            <a:ext cx="11960741" cy="45701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 vert="horz" wrap="square" lIns="91344" tIns="45672" rIns="91344" bIns="45672" numCol="1" rtlCol="0" anchor="t" anchorCtr="0" compatLnSpc="1">
            <a:prstTxWarp prst="textNoShape">
              <a:avLst/>
            </a:prstTxWarp>
          </a:bodyPr>
          <a:lstStyle/>
          <a:p>
            <a:pPr defTabSz="913378"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z="1799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7" name="矩形 26">
            <a:extLst>
              <a:ext uri="{FF2B5EF4-FFF2-40B4-BE49-F238E27FC236}">
                <a16:creationId xmlns:a16="http://schemas.microsoft.com/office/drawing/2014/main" xmlns="" id="{B5FFDADE-4B66-4597-9EF8-F6724691F0B0}"/>
              </a:ext>
            </a:extLst>
          </p:cNvPr>
          <p:cNvSpPr/>
          <p:nvPr/>
        </p:nvSpPr>
        <p:spPr>
          <a:xfrm>
            <a:off x="1200969" y="2057663"/>
            <a:ext cx="4151082" cy="1642260"/>
          </a:xfrm>
          <a:prstGeom prst="rect">
            <a:avLst/>
          </a:prstGeom>
          <a:solidFill>
            <a:schemeClr val="tx2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sz="1600" kern="0" dirty="0">
              <a:solidFill>
                <a:srgbClr val="66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xmlns="" id="{44876CC8-DFB4-40F4-B8DF-2ABB6C43C141}"/>
              </a:ext>
            </a:extLst>
          </p:cNvPr>
          <p:cNvSpPr/>
          <p:nvPr/>
        </p:nvSpPr>
        <p:spPr>
          <a:xfrm>
            <a:off x="1330784" y="2158968"/>
            <a:ext cx="39814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altLang="zh-CN" sz="1400" b="1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Beam management enhancements for FR2</a:t>
            </a:r>
          </a:p>
          <a:p>
            <a:pPr defTabSz="914400">
              <a:defRPr/>
            </a:pPr>
            <a:endParaRPr lang="en-US" altLang="zh-CN" sz="1200" kern="0" dirty="0">
              <a:solidFill>
                <a:srgbClr val="2D20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14400">
              <a:spcBef>
                <a:spcPts val="600"/>
              </a:spcBef>
              <a:defRPr/>
            </a:pPr>
            <a:r>
              <a:rPr lang="en-US" altLang="zh-CN" sz="1100" b="1" kern="0" dirty="0">
                <a:solidFill>
                  <a:srgbClr val="2D20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large antenna array with narrower beams</a:t>
            </a:r>
          </a:p>
          <a:p>
            <a:pPr marL="171450" indent="-17145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100" b="1" kern="0" dirty="0">
                <a:solidFill>
                  <a:srgbClr val="2D20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CSI measurement enhancement with wide beams</a:t>
            </a:r>
          </a:p>
          <a:p>
            <a:pPr marL="171450" indent="-17145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100" b="1" kern="0" dirty="0">
                <a:solidFill>
                  <a:srgbClr val="2D20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Beam management with analog PMI reporting</a:t>
            </a:r>
          </a:p>
          <a:p>
            <a:pPr marL="171450" indent="-17145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1100" b="1" kern="0" dirty="0">
              <a:solidFill>
                <a:srgbClr val="2D20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xmlns="" id="{DD80B1A5-3F84-47B9-A2F3-9B0072CE4A72}"/>
              </a:ext>
            </a:extLst>
          </p:cNvPr>
          <p:cNvCxnSpPr>
            <a:cxnSpLocks/>
          </p:cNvCxnSpPr>
          <p:nvPr/>
        </p:nvCxnSpPr>
        <p:spPr bwMode="auto">
          <a:xfrm>
            <a:off x="1443581" y="2544880"/>
            <a:ext cx="2531604" cy="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1" name="矩形 26">
            <a:extLst>
              <a:ext uri="{FF2B5EF4-FFF2-40B4-BE49-F238E27FC236}">
                <a16:creationId xmlns:a16="http://schemas.microsoft.com/office/drawing/2014/main" xmlns="" id="{29FC4FC8-77B1-471C-87ED-CF3376670210}"/>
              </a:ext>
            </a:extLst>
          </p:cNvPr>
          <p:cNvSpPr/>
          <p:nvPr/>
        </p:nvSpPr>
        <p:spPr>
          <a:xfrm>
            <a:off x="6301745" y="2072440"/>
            <a:ext cx="4171065" cy="1627483"/>
          </a:xfrm>
          <a:prstGeom prst="rect">
            <a:avLst/>
          </a:prstGeom>
          <a:solidFill>
            <a:schemeClr val="tx2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sz="1600" kern="0">
              <a:solidFill>
                <a:srgbClr val="66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xmlns="" id="{86227C94-4353-4385-B543-73B6CB44F1C7}"/>
              </a:ext>
            </a:extLst>
          </p:cNvPr>
          <p:cNvSpPr/>
          <p:nvPr/>
        </p:nvSpPr>
        <p:spPr>
          <a:xfrm>
            <a:off x="6432137" y="2158968"/>
            <a:ext cx="379447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altLang="zh-CN" sz="1400" b="1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DFT-s-OFDM for FR2 DL </a:t>
            </a:r>
          </a:p>
          <a:p>
            <a:pPr defTabSz="914400">
              <a:defRPr/>
            </a:pPr>
            <a:endParaRPr lang="en-US" altLang="zh-CN" sz="1200" kern="0" dirty="0">
              <a:solidFill>
                <a:srgbClr val="2D20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defTabSz="9144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100" b="1" kern="0" dirty="0">
                <a:solidFill>
                  <a:srgbClr val="2D20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DFT-s-OFDM for FR2 DL, where UL DFT-S-OFDM design could be reused for DL</a:t>
            </a:r>
          </a:p>
          <a:p>
            <a:pPr marL="171450" indent="-171450" defTabSz="9144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en-US" altLang="zh-CN" sz="1100" kern="0" dirty="0">
              <a:solidFill>
                <a:srgbClr val="2D20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xmlns="" id="{113FA219-CD39-4EFC-8C41-0512D413398E}"/>
              </a:ext>
            </a:extLst>
          </p:cNvPr>
          <p:cNvCxnSpPr>
            <a:cxnSpLocks/>
          </p:cNvCxnSpPr>
          <p:nvPr/>
        </p:nvCxnSpPr>
        <p:spPr bwMode="auto">
          <a:xfrm>
            <a:off x="6432137" y="2544880"/>
            <a:ext cx="2531604" cy="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1" name="矩形 26">
            <a:extLst>
              <a:ext uri="{FF2B5EF4-FFF2-40B4-BE49-F238E27FC236}">
                <a16:creationId xmlns:a16="http://schemas.microsoft.com/office/drawing/2014/main" xmlns="" id="{F1668BD0-8409-4AD6-B872-B5FB2742E50E}"/>
              </a:ext>
            </a:extLst>
          </p:cNvPr>
          <p:cNvSpPr/>
          <p:nvPr/>
        </p:nvSpPr>
        <p:spPr>
          <a:xfrm>
            <a:off x="1200971" y="4052379"/>
            <a:ext cx="4151082" cy="1627483"/>
          </a:xfrm>
          <a:prstGeom prst="rect">
            <a:avLst/>
          </a:prstGeom>
          <a:solidFill>
            <a:schemeClr val="tx2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sz="1600" kern="0">
              <a:solidFill>
                <a:srgbClr val="66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xmlns="" id="{BCC15F87-3A05-42ED-A427-2ECACD76B744}"/>
              </a:ext>
            </a:extLst>
          </p:cNvPr>
          <p:cNvSpPr/>
          <p:nvPr/>
        </p:nvSpPr>
        <p:spPr>
          <a:xfrm>
            <a:off x="1330783" y="4153574"/>
            <a:ext cx="37944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altLang="zh-CN" sz="1400" b="1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 coverage enhancements for FR2</a:t>
            </a:r>
          </a:p>
          <a:p>
            <a:pPr defTabSz="914400">
              <a:defRPr/>
            </a:pPr>
            <a:endParaRPr lang="en-US" altLang="zh-CN" sz="1200" kern="0" dirty="0">
              <a:solidFill>
                <a:srgbClr val="2D20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defTabSz="9144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100" b="1" kern="0" dirty="0">
                <a:solidFill>
                  <a:srgbClr val="2D20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Relax EVM for UE to enable more power transmission (i.e., less power back-off)</a:t>
            </a:r>
          </a:p>
          <a:p>
            <a:pPr marL="171450" indent="-171450" defTabSz="9144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100" b="1" kern="0" dirty="0" err="1">
                <a:solidFill>
                  <a:srgbClr val="2D20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zh-CN" sz="1100" b="1" kern="0" dirty="0">
                <a:solidFill>
                  <a:srgbClr val="2D20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with nonlinear receiver to address the non-linearity of UL signals </a:t>
            </a:r>
          </a:p>
          <a:p>
            <a:pPr marL="171450" indent="-171450" defTabSz="9144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en-US" altLang="zh-CN" sz="1100" kern="0" dirty="0">
              <a:solidFill>
                <a:srgbClr val="2D20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xmlns="" id="{8A3BBFA3-4C11-409A-8A1A-A8F05EAD3425}"/>
              </a:ext>
            </a:extLst>
          </p:cNvPr>
          <p:cNvCxnSpPr>
            <a:cxnSpLocks/>
          </p:cNvCxnSpPr>
          <p:nvPr/>
        </p:nvCxnSpPr>
        <p:spPr bwMode="auto">
          <a:xfrm>
            <a:off x="1402804" y="4537630"/>
            <a:ext cx="2531604" cy="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4" name="矩形 26">
            <a:extLst>
              <a:ext uri="{FF2B5EF4-FFF2-40B4-BE49-F238E27FC236}">
                <a16:creationId xmlns:a16="http://schemas.microsoft.com/office/drawing/2014/main" xmlns="" id="{8FF1513B-EAD8-4FF8-A35C-C8672873FFA3}"/>
              </a:ext>
            </a:extLst>
          </p:cNvPr>
          <p:cNvSpPr/>
          <p:nvPr/>
        </p:nvSpPr>
        <p:spPr>
          <a:xfrm>
            <a:off x="6301745" y="4052379"/>
            <a:ext cx="4171065" cy="1627483"/>
          </a:xfrm>
          <a:prstGeom prst="rect">
            <a:avLst/>
          </a:prstGeom>
          <a:solidFill>
            <a:schemeClr val="tx2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sz="1600" kern="0">
              <a:solidFill>
                <a:srgbClr val="66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xmlns="" id="{5D344B59-C84C-46FA-9C2B-392279413EED}"/>
              </a:ext>
            </a:extLst>
          </p:cNvPr>
          <p:cNvCxnSpPr>
            <a:cxnSpLocks/>
          </p:cNvCxnSpPr>
          <p:nvPr/>
        </p:nvCxnSpPr>
        <p:spPr bwMode="auto">
          <a:xfrm>
            <a:off x="6517009" y="4537630"/>
            <a:ext cx="2531604" cy="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1" name="Rectangle 134">
            <a:extLst>
              <a:ext uri="{FF2B5EF4-FFF2-40B4-BE49-F238E27FC236}">
                <a16:creationId xmlns:a16="http://schemas.microsoft.com/office/drawing/2014/main" xmlns="" id="{1CC2C994-1881-4176-9D31-71D82476539F}"/>
              </a:ext>
            </a:extLst>
          </p:cNvPr>
          <p:cNvSpPr/>
          <p:nvPr/>
        </p:nvSpPr>
        <p:spPr>
          <a:xfrm>
            <a:off x="6432137" y="4153574"/>
            <a:ext cx="40502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altLang="zh-CN" sz="1400" b="1" ker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FR1 assisted low latency Beam management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2D2015"/>
              </a:solidFill>
              <a:effectLst/>
              <a:uLnTx/>
              <a:uFillTx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1" i="0" u="none" strike="noStrike" kern="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</a:rPr>
              <a:t>Introduce new UE specific temporary RS to reduce the latency for </a:t>
            </a:r>
            <a:r>
              <a:rPr lang="en-US" altLang="zh-CN" sz="1100" b="1" kern="0">
                <a:solidFill>
                  <a:srgbClr val="2D2015"/>
                </a:solidFill>
              </a:rPr>
              <a:t>FR2 unknown SCell </a:t>
            </a:r>
            <a:r>
              <a:rPr kumimoji="0" lang="en-US" altLang="zh-CN" sz="1100" b="1" i="0" u="none" strike="noStrike" kern="0" cap="none" spc="0" normalizeH="0" baseline="0" noProof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</a:rPr>
              <a:t>activation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100" b="1" kern="0" noProof="0">
                <a:solidFill>
                  <a:srgbClr val="2D2015"/>
                </a:solidFill>
              </a:rPr>
              <a:t>Support reduced number of </a:t>
            </a:r>
            <a:r>
              <a:rPr lang="en-US" altLang="zh-CN" sz="1100" b="1" kern="0">
                <a:solidFill>
                  <a:srgbClr val="2D2015"/>
                </a:solidFill>
              </a:rPr>
              <a:t>gNB </a:t>
            </a:r>
            <a:r>
              <a:rPr lang="en-US" altLang="zh-CN" sz="1100" b="1" kern="0" noProof="0">
                <a:solidFill>
                  <a:srgbClr val="2D2015"/>
                </a:solidFill>
              </a:rPr>
              <a:t>Tx beam sweepings with FR1 assistance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rgbClr val="2D2015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3520207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3">
            <a:extLst>
              <a:ext uri="{FF2B5EF4-FFF2-40B4-BE49-F238E27FC236}">
                <a16:creationId xmlns:a16="http://schemas.microsoft.com/office/drawing/2014/main" xmlns="" id="{57778443-1C87-40D0-98AE-861F36B264BE}"/>
              </a:ext>
            </a:extLst>
          </p:cNvPr>
          <p:cNvSpPr txBox="1">
            <a:spLocks/>
          </p:cNvSpPr>
          <p:nvPr/>
        </p:nvSpPr>
        <p:spPr bwMode="auto">
          <a:xfrm>
            <a:off x="134415" y="134149"/>
            <a:ext cx="11942098" cy="476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0064" rIns="80129" bIns="40064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defTabSz="914400"/>
            <a:r>
              <a:rPr lang="en-US" altLang="zh-CN" sz="24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BM with A-PMI reporting for mmWave ELAA</a:t>
            </a:r>
          </a:p>
        </p:txBody>
      </p:sp>
      <p:sp>
        <p:nvSpPr>
          <p:cNvPr id="9" name="矩形 199">
            <a:extLst>
              <a:ext uri="{FF2B5EF4-FFF2-40B4-BE49-F238E27FC236}">
                <a16:creationId xmlns:a16="http://schemas.microsoft.com/office/drawing/2014/main" xmlns="" id="{26B383D2-D1ED-48C0-908A-FEA0CFA2EA63}"/>
              </a:ext>
            </a:extLst>
          </p:cNvPr>
          <p:cNvSpPr/>
          <p:nvPr/>
        </p:nvSpPr>
        <p:spPr bwMode="auto">
          <a:xfrm flipV="1">
            <a:off x="67747" y="566853"/>
            <a:ext cx="11960741" cy="45701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 vert="horz" wrap="square" lIns="91344" tIns="45672" rIns="91344" bIns="45672" numCol="1" rtlCol="0" anchor="t" anchorCtr="0" compatLnSpc="1">
            <a:prstTxWarp prst="textNoShape">
              <a:avLst/>
            </a:prstTxWarp>
          </a:bodyPr>
          <a:lstStyle/>
          <a:p>
            <a:pPr defTabSz="913378"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z="1799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4" name="圆角矩形 163"/>
          <p:cNvSpPr/>
          <p:nvPr/>
        </p:nvSpPr>
        <p:spPr bwMode="auto">
          <a:xfrm>
            <a:off x="6312461" y="3421573"/>
            <a:ext cx="5502046" cy="1420183"/>
          </a:xfrm>
          <a:prstGeom prst="roundRect">
            <a:avLst>
              <a:gd name="adj" fmla="val 354"/>
            </a:avLst>
          </a:prstGeom>
          <a:solidFill>
            <a:sysClr val="window" lastClr="FFFFFF">
              <a:lumMod val="95000"/>
            </a:sys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sz="800" ker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6" name="圆角矩形 165"/>
          <p:cNvSpPr/>
          <p:nvPr/>
        </p:nvSpPr>
        <p:spPr bwMode="auto">
          <a:xfrm>
            <a:off x="215007" y="2440336"/>
            <a:ext cx="5878529" cy="4286279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1D1D1A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charset="-122"/>
              <a:cs typeface="Arial" panose="020B0604020202020204" pitchFamily="34" charset="0"/>
            </a:endParaRPr>
          </a:p>
        </p:txBody>
      </p:sp>
      <p:sp>
        <p:nvSpPr>
          <p:cNvPr id="167" name="圆角矩形 166"/>
          <p:cNvSpPr/>
          <p:nvPr/>
        </p:nvSpPr>
        <p:spPr bwMode="auto">
          <a:xfrm>
            <a:off x="6177924" y="2440337"/>
            <a:ext cx="5777136" cy="4293835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1D1D1A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charset="-122"/>
              <a:cs typeface="Arial" panose="020B0604020202020204" pitchFamily="34" charset="0"/>
            </a:endParaRPr>
          </a:p>
        </p:txBody>
      </p:sp>
      <p:sp>
        <p:nvSpPr>
          <p:cNvPr id="168" name="燕尾形 167"/>
          <p:cNvSpPr/>
          <p:nvPr/>
        </p:nvSpPr>
        <p:spPr>
          <a:xfrm>
            <a:off x="944708" y="2285489"/>
            <a:ext cx="4364104" cy="288147"/>
          </a:xfrm>
          <a:prstGeom prst="chevron">
            <a:avLst>
              <a:gd name="adj" fmla="val 0"/>
            </a:avLst>
          </a:prstGeom>
          <a:solidFill>
            <a:srgbClr val="FFFFFF">
              <a:lumMod val="95000"/>
            </a:srgbClr>
          </a:solidFill>
        </p:spPr>
        <p:txBody>
          <a:bodyPr wrap="square" tIns="36000" bIns="36000" rtlCol="0" anchor="ctr" anchorCtr="1">
            <a:spAutoFit/>
          </a:bodyPr>
          <a:lstStyle/>
          <a:p>
            <a:pPr algn="just" defTabSz="914400">
              <a:buSzPct val="80000"/>
            </a:pPr>
            <a:r>
              <a:rPr lang="en-US" altLang="zh-CN" sz="1400" kern="0" dirty="0">
                <a:solidFill>
                  <a:srgbClr val="170BB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Issues of BM for large antenna array </a:t>
            </a:r>
            <a:endParaRPr sz="1400" kern="0" dirty="0">
              <a:solidFill>
                <a:srgbClr val="170BB5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9" name="燕尾形 168"/>
          <p:cNvSpPr/>
          <p:nvPr/>
        </p:nvSpPr>
        <p:spPr>
          <a:xfrm>
            <a:off x="6618429" y="2311062"/>
            <a:ext cx="5058031" cy="288147"/>
          </a:xfrm>
          <a:prstGeom prst="chevron">
            <a:avLst>
              <a:gd name="adj" fmla="val 0"/>
            </a:avLst>
          </a:prstGeom>
          <a:solidFill>
            <a:srgbClr val="FFFFFF">
              <a:lumMod val="95000"/>
            </a:srgbClr>
          </a:solidFill>
        </p:spPr>
        <p:txBody>
          <a:bodyPr wrap="square" tIns="36000" bIns="36000" rtlCol="0" anchor="ctr" anchorCtr="1">
            <a:spAutoFit/>
          </a:bodyPr>
          <a:lstStyle/>
          <a:p>
            <a:pPr algn="just" defTabSz="914400">
              <a:buSzPct val="80000"/>
            </a:pPr>
            <a:r>
              <a:rPr lang="en-US" altLang="zh-CN" sz="1400" kern="0" dirty="0">
                <a:solidFill>
                  <a:srgbClr val="170BB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BM latency degrades mobility performance</a:t>
            </a:r>
          </a:p>
        </p:txBody>
      </p:sp>
      <p:sp>
        <p:nvSpPr>
          <p:cNvPr id="170" name="矩形 169"/>
          <p:cNvSpPr/>
          <p:nvPr/>
        </p:nvSpPr>
        <p:spPr bwMode="auto">
          <a:xfrm>
            <a:off x="1741288" y="4040473"/>
            <a:ext cx="435270" cy="492205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6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04" tIns="45703" rIns="91404" bIns="4570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0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1024 AE</a:t>
            </a:r>
            <a:endParaRPr kumimoji="0" lang="zh-CN" altLang="en-US" sz="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1" name="矩形 170"/>
          <p:cNvSpPr/>
          <p:nvPr/>
        </p:nvSpPr>
        <p:spPr bwMode="auto">
          <a:xfrm>
            <a:off x="3811628" y="3932014"/>
            <a:ext cx="1122246" cy="739899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6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04" tIns="45703" rIns="91404" bIns="4570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0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4096 AE</a:t>
            </a:r>
            <a:endParaRPr kumimoji="0" lang="zh-CN" altLang="en-US" sz="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2" name="右箭头 171"/>
          <p:cNvSpPr/>
          <p:nvPr/>
        </p:nvSpPr>
        <p:spPr bwMode="auto">
          <a:xfrm>
            <a:off x="2891872" y="4174709"/>
            <a:ext cx="285112" cy="382089"/>
          </a:xfrm>
          <a:prstGeom prst="rightArrow">
            <a:avLst/>
          </a:prstGeom>
          <a:solidFill>
            <a:srgbClr val="FFC00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59377" tIns="29688" rIns="59377" bIns="29688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601025">
              <a:defRPr/>
            </a:pPr>
            <a:endParaRPr lang="zh-CN" altLang="en-US" sz="1050" kern="0">
              <a:solidFill>
                <a:srgbClr val="FFFFFF"/>
              </a:solidFill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7062387" y="4503202"/>
            <a:ext cx="17058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" dirty="0">
                <a:solidFill>
                  <a:srgbClr val="170BB5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+mn-lt"/>
              </a:rPr>
              <a:t> UE obtains optimum BS beam by BM-CSI-RS measurements</a:t>
            </a:r>
          </a:p>
        </p:txBody>
      </p:sp>
      <p:sp>
        <p:nvSpPr>
          <p:cNvPr id="174" name="矩形 173"/>
          <p:cNvSpPr/>
          <p:nvPr/>
        </p:nvSpPr>
        <p:spPr>
          <a:xfrm>
            <a:off x="8697160" y="4503202"/>
            <a:ext cx="15690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" dirty="0">
                <a:solidFill>
                  <a:srgbClr val="170BB5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+mn-lt"/>
              </a:rPr>
              <a:t> UE acquires CSI (PMI/CQI/RI) for the selected beam</a:t>
            </a:r>
          </a:p>
        </p:txBody>
      </p:sp>
      <p:sp>
        <p:nvSpPr>
          <p:cNvPr id="175" name="矩形 174"/>
          <p:cNvSpPr/>
          <p:nvPr/>
        </p:nvSpPr>
        <p:spPr>
          <a:xfrm>
            <a:off x="10229872" y="4503202"/>
            <a:ext cx="14119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" dirty="0">
                <a:solidFill>
                  <a:srgbClr val="170BB5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+mn-lt"/>
              </a:rPr>
              <a:t>PXSCH transmission between UE and BS</a:t>
            </a:r>
          </a:p>
        </p:txBody>
      </p:sp>
      <p:sp>
        <p:nvSpPr>
          <p:cNvPr id="176" name="矩形 175"/>
          <p:cNvSpPr/>
          <p:nvPr/>
        </p:nvSpPr>
        <p:spPr>
          <a:xfrm>
            <a:off x="201048" y="5727430"/>
            <a:ext cx="6029158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With large number of narrow beams, several issues occur</a:t>
            </a:r>
          </a:p>
          <a:p>
            <a:pPr marL="74299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100" b="1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UE measurements</a:t>
            </a: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 UE needs to measure more CSI-RSs (4x)</a:t>
            </a:r>
          </a:p>
          <a:p>
            <a:pPr marL="74299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100" b="1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RS overhead</a:t>
            </a: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 BS needs to transmit more BM-CSI-RS</a:t>
            </a:r>
          </a:p>
          <a:p>
            <a:pPr marL="74299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100" b="1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Mobility</a:t>
            </a: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 Narrow BS beams degrade the mobility performance</a:t>
            </a:r>
          </a:p>
        </p:txBody>
      </p:sp>
      <p:sp>
        <p:nvSpPr>
          <p:cNvPr id="196" name="矩形 195"/>
          <p:cNvSpPr/>
          <p:nvPr/>
        </p:nvSpPr>
        <p:spPr bwMode="auto">
          <a:xfrm>
            <a:off x="370193" y="3641018"/>
            <a:ext cx="5617935" cy="1915341"/>
          </a:xfrm>
          <a:prstGeom prst="rect">
            <a:avLst/>
          </a:prstGeom>
          <a:noFill/>
          <a:ln w="12700">
            <a:solidFill>
              <a:srgbClr val="FFFFFF">
                <a:lumMod val="85000"/>
              </a:srgbClr>
            </a:solidFill>
            <a:prstDash val="solid"/>
          </a:ln>
          <a:effectLst/>
          <a:extLst/>
        </p:spPr>
        <p:txBody>
          <a:bodyPr vert="horz" wrap="square" lIns="162432" tIns="81216" rIns="162432" bIns="81216" numCol="1" rtlCol="0" anchor="t" anchorCtr="0" compatLnSpc="1">
            <a:prstTxWarp prst="textNoShape">
              <a:avLst/>
            </a:prstTxWarp>
          </a:bodyPr>
          <a:lstStyle/>
          <a:p>
            <a:pPr defTabSz="1218652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sz="1050" kern="0">
              <a:solidFill>
                <a:srgbClr val="2D2015"/>
              </a:solidFill>
              <a:latin typeface="Arial" panose="020B0604020202020204" pitchFamily="34" charset="0"/>
              <a:ea typeface="宋体" charset="-122"/>
              <a:cs typeface="Arial" panose="020B0604020202020204" pitchFamily="34" charset="0"/>
            </a:endParaRPr>
          </a:p>
        </p:txBody>
      </p:sp>
      <p:sp>
        <p:nvSpPr>
          <p:cNvPr id="289" name="矩形 288"/>
          <p:cNvSpPr/>
          <p:nvPr/>
        </p:nvSpPr>
        <p:spPr>
          <a:xfrm>
            <a:off x="7701012" y="3928687"/>
            <a:ext cx="121555" cy="507367"/>
          </a:xfrm>
          <a:prstGeom prst="rect">
            <a:avLst/>
          </a:prstGeom>
          <a:solidFill>
            <a:srgbClr val="99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290" name="直接箭头连接符 289"/>
          <p:cNvCxnSpPr/>
          <p:nvPr/>
        </p:nvCxnSpPr>
        <p:spPr>
          <a:xfrm>
            <a:off x="7852404" y="4334086"/>
            <a:ext cx="221612" cy="0"/>
          </a:xfrm>
          <a:prstGeom prst="straightConnector1">
            <a:avLst/>
          </a:prstGeom>
          <a:solidFill>
            <a:srgbClr val="FFC000">
              <a:lumMod val="40000"/>
              <a:lumOff val="60000"/>
            </a:srgbClr>
          </a:solidFill>
          <a:ln w="19050" cap="flat" cmpd="sng" algn="ctr">
            <a:solidFill>
              <a:srgbClr val="C00000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291" name="组合 290"/>
          <p:cNvGrpSpPr/>
          <p:nvPr/>
        </p:nvGrpSpPr>
        <p:grpSpPr>
          <a:xfrm>
            <a:off x="7445811" y="3924235"/>
            <a:ext cx="1190082" cy="299443"/>
            <a:chOff x="5461722" y="1436961"/>
            <a:chExt cx="1080786" cy="457249"/>
          </a:xfrm>
        </p:grpSpPr>
        <p:sp>
          <p:nvSpPr>
            <p:cNvPr id="292" name="流程图: 延期 291"/>
            <p:cNvSpPr/>
            <p:nvPr/>
          </p:nvSpPr>
          <p:spPr>
            <a:xfrm rot="5400000">
              <a:off x="5416827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93" name="流程图: 延期 292"/>
            <p:cNvSpPr/>
            <p:nvPr/>
          </p:nvSpPr>
          <p:spPr>
            <a:xfrm rot="5400000">
              <a:off x="5518839" y="1615835"/>
              <a:ext cx="457249" cy="99502"/>
            </a:xfrm>
            <a:prstGeom prst="flowChartDelay">
              <a:avLst/>
            </a:prstGeom>
            <a:solidFill>
              <a:srgbClr val="148AFF"/>
            </a:solidFill>
            <a:ln w="9525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94" name="流程图: 延期 293"/>
            <p:cNvSpPr/>
            <p:nvPr/>
          </p:nvSpPr>
          <p:spPr>
            <a:xfrm rot="5400000">
              <a:off x="5620850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95" name="流程图: 延期 294"/>
            <p:cNvSpPr/>
            <p:nvPr/>
          </p:nvSpPr>
          <p:spPr>
            <a:xfrm rot="5400000">
              <a:off x="5824873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96" name="流程图: 延期 295"/>
            <p:cNvSpPr/>
            <p:nvPr/>
          </p:nvSpPr>
          <p:spPr>
            <a:xfrm rot="5400000">
              <a:off x="5926885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97" name="流程图: 延期 296"/>
            <p:cNvSpPr/>
            <p:nvPr/>
          </p:nvSpPr>
          <p:spPr>
            <a:xfrm rot="5400000">
              <a:off x="6028896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98" name="流程图: 延期 297"/>
            <p:cNvSpPr/>
            <p:nvPr/>
          </p:nvSpPr>
          <p:spPr>
            <a:xfrm rot="5400000">
              <a:off x="6130907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99" name="流程图: 延期 298"/>
            <p:cNvSpPr/>
            <p:nvPr/>
          </p:nvSpPr>
          <p:spPr>
            <a:xfrm rot="5400000">
              <a:off x="5722862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300" name="直接箭头连接符 299"/>
            <p:cNvCxnSpPr/>
            <p:nvPr/>
          </p:nvCxnSpPr>
          <p:spPr>
            <a:xfrm>
              <a:off x="5461722" y="1436961"/>
              <a:ext cx="1080786" cy="0"/>
            </a:xfrm>
            <a:prstGeom prst="straightConnector1">
              <a:avLst/>
            </a:prstGeom>
            <a:solidFill>
              <a:srgbClr val="FFC000">
                <a:lumMod val="40000"/>
                <a:lumOff val="60000"/>
              </a:srgbClr>
            </a:solidFill>
            <a:ln w="19050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</p:grpSp>
      <p:sp>
        <p:nvSpPr>
          <p:cNvPr id="301" name="矩形 300"/>
          <p:cNvSpPr/>
          <p:nvPr/>
        </p:nvSpPr>
        <p:spPr>
          <a:xfrm>
            <a:off x="9142792" y="3928687"/>
            <a:ext cx="121555" cy="507367"/>
          </a:xfrm>
          <a:prstGeom prst="rect">
            <a:avLst/>
          </a:prstGeom>
          <a:solidFill>
            <a:srgbClr val="99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302" name="直接箭头连接符 301"/>
          <p:cNvCxnSpPr/>
          <p:nvPr/>
        </p:nvCxnSpPr>
        <p:spPr>
          <a:xfrm>
            <a:off x="9367601" y="4334086"/>
            <a:ext cx="221612" cy="0"/>
          </a:xfrm>
          <a:prstGeom prst="straightConnector1">
            <a:avLst/>
          </a:prstGeom>
          <a:solidFill>
            <a:srgbClr val="FFC000">
              <a:lumMod val="40000"/>
              <a:lumOff val="60000"/>
            </a:srgbClr>
          </a:solidFill>
          <a:ln w="19050" cap="flat" cmpd="sng" algn="ctr">
            <a:solidFill>
              <a:srgbClr val="C00000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303" name="组合 302"/>
          <p:cNvGrpSpPr/>
          <p:nvPr/>
        </p:nvGrpSpPr>
        <p:grpSpPr>
          <a:xfrm>
            <a:off x="8887590" y="3924235"/>
            <a:ext cx="1190082" cy="299443"/>
            <a:chOff x="6771090" y="1436961"/>
            <a:chExt cx="1080786" cy="457249"/>
          </a:xfrm>
        </p:grpSpPr>
        <p:sp>
          <p:nvSpPr>
            <p:cNvPr id="304" name="流程图: 延期 303"/>
            <p:cNvSpPr/>
            <p:nvPr/>
          </p:nvSpPr>
          <p:spPr>
            <a:xfrm rot="5400000">
              <a:off x="6726195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05" name="流程图: 延期 304"/>
            <p:cNvSpPr/>
            <p:nvPr/>
          </p:nvSpPr>
          <p:spPr>
            <a:xfrm rot="5400000">
              <a:off x="6828207" y="1615835"/>
              <a:ext cx="457249" cy="99502"/>
            </a:xfrm>
            <a:prstGeom prst="flowChartDelay">
              <a:avLst/>
            </a:prstGeom>
            <a:solidFill>
              <a:srgbClr val="148AFF"/>
            </a:solidFill>
            <a:ln w="9525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06" name="流程图: 延期 305"/>
            <p:cNvSpPr/>
            <p:nvPr/>
          </p:nvSpPr>
          <p:spPr>
            <a:xfrm rot="5400000">
              <a:off x="6930218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07" name="流程图: 延期 306"/>
            <p:cNvSpPr/>
            <p:nvPr/>
          </p:nvSpPr>
          <p:spPr>
            <a:xfrm rot="5400000">
              <a:off x="7134241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08" name="流程图: 延期 307"/>
            <p:cNvSpPr/>
            <p:nvPr/>
          </p:nvSpPr>
          <p:spPr>
            <a:xfrm rot="5400000">
              <a:off x="7236253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09" name="流程图: 延期 308"/>
            <p:cNvSpPr/>
            <p:nvPr/>
          </p:nvSpPr>
          <p:spPr>
            <a:xfrm rot="5400000">
              <a:off x="7338264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10" name="流程图: 延期 309"/>
            <p:cNvSpPr/>
            <p:nvPr/>
          </p:nvSpPr>
          <p:spPr>
            <a:xfrm rot="5400000">
              <a:off x="7440275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11" name="流程图: 延期 310"/>
            <p:cNvSpPr/>
            <p:nvPr/>
          </p:nvSpPr>
          <p:spPr>
            <a:xfrm rot="5400000">
              <a:off x="7032230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312" name="直接箭头连接符 311"/>
            <p:cNvCxnSpPr/>
            <p:nvPr/>
          </p:nvCxnSpPr>
          <p:spPr>
            <a:xfrm>
              <a:off x="6771090" y="1436961"/>
              <a:ext cx="1080786" cy="0"/>
            </a:xfrm>
            <a:prstGeom prst="straightConnector1">
              <a:avLst/>
            </a:prstGeom>
            <a:solidFill>
              <a:srgbClr val="FFC000">
                <a:lumMod val="40000"/>
                <a:lumOff val="60000"/>
              </a:srgbClr>
            </a:solidFill>
            <a:ln w="19050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</p:grpSp>
      <p:sp>
        <p:nvSpPr>
          <p:cNvPr id="313" name="矩形 312"/>
          <p:cNvSpPr/>
          <p:nvPr/>
        </p:nvSpPr>
        <p:spPr>
          <a:xfrm>
            <a:off x="10584571" y="3928687"/>
            <a:ext cx="121555" cy="507367"/>
          </a:xfrm>
          <a:prstGeom prst="rect">
            <a:avLst/>
          </a:prstGeom>
          <a:solidFill>
            <a:srgbClr val="99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314" name="直接箭头连接符 313"/>
          <p:cNvCxnSpPr/>
          <p:nvPr/>
        </p:nvCxnSpPr>
        <p:spPr>
          <a:xfrm>
            <a:off x="10854829" y="4334086"/>
            <a:ext cx="221612" cy="0"/>
          </a:xfrm>
          <a:prstGeom prst="straightConnector1">
            <a:avLst/>
          </a:prstGeom>
          <a:solidFill>
            <a:srgbClr val="FFC000">
              <a:lumMod val="40000"/>
              <a:lumOff val="60000"/>
            </a:srgbClr>
          </a:solidFill>
          <a:ln w="19050" cap="flat" cmpd="sng" algn="ctr">
            <a:solidFill>
              <a:srgbClr val="C00000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315" name="组合 314"/>
          <p:cNvGrpSpPr/>
          <p:nvPr/>
        </p:nvGrpSpPr>
        <p:grpSpPr>
          <a:xfrm>
            <a:off x="10329369" y="3924235"/>
            <a:ext cx="1190082" cy="299443"/>
            <a:chOff x="8080457" y="1436961"/>
            <a:chExt cx="1080786" cy="457249"/>
          </a:xfrm>
        </p:grpSpPr>
        <p:sp>
          <p:nvSpPr>
            <p:cNvPr id="316" name="流程图: 延期 315"/>
            <p:cNvSpPr/>
            <p:nvPr/>
          </p:nvSpPr>
          <p:spPr>
            <a:xfrm rot="5400000">
              <a:off x="8035562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17" name="流程图: 延期 316"/>
            <p:cNvSpPr/>
            <p:nvPr/>
          </p:nvSpPr>
          <p:spPr>
            <a:xfrm rot="5400000">
              <a:off x="8137574" y="1615835"/>
              <a:ext cx="457249" cy="99502"/>
            </a:xfrm>
            <a:prstGeom prst="flowChartDelay">
              <a:avLst/>
            </a:prstGeom>
            <a:solidFill>
              <a:srgbClr val="148AFF"/>
            </a:solidFill>
            <a:ln w="9525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18" name="流程图: 延期 317"/>
            <p:cNvSpPr/>
            <p:nvPr/>
          </p:nvSpPr>
          <p:spPr>
            <a:xfrm rot="5400000">
              <a:off x="8239585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19" name="流程图: 延期 318"/>
            <p:cNvSpPr/>
            <p:nvPr/>
          </p:nvSpPr>
          <p:spPr>
            <a:xfrm rot="5400000">
              <a:off x="8443608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20" name="流程图: 延期 319"/>
            <p:cNvSpPr/>
            <p:nvPr/>
          </p:nvSpPr>
          <p:spPr>
            <a:xfrm rot="5400000">
              <a:off x="8545620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21" name="流程图: 延期 320"/>
            <p:cNvSpPr/>
            <p:nvPr/>
          </p:nvSpPr>
          <p:spPr>
            <a:xfrm rot="5400000">
              <a:off x="8647631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22" name="流程图: 延期 321"/>
            <p:cNvSpPr/>
            <p:nvPr/>
          </p:nvSpPr>
          <p:spPr>
            <a:xfrm rot="5400000">
              <a:off x="8749642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23" name="流程图: 延期 322"/>
            <p:cNvSpPr/>
            <p:nvPr/>
          </p:nvSpPr>
          <p:spPr>
            <a:xfrm rot="5400000">
              <a:off x="8341597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324" name="直接箭头连接符 323"/>
            <p:cNvCxnSpPr/>
            <p:nvPr/>
          </p:nvCxnSpPr>
          <p:spPr>
            <a:xfrm>
              <a:off x="8080457" y="1436961"/>
              <a:ext cx="1080786" cy="0"/>
            </a:xfrm>
            <a:prstGeom prst="straightConnector1">
              <a:avLst/>
            </a:prstGeom>
            <a:solidFill>
              <a:srgbClr val="FFC000">
                <a:lumMod val="40000"/>
                <a:lumOff val="60000"/>
              </a:srgbClr>
            </a:solidFill>
            <a:ln w="19050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</p:grpSp>
      <p:sp>
        <p:nvSpPr>
          <p:cNvPr id="325" name="五边形 324"/>
          <p:cNvSpPr/>
          <p:nvPr/>
        </p:nvSpPr>
        <p:spPr>
          <a:xfrm>
            <a:off x="7459001" y="3773539"/>
            <a:ext cx="1295570" cy="123211"/>
          </a:xfrm>
          <a:prstGeom prst="homePlate">
            <a:avLst>
              <a:gd name="adj" fmla="val 58511"/>
            </a:avLst>
          </a:prstGeom>
          <a:solidFill>
            <a:srgbClr val="FFC000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tIns="18000" bIns="18000" rtlCol="0" anchor="ctr"/>
          <a:lstStyle/>
          <a:p>
            <a:pPr algn="ctr" defTabSz="914400">
              <a:defRPr/>
            </a:pPr>
            <a:r>
              <a:rPr lang="en-US" altLang="zh-CN" sz="9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Beam management</a:t>
            </a:r>
            <a:endParaRPr lang="zh-CN" altLang="en-US" sz="900" b="1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6" name="五边形 325"/>
          <p:cNvSpPr/>
          <p:nvPr/>
        </p:nvSpPr>
        <p:spPr>
          <a:xfrm>
            <a:off x="8821569" y="3773539"/>
            <a:ext cx="1375349" cy="123211"/>
          </a:xfrm>
          <a:prstGeom prst="homePlate">
            <a:avLst>
              <a:gd name="adj" fmla="val 58511"/>
            </a:avLst>
          </a:prstGeom>
          <a:solidFill>
            <a:srgbClr val="FFC000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tIns="18000" bIns="18000" rtlCol="0" anchor="ctr"/>
          <a:lstStyle/>
          <a:p>
            <a:pPr algn="ctr" defTabSz="914400">
              <a:defRPr/>
            </a:pPr>
            <a:r>
              <a:rPr lang="en-US" altLang="zh-CN" sz="9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CSI</a:t>
            </a:r>
            <a:r>
              <a:rPr lang="zh-CN" altLang="en-US" sz="9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9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acquisition</a:t>
            </a:r>
            <a:endParaRPr lang="zh-CN" altLang="en-US" sz="900" b="1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" name="五边形 326"/>
          <p:cNvSpPr/>
          <p:nvPr/>
        </p:nvSpPr>
        <p:spPr>
          <a:xfrm>
            <a:off x="10268784" y="3773539"/>
            <a:ext cx="1361004" cy="123211"/>
          </a:xfrm>
          <a:prstGeom prst="homePlate">
            <a:avLst>
              <a:gd name="adj" fmla="val 58511"/>
            </a:avLst>
          </a:prstGeom>
          <a:solidFill>
            <a:srgbClr val="FFC000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tIns="18000" bIns="18000" rtlCol="0" anchor="ctr"/>
          <a:lstStyle/>
          <a:p>
            <a:pPr algn="ctr" defTabSz="914400">
              <a:defRPr/>
            </a:pPr>
            <a:r>
              <a:rPr lang="en-US" altLang="zh-CN" sz="9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PXSCH</a:t>
            </a:r>
            <a:r>
              <a:rPr lang="zh-CN" altLang="en-US" sz="9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9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transmission</a:t>
            </a:r>
            <a:endParaRPr lang="zh-CN" altLang="en-US" sz="900" b="1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8" name="矩形 327"/>
          <p:cNvSpPr/>
          <p:nvPr/>
        </p:nvSpPr>
        <p:spPr>
          <a:xfrm>
            <a:off x="6176357" y="3950341"/>
            <a:ext cx="1277611" cy="246221"/>
          </a:xfrm>
          <a:prstGeom prst="rect">
            <a:avLst/>
          </a:prstGeom>
          <a:noFill/>
          <a:ln w="12700">
            <a:noFill/>
          </a:ln>
        </p:spPr>
        <p:txBody>
          <a:bodyPr wrap="square" anchor="ctr" anchorCtr="0">
            <a:spAutoFit/>
          </a:bodyPr>
          <a:lstStyle/>
          <a:p>
            <a:pPr algn="ctr" defTabSz="914400">
              <a:buClr>
                <a:srgbClr val="CC9900"/>
              </a:buClr>
              <a:defRPr/>
            </a:pPr>
            <a:r>
              <a:rPr lang="en-US" altLang="zh-CN" sz="1000" b="1" kern="0" dirty="0">
                <a:solidFill>
                  <a:srgbClr val="170BB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Baseline (R18)</a:t>
            </a:r>
            <a:endParaRPr lang="zh-CN" altLang="en-US" sz="1000" b="1" kern="0" dirty="0">
              <a:solidFill>
                <a:srgbClr val="170BB5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29" name="组合 328"/>
          <p:cNvGrpSpPr/>
          <p:nvPr/>
        </p:nvGrpSpPr>
        <p:grpSpPr>
          <a:xfrm>
            <a:off x="7729979" y="4299826"/>
            <a:ext cx="115716" cy="142303"/>
            <a:chOff x="6708949" y="4086237"/>
            <a:chExt cx="97299" cy="160307"/>
          </a:xfrm>
        </p:grpSpPr>
        <p:sp>
          <p:nvSpPr>
            <p:cNvPr id="330" name="矩形 329"/>
            <p:cNvSpPr/>
            <p:nvPr/>
          </p:nvSpPr>
          <p:spPr bwMode="auto">
            <a:xfrm>
              <a:off x="6713640" y="4096548"/>
              <a:ext cx="87535" cy="142629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>
              <a:noFill/>
            </a:ln>
            <a:effectLst/>
            <a:extLst/>
          </p:spPr>
          <p:txBody>
            <a:bodyPr vert="horz" wrap="square" lIns="91404" tIns="45702" rIns="91404" bIns="45702" numCol="1" rtlCol="0" anchor="t" anchorCtr="0" compatLnSpc="1">
              <a:prstTxWarp prst="textNoShape">
                <a:avLst/>
              </a:prstTxWarp>
            </a:bodyPr>
            <a:lstStyle/>
            <a:p>
              <a:pPr defTabSz="914400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600" kern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31" name="Freeform 126"/>
            <p:cNvSpPr>
              <a:spLocks noEditPoints="1"/>
            </p:cNvSpPr>
            <p:nvPr/>
          </p:nvSpPr>
          <p:spPr bwMode="auto">
            <a:xfrm>
              <a:off x="6708949" y="4086237"/>
              <a:ext cx="97299" cy="160307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22" y="22"/>
                </a:cxn>
                <a:cxn ang="0">
                  <a:pos x="0" y="69"/>
                </a:cxn>
                <a:cxn ang="0">
                  <a:pos x="4" y="450"/>
                </a:cxn>
                <a:cxn ang="0">
                  <a:pos x="43" y="498"/>
                </a:cxn>
                <a:cxn ang="0">
                  <a:pos x="286" y="502"/>
                </a:cxn>
                <a:cxn ang="0">
                  <a:pos x="312" y="498"/>
                </a:cxn>
                <a:cxn ang="0">
                  <a:pos x="355" y="450"/>
                </a:cxn>
                <a:cxn ang="0">
                  <a:pos x="355" y="69"/>
                </a:cxn>
                <a:cxn ang="0">
                  <a:pos x="333" y="22"/>
                </a:cxn>
                <a:cxn ang="0">
                  <a:pos x="286" y="0"/>
                </a:cxn>
                <a:cxn ang="0">
                  <a:pos x="65" y="455"/>
                </a:cxn>
                <a:cxn ang="0">
                  <a:pos x="52" y="416"/>
                </a:cxn>
                <a:cxn ang="0">
                  <a:pos x="65" y="403"/>
                </a:cxn>
                <a:cxn ang="0">
                  <a:pos x="138" y="416"/>
                </a:cxn>
                <a:cxn ang="0">
                  <a:pos x="138" y="446"/>
                </a:cxn>
                <a:cxn ang="0">
                  <a:pos x="216" y="446"/>
                </a:cxn>
                <a:cxn ang="0">
                  <a:pos x="208" y="459"/>
                </a:cxn>
                <a:cxn ang="0">
                  <a:pos x="199" y="468"/>
                </a:cxn>
                <a:cxn ang="0">
                  <a:pos x="195" y="468"/>
                </a:cxn>
                <a:cxn ang="0">
                  <a:pos x="169" y="468"/>
                </a:cxn>
                <a:cxn ang="0">
                  <a:pos x="169" y="468"/>
                </a:cxn>
                <a:cxn ang="0">
                  <a:pos x="160" y="463"/>
                </a:cxn>
                <a:cxn ang="0">
                  <a:pos x="156" y="459"/>
                </a:cxn>
                <a:cxn ang="0">
                  <a:pos x="151" y="450"/>
                </a:cxn>
                <a:cxn ang="0">
                  <a:pos x="147" y="446"/>
                </a:cxn>
                <a:cxn ang="0">
                  <a:pos x="147" y="433"/>
                </a:cxn>
                <a:cxn ang="0">
                  <a:pos x="151" y="416"/>
                </a:cxn>
                <a:cxn ang="0">
                  <a:pos x="156" y="407"/>
                </a:cxn>
                <a:cxn ang="0">
                  <a:pos x="169" y="398"/>
                </a:cxn>
                <a:cxn ang="0">
                  <a:pos x="177" y="394"/>
                </a:cxn>
                <a:cxn ang="0">
                  <a:pos x="182" y="394"/>
                </a:cxn>
                <a:cxn ang="0">
                  <a:pos x="190" y="394"/>
                </a:cxn>
                <a:cxn ang="0">
                  <a:pos x="199" y="398"/>
                </a:cxn>
                <a:cxn ang="0">
                  <a:pos x="208" y="407"/>
                </a:cxn>
                <a:cxn ang="0">
                  <a:pos x="216" y="416"/>
                </a:cxn>
                <a:cxn ang="0">
                  <a:pos x="221" y="424"/>
                </a:cxn>
                <a:cxn ang="0">
                  <a:pos x="221" y="433"/>
                </a:cxn>
                <a:cxn ang="0">
                  <a:pos x="307" y="442"/>
                </a:cxn>
                <a:cxn ang="0">
                  <a:pos x="290" y="455"/>
                </a:cxn>
                <a:cxn ang="0">
                  <a:pos x="229" y="446"/>
                </a:cxn>
                <a:cxn ang="0">
                  <a:pos x="225" y="416"/>
                </a:cxn>
                <a:cxn ang="0">
                  <a:pos x="290" y="403"/>
                </a:cxn>
                <a:cxn ang="0">
                  <a:pos x="307" y="442"/>
                </a:cxn>
                <a:cxn ang="0">
                  <a:pos x="307" y="329"/>
                </a:cxn>
                <a:cxn ang="0">
                  <a:pos x="260" y="359"/>
                </a:cxn>
                <a:cxn ang="0">
                  <a:pos x="73" y="355"/>
                </a:cxn>
                <a:cxn ang="0">
                  <a:pos x="43" y="312"/>
                </a:cxn>
                <a:cxn ang="0">
                  <a:pos x="48" y="69"/>
                </a:cxn>
                <a:cxn ang="0">
                  <a:pos x="95" y="39"/>
                </a:cxn>
                <a:cxn ang="0">
                  <a:pos x="281" y="43"/>
                </a:cxn>
                <a:cxn ang="0">
                  <a:pos x="312" y="87"/>
                </a:cxn>
              </a:cxnLst>
              <a:rect l="0" t="0" r="r" b="b"/>
              <a:pathLst>
                <a:path w="355" h="502">
                  <a:moveTo>
                    <a:pt x="286" y="0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56" y="0"/>
                  </a:lnTo>
                  <a:lnTo>
                    <a:pt x="43" y="4"/>
                  </a:lnTo>
                  <a:lnTo>
                    <a:pt x="22" y="22"/>
                  </a:lnTo>
                  <a:lnTo>
                    <a:pt x="4" y="43"/>
                  </a:lnTo>
                  <a:lnTo>
                    <a:pt x="4" y="56"/>
                  </a:lnTo>
                  <a:lnTo>
                    <a:pt x="0" y="69"/>
                  </a:lnTo>
                  <a:lnTo>
                    <a:pt x="0" y="433"/>
                  </a:lnTo>
                  <a:lnTo>
                    <a:pt x="0" y="433"/>
                  </a:lnTo>
                  <a:lnTo>
                    <a:pt x="4" y="450"/>
                  </a:lnTo>
                  <a:lnTo>
                    <a:pt x="4" y="463"/>
                  </a:lnTo>
                  <a:lnTo>
                    <a:pt x="22" y="485"/>
                  </a:lnTo>
                  <a:lnTo>
                    <a:pt x="43" y="498"/>
                  </a:lnTo>
                  <a:lnTo>
                    <a:pt x="56" y="502"/>
                  </a:lnTo>
                  <a:lnTo>
                    <a:pt x="69" y="502"/>
                  </a:lnTo>
                  <a:lnTo>
                    <a:pt x="286" y="502"/>
                  </a:lnTo>
                  <a:lnTo>
                    <a:pt x="286" y="502"/>
                  </a:lnTo>
                  <a:lnTo>
                    <a:pt x="299" y="502"/>
                  </a:lnTo>
                  <a:lnTo>
                    <a:pt x="312" y="498"/>
                  </a:lnTo>
                  <a:lnTo>
                    <a:pt x="333" y="485"/>
                  </a:lnTo>
                  <a:lnTo>
                    <a:pt x="350" y="463"/>
                  </a:lnTo>
                  <a:lnTo>
                    <a:pt x="355" y="450"/>
                  </a:lnTo>
                  <a:lnTo>
                    <a:pt x="355" y="433"/>
                  </a:lnTo>
                  <a:lnTo>
                    <a:pt x="355" y="69"/>
                  </a:lnTo>
                  <a:lnTo>
                    <a:pt x="355" y="69"/>
                  </a:lnTo>
                  <a:lnTo>
                    <a:pt x="355" y="56"/>
                  </a:lnTo>
                  <a:lnTo>
                    <a:pt x="350" y="43"/>
                  </a:lnTo>
                  <a:lnTo>
                    <a:pt x="333" y="22"/>
                  </a:lnTo>
                  <a:lnTo>
                    <a:pt x="312" y="4"/>
                  </a:lnTo>
                  <a:lnTo>
                    <a:pt x="299" y="0"/>
                  </a:lnTo>
                  <a:lnTo>
                    <a:pt x="286" y="0"/>
                  </a:lnTo>
                  <a:lnTo>
                    <a:pt x="286" y="0"/>
                  </a:lnTo>
                  <a:close/>
                  <a:moveTo>
                    <a:pt x="65" y="455"/>
                  </a:moveTo>
                  <a:lnTo>
                    <a:pt x="65" y="455"/>
                  </a:lnTo>
                  <a:lnTo>
                    <a:pt x="56" y="450"/>
                  </a:lnTo>
                  <a:lnTo>
                    <a:pt x="52" y="442"/>
                  </a:lnTo>
                  <a:lnTo>
                    <a:pt x="52" y="416"/>
                  </a:lnTo>
                  <a:lnTo>
                    <a:pt x="52" y="416"/>
                  </a:lnTo>
                  <a:lnTo>
                    <a:pt x="56" y="407"/>
                  </a:lnTo>
                  <a:lnTo>
                    <a:pt x="65" y="403"/>
                  </a:lnTo>
                  <a:lnTo>
                    <a:pt x="147" y="403"/>
                  </a:lnTo>
                  <a:lnTo>
                    <a:pt x="147" y="403"/>
                  </a:lnTo>
                  <a:lnTo>
                    <a:pt x="138" y="416"/>
                  </a:lnTo>
                  <a:lnTo>
                    <a:pt x="134" y="433"/>
                  </a:lnTo>
                  <a:lnTo>
                    <a:pt x="134" y="433"/>
                  </a:lnTo>
                  <a:lnTo>
                    <a:pt x="138" y="446"/>
                  </a:lnTo>
                  <a:lnTo>
                    <a:pt x="138" y="455"/>
                  </a:lnTo>
                  <a:lnTo>
                    <a:pt x="65" y="455"/>
                  </a:lnTo>
                  <a:close/>
                  <a:moveTo>
                    <a:pt x="216" y="446"/>
                  </a:moveTo>
                  <a:lnTo>
                    <a:pt x="216" y="446"/>
                  </a:lnTo>
                  <a:lnTo>
                    <a:pt x="208" y="459"/>
                  </a:lnTo>
                  <a:lnTo>
                    <a:pt x="208" y="459"/>
                  </a:lnTo>
                  <a:lnTo>
                    <a:pt x="203" y="463"/>
                  </a:lnTo>
                  <a:lnTo>
                    <a:pt x="203" y="463"/>
                  </a:lnTo>
                  <a:lnTo>
                    <a:pt x="199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82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4" y="463"/>
                  </a:lnTo>
                  <a:lnTo>
                    <a:pt x="160" y="463"/>
                  </a:lnTo>
                  <a:lnTo>
                    <a:pt x="160" y="463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1" y="455"/>
                  </a:lnTo>
                  <a:lnTo>
                    <a:pt x="151" y="450"/>
                  </a:lnTo>
                  <a:lnTo>
                    <a:pt x="151" y="450"/>
                  </a:lnTo>
                  <a:lnTo>
                    <a:pt x="147" y="446"/>
                  </a:lnTo>
                  <a:lnTo>
                    <a:pt x="147" y="446"/>
                  </a:lnTo>
                  <a:lnTo>
                    <a:pt x="147" y="446"/>
                  </a:lnTo>
                  <a:lnTo>
                    <a:pt x="147" y="433"/>
                  </a:lnTo>
                  <a:lnTo>
                    <a:pt x="147" y="433"/>
                  </a:lnTo>
                  <a:lnTo>
                    <a:pt x="147" y="420"/>
                  </a:lnTo>
                  <a:lnTo>
                    <a:pt x="147" y="420"/>
                  </a:lnTo>
                  <a:lnTo>
                    <a:pt x="151" y="416"/>
                  </a:lnTo>
                  <a:lnTo>
                    <a:pt x="151" y="416"/>
                  </a:lnTo>
                  <a:lnTo>
                    <a:pt x="156" y="407"/>
                  </a:lnTo>
                  <a:lnTo>
                    <a:pt x="156" y="407"/>
                  </a:lnTo>
                  <a:lnTo>
                    <a:pt x="169" y="398"/>
                  </a:lnTo>
                  <a:lnTo>
                    <a:pt x="169" y="398"/>
                  </a:lnTo>
                  <a:lnTo>
                    <a:pt x="169" y="398"/>
                  </a:lnTo>
                  <a:lnTo>
                    <a:pt x="173" y="394"/>
                  </a:lnTo>
                  <a:lnTo>
                    <a:pt x="177" y="394"/>
                  </a:lnTo>
                  <a:lnTo>
                    <a:pt x="177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90" y="394"/>
                  </a:lnTo>
                  <a:lnTo>
                    <a:pt x="190" y="394"/>
                  </a:lnTo>
                  <a:lnTo>
                    <a:pt x="195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208" y="407"/>
                  </a:lnTo>
                  <a:lnTo>
                    <a:pt x="216" y="416"/>
                  </a:lnTo>
                  <a:lnTo>
                    <a:pt x="216" y="416"/>
                  </a:lnTo>
                  <a:lnTo>
                    <a:pt x="216" y="416"/>
                  </a:lnTo>
                  <a:lnTo>
                    <a:pt x="216" y="420"/>
                  </a:lnTo>
                  <a:lnTo>
                    <a:pt x="221" y="424"/>
                  </a:lnTo>
                  <a:lnTo>
                    <a:pt x="221" y="424"/>
                  </a:lnTo>
                  <a:lnTo>
                    <a:pt x="221" y="429"/>
                  </a:lnTo>
                  <a:lnTo>
                    <a:pt x="221" y="433"/>
                  </a:lnTo>
                  <a:lnTo>
                    <a:pt x="221" y="433"/>
                  </a:lnTo>
                  <a:lnTo>
                    <a:pt x="216" y="446"/>
                  </a:lnTo>
                  <a:lnTo>
                    <a:pt x="216" y="446"/>
                  </a:lnTo>
                  <a:close/>
                  <a:moveTo>
                    <a:pt x="307" y="442"/>
                  </a:moveTo>
                  <a:lnTo>
                    <a:pt x="307" y="442"/>
                  </a:lnTo>
                  <a:lnTo>
                    <a:pt x="299" y="450"/>
                  </a:lnTo>
                  <a:lnTo>
                    <a:pt x="290" y="455"/>
                  </a:lnTo>
                  <a:lnTo>
                    <a:pt x="225" y="455"/>
                  </a:lnTo>
                  <a:lnTo>
                    <a:pt x="225" y="455"/>
                  </a:lnTo>
                  <a:lnTo>
                    <a:pt x="229" y="446"/>
                  </a:lnTo>
                  <a:lnTo>
                    <a:pt x="229" y="433"/>
                  </a:lnTo>
                  <a:lnTo>
                    <a:pt x="229" y="433"/>
                  </a:lnTo>
                  <a:lnTo>
                    <a:pt x="225" y="416"/>
                  </a:lnTo>
                  <a:lnTo>
                    <a:pt x="216" y="403"/>
                  </a:lnTo>
                  <a:lnTo>
                    <a:pt x="290" y="403"/>
                  </a:lnTo>
                  <a:lnTo>
                    <a:pt x="290" y="403"/>
                  </a:lnTo>
                  <a:lnTo>
                    <a:pt x="299" y="407"/>
                  </a:lnTo>
                  <a:lnTo>
                    <a:pt x="307" y="416"/>
                  </a:lnTo>
                  <a:lnTo>
                    <a:pt x="307" y="442"/>
                  </a:lnTo>
                  <a:close/>
                  <a:moveTo>
                    <a:pt x="312" y="312"/>
                  </a:moveTo>
                  <a:lnTo>
                    <a:pt x="312" y="312"/>
                  </a:lnTo>
                  <a:lnTo>
                    <a:pt x="307" y="329"/>
                  </a:lnTo>
                  <a:lnTo>
                    <a:pt x="299" y="346"/>
                  </a:lnTo>
                  <a:lnTo>
                    <a:pt x="281" y="355"/>
                  </a:lnTo>
                  <a:lnTo>
                    <a:pt x="260" y="359"/>
                  </a:lnTo>
                  <a:lnTo>
                    <a:pt x="95" y="359"/>
                  </a:lnTo>
                  <a:lnTo>
                    <a:pt x="95" y="359"/>
                  </a:lnTo>
                  <a:lnTo>
                    <a:pt x="73" y="355"/>
                  </a:lnTo>
                  <a:lnTo>
                    <a:pt x="56" y="346"/>
                  </a:lnTo>
                  <a:lnTo>
                    <a:pt x="48" y="329"/>
                  </a:lnTo>
                  <a:lnTo>
                    <a:pt x="43" y="312"/>
                  </a:lnTo>
                  <a:lnTo>
                    <a:pt x="43" y="87"/>
                  </a:lnTo>
                  <a:lnTo>
                    <a:pt x="43" y="87"/>
                  </a:lnTo>
                  <a:lnTo>
                    <a:pt x="48" y="69"/>
                  </a:lnTo>
                  <a:lnTo>
                    <a:pt x="56" y="52"/>
                  </a:lnTo>
                  <a:lnTo>
                    <a:pt x="73" y="43"/>
                  </a:lnTo>
                  <a:lnTo>
                    <a:pt x="95" y="39"/>
                  </a:lnTo>
                  <a:lnTo>
                    <a:pt x="260" y="39"/>
                  </a:lnTo>
                  <a:lnTo>
                    <a:pt x="260" y="39"/>
                  </a:lnTo>
                  <a:lnTo>
                    <a:pt x="281" y="43"/>
                  </a:lnTo>
                  <a:lnTo>
                    <a:pt x="299" y="52"/>
                  </a:lnTo>
                  <a:lnTo>
                    <a:pt x="307" y="69"/>
                  </a:lnTo>
                  <a:lnTo>
                    <a:pt x="312" y="87"/>
                  </a:lnTo>
                  <a:lnTo>
                    <a:pt x="312" y="312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48" tIns="60925" rIns="121848" bIns="60925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048">
                <a:defRPr/>
              </a:pPr>
              <a:endParaRPr lang="zh-CN" altLang="en-US" sz="1200" kern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</p:grpSp>
      <p:grpSp>
        <p:nvGrpSpPr>
          <p:cNvPr id="332" name="组合 331"/>
          <p:cNvGrpSpPr/>
          <p:nvPr/>
        </p:nvGrpSpPr>
        <p:grpSpPr>
          <a:xfrm>
            <a:off x="9242329" y="4299826"/>
            <a:ext cx="115716" cy="142303"/>
            <a:chOff x="6708949" y="4086237"/>
            <a:chExt cx="97299" cy="160307"/>
          </a:xfrm>
        </p:grpSpPr>
        <p:sp>
          <p:nvSpPr>
            <p:cNvPr id="333" name="矩形 332"/>
            <p:cNvSpPr/>
            <p:nvPr/>
          </p:nvSpPr>
          <p:spPr bwMode="auto">
            <a:xfrm>
              <a:off x="6713640" y="4096548"/>
              <a:ext cx="87535" cy="142629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>
              <a:noFill/>
            </a:ln>
            <a:effectLst/>
            <a:extLst/>
          </p:spPr>
          <p:txBody>
            <a:bodyPr vert="horz" wrap="square" lIns="91404" tIns="45702" rIns="91404" bIns="45702" numCol="1" rtlCol="0" anchor="t" anchorCtr="0" compatLnSpc="1">
              <a:prstTxWarp prst="textNoShape">
                <a:avLst/>
              </a:prstTxWarp>
            </a:bodyPr>
            <a:lstStyle/>
            <a:p>
              <a:pPr defTabSz="914400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600" kern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34" name="Freeform 126"/>
            <p:cNvSpPr>
              <a:spLocks noEditPoints="1"/>
            </p:cNvSpPr>
            <p:nvPr/>
          </p:nvSpPr>
          <p:spPr bwMode="auto">
            <a:xfrm>
              <a:off x="6708949" y="4086237"/>
              <a:ext cx="97299" cy="160307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22" y="22"/>
                </a:cxn>
                <a:cxn ang="0">
                  <a:pos x="0" y="69"/>
                </a:cxn>
                <a:cxn ang="0">
                  <a:pos x="4" y="450"/>
                </a:cxn>
                <a:cxn ang="0">
                  <a:pos x="43" y="498"/>
                </a:cxn>
                <a:cxn ang="0">
                  <a:pos x="286" y="502"/>
                </a:cxn>
                <a:cxn ang="0">
                  <a:pos x="312" y="498"/>
                </a:cxn>
                <a:cxn ang="0">
                  <a:pos x="355" y="450"/>
                </a:cxn>
                <a:cxn ang="0">
                  <a:pos x="355" y="69"/>
                </a:cxn>
                <a:cxn ang="0">
                  <a:pos x="333" y="22"/>
                </a:cxn>
                <a:cxn ang="0">
                  <a:pos x="286" y="0"/>
                </a:cxn>
                <a:cxn ang="0">
                  <a:pos x="65" y="455"/>
                </a:cxn>
                <a:cxn ang="0">
                  <a:pos x="52" y="416"/>
                </a:cxn>
                <a:cxn ang="0">
                  <a:pos x="65" y="403"/>
                </a:cxn>
                <a:cxn ang="0">
                  <a:pos x="138" y="416"/>
                </a:cxn>
                <a:cxn ang="0">
                  <a:pos x="138" y="446"/>
                </a:cxn>
                <a:cxn ang="0">
                  <a:pos x="216" y="446"/>
                </a:cxn>
                <a:cxn ang="0">
                  <a:pos x="208" y="459"/>
                </a:cxn>
                <a:cxn ang="0">
                  <a:pos x="199" y="468"/>
                </a:cxn>
                <a:cxn ang="0">
                  <a:pos x="195" y="468"/>
                </a:cxn>
                <a:cxn ang="0">
                  <a:pos x="169" y="468"/>
                </a:cxn>
                <a:cxn ang="0">
                  <a:pos x="169" y="468"/>
                </a:cxn>
                <a:cxn ang="0">
                  <a:pos x="160" y="463"/>
                </a:cxn>
                <a:cxn ang="0">
                  <a:pos x="156" y="459"/>
                </a:cxn>
                <a:cxn ang="0">
                  <a:pos x="151" y="450"/>
                </a:cxn>
                <a:cxn ang="0">
                  <a:pos x="147" y="446"/>
                </a:cxn>
                <a:cxn ang="0">
                  <a:pos x="147" y="433"/>
                </a:cxn>
                <a:cxn ang="0">
                  <a:pos x="151" y="416"/>
                </a:cxn>
                <a:cxn ang="0">
                  <a:pos x="156" y="407"/>
                </a:cxn>
                <a:cxn ang="0">
                  <a:pos x="169" y="398"/>
                </a:cxn>
                <a:cxn ang="0">
                  <a:pos x="177" y="394"/>
                </a:cxn>
                <a:cxn ang="0">
                  <a:pos x="182" y="394"/>
                </a:cxn>
                <a:cxn ang="0">
                  <a:pos x="190" y="394"/>
                </a:cxn>
                <a:cxn ang="0">
                  <a:pos x="199" y="398"/>
                </a:cxn>
                <a:cxn ang="0">
                  <a:pos x="208" y="407"/>
                </a:cxn>
                <a:cxn ang="0">
                  <a:pos x="216" y="416"/>
                </a:cxn>
                <a:cxn ang="0">
                  <a:pos x="221" y="424"/>
                </a:cxn>
                <a:cxn ang="0">
                  <a:pos x="221" y="433"/>
                </a:cxn>
                <a:cxn ang="0">
                  <a:pos x="307" y="442"/>
                </a:cxn>
                <a:cxn ang="0">
                  <a:pos x="290" y="455"/>
                </a:cxn>
                <a:cxn ang="0">
                  <a:pos x="229" y="446"/>
                </a:cxn>
                <a:cxn ang="0">
                  <a:pos x="225" y="416"/>
                </a:cxn>
                <a:cxn ang="0">
                  <a:pos x="290" y="403"/>
                </a:cxn>
                <a:cxn ang="0">
                  <a:pos x="307" y="442"/>
                </a:cxn>
                <a:cxn ang="0">
                  <a:pos x="307" y="329"/>
                </a:cxn>
                <a:cxn ang="0">
                  <a:pos x="260" y="359"/>
                </a:cxn>
                <a:cxn ang="0">
                  <a:pos x="73" y="355"/>
                </a:cxn>
                <a:cxn ang="0">
                  <a:pos x="43" y="312"/>
                </a:cxn>
                <a:cxn ang="0">
                  <a:pos x="48" y="69"/>
                </a:cxn>
                <a:cxn ang="0">
                  <a:pos x="95" y="39"/>
                </a:cxn>
                <a:cxn ang="0">
                  <a:pos x="281" y="43"/>
                </a:cxn>
                <a:cxn ang="0">
                  <a:pos x="312" y="87"/>
                </a:cxn>
              </a:cxnLst>
              <a:rect l="0" t="0" r="r" b="b"/>
              <a:pathLst>
                <a:path w="355" h="502">
                  <a:moveTo>
                    <a:pt x="286" y="0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56" y="0"/>
                  </a:lnTo>
                  <a:lnTo>
                    <a:pt x="43" y="4"/>
                  </a:lnTo>
                  <a:lnTo>
                    <a:pt x="22" y="22"/>
                  </a:lnTo>
                  <a:lnTo>
                    <a:pt x="4" y="43"/>
                  </a:lnTo>
                  <a:lnTo>
                    <a:pt x="4" y="56"/>
                  </a:lnTo>
                  <a:lnTo>
                    <a:pt x="0" y="69"/>
                  </a:lnTo>
                  <a:lnTo>
                    <a:pt x="0" y="433"/>
                  </a:lnTo>
                  <a:lnTo>
                    <a:pt x="0" y="433"/>
                  </a:lnTo>
                  <a:lnTo>
                    <a:pt x="4" y="450"/>
                  </a:lnTo>
                  <a:lnTo>
                    <a:pt x="4" y="463"/>
                  </a:lnTo>
                  <a:lnTo>
                    <a:pt x="22" y="485"/>
                  </a:lnTo>
                  <a:lnTo>
                    <a:pt x="43" y="498"/>
                  </a:lnTo>
                  <a:lnTo>
                    <a:pt x="56" y="502"/>
                  </a:lnTo>
                  <a:lnTo>
                    <a:pt x="69" y="502"/>
                  </a:lnTo>
                  <a:lnTo>
                    <a:pt x="286" y="502"/>
                  </a:lnTo>
                  <a:lnTo>
                    <a:pt x="286" y="502"/>
                  </a:lnTo>
                  <a:lnTo>
                    <a:pt x="299" y="502"/>
                  </a:lnTo>
                  <a:lnTo>
                    <a:pt x="312" y="498"/>
                  </a:lnTo>
                  <a:lnTo>
                    <a:pt x="333" y="485"/>
                  </a:lnTo>
                  <a:lnTo>
                    <a:pt x="350" y="463"/>
                  </a:lnTo>
                  <a:lnTo>
                    <a:pt x="355" y="450"/>
                  </a:lnTo>
                  <a:lnTo>
                    <a:pt x="355" y="433"/>
                  </a:lnTo>
                  <a:lnTo>
                    <a:pt x="355" y="69"/>
                  </a:lnTo>
                  <a:lnTo>
                    <a:pt x="355" y="69"/>
                  </a:lnTo>
                  <a:lnTo>
                    <a:pt x="355" y="56"/>
                  </a:lnTo>
                  <a:lnTo>
                    <a:pt x="350" y="43"/>
                  </a:lnTo>
                  <a:lnTo>
                    <a:pt x="333" y="22"/>
                  </a:lnTo>
                  <a:lnTo>
                    <a:pt x="312" y="4"/>
                  </a:lnTo>
                  <a:lnTo>
                    <a:pt x="299" y="0"/>
                  </a:lnTo>
                  <a:lnTo>
                    <a:pt x="286" y="0"/>
                  </a:lnTo>
                  <a:lnTo>
                    <a:pt x="286" y="0"/>
                  </a:lnTo>
                  <a:close/>
                  <a:moveTo>
                    <a:pt x="65" y="455"/>
                  </a:moveTo>
                  <a:lnTo>
                    <a:pt x="65" y="455"/>
                  </a:lnTo>
                  <a:lnTo>
                    <a:pt x="56" y="450"/>
                  </a:lnTo>
                  <a:lnTo>
                    <a:pt x="52" y="442"/>
                  </a:lnTo>
                  <a:lnTo>
                    <a:pt x="52" y="416"/>
                  </a:lnTo>
                  <a:lnTo>
                    <a:pt x="52" y="416"/>
                  </a:lnTo>
                  <a:lnTo>
                    <a:pt x="56" y="407"/>
                  </a:lnTo>
                  <a:lnTo>
                    <a:pt x="65" y="403"/>
                  </a:lnTo>
                  <a:lnTo>
                    <a:pt x="147" y="403"/>
                  </a:lnTo>
                  <a:lnTo>
                    <a:pt x="147" y="403"/>
                  </a:lnTo>
                  <a:lnTo>
                    <a:pt x="138" y="416"/>
                  </a:lnTo>
                  <a:lnTo>
                    <a:pt x="134" y="433"/>
                  </a:lnTo>
                  <a:lnTo>
                    <a:pt x="134" y="433"/>
                  </a:lnTo>
                  <a:lnTo>
                    <a:pt x="138" y="446"/>
                  </a:lnTo>
                  <a:lnTo>
                    <a:pt x="138" y="455"/>
                  </a:lnTo>
                  <a:lnTo>
                    <a:pt x="65" y="455"/>
                  </a:lnTo>
                  <a:close/>
                  <a:moveTo>
                    <a:pt x="216" y="446"/>
                  </a:moveTo>
                  <a:lnTo>
                    <a:pt x="216" y="446"/>
                  </a:lnTo>
                  <a:lnTo>
                    <a:pt x="208" y="459"/>
                  </a:lnTo>
                  <a:lnTo>
                    <a:pt x="208" y="459"/>
                  </a:lnTo>
                  <a:lnTo>
                    <a:pt x="203" y="463"/>
                  </a:lnTo>
                  <a:lnTo>
                    <a:pt x="203" y="463"/>
                  </a:lnTo>
                  <a:lnTo>
                    <a:pt x="199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82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4" y="463"/>
                  </a:lnTo>
                  <a:lnTo>
                    <a:pt x="160" y="463"/>
                  </a:lnTo>
                  <a:lnTo>
                    <a:pt x="160" y="463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1" y="455"/>
                  </a:lnTo>
                  <a:lnTo>
                    <a:pt x="151" y="450"/>
                  </a:lnTo>
                  <a:lnTo>
                    <a:pt x="151" y="450"/>
                  </a:lnTo>
                  <a:lnTo>
                    <a:pt x="147" y="446"/>
                  </a:lnTo>
                  <a:lnTo>
                    <a:pt x="147" y="446"/>
                  </a:lnTo>
                  <a:lnTo>
                    <a:pt x="147" y="446"/>
                  </a:lnTo>
                  <a:lnTo>
                    <a:pt x="147" y="433"/>
                  </a:lnTo>
                  <a:lnTo>
                    <a:pt x="147" y="433"/>
                  </a:lnTo>
                  <a:lnTo>
                    <a:pt x="147" y="420"/>
                  </a:lnTo>
                  <a:lnTo>
                    <a:pt x="147" y="420"/>
                  </a:lnTo>
                  <a:lnTo>
                    <a:pt x="151" y="416"/>
                  </a:lnTo>
                  <a:lnTo>
                    <a:pt x="151" y="416"/>
                  </a:lnTo>
                  <a:lnTo>
                    <a:pt x="156" y="407"/>
                  </a:lnTo>
                  <a:lnTo>
                    <a:pt x="156" y="407"/>
                  </a:lnTo>
                  <a:lnTo>
                    <a:pt x="169" y="398"/>
                  </a:lnTo>
                  <a:lnTo>
                    <a:pt x="169" y="398"/>
                  </a:lnTo>
                  <a:lnTo>
                    <a:pt x="169" y="398"/>
                  </a:lnTo>
                  <a:lnTo>
                    <a:pt x="173" y="394"/>
                  </a:lnTo>
                  <a:lnTo>
                    <a:pt x="177" y="394"/>
                  </a:lnTo>
                  <a:lnTo>
                    <a:pt x="177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90" y="394"/>
                  </a:lnTo>
                  <a:lnTo>
                    <a:pt x="190" y="394"/>
                  </a:lnTo>
                  <a:lnTo>
                    <a:pt x="195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208" y="407"/>
                  </a:lnTo>
                  <a:lnTo>
                    <a:pt x="216" y="416"/>
                  </a:lnTo>
                  <a:lnTo>
                    <a:pt x="216" y="416"/>
                  </a:lnTo>
                  <a:lnTo>
                    <a:pt x="216" y="416"/>
                  </a:lnTo>
                  <a:lnTo>
                    <a:pt x="216" y="420"/>
                  </a:lnTo>
                  <a:lnTo>
                    <a:pt x="221" y="424"/>
                  </a:lnTo>
                  <a:lnTo>
                    <a:pt x="221" y="424"/>
                  </a:lnTo>
                  <a:lnTo>
                    <a:pt x="221" y="429"/>
                  </a:lnTo>
                  <a:lnTo>
                    <a:pt x="221" y="433"/>
                  </a:lnTo>
                  <a:lnTo>
                    <a:pt x="221" y="433"/>
                  </a:lnTo>
                  <a:lnTo>
                    <a:pt x="216" y="446"/>
                  </a:lnTo>
                  <a:lnTo>
                    <a:pt x="216" y="446"/>
                  </a:lnTo>
                  <a:close/>
                  <a:moveTo>
                    <a:pt x="307" y="442"/>
                  </a:moveTo>
                  <a:lnTo>
                    <a:pt x="307" y="442"/>
                  </a:lnTo>
                  <a:lnTo>
                    <a:pt x="299" y="450"/>
                  </a:lnTo>
                  <a:lnTo>
                    <a:pt x="290" y="455"/>
                  </a:lnTo>
                  <a:lnTo>
                    <a:pt x="225" y="455"/>
                  </a:lnTo>
                  <a:lnTo>
                    <a:pt x="225" y="455"/>
                  </a:lnTo>
                  <a:lnTo>
                    <a:pt x="229" y="446"/>
                  </a:lnTo>
                  <a:lnTo>
                    <a:pt x="229" y="433"/>
                  </a:lnTo>
                  <a:lnTo>
                    <a:pt x="229" y="433"/>
                  </a:lnTo>
                  <a:lnTo>
                    <a:pt x="225" y="416"/>
                  </a:lnTo>
                  <a:lnTo>
                    <a:pt x="216" y="403"/>
                  </a:lnTo>
                  <a:lnTo>
                    <a:pt x="290" y="403"/>
                  </a:lnTo>
                  <a:lnTo>
                    <a:pt x="290" y="403"/>
                  </a:lnTo>
                  <a:lnTo>
                    <a:pt x="299" y="407"/>
                  </a:lnTo>
                  <a:lnTo>
                    <a:pt x="307" y="416"/>
                  </a:lnTo>
                  <a:lnTo>
                    <a:pt x="307" y="442"/>
                  </a:lnTo>
                  <a:close/>
                  <a:moveTo>
                    <a:pt x="312" y="312"/>
                  </a:moveTo>
                  <a:lnTo>
                    <a:pt x="312" y="312"/>
                  </a:lnTo>
                  <a:lnTo>
                    <a:pt x="307" y="329"/>
                  </a:lnTo>
                  <a:lnTo>
                    <a:pt x="299" y="346"/>
                  </a:lnTo>
                  <a:lnTo>
                    <a:pt x="281" y="355"/>
                  </a:lnTo>
                  <a:lnTo>
                    <a:pt x="260" y="359"/>
                  </a:lnTo>
                  <a:lnTo>
                    <a:pt x="95" y="359"/>
                  </a:lnTo>
                  <a:lnTo>
                    <a:pt x="95" y="359"/>
                  </a:lnTo>
                  <a:lnTo>
                    <a:pt x="73" y="355"/>
                  </a:lnTo>
                  <a:lnTo>
                    <a:pt x="56" y="346"/>
                  </a:lnTo>
                  <a:lnTo>
                    <a:pt x="48" y="329"/>
                  </a:lnTo>
                  <a:lnTo>
                    <a:pt x="43" y="312"/>
                  </a:lnTo>
                  <a:lnTo>
                    <a:pt x="43" y="87"/>
                  </a:lnTo>
                  <a:lnTo>
                    <a:pt x="43" y="87"/>
                  </a:lnTo>
                  <a:lnTo>
                    <a:pt x="48" y="69"/>
                  </a:lnTo>
                  <a:lnTo>
                    <a:pt x="56" y="52"/>
                  </a:lnTo>
                  <a:lnTo>
                    <a:pt x="73" y="43"/>
                  </a:lnTo>
                  <a:lnTo>
                    <a:pt x="95" y="39"/>
                  </a:lnTo>
                  <a:lnTo>
                    <a:pt x="260" y="39"/>
                  </a:lnTo>
                  <a:lnTo>
                    <a:pt x="260" y="39"/>
                  </a:lnTo>
                  <a:lnTo>
                    <a:pt x="281" y="43"/>
                  </a:lnTo>
                  <a:lnTo>
                    <a:pt x="299" y="52"/>
                  </a:lnTo>
                  <a:lnTo>
                    <a:pt x="307" y="69"/>
                  </a:lnTo>
                  <a:lnTo>
                    <a:pt x="312" y="87"/>
                  </a:lnTo>
                  <a:lnTo>
                    <a:pt x="312" y="312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48" tIns="60925" rIns="121848" bIns="60925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048">
                <a:defRPr/>
              </a:pPr>
              <a:endParaRPr lang="zh-CN" altLang="en-US" sz="1200" kern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</p:grpSp>
      <p:grpSp>
        <p:nvGrpSpPr>
          <p:cNvPr id="335" name="组合 334"/>
          <p:cNvGrpSpPr/>
          <p:nvPr/>
        </p:nvGrpSpPr>
        <p:grpSpPr>
          <a:xfrm>
            <a:off x="10698515" y="4299826"/>
            <a:ext cx="115716" cy="142303"/>
            <a:chOff x="6708949" y="4086237"/>
            <a:chExt cx="97299" cy="160307"/>
          </a:xfrm>
        </p:grpSpPr>
        <p:sp>
          <p:nvSpPr>
            <p:cNvPr id="336" name="矩形 335"/>
            <p:cNvSpPr/>
            <p:nvPr/>
          </p:nvSpPr>
          <p:spPr bwMode="auto">
            <a:xfrm>
              <a:off x="6713640" y="4096548"/>
              <a:ext cx="87535" cy="142629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>
              <a:noFill/>
            </a:ln>
            <a:effectLst/>
            <a:extLst/>
          </p:spPr>
          <p:txBody>
            <a:bodyPr vert="horz" wrap="square" lIns="91404" tIns="45702" rIns="91404" bIns="45702" numCol="1" rtlCol="0" anchor="t" anchorCtr="0" compatLnSpc="1">
              <a:prstTxWarp prst="textNoShape">
                <a:avLst/>
              </a:prstTxWarp>
            </a:bodyPr>
            <a:lstStyle/>
            <a:p>
              <a:pPr defTabSz="914400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600" kern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37" name="Freeform 126"/>
            <p:cNvSpPr>
              <a:spLocks noEditPoints="1"/>
            </p:cNvSpPr>
            <p:nvPr/>
          </p:nvSpPr>
          <p:spPr bwMode="auto">
            <a:xfrm>
              <a:off x="6708949" y="4086237"/>
              <a:ext cx="97299" cy="160307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22" y="22"/>
                </a:cxn>
                <a:cxn ang="0">
                  <a:pos x="0" y="69"/>
                </a:cxn>
                <a:cxn ang="0">
                  <a:pos x="4" y="450"/>
                </a:cxn>
                <a:cxn ang="0">
                  <a:pos x="43" y="498"/>
                </a:cxn>
                <a:cxn ang="0">
                  <a:pos x="286" y="502"/>
                </a:cxn>
                <a:cxn ang="0">
                  <a:pos x="312" y="498"/>
                </a:cxn>
                <a:cxn ang="0">
                  <a:pos x="355" y="450"/>
                </a:cxn>
                <a:cxn ang="0">
                  <a:pos x="355" y="69"/>
                </a:cxn>
                <a:cxn ang="0">
                  <a:pos x="333" y="22"/>
                </a:cxn>
                <a:cxn ang="0">
                  <a:pos x="286" y="0"/>
                </a:cxn>
                <a:cxn ang="0">
                  <a:pos x="65" y="455"/>
                </a:cxn>
                <a:cxn ang="0">
                  <a:pos x="52" y="416"/>
                </a:cxn>
                <a:cxn ang="0">
                  <a:pos x="65" y="403"/>
                </a:cxn>
                <a:cxn ang="0">
                  <a:pos x="138" y="416"/>
                </a:cxn>
                <a:cxn ang="0">
                  <a:pos x="138" y="446"/>
                </a:cxn>
                <a:cxn ang="0">
                  <a:pos x="216" y="446"/>
                </a:cxn>
                <a:cxn ang="0">
                  <a:pos x="208" y="459"/>
                </a:cxn>
                <a:cxn ang="0">
                  <a:pos x="199" y="468"/>
                </a:cxn>
                <a:cxn ang="0">
                  <a:pos x="195" y="468"/>
                </a:cxn>
                <a:cxn ang="0">
                  <a:pos x="169" y="468"/>
                </a:cxn>
                <a:cxn ang="0">
                  <a:pos x="169" y="468"/>
                </a:cxn>
                <a:cxn ang="0">
                  <a:pos x="160" y="463"/>
                </a:cxn>
                <a:cxn ang="0">
                  <a:pos x="156" y="459"/>
                </a:cxn>
                <a:cxn ang="0">
                  <a:pos x="151" y="450"/>
                </a:cxn>
                <a:cxn ang="0">
                  <a:pos x="147" y="446"/>
                </a:cxn>
                <a:cxn ang="0">
                  <a:pos x="147" y="433"/>
                </a:cxn>
                <a:cxn ang="0">
                  <a:pos x="151" y="416"/>
                </a:cxn>
                <a:cxn ang="0">
                  <a:pos x="156" y="407"/>
                </a:cxn>
                <a:cxn ang="0">
                  <a:pos x="169" y="398"/>
                </a:cxn>
                <a:cxn ang="0">
                  <a:pos x="177" y="394"/>
                </a:cxn>
                <a:cxn ang="0">
                  <a:pos x="182" y="394"/>
                </a:cxn>
                <a:cxn ang="0">
                  <a:pos x="190" y="394"/>
                </a:cxn>
                <a:cxn ang="0">
                  <a:pos x="199" y="398"/>
                </a:cxn>
                <a:cxn ang="0">
                  <a:pos x="208" y="407"/>
                </a:cxn>
                <a:cxn ang="0">
                  <a:pos x="216" y="416"/>
                </a:cxn>
                <a:cxn ang="0">
                  <a:pos x="221" y="424"/>
                </a:cxn>
                <a:cxn ang="0">
                  <a:pos x="221" y="433"/>
                </a:cxn>
                <a:cxn ang="0">
                  <a:pos x="307" y="442"/>
                </a:cxn>
                <a:cxn ang="0">
                  <a:pos x="290" y="455"/>
                </a:cxn>
                <a:cxn ang="0">
                  <a:pos x="229" y="446"/>
                </a:cxn>
                <a:cxn ang="0">
                  <a:pos x="225" y="416"/>
                </a:cxn>
                <a:cxn ang="0">
                  <a:pos x="290" y="403"/>
                </a:cxn>
                <a:cxn ang="0">
                  <a:pos x="307" y="442"/>
                </a:cxn>
                <a:cxn ang="0">
                  <a:pos x="307" y="329"/>
                </a:cxn>
                <a:cxn ang="0">
                  <a:pos x="260" y="359"/>
                </a:cxn>
                <a:cxn ang="0">
                  <a:pos x="73" y="355"/>
                </a:cxn>
                <a:cxn ang="0">
                  <a:pos x="43" y="312"/>
                </a:cxn>
                <a:cxn ang="0">
                  <a:pos x="48" y="69"/>
                </a:cxn>
                <a:cxn ang="0">
                  <a:pos x="95" y="39"/>
                </a:cxn>
                <a:cxn ang="0">
                  <a:pos x="281" y="43"/>
                </a:cxn>
                <a:cxn ang="0">
                  <a:pos x="312" y="87"/>
                </a:cxn>
              </a:cxnLst>
              <a:rect l="0" t="0" r="r" b="b"/>
              <a:pathLst>
                <a:path w="355" h="502">
                  <a:moveTo>
                    <a:pt x="286" y="0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56" y="0"/>
                  </a:lnTo>
                  <a:lnTo>
                    <a:pt x="43" y="4"/>
                  </a:lnTo>
                  <a:lnTo>
                    <a:pt x="22" y="22"/>
                  </a:lnTo>
                  <a:lnTo>
                    <a:pt x="4" y="43"/>
                  </a:lnTo>
                  <a:lnTo>
                    <a:pt x="4" y="56"/>
                  </a:lnTo>
                  <a:lnTo>
                    <a:pt x="0" y="69"/>
                  </a:lnTo>
                  <a:lnTo>
                    <a:pt x="0" y="433"/>
                  </a:lnTo>
                  <a:lnTo>
                    <a:pt x="0" y="433"/>
                  </a:lnTo>
                  <a:lnTo>
                    <a:pt x="4" y="450"/>
                  </a:lnTo>
                  <a:lnTo>
                    <a:pt x="4" y="463"/>
                  </a:lnTo>
                  <a:lnTo>
                    <a:pt x="22" y="485"/>
                  </a:lnTo>
                  <a:lnTo>
                    <a:pt x="43" y="498"/>
                  </a:lnTo>
                  <a:lnTo>
                    <a:pt x="56" y="502"/>
                  </a:lnTo>
                  <a:lnTo>
                    <a:pt x="69" y="502"/>
                  </a:lnTo>
                  <a:lnTo>
                    <a:pt x="286" y="502"/>
                  </a:lnTo>
                  <a:lnTo>
                    <a:pt x="286" y="502"/>
                  </a:lnTo>
                  <a:lnTo>
                    <a:pt x="299" y="502"/>
                  </a:lnTo>
                  <a:lnTo>
                    <a:pt x="312" y="498"/>
                  </a:lnTo>
                  <a:lnTo>
                    <a:pt x="333" y="485"/>
                  </a:lnTo>
                  <a:lnTo>
                    <a:pt x="350" y="463"/>
                  </a:lnTo>
                  <a:lnTo>
                    <a:pt x="355" y="450"/>
                  </a:lnTo>
                  <a:lnTo>
                    <a:pt x="355" y="433"/>
                  </a:lnTo>
                  <a:lnTo>
                    <a:pt x="355" y="69"/>
                  </a:lnTo>
                  <a:lnTo>
                    <a:pt x="355" y="69"/>
                  </a:lnTo>
                  <a:lnTo>
                    <a:pt x="355" y="56"/>
                  </a:lnTo>
                  <a:lnTo>
                    <a:pt x="350" y="43"/>
                  </a:lnTo>
                  <a:lnTo>
                    <a:pt x="333" y="22"/>
                  </a:lnTo>
                  <a:lnTo>
                    <a:pt x="312" y="4"/>
                  </a:lnTo>
                  <a:lnTo>
                    <a:pt x="299" y="0"/>
                  </a:lnTo>
                  <a:lnTo>
                    <a:pt x="286" y="0"/>
                  </a:lnTo>
                  <a:lnTo>
                    <a:pt x="286" y="0"/>
                  </a:lnTo>
                  <a:close/>
                  <a:moveTo>
                    <a:pt x="65" y="455"/>
                  </a:moveTo>
                  <a:lnTo>
                    <a:pt x="65" y="455"/>
                  </a:lnTo>
                  <a:lnTo>
                    <a:pt x="56" y="450"/>
                  </a:lnTo>
                  <a:lnTo>
                    <a:pt x="52" y="442"/>
                  </a:lnTo>
                  <a:lnTo>
                    <a:pt x="52" y="416"/>
                  </a:lnTo>
                  <a:lnTo>
                    <a:pt x="52" y="416"/>
                  </a:lnTo>
                  <a:lnTo>
                    <a:pt x="56" y="407"/>
                  </a:lnTo>
                  <a:lnTo>
                    <a:pt x="65" y="403"/>
                  </a:lnTo>
                  <a:lnTo>
                    <a:pt x="147" y="403"/>
                  </a:lnTo>
                  <a:lnTo>
                    <a:pt x="147" y="403"/>
                  </a:lnTo>
                  <a:lnTo>
                    <a:pt x="138" y="416"/>
                  </a:lnTo>
                  <a:lnTo>
                    <a:pt x="134" y="433"/>
                  </a:lnTo>
                  <a:lnTo>
                    <a:pt x="134" y="433"/>
                  </a:lnTo>
                  <a:lnTo>
                    <a:pt x="138" y="446"/>
                  </a:lnTo>
                  <a:lnTo>
                    <a:pt x="138" y="455"/>
                  </a:lnTo>
                  <a:lnTo>
                    <a:pt x="65" y="455"/>
                  </a:lnTo>
                  <a:close/>
                  <a:moveTo>
                    <a:pt x="216" y="446"/>
                  </a:moveTo>
                  <a:lnTo>
                    <a:pt x="216" y="446"/>
                  </a:lnTo>
                  <a:lnTo>
                    <a:pt x="208" y="459"/>
                  </a:lnTo>
                  <a:lnTo>
                    <a:pt x="208" y="459"/>
                  </a:lnTo>
                  <a:lnTo>
                    <a:pt x="203" y="463"/>
                  </a:lnTo>
                  <a:lnTo>
                    <a:pt x="203" y="463"/>
                  </a:lnTo>
                  <a:lnTo>
                    <a:pt x="199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82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4" y="463"/>
                  </a:lnTo>
                  <a:lnTo>
                    <a:pt x="160" y="463"/>
                  </a:lnTo>
                  <a:lnTo>
                    <a:pt x="160" y="463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1" y="455"/>
                  </a:lnTo>
                  <a:lnTo>
                    <a:pt x="151" y="450"/>
                  </a:lnTo>
                  <a:lnTo>
                    <a:pt x="151" y="450"/>
                  </a:lnTo>
                  <a:lnTo>
                    <a:pt x="147" y="446"/>
                  </a:lnTo>
                  <a:lnTo>
                    <a:pt x="147" y="446"/>
                  </a:lnTo>
                  <a:lnTo>
                    <a:pt x="147" y="446"/>
                  </a:lnTo>
                  <a:lnTo>
                    <a:pt x="147" y="433"/>
                  </a:lnTo>
                  <a:lnTo>
                    <a:pt x="147" y="433"/>
                  </a:lnTo>
                  <a:lnTo>
                    <a:pt x="147" y="420"/>
                  </a:lnTo>
                  <a:lnTo>
                    <a:pt x="147" y="420"/>
                  </a:lnTo>
                  <a:lnTo>
                    <a:pt x="151" y="416"/>
                  </a:lnTo>
                  <a:lnTo>
                    <a:pt x="151" y="416"/>
                  </a:lnTo>
                  <a:lnTo>
                    <a:pt x="156" y="407"/>
                  </a:lnTo>
                  <a:lnTo>
                    <a:pt x="156" y="407"/>
                  </a:lnTo>
                  <a:lnTo>
                    <a:pt x="169" y="398"/>
                  </a:lnTo>
                  <a:lnTo>
                    <a:pt x="169" y="398"/>
                  </a:lnTo>
                  <a:lnTo>
                    <a:pt x="169" y="398"/>
                  </a:lnTo>
                  <a:lnTo>
                    <a:pt x="173" y="394"/>
                  </a:lnTo>
                  <a:lnTo>
                    <a:pt x="177" y="394"/>
                  </a:lnTo>
                  <a:lnTo>
                    <a:pt x="177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90" y="394"/>
                  </a:lnTo>
                  <a:lnTo>
                    <a:pt x="190" y="394"/>
                  </a:lnTo>
                  <a:lnTo>
                    <a:pt x="195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208" y="407"/>
                  </a:lnTo>
                  <a:lnTo>
                    <a:pt x="216" y="416"/>
                  </a:lnTo>
                  <a:lnTo>
                    <a:pt x="216" y="416"/>
                  </a:lnTo>
                  <a:lnTo>
                    <a:pt x="216" y="416"/>
                  </a:lnTo>
                  <a:lnTo>
                    <a:pt x="216" y="420"/>
                  </a:lnTo>
                  <a:lnTo>
                    <a:pt x="221" y="424"/>
                  </a:lnTo>
                  <a:lnTo>
                    <a:pt x="221" y="424"/>
                  </a:lnTo>
                  <a:lnTo>
                    <a:pt x="221" y="429"/>
                  </a:lnTo>
                  <a:lnTo>
                    <a:pt x="221" y="433"/>
                  </a:lnTo>
                  <a:lnTo>
                    <a:pt x="221" y="433"/>
                  </a:lnTo>
                  <a:lnTo>
                    <a:pt x="216" y="446"/>
                  </a:lnTo>
                  <a:lnTo>
                    <a:pt x="216" y="446"/>
                  </a:lnTo>
                  <a:close/>
                  <a:moveTo>
                    <a:pt x="307" y="442"/>
                  </a:moveTo>
                  <a:lnTo>
                    <a:pt x="307" y="442"/>
                  </a:lnTo>
                  <a:lnTo>
                    <a:pt x="299" y="450"/>
                  </a:lnTo>
                  <a:lnTo>
                    <a:pt x="290" y="455"/>
                  </a:lnTo>
                  <a:lnTo>
                    <a:pt x="225" y="455"/>
                  </a:lnTo>
                  <a:lnTo>
                    <a:pt x="225" y="455"/>
                  </a:lnTo>
                  <a:lnTo>
                    <a:pt x="229" y="446"/>
                  </a:lnTo>
                  <a:lnTo>
                    <a:pt x="229" y="433"/>
                  </a:lnTo>
                  <a:lnTo>
                    <a:pt x="229" y="433"/>
                  </a:lnTo>
                  <a:lnTo>
                    <a:pt x="225" y="416"/>
                  </a:lnTo>
                  <a:lnTo>
                    <a:pt x="216" y="403"/>
                  </a:lnTo>
                  <a:lnTo>
                    <a:pt x="290" y="403"/>
                  </a:lnTo>
                  <a:lnTo>
                    <a:pt x="290" y="403"/>
                  </a:lnTo>
                  <a:lnTo>
                    <a:pt x="299" y="407"/>
                  </a:lnTo>
                  <a:lnTo>
                    <a:pt x="307" y="416"/>
                  </a:lnTo>
                  <a:lnTo>
                    <a:pt x="307" y="442"/>
                  </a:lnTo>
                  <a:close/>
                  <a:moveTo>
                    <a:pt x="312" y="312"/>
                  </a:moveTo>
                  <a:lnTo>
                    <a:pt x="312" y="312"/>
                  </a:lnTo>
                  <a:lnTo>
                    <a:pt x="307" y="329"/>
                  </a:lnTo>
                  <a:lnTo>
                    <a:pt x="299" y="346"/>
                  </a:lnTo>
                  <a:lnTo>
                    <a:pt x="281" y="355"/>
                  </a:lnTo>
                  <a:lnTo>
                    <a:pt x="260" y="359"/>
                  </a:lnTo>
                  <a:lnTo>
                    <a:pt x="95" y="359"/>
                  </a:lnTo>
                  <a:lnTo>
                    <a:pt x="95" y="359"/>
                  </a:lnTo>
                  <a:lnTo>
                    <a:pt x="73" y="355"/>
                  </a:lnTo>
                  <a:lnTo>
                    <a:pt x="56" y="346"/>
                  </a:lnTo>
                  <a:lnTo>
                    <a:pt x="48" y="329"/>
                  </a:lnTo>
                  <a:lnTo>
                    <a:pt x="43" y="312"/>
                  </a:lnTo>
                  <a:lnTo>
                    <a:pt x="43" y="87"/>
                  </a:lnTo>
                  <a:lnTo>
                    <a:pt x="43" y="87"/>
                  </a:lnTo>
                  <a:lnTo>
                    <a:pt x="48" y="69"/>
                  </a:lnTo>
                  <a:lnTo>
                    <a:pt x="56" y="52"/>
                  </a:lnTo>
                  <a:lnTo>
                    <a:pt x="73" y="43"/>
                  </a:lnTo>
                  <a:lnTo>
                    <a:pt x="95" y="39"/>
                  </a:lnTo>
                  <a:lnTo>
                    <a:pt x="260" y="39"/>
                  </a:lnTo>
                  <a:lnTo>
                    <a:pt x="260" y="39"/>
                  </a:lnTo>
                  <a:lnTo>
                    <a:pt x="281" y="43"/>
                  </a:lnTo>
                  <a:lnTo>
                    <a:pt x="299" y="52"/>
                  </a:lnTo>
                  <a:lnTo>
                    <a:pt x="307" y="69"/>
                  </a:lnTo>
                  <a:lnTo>
                    <a:pt x="312" y="87"/>
                  </a:lnTo>
                  <a:lnTo>
                    <a:pt x="312" y="312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48" tIns="60925" rIns="121848" bIns="60925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048">
                <a:defRPr/>
              </a:pPr>
              <a:endParaRPr lang="zh-CN" altLang="en-US" sz="1200" kern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186796" y="5207623"/>
            <a:ext cx="4111066" cy="1035322"/>
            <a:chOff x="7519579" y="4926113"/>
            <a:chExt cx="2626595" cy="1008216"/>
          </a:xfrm>
        </p:grpSpPr>
        <p:grpSp>
          <p:nvGrpSpPr>
            <p:cNvPr id="181" name="组合 180"/>
            <p:cNvGrpSpPr/>
            <p:nvPr/>
          </p:nvGrpSpPr>
          <p:grpSpPr>
            <a:xfrm>
              <a:off x="7547330" y="5122392"/>
              <a:ext cx="2588123" cy="811937"/>
              <a:chOff x="6194285" y="2496925"/>
              <a:chExt cx="2373609" cy="1643740"/>
            </a:xfrm>
          </p:grpSpPr>
          <p:sp>
            <p:nvSpPr>
              <p:cNvPr id="182" name="矩形 181"/>
              <p:cNvSpPr/>
              <p:nvPr/>
            </p:nvSpPr>
            <p:spPr>
              <a:xfrm>
                <a:off x="6393244" y="2894046"/>
                <a:ext cx="293725" cy="793416"/>
              </a:xfrm>
              <a:prstGeom prst="rect">
                <a:avLst/>
              </a:prstGeom>
              <a:solidFill>
                <a:srgbClr val="148AFF"/>
              </a:solidFill>
              <a:ln w="6350">
                <a:noFill/>
              </a:ln>
            </p:spPr>
            <p:txBody>
              <a:bodyPr wrap="none" rtlCol="0" anchor="ctr" anchorCtr="0">
                <a:noAutofit/>
              </a:bodyPr>
              <a:lstStyle/>
              <a:p>
                <a:pPr algn="ctr" defTabSz="1218652">
                  <a:lnSpc>
                    <a:spcPct val="125000"/>
                  </a:lnSpc>
                  <a:spcBef>
                    <a:spcPts val="800"/>
                  </a:spcBef>
                  <a:defRPr/>
                </a:pPr>
                <a:endParaRPr lang="zh-CN" altLang="en-US" sz="1200" b="1" kern="0" baseline="-250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3" name="矩形 182"/>
              <p:cNvSpPr/>
              <p:nvPr/>
            </p:nvSpPr>
            <p:spPr>
              <a:xfrm>
                <a:off x="6577147" y="2509830"/>
                <a:ext cx="365570" cy="5612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652">
                  <a:lnSpc>
                    <a:spcPct val="125000"/>
                  </a:lnSpc>
                  <a:spcBef>
                    <a:spcPts val="800"/>
                  </a:spcBef>
                  <a:defRPr/>
                </a:pPr>
                <a:r>
                  <a:rPr lang="en-US" altLang="zh-CN" sz="1000" b="1" kern="0" dirty="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30km/h</a:t>
                </a:r>
                <a:endParaRPr lang="zh-CN" altLang="en-US" sz="1000" b="1" kern="0" baseline="-250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4" name="矩形 183"/>
              <p:cNvSpPr/>
              <p:nvPr/>
            </p:nvSpPr>
            <p:spPr>
              <a:xfrm>
                <a:off x="6791687" y="3067870"/>
                <a:ext cx="293725" cy="619592"/>
              </a:xfrm>
              <a:prstGeom prst="rect">
                <a:avLst/>
              </a:prstGeom>
              <a:solidFill>
                <a:srgbClr val="C00000"/>
              </a:solidFill>
              <a:ln w="6350">
                <a:noFill/>
              </a:ln>
            </p:spPr>
            <p:txBody>
              <a:bodyPr wrap="none" rtlCol="0" anchor="ctr" anchorCtr="0">
                <a:noAutofit/>
              </a:bodyPr>
              <a:lstStyle/>
              <a:p>
                <a:pPr algn="ctr" defTabSz="1218652">
                  <a:lnSpc>
                    <a:spcPct val="125000"/>
                  </a:lnSpc>
                  <a:spcBef>
                    <a:spcPts val="800"/>
                  </a:spcBef>
                  <a:defRPr/>
                </a:pPr>
                <a:endParaRPr lang="zh-CN" altLang="en-US" sz="1200" b="1" kern="0" baseline="-250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5" name="矩形 184"/>
              <p:cNvSpPr/>
              <p:nvPr/>
            </p:nvSpPr>
            <p:spPr>
              <a:xfrm>
                <a:off x="7630082" y="2894046"/>
                <a:ext cx="293725" cy="793416"/>
              </a:xfrm>
              <a:prstGeom prst="rect">
                <a:avLst/>
              </a:prstGeom>
              <a:solidFill>
                <a:srgbClr val="148AFF"/>
              </a:solidFill>
              <a:ln w="6350">
                <a:noFill/>
              </a:ln>
            </p:spPr>
            <p:txBody>
              <a:bodyPr wrap="none" rtlCol="0" anchor="ctr" anchorCtr="0">
                <a:noAutofit/>
              </a:bodyPr>
              <a:lstStyle/>
              <a:p>
                <a:pPr algn="ctr" defTabSz="1218652">
                  <a:lnSpc>
                    <a:spcPct val="125000"/>
                  </a:lnSpc>
                  <a:spcBef>
                    <a:spcPts val="800"/>
                  </a:spcBef>
                  <a:defRPr/>
                </a:pPr>
                <a:endParaRPr lang="zh-CN" altLang="en-US" sz="1200" b="1" kern="0" baseline="-250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6" name="矩形 185"/>
              <p:cNvSpPr/>
              <p:nvPr/>
            </p:nvSpPr>
            <p:spPr>
              <a:xfrm>
                <a:off x="8028524" y="3169812"/>
                <a:ext cx="293725" cy="517650"/>
              </a:xfrm>
              <a:prstGeom prst="rect">
                <a:avLst/>
              </a:prstGeom>
              <a:solidFill>
                <a:srgbClr val="C00000"/>
              </a:solidFill>
              <a:ln w="6350">
                <a:noFill/>
              </a:ln>
            </p:spPr>
            <p:txBody>
              <a:bodyPr wrap="none" rtlCol="0" anchor="ctr" anchorCtr="0">
                <a:noAutofit/>
              </a:bodyPr>
              <a:lstStyle/>
              <a:p>
                <a:pPr algn="ctr" defTabSz="1218652">
                  <a:lnSpc>
                    <a:spcPct val="125000"/>
                  </a:lnSpc>
                  <a:spcBef>
                    <a:spcPts val="800"/>
                  </a:spcBef>
                  <a:defRPr/>
                </a:pPr>
                <a:endParaRPr lang="zh-CN" altLang="en-US" sz="1200" b="1" kern="0" baseline="-250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187" name="直接箭头连接符 186"/>
              <p:cNvCxnSpPr/>
              <p:nvPr/>
            </p:nvCxnSpPr>
            <p:spPr bwMode="auto">
              <a:xfrm>
                <a:off x="6194285" y="3686998"/>
                <a:ext cx="2373609" cy="0"/>
              </a:xfrm>
              <a:prstGeom prst="straightConnector1">
                <a:avLst/>
              </a:prstGeom>
              <a:noFill/>
              <a:ln w="12700" cap="flat" cmpd="sng" algn="ctr">
                <a:solidFill>
                  <a:srgbClr val="2D2015"/>
                </a:solidFill>
                <a:prstDash val="solid"/>
                <a:round/>
                <a:headEnd type="none" w="med" len="med"/>
                <a:tailEnd type="triangle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88" name="矩形 187"/>
              <p:cNvSpPr/>
              <p:nvPr/>
            </p:nvSpPr>
            <p:spPr>
              <a:xfrm>
                <a:off x="7801282" y="2496925"/>
                <a:ext cx="365570" cy="5612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652">
                  <a:lnSpc>
                    <a:spcPct val="125000"/>
                  </a:lnSpc>
                  <a:spcBef>
                    <a:spcPts val="800"/>
                  </a:spcBef>
                  <a:defRPr/>
                </a:pPr>
                <a:r>
                  <a:rPr lang="en-US" altLang="zh-CN" sz="1000" b="1" kern="0" dirty="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60km/h</a:t>
                </a:r>
                <a:endParaRPr lang="zh-CN" altLang="en-US" sz="1000" b="1" kern="0" baseline="-250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9" name="矩形 188"/>
              <p:cNvSpPr/>
              <p:nvPr/>
            </p:nvSpPr>
            <p:spPr>
              <a:xfrm>
                <a:off x="6352873" y="3604685"/>
                <a:ext cx="262248" cy="5359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652">
                  <a:lnSpc>
                    <a:spcPct val="125000"/>
                  </a:lnSpc>
                  <a:spcBef>
                    <a:spcPts val="800"/>
                  </a:spcBef>
                  <a:defRPr/>
                </a:pPr>
                <a:r>
                  <a:rPr lang="en-US" altLang="zh-CN" sz="1400" kern="0" baseline="-25000" dirty="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Ideal</a:t>
                </a:r>
                <a:endParaRPr lang="zh-CN" altLang="en-US" sz="1400" kern="0" baseline="-250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0" name="矩形 189"/>
              <p:cNvSpPr/>
              <p:nvPr/>
            </p:nvSpPr>
            <p:spPr>
              <a:xfrm>
                <a:off x="6826807" y="3604685"/>
                <a:ext cx="237827" cy="5359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652">
                  <a:lnSpc>
                    <a:spcPct val="125000"/>
                  </a:lnSpc>
                  <a:spcBef>
                    <a:spcPts val="800"/>
                  </a:spcBef>
                  <a:defRPr/>
                </a:pPr>
                <a:r>
                  <a:rPr lang="en-US" altLang="zh-CN" sz="1400" kern="0" baseline="-25000" dirty="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R18</a:t>
                </a:r>
                <a:endParaRPr lang="zh-CN" altLang="en-US" sz="1400" kern="0" baseline="-250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1" name="矩形 190"/>
              <p:cNvSpPr/>
              <p:nvPr/>
            </p:nvSpPr>
            <p:spPr>
              <a:xfrm>
                <a:off x="7398976" y="3604683"/>
                <a:ext cx="714562" cy="5359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1218652">
                  <a:lnSpc>
                    <a:spcPct val="125000"/>
                  </a:lnSpc>
                  <a:spcBef>
                    <a:spcPts val="800"/>
                  </a:spcBef>
                  <a:defRPr/>
                </a:pPr>
                <a:r>
                  <a:rPr lang="en-US" altLang="zh-CN" sz="1400" kern="0" baseline="-25000" dirty="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Ideal</a:t>
                </a:r>
                <a:endParaRPr lang="zh-CN" altLang="en-US" sz="1400" kern="0" baseline="-250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2" name="矩形 191"/>
              <p:cNvSpPr/>
              <p:nvPr/>
            </p:nvSpPr>
            <p:spPr>
              <a:xfrm>
                <a:off x="8101729" y="3604683"/>
                <a:ext cx="237827" cy="5359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652">
                  <a:lnSpc>
                    <a:spcPct val="125000"/>
                  </a:lnSpc>
                  <a:spcBef>
                    <a:spcPts val="800"/>
                  </a:spcBef>
                  <a:defRPr/>
                </a:pPr>
                <a:r>
                  <a:rPr lang="en-US" altLang="zh-CN" sz="1400" kern="0" baseline="-25000" dirty="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R18</a:t>
                </a:r>
                <a:endParaRPr lang="zh-CN" altLang="en-US" sz="1400" kern="0" baseline="-250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3" name="矩形 192"/>
              <p:cNvSpPr/>
              <p:nvPr/>
            </p:nvSpPr>
            <p:spPr>
              <a:xfrm>
                <a:off x="6751495" y="3067871"/>
                <a:ext cx="333917" cy="485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1218652">
                  <a:lnSpc>
                    <a:spcPct val="125000"/>
                  </a:lnSpc>
                  <a:spcBef>
                    <a:spcPts val="800"/>
                  </a:spcBef>
                  <a:defRPr/>
                </a:pPr>
                <a:r>
                  <a:rPr lang="en-US" altLang="zh-CN" sz="1200" b="1" kern="0" baseline="-25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-18.5%</a:t>
                </a:r>
                <a:endParaRPr lang="zh-CN" altLang="en-US" sz="1200" b="1" kern="0" baseline="-25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4" name="矩形 193"/>
              <p:cNvSpPr/>
              <p:nvPr/>
            </p:nvSpPr>
            <p:spPr>
              <a:xfrm>
                <a:off x="8048597" y="3124344"/>
                <a:ext cx="299820" cy="4854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652">
                  <a:lnSpc>
                    <a:spcPct val="125000"/>
                  </a:lnSpc>
                  <a:spcBef>
                    <a:spcPts val="800"/>
                  </a:spcBef>
                  <a:defRPr/>
                </a:pPr>
                <a:r>
                  <a:rPr lang="en-US" altLang="zh-CN" sz="1200" b="1" kern="0" baseline="-25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-27.6%</a:t>
                </a:r>
                <a:endParaRPr lang="zh-CN" altLang="en-US" sz="1200" b="1" kern="0" baseline="-25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38" name="圆角矩形 337"/>
            <p:cNvSpPr/>
            <p:nvPr/>
          </p:nvSpPr>
          <p:spPr bwMode="auto">
            <a:xfrm>
              <a:off x="7519579" y="5022585"/>
              <a:ext cx="2626595" cy="888900"/>
            </a:xfrm>
            <a:prstGeom prst="roundRect">
              <a:avLst>
                <a:gd name="adj" fmla="val 354"/>
              </a:avLst>
            </a:prstGeom>
            <a:noFill/>
            <a:ln w="19050" cap="flat" cmpd="sng" algn="ctr">
              <a:solidFill>
                <a:srgbClr val="1D1D1A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39" name="矩形 338"/>
            <p:cNvSpPr/>
            <p:nvPr/>
          </p:nvSpPr>
          <p:spPr>
            <a:xfrm>
              <a:off x="8067767" y="4926113"/>
              <a:ext cx="1401552" cy="224789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tIns="0" bIns="0">
              <a:spAutoFit/>
            </a:bodyPr>
            <a:lstStyle/>
            <a:p>
              <a:pPr marL="0" marR="0" lvl="0" indent="0" algn="ctr" defTabSz="913623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DL UPT for mobile UEs</a:t>
              </a:r>
            </a:p>
          </p:txBody>
        </p:sp>
      </p:grpSp>
      <p:grpSp>
        <p:nvGrpSpPr>
          <p:cNvPr id="346" name="组合 345"/>
          <p:cNvGrpSpPr/>
          <p:nvPr/>
        </p:nvGrpSpPr>
        <p:grpSpPr>
          <a:xfrm>
            <a:off x="558793" y="4686305"/>
            <a:ext cx="2560749" cy="784097"/>
            <a:chOff x="533715" y="2031763"/>
            <a:chExt cx="2560749" cy="784097"/>
          </a:xfrm>
        </p:grpSpPr>
        <p:pic>
          <p:nvPicPr>
            <p:cNvPr id="347" name="图片 34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3715" y="2031763"/>
              <a:ext cx="2560749" cy="582468"/>
            </a:xfrm>
            <a:prstGeom prst="rect">
              <a:avLst/>
            </a:prstGeom>
          </p:spPr>
        </p:pic>
        <p:sp>
          <p:nvSpPr>
            <p:cNvPr id="348" name="五边形 347"/>
            <p:cNvSpPr/>
            <p:nvPr/>
          </p:nvSpPr>
          <p:spPr>
            <a:xfrm>
              <a:off x="811429" y="2680177"/>
              <a:ext cx="2064859" cy="135683"/>
            </a:xfrm>
            <a:prstGeom prst="homePlate">
              <a:avLst>
                <a:gd name="adj" fmla="val 0"/>
              </a:avLst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tIns="18000" bIns="18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70BB5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BM-CSI-RS transmitted by BS: 256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170BB5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9" name="五边形 348"/>
            <p:cNvSpPr/>
            <p:nvPr/>
          </p:nvSpPr>
          <p:spPr>
            <a:xfrm>
              <a:off x="830236" y="2094099"/>
              <a:ext cx="887459" cy="411951"/>
            </a:xfrm>
            <a:prstGeom prst="homePlate">
              <a:avLst>
                <a:gd name="adj" fmla="val 0"/>
              </a:avLst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tIns="18000" bIns="18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70BB5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BM-CSI-RS measured by UE: 32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170BB5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0" name="圆角矩形 349"/>
            <p:cNvSpPr/>
            <p:nvPr/>
          </p:nvSpPr>
          <p:spPr>
            <a:xfrm>
              <a:off x="1790647" y="2033531"/>
              <a:ext cx="338874" cy="560144"/>
            </a:xfrm>
            <a:prstGeom prst="roundRect">
              <a:avLst/>
            </a:prstGeom>
            <a:noFill/>
            <a:ln w="12700" cap="flat" cmpd="sng" algn="ctr">
              <a:solidFill>
                <a:srgbClr val="FF0000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70BB5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51" name="组合 350"/>
          <p:cNvGrpSpPr/>
          <p:nvPr/>
        </p:nvGrpSpPr>
        <p:grpSpPr>
          <a:xfrm>
            <a:off x="3262245" y="4688073"/>
            <a:ext cx="2559600" cy="778331"/>
            <a:chOff x="3237167" y="2033531"/>
            <a:chExt cx="2559600" cy="778331"/>
          </a:xfrm>
        </p:grpSpPr>
        <p:pic>
          <p:nvPicPr>
            <p:cNvPr id="352" name="图片 351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7167" y="2033531"/>
              <a:ext cx="2559600" cy="582860"/>
            </a:xfrm>
            <a:prstGeom prst="rect">
              <a:avLst/>
            </a:prstGeom>
          </p:spPr>
        </p:pic>
        <p:sp>
          <p:nvSpPr>
            <p:cNvPr id="353" name="五边形 352"/>
            <p:cNvSpPr/>
            <p:nvPr/>
          </p:nvSpPr>
          <p:spPr>
            <a:xfrm>
              <a:off x="3431609" y="2684173"/>
              <a:ext cx="2064859" cy="127689"/>
            </a:xfrm>
            <a:prstGeom prst="homePlate">
              <a:avLst>
                <a:gd name="adj" fmla="val 0"/>
              </a:avLst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tIns="18000" bIns="18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70BB5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BM-CSI-RS transmitted by BS: 1024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170BB5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4" name="五边形 353"/>
            <p:cNvSpPr/>
            <p:nvPr/>
          </p:nvSpPr>
          <p:spPr>
            <a:xfrm>
              <a:off x="3447749" y="2096770"/>
              <a:ext cx="887459" cy="409280"/>
            </a:xfrm>
            <a:prstGeom prst="homePlate">
              <a:avLst>
                <a:gd name="adj" fmla="val 0"/>
              </a:avLst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tIns="18000" bIns="18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70BB5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BM-CSI-RS measured by UE: 128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170BB5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5" name="圆角矩形 354"/>
            <p:cNvSpPr/>
            <p:nvPr/>
          </p:nvSpPr>
          <p:spPr>
            <a:xfrm>
              <a:off x="4394767" y="2033531"/>
              <a:ext cx="338874" cy="560144"/>
            </a:xfrm>
            <a:prstGeom prst="roundRect">
              <a:avLst/>
            </a:prstGeom>
            <a:noFill/>
            <a:ln w="12700" cap="flat" cmpd="sng" algn="ctr">
              <a:solidFill>
                <a:srgbClr val="FF0000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70BB5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396" name="矩形 395"/>
          <p:cNvSpPr/>
          <p:nvPr/>
        </p:nvSpPr>
        <p:spPr>
          <a:xfrm>
            <a:off x="6167648" y="2798486"/>
            <a:ext cx="5777135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Due to large latency, the mobile UE cannot always be served by the optimum beam, which degrades the performance</a:t>
            </a:r>
          </a:p>
        </p:txBody>
      </p:sp>
      <p:sp>
        <p:nvSpPr>
          <p:cNvPr id="397" name="矩形 396"/>
          <p:cNvSpPr/>
          <p:nvPr/>
        </p:nvSpPr>
        <p:spPr>
          <a:xfrm>
            <a:off x="215161" y="2867357"/>
            <a:ext cx="5889941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ELAA is an effective way to enhance the DL/UL coverage of mmWave; however, there are some issues to be solved</a:t>
            </a:r>
          </a:p>
        </p:txBody>
      </p:sp>
      <p:sp>
        <p:nvSpPr>
          <p:cNvPr id="398" name="矩形 397"/>
          <p:cNvSpPr/>
          <p:nvPr/>
        </p:nvSpPr>
        <p:spPr>
          <a:xfrm>
            <a:off x="1295790" y="3659011"/>
            <a:ext cx="1277611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>
            <a:noFill/>
          </a:ln>
        </p:spPr>
        <p:txBody>
          <a:bodyPr wrap="square" anchor="ctr" anchorCtr="0">
            <a:spAutoFit/>
          </a:bodyPr>
          <a:lstStyle/>
          <a:p>
            <a:pPr algn="ctr" defTabSz="914400">
              <a:buClr>
                <a:srgbClr val="CC9900"/>
              </a:buClr>
              <a:defRPr/>
            </a:pPr>
            <a:r>
              <a:rPr lang="en-US" altLang="zh-CN" sz="1000" b="1" kern="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Baseline</a:t>
            </a:r>
            <a:endParaRPr lang="zh-CN" altLang="en-US" sz="1000" b="1" kern="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9" name="矩形 398"/>
          <p:cNvSpPr/>
          <p:nvPr/>
        </p:nvSpPr>
        <p:spPr>
          <a:xfrm>
            <a:off x="3730485" y="3662185"/>
            <a:ext cx="1277611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>
            <a:noFill/>
          </a:ln>
        </p:spPr>
        <p:txBody>
          <a:bodyPr wrap="square" anchor="ctr" anchorCtr="0">
            <a:spAutoFit/>
          </a:bodyPr>
          <a:lstStyle/>
          <a:p>
            <a:pPr algn="ctr" defTabSz="914400">
              <a:buClr>
                <a:srgbClr val="CC9900"/>
              </a:buClr>
              <a:defRPr/>
            </a:pPr>
            <a:r>
              <a:rPr lang="en-US" altLang="zh-CN" sz="1000" b="1" kern="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ELAA</a:t>
            </a:r>
            <a:endParaRPr lang="zh-CN" altLang="en-US" sz="1000" b="1" kern="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417236" y="3515202"/>
            <a:ext cx="0" cy="47517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0" name="直接连接符 399"/>
          <p:cNvCxnSpPr/>
          <p:nvPr/>
        </p:nvCxnSpPr>
        <p:spPr>
          <a:xfrm>
            <a:off x="10262166" y="3515202"/>
            <a:ext cx="0" cy="47517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7519468" y="3625887"/>
            <a:ext cx="2658051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1" name="矩形 400"/>
          <p:cNvSpPr/>
          <p:nvPr/>
        </p:nvSpPr>
        <p:spPr>
          <a:xfrm>
            <a:off x="8121448" y="3424185"/>
            <a:ext cx="156900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170BB5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+mn-lt"/>
              </a:rPr>
              <a:t> Large latency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F96669E-8057-4EE0-B261-78A110780777}"/>
              </a:ext>
            </a:extLst>
          </p:cNvPr>
          <p:cNvSpPr/>
          <p:nvPr/>
        </p:nvSpPr>
        <p:spPr>
          <a:xfrm>
            <a:off x="223044" y="732241"/>
            <a:ext cx="115914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To enhance the coverage of mmWave, increasing the antenna elements (ELAA, extremely large antennas) is a straightforward way, which provides much higher beamforming gain. However, due to the narrow beams, the system will cost more RS overhead for beam measurement and also cause mobility issues.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E33DD103-B6C1-4E30-8A9D-FEB91B187FE7}"/>
              </a:ext>
            </a:extLst>
          </p:cNvPr>
          <p:cNvSpPr/>
          <p:nvPr/>
        </p:nvSpPr>
        <p:spPr>
          <a:xfrm>
            <a:off x="370192" y="1475356"/>
            <a:ext cx="112595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 1</a:t>
            </a:r>
            <a:r>
              <a:rPr lang="en-US" altLang="zh-CN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For coverage enhancement with large antenna array for mmWave, several issues need to be addressed, especially for RS overhead for beam measurement, mobility issues with narrow beams. </a:t>
            </a:r>
            <a:endParaRPr lang="zh-CN" altLang="en-US" sz="1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34552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199">
            <a:extLst>
              <a:ext uri="{FF2B5EF4-FFF2-40B4-BE49-F238E27FC236}">
                <a16:creationId xmlns:a16="http://schemas.microsoft.com/office/drawing/2014/main" xmlns="" id="{26B383D2-D1ED-48C0-908A-FEA0CFA2EA63}"/>
              </a:ext>
            </a:extLst>
          </p:cNvPr>
          <p:cNvSpPr/>
          <p:nvPr/>
        </p:nvSpPr>
        <p:spPr bwMode="auto">
          <a:xfrm flipV="1">
            <a:off x="104124" y="603862"/>
            <a:ext cx="11960741" cy="45701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 vert="horz" wrap="square" lIns="91344" tIns="45672" rIns="91344" bIns="45672" numCol="1" rtlCol="0" anchor="t" anchorCtr="0" compatLnSpc="1">
            <a:prstTxWarp prst="textNoShape">
              <a:avLst/>
            </a:prstTxWarp>
          </a:bodyPr>
          <a:lstStyle/>
          <a:p>
            <a:pPr defTabSz="913378"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z="1799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6" name="圆角矩形 165"/>
          <p:cNvSpPr/>
          <p:nvPr/>
        </p:nvSpPr>
        <p:spPr bwMode="auto">
          <a:xfrm>
            <a:off x="215007" y="2380462"/>
            <a:ext cx="5878529" cy="4059349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1D1D1A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panose="020B0604020202020204" pitchFamily="34" charset="0"/>
              <a:ea typeface="宋体" charset="-122"/>
              <a:cs typeface="Arial" panose="020B0604020202020204" pitchFamily="34" charset="0"/>
            </a:endParaRPr>
          </a:p>
        </p:txBody>
      </p:sp>
      <p:sp>
        <p:nvSpPr>
          <p:cNvPr id="167" name="圆角矩形 166"/>
          <p:cNvSpPr/>
          <p:nvPr/>
        </p:nvSpPr>
        <p:spPr bwMode="auto">
          <a:xfrm>
            <a:off x="6177924" y="2359506"/>
            <a:ext cx="5777136" cy="408030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1D1D1A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panose="020B0604020202020204" pitchFamily="34" charset="0"/>
              <a:ea typeface="宋体" charset="-122"/>
              <a:cs typeface="Arial" panose="020B0604020202020204" pitchFamily="34" charset="0"/>
            </a:endParaRPr>
          </a:p>
        </p:txBody>
      </p:sp>
      <p:sp>
        <p:nvSpPr>
          <p:cNvPr id="169" name="燕尾形 168"/>
          <p:cNvSpPr/>
          <p:nvPr/>
        </p:nvSpPr>
        <p:spPr>
          <a:xfrm>
            <a:off x="6628635" y="2231223"/>
            <a:ext cx="5058031" cy="288147"/>
          </a:xfrm>
          <a:prstGeom prst="chevron">
            <a:avLst>
              <a:gd name="adj" fmla="val 0"/>
            </a:avLst>
          </a:prstGeom>
          <a:solidFill>
            <a:srgbClr val="FFFFFF">
              <a:lumMod val="95000"/>
            </a:srgbClr>
          </a:solidFill>
        </p:spPr>
        <p:txBody>
          <a:bodyPr wrap="square" tIns="36000" bIns="36000" rtlCol="0" anchor="ctr" anchorCtr="1">
            <a:spAutoFit/>
          </a:bodyPr>
          <a:lstStyle/>
          <a:p>
            <a:pPr algn="just" defTabSz="914400">
              <a:buSzPct val="80000"/>
            </a:pPr>
            <a:r>
              <a:rPr lang="en-US" altLang="zh-CN" sz="1400" kern="0" dirty="0">
                <a:solidFill>
                  <a:srgbClr val="170BB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Preliminary evaluation results</a:t>
            </a:r>
          </a:p>
        </p:txBody>
      </p:sp>
      <p:sp>
        <p:nvSpPr>
          <p:cNvPr id="199" name="矩形 198"/>
          <p:cNvSpPr/>
          <p:nvPr/>
        </p:nvSpPr>
        <p:spPr>
          <a:xfrm>
            <a:off x="705333" y="5512256"/>
            <a:ext cx="48098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000" b="1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Step 1</a:t>
            </a: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 Virtually split the array without introducing more TRX to get </a:t>
            </a:r>
            <a:r>
              <a:rPr lang="en-US" altLang="zh-CN" sz="1000" dirty="0">
                <a:solidFill>
                  <a:srgbClr val="C0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wider beam for BM and CSI acquisition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000" b="1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Step 2</a:t>
            </a: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 UE reports Analog PMI to combine the split arrays to get the </a:t>
            </a:r>
            <a:r>
              <a:rPr lang="en-US" altLang="zh-CN" sz="1000" dirty="0">
                <a:solidFill>
                  <a:srgbClr val="C0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narrow beam for transmission</a:t>
            </a:r>
          </a:p>
        </p:txBody>
      </p:sp>
      <p:sp>
        <p:nvSpPr>
          <p:cNvPr id="201" name="圆角矩形 200"/>
          <p:cNvSpPr/>
          <p:nvPr/>
        </p:nvSpPr>
        <p:spPr bwMode="auto">
          <a:xfrm>
            <a:off x="6427810" y="4517948"/>
            <a:ext cx="5508659" cy="798324"/>
          </a:xfrm>
          <a:prstGeom prst="roundRect">
            <a:avLst>
              <a:gd name="adj" fmla="val 354"/>
            </a:avLst>
          </a:prstGeom>
          <a:solidFill>
            <a:sysClr val="window" lastClr="FFFFFF">
              <a:lumMod val="95000"/>
            </a:sys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sz="800" ker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02" name="圆角矩形 201"/>
          <p:cNvSpPr/>
          <p:nvPr/>
        </p:nvSpPr>
        <p:spPr bwMode="auto">
          <a:xfrm>
            <a:off x="6427809" y="3642353"/>
            <a:ext cx="5502046" cy="798324"/>
          </a:xfrm>
          <a:prstGeom prst="roundRect">
            <a:avLst>
              <a:gd name="adj" fmla="val 354"/>
            </a:avLst>
          </a:prstGeom>
          <a:solidFill>
            <a:sysClr val="window" lastClr="FFFFFF">
              <a:lumMod val="95000"/>
            </a:sys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sz="800" ker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03" name="矩形 202"/>
          <p:cNvSpPr/>
          <p:nvPr/>
        </p:nvSpPr>
        <p:spPr>
          <a:xfrm>
            <a:off x="7816360" y="3900766"/>
            <a:ext cx="121555" cy="507367"/>
          </a:xfrm>
          <a:prstGeom prst="rect">
            <a:avLst/>
          </a:prstGeom>
          <a:solidFill>
            <a:srgbClr val="99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204" name="直接箭头连接符 203"/>
          <p:cNvCxnSpPr/>
          <p:nvPr/>
        </p:nvCxnSpPr>
        <p:spPr>
          <a:xfrm>
            <a:off x="7967752" y="4306165"/>
            <a:ext cx="221612" cy="0"/>
          </a:xfrm>
          <a:prstGeom prst="straightConnector1">
            <a:avLst/>
          </a:prstGeom>
          <a:solidFill>
            <a:srgbClr val="FFC000">
              <a:lumMod val="40000"/>
              <a:lumOff val="60000"/>
            </a:srgbClr>
          </a:solidFill>
          <a:ln w="19050" cap="flat" cmpd="sng" algn="ctr">
            <a:solidFill>
              <a:srgbClr val="C00000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205" name="组合 204"/>
          <p:cNvGrpSpPr/>
          <p:nvPr/>
        </p:nvGrpSpPr>
        <p:grpSpPr>
          <a:xfrm>
            <a:off x="7561159" y="3896314"/>
            <a:ext cx="1190082" cy="299443"/>
            <a:chOff x="5461722" y="1436961"/>
            <a:chExt cx="1080786" cy="457249"/>
          </a:xfrm>
        </p:grpSpPr>
        <p:sp>
          <p:nvSpPr>
            <p:cNvPr id="206" name="流程图: 延期 205"/>
            <p:cNvSpPr/>
            <p:nvPr/>
          </p:nvSpPr>
          <p:spPr>
            <a:xfrm rot="5400000">
              <a:off x="5416827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7" name="流程图: 延期 206"/>
            <p:cNvSpPr/>
            <p:nvPr/>
          </p:nvSpPr>
          <p:spPr>
            <a:xfrm rot="5400000">
              <a:off x="5518839" y="1615835"/>
              <a:ext cx="457249" cy="99502"/>
            </a:xfrm>
            <a:prstGeom prst="flowChartDelay">
              <a:avLst/>
            </a:prstGeom>
            <a:solidFill>
              <a:srgbClr val="148AFF"/>
            </a:solidFill>
            <a:ln w="9525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8" name="流程图: 延期 207"/>
            <p:cNvSpPr/>
            <p:nvPr/>
          </p:nvSpPr>
          <p:spPr>
            <a:xfrm rot="5400000">
              <a:off x="5620850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9" name="流程图: 延期 208"/>
            <p:cNvSpPr/>
            <p:nvPr/>
          </p:nvSpPr>
          <p:spPr>
            <a:xfrm rot="5400000">
              <a:off x="5824873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0" name="流程图: 延期 209"/>
            <p:cNvSpPr/>
            <p:nvPr/>
          </p:nvSpPr>
          <p:spPr>
            <a:xfrm rot="5400000">
              <a:off x="5926885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1" name="流程图: 延期 210"/>
            <p:cNvSpPr/>
            <p:nvPr/>
          </p:nvSpPr>
          <p:spPr>
            <a:xfrm rot="5400000">
              <a:off x="6028896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2" name="流程图: 延期 211"/>
            <p:cNvSpPr/>
            <p:nvPr/>
          </p:nvSpPr>
          <p:spPr>
            <a:xfrm rot="5400000">
              <a:off x="6130907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3" name="流程图: 延期 212"/>
            <p:cNvSpPr/>
            <p:nvPr/>
          </p:nvSpPr>
          <p:spPr>
            <a:xfrm rot="5400000">
              <a:off x="5722862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214" name="直接箭头连接符 213"/>
            <p:cNvCxnSpPr/>
            <p:nvPr/>
          </p:nvCxnSpPr>
          <p:spPr>
            <a:xfrm>
              <a:off x="5461722" y="1436961"/>
              <a:ext cx="1080786" cy="0"/>
            </a:xfrm>
            <a:prstGeom prst="straightConnector1">
              <a:avLst/>
            </a:prstGeom>
            <a:solidFill>
              <a:srgbClr val="FFC000">
                <a:lumMod val="40000"/>
                <a:lumOff val="60000"/>
              </a:srgbClr>
            </a:solidFill>
            <a:ln w="19050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</p:grpSp>
      <p:sp>
        <p:nvSpPr>
          <p:cNvPr id="215" name="矩形 214"/>
          <p:cNvSpPr/>
          <p:nvPr/>
        </p:nvSpPr>
        <p:spPr>
          <a:xfrm>
            <a:off x="9258140" y="3900766"/>
            <a:ext cx="121555" cy="507367"/>
          </a:xfrm>
          <a:prstGeom prst="rect">
            <a:avLst/>
          </a:prstGeom>
          <a:solidFill>
            <a:srgbClr val="99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216" name="直接箭头连接符 215"/>
          <p:cNvCxnSpPr/>
          <p:nvPr/>
        </p:nvCxnSpPr>
        <p:spPr>
          <a:xfrm>
            <a:off x="9482949" y="4306165"/>
            <a:ext cx="221612" cy="0"/>
          </a:xfrm>
          <a:prstGeom prst="straightConnector1">
            <a:avLst/>
          </a:prstGeom>
          <a:solidFill>
            <a:srgbClr val="FFC000">
              <a:lumMod val="40000"/>
              <a:lumOff val="60000"/>
            </a:srgbClr>
          </a:solidFill>
          <a:ln w="19050" cap="flat" cmpd="sng" algn="ctr">
            <a:solidFill>
              <a:srgbClr val="C00000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217" name="组合 216"/>
          <p:cNvGrpSpPr/>
          <p:nvPr/>
        </p:nvGrpSpPr>
        <p:grpSpPr>
          <a:xfrm>
            <a:off x="9002938" y="3896314"/>
            <a:ext cx="1190082" cy="299443"/>
            <a:chOff x="6771090" y="1436961"/>
            <a:chExt cx="1080786" cy="457249"/>
          </a:xfrm>
        </p:grpSpPr>
        <p:sp>
          <p:nvSpPr>
            <p:cNvPr id="218" name="流程图: 延期 217"/>
            <p:cNvSpPr/>
            <p:nvPr/>
          </p:nvSpPr>
          <p:spPr>
            <a:xfrm rot="5400000">
              <a:off x="6726195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9" name="流程图: 延期 218"/>
            <p:cNvSpPr/>
            <p:nvPr/>
          </p:nvSpPr>
          <p:spPr>
            <a:xfrm rot="5400000">
              <a:off x="6828207" y="1615835"/>
              <a:ext cx="457249" cy="99502"/>
            </a:xfrm>
            <a:prstGeom prst="flowChartDelay">
              <a:avLst/>
            </a:prstGeom>
            <a:solidFill>
              <a:srgbClr val="148AFF"/>
            </a:solidFill>
            <a:ln w="9525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0" name="流程图: 延期 219"/>
            <p:cNvSpPr/>
            <p:nvPr/>
          </p:nvSpPr>
          <p:spPr>
            <a:xfrm rot="5400000">
              <a:off x="6930218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1" name="流程图: 延期 220"/>
            <p:cNvSpPr/>
            <p:nvPr/>
          </p:nvSpPr>
          <p:spPr>
            <a:xfrm rot="5400000">
              <a:off x="7134241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2" name="流程图: 延期 221"/>
            <p:cNvSpPr/>
            <p:nvPr/>
          </p:nvSpPr>
          <p:spPr>
            <a:xfrm rot="5400000">
              <a:off x="7236253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3" name="流程图: 延期 222"/>
            <p:cNvSpPr/>
            <p:nvPr/>
          </p:nvSpPr>
          <p:spPr>
            <a:xfrm rot="5400000">
              <a:off x="7338264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4" name="流程图: 延期 223"/>
            <p:cNvSpPr/>
            <p:nvPr/>
          </p:nvSpPr>
          <p:spPr>
            <a:xfrm rot="5400000">
              <a:off x="7440275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5" name="流程图: 延期 224"/>
            <p:cNvSpPr/>
            <p:nvPr/>
          </p:nvSpPr>
          <p:spPr>
            <a:xfrm rot="5400000">
              <a:off x="7032230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226" name="直接箭头连接符 225"/>
            <p:cNvCxnSpPr/>
            <p:nvPr/>
          </p:nvCxnSpPr>
          <p:spPr>
            <a:xfrm>
              <a:off x="6771090" y="1436961"/>
              <a:ext cx="1080786" cy="0"/>
            </a:xfrm>
            <a:prstGeom prst="straightConnector1">
              <a:avLst/>
            </a:prstGeom>
            <a:solidFill>
              <a:srgbClr val="FFC000">
                <a:lumMod val="40000"/>
                <a:lumOff val="60000"/>
              </a:srgbClr>
            </a:solidFill>
            <a:ln w="19050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</p:grpSp>
      <p:sp>
        <p:nvSpPr>
          <p:cNvPr id="227" name="矩形 226"/>
          <p:cNvSpPr/>
          <p:nvPr/>
        </p:nvSpPr>
        <p:spPr>
          <a:xfrm>
            <a:off x="10699919" y="3900766"/>
            <a:ext cx="121555" cy="507367"/>
          </a:xfrm>
          <a:prstGeom prst="rect">
            <a:avLst/>
          </a:prstGeom>
          <a:solidFill>
            <a:srgbClr val="99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228" name="直接箭头连接符 227"/>
          <p:cNvCxnSpPr/>
          <p:nvPr/>
        </p:nvCxnSpPr>
        <p:spPr>
          <a:xfrm>
            <a:off x="10970177" y="4306165"/>
            <a:ext cx="221612" cy="0"/>
          </a:xfrm>
          <a:prstGeom prst="straightConnector1">
            <a:avLst/>
          </a:prstGeom>
          <a:solidFill>
            <a:srgbClr val="FFC000">
              <a:lumMod val="40000"/>
              <a:lumOff val="60000"/>
            </a:srgbClr>
          </a:solidFill>
          <a:ln w="19050" cap="flat" cmpd="sng" algn="ctr">
            <a:solidFill>
              <a:srgbClr val="C00000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229" name="组合 228"/>
          <p:cNvGrpSpPr/>
          <p:nvPr/>
        </p:nvGrpSpPr>
        <p:grpSpPr>
          <a:xfrm>
            <a:off x="10444717" y="3896314"/>
            <a:ext cx="1190082" cy="299443"/>
            <a:chOff x="8080457" y="1436961"/>
            <a:chExt cx="1080786" cy="457249"/>
          </a:xfrm>
        </p:grpSpPr>
        <p:sp>
          <p:nvSpPr>
            <p:cNvPr id="230" name="流程图: 延期 229"/>
            <p:cNvSpPr/>
            <p:nvPr/>
          </p:nvSpPr>
          <p:spPr>
            <a:xfrm rot="5400000">
              <a:off x="8035562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31" name="流程图: 延期 230"/>
            <p:cNvSpPr/>
            <p:nvPr/>
          </p:nvSpPr>
          <p:spPr>
            <a:xfrm rot="5400000">
              <a:off x="8137574" y="1615835"/>
              <a:ext cx="457249" cy="99502"/>
            </a:xfrm>
            <a:prstGeom prst="flowChartDelay">
              <a:avLst/>
            </a:prstGeom>
            <a:solidFill>
              <a:srgbClr val="148AFF"/>
            </a:solidFill>
            <a:ln w="9525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32" name="流程图: 延期 231"/>
            <p:cNvSpPr/>
            <p:nvPr/>
          </p:nvSpPr>
          <p:spPr>
            <a:xfrm rot="5400000">
              <a:off x="8239585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33" name="流程图: 延期 232"/>
            <p:cNvSpPr/>
            <p:nvPr/>
          </p:nvSpPr>
          <p:spPr>
            <a:xfrm rot="5400000">
              <a:off x="8443608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34" name="流程图: 延期 233"/>
            <p:cNvSpPr/>
            <p:nvPr/>
          </p:nvSpPr>
          <p:spPr>
            <a:xfrm rot="5400000">
              <a:off x="8545620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35" name="流程图: 延期 234"/>
            <p:cNvSpPr/>
            <p:nvPr/>
          </p:nvSpPr>
          <p:spPr>
            <a:xfrm rot="5400000">
              <a:off x="8647631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36" name="流程图: 延期 235"/>
            <p:cNvSpPr/>
            <p:nvPr/>
          </p:nvSpPr>
          <p:spPr>
            <a:xfrm rot="5400000">
              <a:off x="8749642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37" name="流程图: 延期 236"/>
            <p:cNvSpPr/>
            <p:nvPr/>
          </p:nvSpPr>
          <p:spPr>
            <a:xfrm rot="5400000">
              <a:off x="8341597" y="1615835"/>
              <a:ext cx="457249" cy="9950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238" name="直接箭头连接符 237"/>
            <p:cNvCxnSpPr/>
            <p:nvPr/>
          </p:nvCxnSpPr>
          <p:spPr>
            <a:xfrm>
              <a:off x="8080457" y="1436961"/>
              <a:ext cx="1080786" cy="0"/>
            </a:xfrm>
            <a:prstGeom prst="straightConnector1">
              <a:avLst/>
            </a:prstGeom>
            <a:solidFill>
              <a:srgbClr val="FFC000">
                <a:lumMod val="40000"/>
                <a:lumOff val="60000"/>
              </a:srgbClr>
            </a:solidFill>
            <a:ln w="19050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</p:grpSp>
      <p:sp>
        <p:nvSpPr>
          <p:cNvPr id="239" name="五边形 238"/>
          <p:cNvSpPr/>
          <p:nvPr/>
        </p:nvSpPr>
        <p:spPr>
          <a:xfrm>
            <a:off x="7574349" y="3745618"/>
            <a:ext cx="1295570" cy="123211"/>
          </a:xfrm>
          <a:prstGeom prst="homePlate">
            <a:avLst>
              <a:gd name="adj" fmla="val 58511"/>
            </a:avLst>
          </a:prstGeom>
          <a:solidFill>
            <a:srgbClr val="FFC000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tIns="18000" bIns="18000" rtlCol="0" anchor="ctr"/>
          <a:lstStyle/>
          <a:p>
            <a:pPr algn="ctr" defTabSz="914400">
              <a:defRPr/>
            </a:pPr>
            <a:r>
              <a:rPr lang="en-US" altLang="zh-CN" sz="9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Beam management</a:t>
            </a:r>
            <a:endParaRPr lang="zh-CN" altLang="en-US" sz="900" b="1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0" name="五边形 239"/>
          <p:cNvSpPr/>
          <p:nvPr/>
        </p:nvSpPr>
        <p:spPr>
          <a:xfrm>
            <a:off x="8936917" y="3745618"/>
            <a:ext cx="1375349" cy="123211"/>
          </a:xfrm>
          <a:prstGeom prst="homePlate">
            <a:avLst>
              <a:gd name="adj" fmla="val 58511"/>
            </a:avLst>
          </a:prstGeom>
          <a:solidFill>
            <a:srgbClr val="FFC000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tIns="18000" bIns="18000" rtlCol="0" anchor="ctr"/>
          <a:lstStyle/>
          <a:p>
            <a:pPr algn="ctr" defTabSz="914400">
              <a:defRPr/>
            </a:pPr>
            <a:r>
              <a:rPr lang="en-US" altLang="zh-CN" sz="9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CSI</a:t>
            </a:r>
            <a:r>
              <a:rPr lang="zh-CN" altLang="en-US" sz="9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9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acquisition</a:t>
            </a:r>
            <a:endParaRPr lang="zh-CN" altLang="en-US" sz="900" b="1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1" name="五边形 240"/>
          <p:cNvSpPr/>
          <p:nvPr/>
        </p:nvSpPr>
        <p:spPr>
          <a:xfrm>
            <a:off x="10384132" y="3745618"/>
            <a:ext cx="1361004" cy="123211"/>
          </a:xfrm>
          <a:prstGeom prst="homePlate">
            <a:avLst>
              <a:gd name="adj" fmla="val 58511"/>
            </a:avLst>
          </a:prstGeom>
          <a:solidFill>
            <a:srgbClr val="FFC000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tIns="18000" bIns="18000" rtlCol="0" anchor="ctr"/>
          <a:lstStyle/>
          <a:p>
            <a:pPr algn="ctr" defTabSz="914400">
              <a:defRPr/>
            </a:pPr>
            <a:r>
              <a:rPr lang="en-US" altLang="zh-CN" sz="9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PXSCH</a:t>
            </a:r>
            <a:r>
              <a:rPr lang="zh-CN" altLang="en-US" sz="9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9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transmission</a:t>
            </a:r>
            <a:endParaRPr lang="zh-CN" altLang="en-US" sz="900" b="1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2" name="矩形 241"/>
          <p:cNvSpPr/>
          <p:nvPr/>
        </p:nvSpPr>
        <p:spPr>
          <a:xfrm>
            <a:off x="7682461" y="4737750"/>
            <a:ext cx="452419" cy="509253"/>
          </a:xfrm>
          <a:prstGeom prst="rect">
            <a:avLst/>
          </a:prstGeom>
          <a:solidFill>
            <a:srgbClr val="99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243" name="直接箭头连接符 242"/>
          <p:cNvCxnSpPr/>
          <p:nvPr/>
        </p:nvCxnSpPr>
        <p:spPr>
          <a:xfrm>
            <a:off x="7951814" y="5145035"/>
            <a:ext cx="221612" cy="0"/>
          </a:xfrm>
          <a:prstGeom prst="straightConnector1">
            <a:avLst/>
          </a:prstGeom>
          <a:solidFill>
            <a:srgbClr val="FFC000">
              <a:lumMod val="40000"/>
              <a:lumOff val="60000"/>
            </a:srgbClr>
          </a:solidFill>
          <a:ln w="19050" cap="flat" cmpd="sng" algn="ctr">
            <a:solidFill>
              <a:srgbClr val="C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244" name="矩形 243"/>
          <p:cNvSpPr/>
          <p:nvPr/>
        </p:nvSpPr>
        <p:spPr>
          <a:xfrm>
            <a:off x="9139633" y="4737750"/>
            <a:ext cx="434000" cy="509253"/>
          </a:xfrm>
          <a:prstGeom prst="rect">
            <a:avLst/>
          </a:prstGeom>
          <a:solidFill>
            <a:srgbClr val="99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245" name="直接箭头连接符 244"/>
          <p:cNvCxnSpPr/>
          <p:nvPr/>
        </p:nvCxnSpPr>
        <p:spPr>
          <a:xfrm>
            <a:off x="9467010" y="5145035"/>
            <a:ext cx="221612" cy="0"/>
          </a:xfrm>
          <a:prstGeom prst="straightConnector1">
            <a:avLst/>
          </a:prstGeom>
          <a:solidFill>
            <a:srgbClr val="FFC000">
              <a:lumMod val="40000"/>
              <a:lumOff val="60000"/>
            </a:srgbClr>
          </a:solidFill>
          <a:ln w="19050" cap="flat" cmpd="sng" algn="ctr">
            <a:solidFill>
              <a:srgbClr val="C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246" name="矩形 245"/>
          <p:cNvSpPr/>
          <p:nvPr/>
        </p:nvSpPr>
        <p:spPr>
          <a:xfrm>
            <a:off x="10805535" y="4737750"/>
            <a:ext cx="112306" cy="509253"/>
          </a:xfrm>
          <a:prstGeom prst="rect">
            <a:avLst/>
          </a:prstGeom>
          <a:solidFill>
            <a:srgbClr val="99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247" name="直接箭头连接符 246"/>
          <p:cNvCxnSpPr/>
          <p:nvPr/>
        </p:nvCxnSpPr>
        <p:spPr>
          <a:xfrm>
            <a:off x="10954238" y="5145035"/>
            <a:ext cx="221612" cy="0"/>
          </a:xfrm>
          <a:prstGeom prst="straightConnector1">
            <a:avLst/>
          </a:prstGeom>
          <a:solidFill>
            <a:srgbClr val="FFC000">
              <a:lumMod val="40000"/>
              <a:lumOff val="60000"/>
            </a:srgbClr>
          </a:solidFill>
          <a:ln w="19050" cap="flat" cmpd="sng" algn="ctr">
            <a:solidFill>
              <a:srgbClr val="C00000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248" name="组合 247"/>
          <p:cNvGrpSpPr/>
          <p:nvPr/>
        </p:nvGrpSpPr>
        <p:grpSpPr>
          <a:xfrm>
            <a:off x="7559813" y="4735184"/>
            <a:ext cx="1190082" cy="228903"/>
            <a:chOff x="1429426" y="1430162"/>
            <a:chExt cx="1080786" cy="349534"/>
          </a:xfrm>
        </p:grpSpPr>
        <p:sp>
          <p:nvSpPr>
            <p:cNvPr id="249" name="流程图: 延期 248"/>
            <p:cNvSpPr/>
            <p:nvPr/>
          </p:nvSpPr>
          <p:spPr>
            <a:xfrm rot="5400000">
              <a:off x="1575857" y="1403389"/>
              <a:ext cx="349533" cy="403082"/>
            </a:xfrm>
            <a:prstGeom prst="flowChartDelay">
              <a:avLst/>
            </a:prstGeom>
            <a:solidFill>
              <a:srgbClr val="148AFF"/>
            </a:solidFill>
            <a:ln w="9525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50" name="流程图: 延期 249"/>
            <p:cNvSpPr/>
            <p:nvPr/>
          </p:nvSpPr>
          <p:spPr>
            <a:xfrm rot="5400000">
              <a:off x="1986727" y="1403388"/>
              <a:ext cx="349532" cy="40308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251" name="直接箭头连接符 250"/>
            <p:cNvCxnSpPr/>
            <p:nvPr/>
          </p:nvCxnSpPr>
          <p:spPr>
            <a:xfrm>
              <a:off x="1429426" y="1430162"/>
              <a:ext cx="1080786" cy="0"/>
            </a:xfrm>
            <a:prstGeom prst="straightConnector1">
              <a:avLst/>
            </a:prstGeom>
            <a:solidFill>
              <a:srgbClr val="FFC000">
                <a:lumMod val="40000"/>
                <a:lumOff val="60000"/>
              </a:srgbClr>
            </a:solidFill>
            <a:ln w="19050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52" name="组合 251"/>
          <p:cNvGrpSpPr/>
          <p:nvPr/>
        </p:nvGrpSpPr>
        <p:grpSpPr>
          <a:xfrm>
            <a:off x="9005328" y="4735184"/>
            <a:ext cx="1190082" cy="300718"/>
            <a:chOff x="2742186" y="1430162"/>
            <a:chExt cx="1080786" cy="459196"/>
          </a:xfrm>
        </p:grpSpPr>
        <p:sp>
          <p:nvSpPr>
            <p:cNvPr id="253" name="流程图: 延期 252"/>
            <p:cNvSpPr/>
            <p:nvPr/>
          </p:nvSpPr>
          <p:spPr>
            <a:xfrm rot="5400000">
              <a:off x="2881991" y="1403389"/>
              <a:ext cx="349533" cy="403082"/>
            </a:xfrm>
            <a:prstGeom prst="flowChartDelay">
              <a:avLst/>
            </a:prstGeom>
            <a:solidFill>
              <a:srgbClr val="148AFF"/>
            </a:solidFill>
            <a:ln w="9525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54" name="流程图: 延期 253"/>
            <p:cNvSpPr/>
            <p:nvPr/>
          </p:nvSpPr>
          <p:spPr>
            <a:xfrm rot="5400000">
              <a:off x="3292861" y="1403388"/>
              <a:ext cx="349532" cy="40308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255" name="直接箭头连接符 254"/>
            <p:cNvCxnSpPr/>
            <p:nvPr/>
          </p:nvCxnSpPr>
          <p:spPr>
            <a:xfrm>
              <a:off x="2742186" y="1430162"/>
              <a:ext cx="1080786" cy="0"/>
            </a:xfrm>
            <a:prstGeom prst="straightConnector1">
              <a:avLst/>
            </a:prstGeom>
            <a:solidFill>
              <a:srgbClr val="FFC000">
                <a:lumMod val="40000"/>
                <a:lumOff val="60000"/>
              </a:srgbClr>
            </a:solidFill>
            <a:ln w="19050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sp>
          <p:nvSpPr>
            <p:cNvPr id="256" name="流程图: 延期 255"/>
            <p:cNvSpPr/>
            <p:nvPr/>
          </p:nvSpPr>
          <p:spPr>
            <a:xfrm rot="5400000">
              <a:off x="2869657" y="1610983"/>
              <a:ext cx="457249" cy="99502"/>
            </a:xfrm>
            <a:prstGeom prst="flowChartDelay">
              <a:avLst/>
            </a:prstGeom>
            <a:solidFill>
              <a:srgbClr val="148AFF">
                <a:alpha val="50000"/>
              </a:srgbClr>
            </a:solidFill>
            <a:ln w="9525" cap="flat" cmpd="sng" algn="ctr">
              <a:solidFill>
                <a:srgbClr val="FF0000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10450667" y="4735184"/>
            <a:ext cx="1190082" cy="300718"/>
            <a:chOff x="4054787" y="1430162"/>
            <a:chExt cx="1080786" cy="459196"/>
          </a:xfrm>
        </p:grpSpPr>
        <p:sp>
          <p:nvSpPr>
            <p:cNvPr id="258" name="流程图: 延期 257"/>
            <p:cNvSpPr/>
            <p:nvPr/>
          </p:nvSpPr>
          <p:spPr>
            <a:xfrm rot="5400000">
              <a:off x="4194592" y="1403389"/>
              <a:ext cx="349533" cy="40308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59" name="流程图: 延期 258"/>
            <p:cNvSpPr/>
            <p:nvPr/>
          </p:nvSpPr>
          <p:spPr>
            <a:xfrm rot="5400000">
              <a:off x="4605462" y="1403388"/>
              <a:ext cx="349532" cy="403082"/>
            </a:xfrm>
            <a:prstGeom prst="flowChartDelay">
              <a:avLst/>
            </a:prstGeom>
            <a:solidFill>
              <a:srgbClr val="44546A">
                <a:lumMod val="20000"/>
                <a:lumOff val="8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260" name="直接箭头连接符 259"/>
            <p:cNvCxnSpPr/>
            <p:nvPr/>
          </p:nvCxnSpPr>
          <p:spPr>
            <a:xfrm>
              <a:off x="4054787" y="1430162"/>
              <a:ext cx="1080786" cy="0"/>
            </a:xfrm>
            <a:prstGeom prst="straightConnector1">
              <a:avLst/>
            </a:prstGeom>
            <a:solidFill>
              <a:srgbClr val="FFC000">
                <a:lumMod val="40000"/>
                <a:lumOff val="60000"/>
              </a:srgbClr>
            </a:solidFill>
            <a:ln w="19050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sp>
          <p:nvSpPr>
            <p:cNvPr id="261" name="流程图: 延期 260"/>
            <p:cNvSpPr/>
            <p:nvPr/>
          </p:nvSpPr>
          <p:spPr>
            <a:xfrm rot="5400000">
              <a:off x="4205754" y="1610983"/>
              <a:ext cx="457249" cy="99502"/>
            </a:xfrm>
            <a:prstGeom prst="flowChartDelay">
              <a:avLst/>
            </a:prstGeom>
            <a:solidFill>
              <a:srgbClr val="148AFF"/>
            </a:solidFill>
            <a:ln w="9525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262" name="五边形 261"/>
          <p:cNvSpPr/>
          <p:nvPr/>
        </p:nvSpPr>
        <p:spPr>
          <a:xfrm>
            <a:off x="7574652" y="4584489"/>
            <a:ext cx="1295572" cy="123211"/>
          </a:xfrm>
          <a:prstGeom prst="homePlate">
            <a:avLst>
              <a:gd name="adj" fmla="val 58511"/>
            </a:avLst>
          </a:prstGeom>
          <a:solidFill>
            <a:srgbClr val="FFC000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tIns="18000" bIns="18000" rtlCol="0" anchor="ctr"/>
          <a:lstStyle/>
          <a:p>
            <a:pPr algn="ctr" defTabSz="914400">
              <a:defRPr/>
            </a:pPr>
            <a:r>
              <a:rPr lang="en-US" altLang="zh-CN" sz="9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Beam management</a:t>
            </a:r>
            <a:endParaRPr lang="zh-CN" altLang="en-US" sz="900" b="1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3" name="五边形 262"/>
          <p:cNvSpPr/>
          <p:nvPr/>
        </p:nvSpPr>
        <p:spPr>
          <a:xfrm>
            <a:off x="8936917" y="4584489"/>
            <a:ext cx="1409111" cy="123211"/>
          </a:xfrm>
          <a:prstGeom prst="homePlate">
            <a:avLst>
              <a:gd name="adj" fmla="val 58511"/>
            </a:avLst>
          </a:prstGeom>
          <a:solidFill>
            <a:srgbClr val="FFC000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tIns="18000" bIns="18000" rtlCol="0" anchor="ctr"/>
          <a:lstStyle/>
          <a:p>
            <a:pPr algn="ctr" defTabSz="914400">
              <a:defRPr/>
            </a:pPr>
            <a:r>
              <a:rPr lang="en-US" altLang="zh-CN" sz="900" b="1" kern="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APMI+CSI </a:t>
            </a:r>
            <a:r>
              <a:rPr lang="en-US" altLang="zh-CN" sz="9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acquisition</a:t>
            </a:r>
            <a:endParaRPr lang="zh-CN" altLang="en-US" sz="900" b="1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4" name="矩形 263"/>
          <p:cNvSpPr/>
          <p:nvPr/>
        </p:nvSpPr>
        <p:spPr>
          <a:xfrm>
            <a:off x="6291705" y="3922420"/>
            <a:ext cx="1277611" cy="246221"/>
          </a:xfrm>
          <a:prstGeom prst="rect">
            <a:avLst/>
          </a:prstGeom>
          <a:noFill/>
          <a:ln w="12700">
            <a:noFill/>
          </a:ln>
        </p:spPr>
        <p:txBody>
          <a:bodyPr wrap="square" anchor="ctr" anchorCtr="0">
            <a:spAutoFit/>
          </a:bodyPr>
          <a:lstStyle/>
          <a:p>
            <a:pPr algn="ctr" defTabSz="914400">
              <a:buClr>
                <a:srgbClr val="CC9900"/>
              </a:buClr>
              <a:defRPr/>
            </a:pPr>
            <a:r>
              <a:rPr lang="en-US" altLang="zh-CN" sz="1000" b="1" kern="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Baseline (R18)</a:t>
            </a:r>
            <a:endParaRPr lang="zh-CN" altLang="en-US" sz="1000" b="1" kern="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5" name="矩形 264"/>
          <p:cNvSpPr/>
          <p:nvPr/>
        </p:nvSpPr>
        <p:spPr>
          <a:xfrm>
            <a:off x="6360221" y="4765479"/>
            <a:ext cx="1050155" cy="246221"/>
          </a:xfrm>
          <a:prstGeom prst="rect">
            <a:avLst/>
          </a:prstGeom>
          <a:noFill/>
          <a:ln w="12700">
            <a:noFill/>
          </a:ln>
        </p:spPr>
        <p:txBody>
          <a:bodyPr wrap="square" anchor="ctr" anchorCtr="0">
            <a:spAutoFit/>
          </a:bodyPr>
          <a:lstStyle/>
          <a:p>
            <a:pPr algn="ctr" defTabSz="914400">
              <a:buClr>
                <a:srgbClr val="CC9900"/>
              </a:buClr>
              <a:defRPr/>
            </a:pPr>
            <a:r>
              <a:rPr lang="en-US" altLang="zh-CN" sz="1000" b="1" kern="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Enhancement</a:t>
            </a:r>
            <a:endParaRPr lang="zh-CN" altLang="en-US" sz="1000" b="1" kern="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6" name="圆角矩形 265"/>
          <p:cNvSpPr/>
          <p:nvPr/>
        </p:nvSpPr>
        <p:spPr>
          <a:xfrm>
            <a:off x="7460562" y="3552636"/>
            <a:ext cx="1372964" cy="1858273"/>
          </a:xfrm>
          <a:prstGeom prst="roundRect">
            <a:avLst>
              <a:gd name="adj" fmla="val 6726"/>
            </a:avLst>
          </a:prstGeom>
          <a:noFill/>
          <a:ln w="19050" cap="flat" cmpd="sng" algn="ctr">
            <a:solidFill>
              <a:srgbClr val="0000FF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267" name="组合 266"/>
          <p:cNvGrpSpPr/>
          <p:nvPr/>
        </p:nvGrpSpPr>
        <p:grpSpPr>
          <a:xfrm>
            <a:off x="7845327" y="4271905"/>
            <a:ext cx="115716" cy="142303"/>
            <a:chOff x="6708949" y="4086237"/>
            <a:chExt cx="97299" cy="160307"/>
          </a:xfrm>
        </p:grpSpPr>
        <p:sp>
          <p:nvSpPr>
            <p:cNvPr id="268" name="矩形 267"/>
            <p:cNvSpPr/>
            <p:nvPr/>
          </p:nvSpPr>
          <p:spPr bwMode="auto">
            <a:xfrm>
              <a:off x="6713640" y="4096548"/>
              <a:ext cx="87535" cy="142629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>
              <a:noFill/>
            </a:ln>
            <a:effectLst/>
            <a:extLst/>
          </p:spPr>
          <p:txBody>
            <a:bodyPr vert="horz" wrap="square" lIns="91404" tIns="45702" rIns="91404" bIns="45702" numCol="1" rtlCol="0" anchor="t" anchorCtr="0" compatLnSpc="1">
              <a:prstTxWarp prst="textNoShape">
                <a:avLst/>
              </a:prstTxWarp>
            </a:bodyPr>
            <a:lstStyle/>
            <a:p>
              <a:pPr defTabSz="914400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600" kern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69" name="Freeform 126"/>
            <p:cNvSpPr>
              <a:spLocks noEditPoints="1"/>
            </p:cNvSpPr>
            <p:nvPr/>
          </p:nvSpPr>
          <p:spPr bwMode="auto">
            <a:xfrm>
              <a:off x="6708949" y="4086237"/>
              <a:ext cx="97299" cy="160307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22" y="22"/>
                </a:cxn>
                <a:cxn ang="0">
                  <a:pos x="0" y="69"/>
                </a:cxn>
                <a:cxn ang="0">
                  <a:pos x="4" y="450"/>
                </a:cxn>
                <a:cxn ang="0">
                  <a:pos x="43" y="498"/>
                </a:cxn>
                <a:cxn ang="0">
                  <a:pos x="286" y="502"/>
                </a:cxn>
                <a:cxn ang="0">
                  <a:pos x="312" y="498"/>
                </a:cxn>
                <a:cxn ang="0">
                  <a:pos x="355" y="450"/>
                </a:cxn>
                <a:cxn ang="0">
                  <a:pos x="355" y="69"/>
                </a:cxn>
                <a:cxn ang="0">
                  <a:pos x="333" y="22"/>
                </a:cxn>
                <a:cxn ang="0">
                  <a:pos x="286" y="0"/>
                </a:cxn>
                <a:cxn ang="0">
                  <a:pos x="65" y="455"/>
                </a:cxn>
                <a:cxn ang="0">
                  <a:pos x="52" y="416"/>
                </a:cxn>
                <a:cxn ang="0">
                  <a:pos x="65" y="403"/>
                </a:cxn>
                <a:cxn ang="0">
                  <a:pos x="138" y="416"/>
                </a:cxn>
                <a:cxn ang="0">
                  <a:pos x="138" y="446"/>
                </a:cxn>
                <a:cxn ang="0">
                  <a:pos x="216" y="446"/>
                </a:cxn>
                <a:cxn ang="0">
                  <a:pos x="208" y="459"/>
                </a:cxn>
                <a:cxn ang="0">
                  <a:pos x="199" y="468"/>
                </a:cxn>
                <a:cxn ang="0">
                  <a:pos x="195" y="468"/>
                </a:cxn>
                <a:cxn ang="0">
                  <a:pos x="169" y="468"/>
                </a:cxn>
                <a:cxn ang="0">
                  <a:pos x="169" y="468"/>
                </a:cxn>
                <a:cxn ang="0">
                  <a:pos x="160" y="463"/>
                </a:cxn>
                <a:cxn ang="0">
                  <a:pos x="156" y="459"/>
                </a:cxn>
                <a:cxn ang="0">
                  <a:pos x="151" y="450"/>
                </a:cxn>
                <a:cxn ang="0">
                  <a:pos x="147" y="446"/>
                </a:cxn>
                <a:cxn ang="0">
                  <a:pos x="147" y="433"/>
                </a:cxn>
                <a:cxn ang="0">
                  <a:pos x="151" y="416"/>
                </a:cxn>
                <a:cxn ang="0">
                  <a:pos x="156" y="407"/>
                </a:cxn>
                <a:cxn ang="0">
                  <a:pos x="169" y="398"/>
                </a:cxn>
                <a:cxn ang="0">
                  <a:pos x="177" y="394"/>
                </a:cxn>
                <a:cxn ang="0">
                  <a:pos x="182" y="394"/>
                </a:cxn>
                <a:cxn ang="0">
                  <a:pos x="190" y="394"/>
                </a:cxn>
                <a:cxn ang="0">
                  <a:pos x="199" y="398"/>
                </a:cxn>
                <a:cxn ang="0">
                  <a:pos x="208" y="407"/>
                </a:cxn>
                <a:cxn ang="0">
                  <a:pos x="216" y="416"/>
                </a:cxn>
                <a:cxn ang="0">
                  <a:pos x="221" y="424"/>
                </a:cxn>
                <a:cxn ang="0">
                  <a:pos x="221" y="433"/>
                </a:cxn>
                <a:cxn ang="0">
                  <a:pos x="307" y="442"/>
                </a:cxn>
                <a:cxn ang="0">
                  <a:pos x="290" y="455"/>
                </a:cxn>
                <a:cxn ang="0">
                  <a:pos x="229" y="446"/>
                </a:cxn>
                <a:cxn ang="0">
                  <a:pos x="225" y="416"/>
                </a:cxn>
                <a:cxn ang="0">
                  <a:pos x="290" y="403"/>
                </a:cxn>
                <a:cxn ang="0">
                  <a:pos x="307" y="442"/>
                </a:cxn>
                <a:cxn ang="0">
                  <a:pos x="307" y="329"/>
                </a:cxn>
                <a:cxn ang="0">
                  <a:pos x="260" y="359"/>
                </a:cxn>
                <a:cxn ang="0">
                  <a:pos x="73" y="355"/>
                </a:cxn>
                <a:cxn ang="0">
                  <a:pos x="43" y="312"/>
                </a:cxn>
                <a:cxn ang="0">
                  <a:pos x="48" y="69"/>
                </a:cxn>
                <a:cxn ang="0">
                  <a:pos x="95" y="39"/>
                </a:cxn>
                <a:cxn ang="0">
                  <a:pos x="281" y="43"/>
                </a:cxn>
                <a:cxn ang="0">
                  <a:pos x="312" y="87"/>
                </a:cxn>
              </a:cxnLst>
              <a:rect l="0" t="0" r="r" b="b"/>
              <a:pathLst>
                <a:path w="355" h="502">
                  <a:moveTo>
                    <a:pt x="286" y="0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56" y="0"/>
                  </a:lnTo>
                  <a:lnTo>
                    <a:pt x="43" y="4"/>
                  </a:lnTo>
                  <a:lnTo>
                    <a:pt x="22" y="22"/>
                  </a:lnTo>
                  <a:lnTo>
                    <a:pt x="4" y="43"/>
                  </a:lnTo>
                  <a:lnTo>
                    <a:pt x="4" y="56"/>
                  </a:lnTo>
                  <a:lnTo>
                    <a:pt x="0" y="69"/>
                  </a:lnTo>
                  <a:lnTo>
                    <a:pt x="0" y="433"/>
                  </a:lnTo>
                  <a:lnTo>
                    <a:pt x="0" y="433"/>
                  </a:lnTo>
                  <a:lnTo>
                    <a:pt x="4" y="450"/>
                  </a:lnTo>
                  <a:lnTo>
                    <a:pt x="4" y="463"/>
                  </a:lnTo>
                  <a:lnTo>
                    <a:pt x="22" y="485"/>
                  </a:lnTo>
                  <a:lnTo>
                    <a:pt x="43" y="498"/>
                  </a:lnTo>
                  <a:lnTo>
                    <a:pt x="56" y="502"/>
                  </a:lnTo>
                  <a:lnTo>
                    <a:pt x="69" y="502"/>
                  </a:lnTo>
                  <a:lnTo>
                    <a:pt x="286" y="502"/>
                  </a:lnTo>
                  <a:lnTo>
                    <a:pt x="286" y="502"/>
                  </a:lnTo>
                  <a:lnTo>
                    <a:pt x="299" y="502"/>
                  </a:lnTo>
                  <a:lnTo>
                    <a:pt x="312" y="498"/>
                  </a:lnTo>
                  <a:lnTo>
                    <a:pt x="333" y="485"/>
                  </a:lnTo>
                  <a:lnTo>
                    <a:pt x="350" y="463"/>
                  </a:lnTo>
                  <a:lnTo>
                    <a:pt x="355" y="450"/>
                  </a:lnTo>
                  <a:lnTo>
                    <a:pt x="355" y="433"/>
                  </a:lnTo>
                  <a:lnTo>
                    <a:pt x="355" y="69"/>
                  </a:lnTo>
                  <a:lnTo>
                    <a:pt x="355" y="69"/>
                  </a:lnTo>
                  <a:lnTo>
                    <a:pt x="355" y="56"/>
                  </a:lnTo>
                  <a:lnTo>
                    <a:pt x="350" y="43"/>
                  </a:lnTo>
                  <a:lnTo>
                    <a:pt x="333" y="22"/>
                  </a:lnTo>
                  <a:lnTo>
                    <a:pt x="312" y="4"/>
                  </a:lnTo>
                  <a:lnTo>
                    <a:pt x="299" y="0"/>
                  </a:lnTo>
                  <a:lnTo>
                    <a:pt x="286" y="0"/>
                  </a:lnTo>
                  <a:lnTo>
                    <a:pt x="286" y="0"/>
                  </a:lnTo>
                  <a:close/>
                  <a:moveTo>
                    <a:pt x="65" y="455"/>
                  </a:moveTo>
                  <a:lnTo>
                    <a:pt x="65" y="455"/>
                  </a:lnTo>
                  <a:lnTo>
                    <a:pt x="56" y="450"/>
                  </a:lnTo>
                  <a:lnTo>
                    <a:pt x="52" y="442"/>
                  </a:lnTo>
                  <a:lnTo>
                    <a:pt x="52" y="416"/>
                  </a:lnTo>
                  <a:lnTo>
                    <a:pt x="52" y="416"/>
                  </a:lnTo>
                  <a:lnTo>
                    <a:pt x="56" y="407"/>
                  </a:lnTo>
                  <a:lnTo>
                    <a:pt x="65" y="403"/>
                  </a:lnTo>
                  <a:lnTo>
                    <a:pt x="147" y="403"/>
                  </a:lnTo>
                  <a:lnTo>
                    <a:pt x="147" y="403"/>
                  </a:lnTo>
                  <a:lnTo>
                    <a:pt x="138" y="416"/>
                  </a:lnTo>
                  <a:lnTo>
                    <a:pt x="134" y="433"/>
                  </a:lnTo>
                  <a:lnTo>
                    <a:pt x="134" y="433"/>
                  </a:lnTo>
                  <a:lnTo>
                    <a:pt x="138" y="446"/>
                  </a:lnTo>
                  <a:lnTo>
                    <a:pt x="138" y="455"/>
                  </a:lnTo>
                  <a:lnTo>
                    <a:pt x="65" y="455"/>
                  </a:lnTo>
                  <a:close/>
                  <a:moveTo>
                    <a:pt x="216" y="446"/>
                  </a:moveTo>
                  <a:lnTo>
                    <a:pt x="216" y="446"/>
                  </a:lnTo>
                  <a:lnTo>
                    <a:pt x="208" y="459"/>
                  </a:lnTo>
                  <a:lnTo>
                    <a:pt x="208" y="459"/>
                  </a:lnTo>
                  <a:lnTo>
                    <a:pt x="203" y="463"/>
                  </a:lnTo>
                  <a:lnTo>
                    <a:pt x="203" y="463"/>
                  </a:lnTo>
                  <a:lnTo>
                    <a:pt x="199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82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4" y="463"/>
                  </a:lnTo>
                  <a:lnTo>
                    <a:pt x="160" y="463"/>
                  </a:lnTo>
                  <a:lnTo>
                    <a:pt x="160" y="463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1" y="455"/>
                  </a:lnTo>
                  <a:lnTo>
                    <a:pt x="151" y="450"/>
                  </a:lnTo>
                  <a:lnTo>
                    <a:pt x="151" y="450"/>
                  </a:lnTo>
                  <a:lnTo>
                    <a:pt x="147" y="446"/>
                  </a:lnTo>
                  <a:lnTo>
                    <a:pt x="147" y="446"/>
                  </a:lnTo>
                  <a:lnTo>
                    <a:pt x="147" y="446"/>
                  </a:lnTo>
                  <a:lnTo>
                    <a:pt x="147" y="433"/>
                  </a:lnTo>
                  <a:lnTo>
                    <a:pt x="147" y="433"/>
                  </a:lnTo>
                  <a:lnTo>
                    <a:pt x="147" y="420"/>
                  </a:lnTo>
                  <a:lnTo>
                    <a:pt x="147" y="420"/>
                  </a:lnTo>
                  <a:lnTo>
                    <a:pt x="151" y="416"/>
                  </a:lnTo>
                  <a:lnTo>
                    <a:pt x="151" y="416"/>
                  </a:lnTo>
                  <a:lnTo>
                    <a:pt x="156" y="407"/>
                  </a:lnTo>
                  <a:lnTo>
                    <a:pt x="156" y="407"/>
                  </a:lnTo>
                  <a:lnTo>
                    <a:pt x="169" y="398"/>
                  </a:lnTo>
                  <a:lnTo>
                    <a:pt x="169" y="398"/>
                  </a:lnTo>
                  <a:lnTo>
                    <a:pt x="169" y="398"/>
                  </a:lnTo>
                  <a:lnTo>
                    <a:pt x="173" y="394"/>
                  </a:lnTo>
                  <a:lnTo>
                    <a:pt x="177" y="394"/>
                  </a:lnTo>
                  <a:lnTo>
                    <a:pt x="177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90" y="394"/>
                  </a:lnTo>
                  <a:lnTo>
                    <a:pt x="190" y="394"/>
                  </a:lnTo>
                  <a:lnTo>
                    <a:pt x="195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208" y="407"/>
                  </a:lnTo>
                  <a:lnTo>
                    <a:pt x="216" y="416"/>
                  </a:lnTo>
                  <a:lnTo>
                    <a:pt x="216" y="416"/>
                  </a:lnTo>
                  <a:lnTo>
                    <a:pt x="216" y="416"/>
                  </a:lnTo>
                  <a:lnTo>
                    <a:pt x="216" y="420"/>
                  </a:lnTo>
                  <a:lnTo>
                    <a:pt x="221" y="424"/>
                  </a:lnTo>
                  <a:lnTo>
                    <a:pt x="221" y="424"/>
                  </a:lnTo>
                  <a:lnTo>
                    <a:pt x="221" y="429"/>
                  </a:lnTo>
                  <a:lnTo>
                    <a:pt x="221" y="433"/>
                  </a:lnTo>
                  <a:lnTo>
                    <a:pt x="221" y="433"/>
                  </a:lnTo>
                  <a:lnTo>
                    <a:pt x="216" y="446"/>
                  </a:lnTo>
                  <a:lnTo>
                    <a:pt x="216" y="446"/>
                  </a:lnTo>
                  <a:close/>
                  <a:moveTo>
                    <a:pt x="307" y="442"/>
                  </a:moveTo>
                  <a:lnTo>
                    <a:pt x="307" y="442"/>
                  </a:lnTo>
                  <a:lnTo>
                    <a:pt x="299" y="450"/>
                  </a:lnTo>
                  <a:lnTo>
                    <a:pt x="290" y="455"/>
                  </a:lnTo>
                  <a:lnTo>
                    <a:pt x="225" y="455"/>
                  </a:lnTo>
                  <a:lnTo>
                    <a:pt x="225" y="455"/>
                  </a:lnTo>
                  <a:lnTo>
                    <a:pt x="229" y="446"/>
                  </a:lnTo>
                  <a:lnTo>
                    <a:pt x="229" y="433"/>
                  </a:lnTo>
                  <a:lnTo>
                    <a:pt x="229" y="433"/>
                  </a:lnTo>
                  <a:lnTo>
                    <a:pt x="225" y="416"/>
                  </a:lnTo>
                  <a:lnTo>
                    <a:pt x="216" y="403"/>
                  </a:lnTo>
                  <a:lnTo>
                    <a:pt x="290" y="403"/>
                  </a:lnTo>
                  <a:lnTo>
                    <a:pt x="290" y="403"/>
                  </a:lnTo>
                  <a:lnTo>
                    <a:pt x="299" y="407"/>
                  </a:lnTo>
                  <a:lnTo>
                    <a:pt x="307" y="416"/>
                  </a:lnTo>
                  <a:lnTo>
                    <a:pt x="307" y="442"/>
                  </a:lnTo>
                  <a:close/>
                  <a:moveTo>
                    <a:pt x="312" y="312"/>
                  </a:moveTo>
                  <a:lnTo>
                    <a:pt x="312" y="312"/>
                  </a:lnTo>
                  <a:lnTo>
                    <a:pt x="307" y="329"/>
                  </a:lnTo>
                  <a:lnTo>
                    <a:pt x="299" y="346"/>
                  </a:lnTo>
                  <a:lnTo>
                    <a:pt x="281" y="355"/>
                  </a:lnTo>
                  <a:lnTo>
                    <a:pt x="260" y="359"/>
                  </a:lnTo>
                  <a:lnTo>
                    <a:pt x="95" y="359"/>
                  </a:lnTo>
                  <a:lnTo>
                    <a:pt x="95" y="359"/>
                  </a:lnTo>
                  <a:lnTo>
                    <a:pt x="73" y="355"/>
                  </a:lnTo>
                  <a:lnTo>
                    <a:pt x="56" y="346"/>
                  </a:lnTo>
                  <a:lnTo>
                    <a:pt x="48" y="329"/>
                  </a:lnTo>
                  <a:lnTo>
                    <a:pt x="43" y="312"/>
                  </a:lnTo>
                  <a:lnTo>
                    <a:pt x="43" y="87"/>
                  </a:lnTo>
                  <a:lnTo>
                    <a:pt x="43" y="87"/>
                  </a:lnTo>
                  <a:lnTo>
                    <a:pt x="48" y="69"/>
                  </a:lnTo>
                  <a:lnTo>
                    <a:pt x="56" y="52"/>
                  </a:lnTo>
                  <a:lnTo>
                    <a:pt x="73" y="43"/>
                  </a:lnTo>
                  <a:lnTo>
                    <a:pt x="95" y="39"/>
                  </a:lnTo>
                  <a:lnTo>
                    <a:pt x="260" y="39"/>
                  </a:lnTo>
                  <a:lnTo>
                    <a:pt x="260" y="39"/>
                  </a:lnTo>
                  <a:lnTo>
                    <a:pt x="281" y="43"/>
                  </a:lnTo>
                  <a:lnTo>
                    <a:pt x="299" y="52"/>
                  </a:lnTo>
                  <a:lnTo>
                    <a:pt x="307" y="69"/>
                  </a:lnTo>
                  <a:lnTo>
                    <a:pt x="312" y="87"/>
                  </a:lnTo>
                  <a:lnTo>
                    <a:pt x="312" y="312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48" tIns="60925" rIns="121848" bIns="60925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048">
                <a:defRPr/>
              </a:pPr>
              <a:endParaRPr lang="zh-CN" altLang="en-US" sz="1200" kern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</p:grpSp>
      <p:grpSp>
        <p:nvGrpSpPr>
          <p:cNvPr id="270" name="组合 269"/>
          <p:cNvGrpSpPr/>
          <p:nvPr/>
        </p:nvGrpSpPr>
        <p:grpSpPr>
          <a:xfrm>
            <a:off x="9357677" y="4271905"/>
            <a:ext cx="115716" cy="142303"/>
            <a:chOff x="6708949" y="4086237"/>
            <a:chExt cx="97299" cy="160307"/>
          </a:xfrm>
        </p:grpSpPr>
        <p:sp>
          <p:nvSpPr>
            <p:cNvPr id="271" name="矩形 270"/>
            <p:cNvSpPr/>
            <p:nvPr/>
          </p:nvSpPr>
          <p:spPr bwMode="auto">
            <a:xfrm>
              <a:off x="6713640" y="4096548"/>
              <a:ext cx="87535" cy="142629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>
              <a:noFill/>
            </a:ln>
            <a:effectLst/>
            <a:extLst/>
          </p:spPr>
          <p:txBody>
            <a:bodyPr vert="horz" wrap="square" lIns="91404" tIns="45702" rIns="91404" bIns="45702" numCol="1" rtlCol="0" anchor="t" anchorCtr="0" compatLnSpc="1">
              <a:prstTxWarp prst="textNoShape">
                <a:avLst/>
              </a:prstTxWarp>
            </a:bodyPr>
            <a:lstStyle/>
            <a:p>
              <a:pPr defTabSz="914400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600" kern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2" name="Freeform 126"/>
            <p:cNvSpPr>
              <a:spLocks noEditPoints="1"/>
            </p:cNvSpPr>
            <p:nvPr/>
          </p:nvSpPr>
          <p:spPr bwMode="auto">
            <a:xfrm>
              <a:off x="6708949" y="4086237"/>
              <a:ext cx="97299" cy="160307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22" y="22"/>
                </a:cxn>
                <a:cxn ang="0">
                  <a:pos x="0" y="69"/>
                </a:cxn>
                <a:cxn ang="0">
                  <a:pos x="4" y="450"/>
                </a:cxn>
                <a:cxn ang="0">
                  <a:pos x="43" y="498"/>
                </a:cxn>
                <a:cxn ang="0">
                  <a:pos x="286" y="502"/>
                </a:cxn>
                <a:cxn ang="0">
                  <a:pos x="312" y="498"/>
                </a:cxn>
                <a:cxn ang="0">
                  <a:pos x="355" y="450"/>
                </a:cxn>
                <a:cxn ang="0">
                  <a:pos x="355" y="69"/>
                </a:cxn>
                <a:cxn ang="0">
                  <a:pos x="333" y="22"/>
                </a:cxn>
                <a:cxn ang="0">
                  <a:pos x="286" y="0"/>
                </a:cxn>
                <a:cxn ang="0">
                  <a:pos x="65" y="455"/>
                </a:cxn>
                <a:cxn ang="0">
                  <a:pos x="52" y="416"/>
                </a:cxn>
                <a:cxn ang="0">
                  <a:pos x="65" y="403"/>
                </a:cxn>
                <a:cxn ang="0">
                  <a:pos x="138" y="416"/>
                </a:cxn>
                <a:cxn ang="0">
                  <a:pos x="138" y="446"/>
                </a:cxn>
                <a:cxn ang="0">
                  <a:pos x="216" y="446"/>
                </a:cxn>
                <a:cxn ang="0">
                  <a:pos x="208" y="459"/>
                </a:cxn>
                <a:cxn ang="0">
                  <a:pos x="199" y="468"/>
                </a:cxn>
                <a:cxn ang="0">
                  <a:pos x="195" y="468"/>
                </a:cxn>
                <a:cxn ang="0">
                  <a:pos x="169" y="468"/>
                </a:cxn>
                <a:cxn ang="0">
                  <a:pos x="169" y="468"/>
                </a:cxn>
                <a:cxn ang="0">
                  <a:pos x="160" y="463"/>
                </a:cxn>
                <a:cxn ang="0">
                  <a:pos x="156" y="459"/>
                </a:cxn>
                <a:cxn ang="0">
                  <a:pos x="151" y="450"/>
                </a:cxn>
                <a:cxn ang="0">
                  <a:pos x="147" y="446"/>
                </a:cxn>
                <a:cxn ang="0">
                  <a:pos x="147" y="433"/>
                </a:cxn>
                <a:cxn ang="0">
                  <a:pos x="151" y="416"/>
                </a:cxn>
                <a:cxn ang="0">
                  <a:pos x="156" y="407"/>
                </a:cxn>
                <a:cxn ang="0">
                  <a:pos x="169" y="398"/>
                </a:cxn>
                <a:cxn ang="0">
                  <a:pos x="177" y="394"/>
                </a:cxn>
                <a:cxn ang="0">
                  <a:pos x="182" y="394"/>
                </a:cxn>
                <a:cxn ang="0">
                  <a:pos x="190" y="394"/>
                </a:cxn>
                <a:cxn ang="0">
                  <a:pos x="199" y="398"/>
                </a:cxn>
                <a:cxn ang="0">
                  <a:pos x="208" y="407"/>
                </a:cxn>
                <a:cxn ang="0">
                  <a:pos x="216" y="416"/>
                </a:cxn>
                <a:cxn ang="0">
                  <a:pos x="221" y="424"/>
                </a:cxn>
                <a:cxn ang="0">
                  <a:pos x="221" y="433"/>
                </a:cxn>
                <a:cxn ang="0">
                  <a:pos x="307" y="442"/>
                </a:cxn>
                <a:cxn ang="0">
                  <a:pos x="290" y="455"/>
                </a:cxn>
                <a:cxn ang="0">
                  <a:pos x="229" y="446"/>
                </a:cxn>
                <a:cxn ang="0">
                  <a:pos x="225" y="416"/>
                </a:cxn>
                <a:cxn ang="0">
                  <a:pos x="290" y="403"/>
                </a:cxn>
                <a:cxn ang="0">
                  <a:pos x="307" y="442"/>
                </a:cxn>
                <a:cxn ang="0">
                  <a:pos x="307" y="329"/>
                </a:cxn>
                <a:cxn ang="0">
                  <a:pos x="260" y="359"/>
                </a:cxn>
                <a:cxn ang="0">
                  <a:pos x="73" y="355"/>
                </a:cxn>
                <a:cxn ang="0">
                  <a:pos x="43" y="312"/>
                </a:cxn>
                <a:cxn ang="0">
                  <a:pos x="48" y="69"/>
                </a:cxn>
                <a:cxn ang="0">
                  <a:pos x="95" y="39"/>
                </a:cxn>
                <a:cxn ang="0">
                  <a:pos x="281" y="43"/>
                </a:cxn>
                <a:cxn ang="0">
                  <a:pos x="312" y="87"/>
                </a:cxn>
              </a:cxnLst>
              <a:rect l="0" t="0" r="r" b="b"/>
              <a:pathLst>
                <a:path w="355" h="502">
                  <a:moveTo>
                    <a:pt x="286" y="0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56" y="0"/>
                  </a:lnTo>
                  <a:lnTo>
                    <a:pt x="43" y="4"/>
                  </a:lnTo>
                  <a:lnTo>
                    <a:pt x="22" y="22"/>
                  </a:lnTo>
                  <a:lnTo>
                    <a:pt x="4" y="43"/>
                  </a:lnTo>
                  <a:lnTo>
                    <a:pt x="4" y="56"/>
                  </a:lnTo>
                  <a:lnTo>
                    <a:pt x="0" y="69"/>
                  </a:lnTo>
                  <a:lnTo>
                    <a:pt x="0" y="433"/>
                  </a:lnTo>
                  <a:lnTo>
                    <a:pt x="0" y="433"/>
                  </a:lnTo>
                  <a:lnTo>
                    <a:pt x="4" y="450"/>
                  </a:lnTo>
                  <a:lnTo>
                    <a:pt x="4" y="463"/>
                  </a:lnTo>
                  <a:lnTo>
                    <a:pt x="22" y="485"/>
                  </a:lnTo>
                  <a:lnTo>
                    <a:pt x="43" y="498"/>
                  </a:lnTo>
                  <a:lnTo>
                    <a:pt x="56" y="502"/>
                  </a:lnTo>
                  <a:lnTo>
                    <a:pt x="69" y="502"/>
                  </a:lnTo>
                  <a:lnTo>
                    <a:pt x="286" y="502"/>
                  </a:lnTo>
                  <a:lnTo>
                    <a:pt x="286" y="502"/>
                  </a:lnTo>
                  <a:lnTo>
                    <a:pt x="299" y="502"/>
                  </a:lnTo>
                  <a:lnTo>
                    <a:pt x="312" y="498"/>
                  </a:lnTo>
                  <a:lnTo>
                    <a:pt x="333" y="485"/>
                  </a:lnTo>
                  <a:lnTo>
                    <a:pt x="350" y="463"/>
                  </a:lnTo>
                  <a:lnTo>
                    <a:pt x="355" y="450"/>
                  </a:lnTo>
                  <a:lnTo>
                    <a:pt x="355" y="433"/>
                  </a:lnTo>
                  <a:lnTo>
                    <a:pt x="355" y="69"/>
                  </a:lnTo>
                  <a:lnTo>
                    <a:pt x="355" y="69"/>
                  </a:lnTo>
                  <a:lnTo>
                    <a:pt x="355" y="56"/>
                  </a:lnTo>
                  <a:lnTo>
                    <a:pt x="350" y="43"/>
                  </a:lnTo>
                  <a:lnTo>
                    <a:pt x="333" y="22"/>
                  </a:lnTo>
                  <a:lnTo>
                    <a:pt x="312" y="4"/>
                  </a:lnTo>
                  <a:lnTo>
                    <a:pt x="299" y="0"/>
                  </a:lnTo>
                  <a:lnTo>
                    <a:pt x="286" y="0"/>
                  </a:lnTo>
                  <a:lnTo>
                    <a:pt x="286" y="0"/>
                  </a:lnTo>
                  <a:close/>
                  <a:moveTo>
                    <a:pt x="65" y="455"/>
                  </a:moveTo>
                  <a:lnTo>
                    <a:pt x="65" y="455"/>
                  </a:lnTo>
                  <a:lnTo>
                    <a:pt x="56" y="450"/>
                  </a:lnTo>
                  <a:lnTo>
                    <a:pt x="52" y="442"/>
                  </a:lnTo>
                  <a:lnTo>
                    <a:pt x="52" y="416"/>
                  </a:lnTo>
                  <a:lnTo>
                    <a:pt x="52" y="416"/>
                  </a:lnTo>
                  <a:lnTo>
                    <a:pt x="56" y="407"/>
                  </a:lnTo>
                  <a:lnTo>
                    <a:pt x="65" y="403"/>
                  </a:lnTo>
                  <a:lnTo>
                    <a:pt x="147" y="403"/>
                  </a:lnTo>
                  <a:lnTo>
                    <a:pt x="147" y="403"/>
                  </a:lnTo>
                  <a:lnTo>
                    <a:pt x="138" y="416"/>
                  </a:lnTo>
                  <a:lnTo>
                    <a:pt x="134" y="433"/>
                  </a:lnTo>
                  <a:lnTo>
                    <a:pt x="134" y="433"/>
                  </a:lnTo>
                  <a:lnTo>
                    <a:pt x="138" y="446"/>
                  </a:lnTo>
                  <a:lnTo>
                    <a:pt x="138" y="455"/>
                  </a:lnTo>
                  <a:lnTo>
                    <a:pt x="65" y="455"/>
                  </a:lnTo>
                  <a:close/>
                  <a:moveTo>
                    <a:pt x="216" y="446"/>
                  </a:moveTo>
                  <a:lnTo>
                    <a:pt x="216" y="446"/>
                  </a:lnTo>
                  <a:lnTo>
                    <a:pt x="208" y="459"/>
                  </a:lnTo>
                  <a:lnTo>
                    <a:pt x="208" y="459"/>
                  </a:lnTo>
                  <a:lnTo>
                    <a:pt x="203" y="463"/>
                  </a:lnTo>
                  <a:lnTo>
                    <a:pt x="203" y="463"/>
                  </a:lnTo>
                  <a:lnTo>
                    <a:pt x="199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82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4" y="463"/>
                  </a:lnTo>
                  <a:lnTo>
                    <a:pt x="160" y="463"/>
                  </a:lnTo>
                  <a:lnTo>
                    <a:pt x="160" y="463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1" y="455"/>
                  </a:lnTo>
                  <a:lnTo>
                    <a:pt x="151" y="450"/>
                  </a:lnTo>
                  <a:lnTo>
                    <a:pt x="151" y="450"/>
                  </a:lnTo>
                  <a:lnTo>
                    <a:pt x="147" y="446"/>
                  </a:lnTo>
                  <a:lnTo>
                    <a:pt x="147" y="446"/>
                  </a:lnTo>
                  <a:lnTo>
                    <a:pt x="147" y="446"/>
                  </a:lnTo>
                  <a:lnTo>
                    <a:pt x="147" y="433"/>
                  </a:lnTo>
                  <a:lnTo>
                    <a:pt x="147" y="433"/>
                  </a:lnTo>
                  <a:lnTo>
                    <a:pt x="147" y="420"/>
                  </a:lnTo>
                  <a:lnTo>
                    <a:pt x="147" y="420"/>
                  </a:lnTo>
                  <a:lnTo>
                    <a:pt x="151" y="416"/>
                  </a:lnTo>
                  <a:lnTo>
                    <a:pt x="151" y="416"/>
                  </a:lnTo>
                  <a:lnTo>
                    <a:pt x="156" y="407"/>
                  </a:lnTo>
                  <a:lnTo>
                    <a:pt x="156" y="407"/>
                  </a:lnTo>
                  <a:lnTo>
                    <a:pt x="169" y="398"/>
                  </a:lnTo>
                  <a:lnTo>
                    <a:pt x="169" y="398"/>
                  </a:lnTo>
                  <a:lnTo>
                    <a:pt x="169" y="398"/>
                  </a:lnTo>
                  <a:lnTo>
                    <a:pt x="173" y="394"/>
                  </a:lnTo>
                  <a:lnTo>
                    <a:pt x="177" y="394"/>
                  </a:lnTo>
                  <a:lnTo>
                    <a:pt x="177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90" y="394"/>
                  </a:lnTo>
                  <a:lnTo>
                    <a:pt x="190" y="394"/>
                  </a:lnTo>
                  <a:lnTo>
                    <a:pt x="195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208" y="407"/>
                  </a:lnTo>
                  <a:lnTo>
                    <a:pt x="216" y="416"/>
                  </a:lnTo>
                  <a:lnTo>
                    <a:pt x="216" y="416"/>
                  </a:lnTo>
                  <a:lnTo>
                    <a:pt x="216" y="416"/>
                  </a:lnTo>
                  <a:lnTo>
                    <a:pt x="216" y="420"/>
                  </a:lnTo>
                  <a:lnTo>
                    <a:pt x="221" y="424"/>
                  </a:lnTo>
                  <a:lnTo>
                    <a:pt x="221" y="424"/>
                  </a:lnTo>
                  <a:lnTo>
                    <a:pt x="221" y="429"/>
                  </a:lnTo>
                  <a:lnTo>
                    <a:pt x="221" y="433"/>
                  </a:lnTo>
                  <a:lnTo>
                    <a:pt x="221" y="433"/>
                  </a:lnTo>
                  <a:lnTo>
                    <a:pt x="216" y="446"/>
                  </a:lnTo>
                  <a:lnTo>
                    <a:pt x="216" y="446"/>
                  </a:lnTo>
                  <a:close/>
                  <a:moveTo>
                    <a:pt x="307" y="442"/>
                  </a:moveTo>
                  <a:lnTo>
                    <a:pt x="307" y="442"/>
                  </a:lnTo>
                  <a:lnTo>
                    <a:pt x="299" y="450"/>
                  </a:lnTo>
                  <a:lnTo>
                    <a:pt x="290" y="455"/>
                  </a:lnTo>
                  <a:lnTo>
                    <a:pt x="225" y="455"/>
                  </a:lnTo>
                  <a:lnTo>
                    <a:pt x="225" y="455"/>
                  </a:lnTo>
                  <a:lnTo>
                    <a:pt x="229" y="446"/>
                  </a:lnTo>
                  <a:lnTo>
                    <a:pt x="229" y="433"/>
                  </a:lnTo>
                  <a:lnTo>
                    <a:pt x="229" y="433"/>
                  </a:lnTo>
                  <a:lnTo>
                    <a:pt x="225" y="416"/>
                  </a:lnTo>
                  <a:lnTo>
                    <a:pt x="216" y="403"/>
                  </a:lnTo>
                  <a:lnTo>
                    <a:pt x="290" y="403"/>
                  </a:lnTo>
                  <a:lnTo>
                    <a:pt x="290" y="403"/>
                  </a:lnTo>
                  <a:lnTo>
                    <a:pt x="299" y="407"/>
                  </a:lnTo>
                  <a:lnTo>
                    <a:pt x="307" y="416"/>
                  </a:lnTo>
                  <a:lnTo>
                    <a:pt x="307" y="442"/>
                  </a:lnTo>
                  <a:close/>
                  <a:moveTo>
                    <a:pt x="312" y="312"/>
                  </a:moveTo>
                  <a:lnTo>
                    <a:pt x="312" y="312"/>
                  </a:lnTo>
                  <a:lnTo>
                    <a:pt x="307" y="329"/>
                  </a:lnTo>
                  <a:lnTo>
                    <a:pt x="299" y="346"/>
                  </a:lnTo>
                  <a:lnTo>
                    <a:pt x="281" y="355"/>
                  </a:lnTo>
                  <a:lnTo>
                    <a:pt x="260" y="359"/>
                  </a:lnTo>
                  <a:lnTo>
                    <a:pt x="95" y="359"/>
                  </a:lnTo>
                  <a:lnTo>
                    <a:pt x="95" y="359"/>
                  </a:lnTo>
                  <a:lnTo>
                    <a:pt x="73" y="355"/>
                  </a:lnTo>
                  <a:lnTo>
                    <a:pt x="56" y="346"/>
                  </a:lnTo>
                  <a:lnTo>
                    <a:pt x="48" y="329"/>
                  </a:lnTo>
                  <a:lnTo>
                    <a:pt x="43" y="312"/>
                  </a:lnTo>
                  <a:lnTo>
                    <a:pt x="43" y="87"/>
                  </a:lnTo>
                  <a:lnTo>
                    <a:pt x="43" y="87"/>
                  </a:lnTo>
                  <a:lnTo>
                    <a:pt x="48" y="69"/>
                  </a:lnTo>
                  <a:lnTo>
                    <a:pt x="56" y="52"/>
                  </a:lnTo>
                  <a:lnTo>
                    <a:pt x="73" y="43"/>
                  </a:lnTo>
                  <a:lnTo>
                    <a:pt x="95" y="39"/>
                  </a:lnTo>
                  <a:lnTo>
                    <a:pt x="260" y="39"/>
                  </a:lnTo>
                  <a:lnTo>
                    <a:pt x="260" y="39"/>
                  </a:lnTo>
                  <a:lnTo>
                    <a:pt x="281" y="43"/>
                  </a:lnTo>
                  <a:lnTo>
                    <a:pt x="299" y="52"/>
                  </a:lnTo>
                  <a:lnTo>
                    <a:pt x="307" y="69"/>
                  </a:lnTo>
                  <a:lnTo>
                    <a:pt x="312" y="87"/>
                  </a:lnTo>
                  <a:lnTo>
                    <a:pt x="312" y="312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48" tIns="60925" rIns="121848" bIns="60925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048">
                <a:defRPr/>
              </a:pPr>
              <a:endParaRPr lang="zh-CN" altLang="en-US" sz="1200" kern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10813863" y="4271905"/>
            <a:ext cx="115716" cy="142303"/>
            <a:chOff x="6708949" y="4086237"/>
            <a:chExt cx="97299" cy="160307"/>
          </a:xfrm>
        </p:grpSpPr>
        <p:sp>
          <p:nvSpPr>
            <p:cNvPr id="274" name="矩形 273"/>
            <p:cNvSpPr/>
            <p:nvPr/>
          </p:nvSpPr>
          <p:spPr bwMode="auto">
            <a:xfrm>
              <a:off x="6713640" y="4096548"/>
              <a:ext cx="87535" cy="142629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>
              <a:noFill/>
            </a:ln>
            <a:effectLst/>
            <a:extLst/>
          </p:spPr>
          <p:txBody>
            <a:bodyPr vert="horz" wrap="square" lIns="91404" tIns="45702" rIns="91404" bIns="45702" numCol="1" rtlCol="0" anchor="t" anchorCtr="0" compatLnSpc="1">
              <a:prstTxWarp prst="textNoShape">
                <a:avLst/>
              </a:prstTxWarp>
            </a:bodyPr>
            <a:lstStyle/>
            <a:p>
              <a:pPr defTabSz="914400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600" kern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5" name="Freeform 126"/>
            <p:cNvSpPr>
              <a:spLocks noEditPoints="1"/>
            </p:cNvSpPr>
            <p:nvPr/>
          </p:nvSpPr>
          <p:spPr bwMode="auto">
            <a:xfrm>
              <a:off x="6708949" y="4086237"/>
              <a:ext cx="97299" cy="160307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22" y="22"/>
                </a:cxn>
                <a:cxn ang="0">
                  <a:pos x="0" y="69"/>
                </a:cxn>
                <a:cxn ang="0">
                  <a:pos x="4" y="450"/>
                </a:cxn>
                <a:cxn ang="0">
                  <a:pos x="43" y="498"/>
                </a:cxn>
                <a:cxn ang="0">
                  <a:pos x="286" y="502"/>
                </a:cxn>
                <a:cxn ang="0">
                  <a:pos x="312" y="498"/>
                </a:cxn>
                <a:cxn ang="0">
                  <a:pos x="355" y="450"/>
                </a:cxn>
                <a:cxn ang="0">
                  <a:pos x="355" y="69"/>
                </a:cxn>
                <a:cxn ang="0">
                  <a:pos x="333" y="22"/>
                </a:cxn>
                <a:cxn ang="0">
                  <a:pos x="286" y="0"/>
                </a:cxn>
                <a:cxn ang="0">
                  <a:pos x="65" y="455"/>
                </a:cxn>
                <a:cxn ang="0">
                  <a:pos x="52" y="416"/>
                </a:cxn>
                <a:cxn ang="0">
                  <a:pos x="65" y="403"/>
                </a:cxn>
                <a:cxn ang="0">
                  <a:pos x="138" y="416"/>
                </a:cxn>
                <a:cxn ang="0">
                  <a:pos x="138" y="446"/>
                </a:cxn>
                <a:cxn ang="0">
                  <a:pos x="216" y="446"/>
                </a:cxn>
                <a:cxn ang="0">
                  <a:pos x="208" y="459"/>
                </a:cxn>
                <a:cxn ang="0">
                  <a:pos x="199" y="468"/>
                </a:cxn>
                <a:cxn ang="0">
                  <a:pos x="195" y="468"/>
                </a:cxn>
                <a:cxn ang="0">
                  <a:pos x="169" y="468"/>
                </a:cxn>
                <a:cxn ang="0">
                  <a:pos x="169" y="468"/>
                </a:cxn>
                <a:cxn ang="0">
                  <a:pos x="160" y="463"/>
                </a:cxn>
                <a:cxn ang="0">
                  <a:pos x="156" y="459"/>
                </a:cxn>
                <a:cxn ang="0">
                  <a:pos x="151" y="450"/>
                </a:cxn>
                <a:cxn ang="0">
                  <a:pos x="147" y="446"/>
                </a:cxn>
                <a:cxn ang="0">
                  <a:pos x="147" y="433"/>
                </a:cxn>
                <a:cxn ang="0">
                  <a:pos x="151" y="416"/>
                </a:cxn>
                <a:cxn ang="0">
                  <a:pos x="156" y="407"/>
                </a:cxn>
                <a:cxn ang="0">
                  <a:pos x="169" y="398"/>
                </a:cxn>
                <a:cxn ang="0">
                  <a:pos x="177" y="394"/>
                </a:cxn>
                <a:cxn ang="0">
                  <a:pos x="182" y="394"/>
                </a:cxn>
                <a:cxn ang="0">
                  <a:pos x="190" y="394"/>
                </a:cxn>
                <a:cxn ang="0">
                  <a:pos x="199" y="398"/>
                </a:cxn>
                <a:cxn ang="0">
                  <a:pos x="208" y="407"/>
                </a:cxn>
                <a:cxn ang="0">
                  <a:pos x="216" y="416"/>
                </a:cxn>
                <a:cxn ang="0">
                  <a:pos x="221" y="424"/>
                </a:cxn>
                <a:cxn ang="0">
                  <a:pos x="221" y="433"/>
                </a:cxn>
                <a:cxn ang="0">
                  <a:pos x="307" y="442"/>
                </a:cxn>
                <a:cxn ang="0">
                  <a:pos x="290" y="455"/>
                </a:cxn>
                <a:cxn ang="0">
                  <a:pos x="229" y="446"/>
                </a:cxn>
                <a:cxn ang="0">
                  <a:pos x="225" y="416"/>
                </a:cxn>
                <a:cxn ang="0">
                  <a:pos x="290" y="403"/>
                </a:cxn>
                <a:cxn ang="0">
                  <a:pos x="307" y="442"/>
                </a:cxn>
                <a:cxn ang="0">
                  <a:pos x="307" y="329"/>
                </a:cxn>
                <a:cxn ang="0">
                  <a:pos x="260" y="359"/>
                </a:cxn>
                <a:cxn ang="0">
                  <a:pos x="73" y="355"/>
                </a:cxn>
                <a:cxn ang="0">
                  <a:pos x="43" y="312"/>
                </a:cxn>
                <a:cxn ang="0">
                  <a:pos x="48" y="69"/>
                </a:cxn>
                <a:cxn ang="0">
                  <a:pos x="95" y="39"/>
                </a:cxn>
                <a:cxn ang="0">
                  <a:pos x="281" y="43"/>
                </a:cxn>
                <a:cxn ang="0">
                  <a:pos x="312" y="87"/>
                </a:cxn>
              </a:cxnLst>
              <a:rect l="0" t="0" r="r" b="b"/>
              <a:pathLst>
                <a:path w="355" h="502">
                  <a:moveTo>
                    <a:pt x="286" y="0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56" y="0"/>
                  </a:lnTo>
                  <a:lnTo>
                    <a:pt x="43" y="4"/>
                  </a:lnTo>
                  <a:lnTo>
                    <a:pt x="22" y="22"/>
                  </a:lnTo>
                  <a:lnTo>
                    <a:pt x="4" y="43"/>
                  </a:lnTo>
                  <a:lnTo>
                    <a:pt x="4" y="56"/>
                  </a:lnTo>
                  <a:lnTo>
                    <a:pt x="0" y="69"/>
                  </a:lnTo>
                  <a:lnTo>
                    <a:pt x="0" y="433"/>
                  </a:lnTo>
                  <a:lnTo>
                    <a:pt x="0" y="433"/>
                  </a:lnTo>
                  <a:lnTo>
                    <a:pt x="4" y="450"/>
                  </a:lnTo>
                  <a:lnTo>
                    <a:pt x="4" y="463"/>
                  </a:lnTo>
                  <a:lnTo>
                    <a:pt x="22" y="485"/>
                  </a:lnTo>
                  <a:lnTo>
                    <a:pt x="43" y="498"/>
                  </a:lnTo>
                  <a:lnTo>
                    <a:pt x="56" y="502"/>
                  </a:lnTo>
                  <a:lnTo>
                    <a:pt x="69" y="502"/>
                  </a:lnTo>
                  <a:lnTo>
                    <a:pt x="286" y="502"/>
                  </a:lnTo>
                  <a:lnTo>
                    <a:pt x="286" y="502"/>
                  </a:lnTo>
                  <a:lnTo>
                    <a:pt x="299" y="502"/>
                  </a:lnTo>
                  <a:lnTo>
                    <a:pt x="312" y="498"/>
                  </a:lnTo>
                  <a:lnTo>
                    <a:pt x="333" y="485"/>
                  </a:lnTo>
                  <a:lnTo>
                    <a:pt x="350" y="463"/>
                  </a:lnTo>
                  <a:lnTo>
                    <a:pt x="355" y="450"/>
                  </a:lnTo>
                  <a:lnTo>
                    <a:pt x="355" y="433"/>
                  </a:lnTo>
                  <a:lnTo>
                    <a:pt x="355" y="69"/>
                  </a:lnTo>
                  <a:lnTo>
                    <a:pt x="355" y="69"/>
                  </a:lnTo>
                  <a:lnTo>
                    <a:pt x="355" y="56"/>
                  </a:lnTo>
                  <a:lnTo>
                    <a:pt x="350" y="43"/>
                  </a:lnTo>
                  <a:lnTo>
                    <a:pt x="333" y="22"/>
                  </a:lnTo>
                  <a:lnTo>
                    <a:pt x="312" y="4"/>
                  </a:lnTo>
                  <a:lnTo>
                    <a:pt x="299" y="0"/>
                  </a:lnTo>
                  <a:lnTo>
                    <a:pt x="286" y="0"/>
                  </a:lnTo>
                  <a:lnTo>
                    <a:pt x="286" y="0"/>
                  </a:lnTo>
                  <a:close/>
                  <a:moveTo>
                    <a:pt x="65" y="455"/>
                  </a:moveTo>
                  <a:lnTo>
                    <a:pt x="65" y="455"/>
                  </a:lnTo>
                  <a:lnTo>
                    <a:pt x="56" y="450"/>
                  </a:lnTo>
                  <a:lnTo>
                    <a:pt x="52" y="442"/>
                  </a:lnTo>
                  <a:lnTo>
                    <a:pt x="52" y="416"/>
                  </a:lnTo>
                  <a:lnTo>
                    <a:pt x="52" y="416"/>
                  </a:lnTo>
                  <a:lnTo>
                    <a:pt x="56" y="407"/>
                  </a:lnTo>
                  <a:lnTo>
                    <a:pt x="65" y="403"/>
                  </a:lnTo>
                  <a:lnTo>
                    <a:pt x="147" y="403"/>
                  </a:lnTo>
                  <a:lnTo>
                    <a:pt x="147" y="403"/>
                  </a:lnTo>
                  <a:lnTo>
                    <a:pt x="138" y="416"/>
                  </a:lnTo>
                  <a:lnTo>
                    <a:pt x="134" y="433"/>
                  </a:lnTo>
                  <a:lnTo>
                    <a:pt x="134" y="433"/>
                  </a:lnTo>
                  <a:lnTo>
                    <a:pt x="138" y="446"/>
                  </a:lnTo>
                  <a:lnTo>
                    <a:pt x="138" y="455"/>
                  </a:lnTo>
                  <a:lnTo>
                    <a:pt x="65" y="455"/>
                  </a:lnTo>
                  <a:close/>
                  <a:moveTo>
                    <a:pt x="216" y="446"/>
                  </a:moveTo>
                  <a:lnTo>
                    <a:pt x="216" y="446"/>
                  </a:lnTo>
                  <a:lnTo>
                    <a:pt x="208" y="459"/>
                  </a:lnTo>
                  <a:lnTo>
                    <a:pt x="208" y="459"/>
                  </a:lnTo>
                  <a:lnTo>
                    <a:pt x="203" y="463"/>
                  </a:lnTo>
                  <a:lnTo>
                    <a:pt x="203" y="463"/>
                  </a:lnTo>
                  <a:lnTo>
                    <a:pt x="199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82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4" y="463"/>
                  </a:lnTo>
                  <a:lnTo>
                    <a:pt x="160" y="463"/>
                  </a:lnTo>
                  <a:lnTo>
                    <a:pt x="160" y="463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1" y="455"/>
                  </a:lnTo>
                  <a:lnTo>
                    <a:pt x="151" y="450"/>
                  </a:lnTo>
                  <a:lnTo>
                    <a:pt x="151" y="450"/>
                  </a:lnTo>
                  <a:lnTo>
                    <a:pt x="147" y="446"/>
                  </a:lnTo>
                  <a:lnTo>
                    <a:pt x="147" y="446"/>
                  </a:lnTo>
                  <a:lnTo>
                    <a:pt x="147" y="446"/>
                  </a:lnTo>
                  <a:lnTo>
                    <a:pt x="147" y="433"/>
                  </a:lnTo>
                  <a:lnTo>
                    <a:pt x="147" y="433"/>
                  </a:lnTo>
                  <a:lnTo>
                    <a:pt x="147" y="420"/>
                  </a:lnTo>
                  <a:lnTo>
                    <a:pt x="147" y="420"/>
                  </a:lnTo>
                  <a:lnTo>
                    <a:pt x="151" y="416"/>
                  </a:lnTo>
                  <a:lnTo>
                    <a:pt x="151" y="416"/>
                  </a:lnTo>
                  <a:lnTo>
                    <a:pt x="156" y="407"/>
                  </a:lnTo>
                  <a:lnTo>
                    <a:pt x="156" y="407"/>
                  </a:lnTo>
                  <a:lnTo>
                    <a:pt x="169" y="398"/>
                  </a:lnTo>
                  <a:lnTo>
                    <a:pt x="169" y="398"/>
                  </a:lnTo>
                  <a:lnTo>
                    <a:pt x="169" y="398"/>
                  </a:lnTo>
                  <a:lnTo>
                    <a:pt x="173" y="394"/>
                  </a:lnTo>
                  <a:lnTo>
                    <a:pt x="177" y="394"/>
                  </a:lnTo>
                  <a:lnTo>
                    <a:pt x="177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90" y="394"/>
                  </a:lnTo>
                  <a:lnTo>
                    <a:pt x="190" y="394"/>
                  </a:lnTo>
                  <a:lnTo>
                    <a:pt x="195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208" y="407"/>
                  </a:lnTo>
                  <a:lnTo>
                    <a:pt x="216" y="416"/>
                  </a:lnTo>
                  <a:lnTo>
                    <a:pt x="216" y="416"/>
                  </a:lnTo>
                  <a:lnTo>
                    <a:pt x="216" y="416"/>
                  </a:lnTo>
                  <a:lnTo>
                    <a:pt x="216" y="420"/>
                  </a:lnTo>
                  <a:lnTo>
                    <a:pt x="221" y="424"/>
                  </a:lnTo>
                  <a:lnTo>
                    <a:pt x="221" y="424"/>
                  </a:lnTo>
                  <a:lnTo>
                    <a:pt x="221" y="429"/>
                  </a:lnTo>
                  <a:lnTo>
                    <a:pt x="221" y="433"/>
                  </a:lnTo>
                  <a:lnTo>
                    <a:pt x="221" y="433"/>
                  </a:lnTo>
                  <a:lnTo>
                    <a:pt x="216" y="446"/>
                  </a:lnTo>
                  <a:lnTo>
                    <a:pt x="216" y="446"/>
                  </a:lnTo>
                  <a:close/>
                  <a:moveTo>
                    <a:pt x="307" y="442"/>
                  </a:moveTo>
                  <a:lnTo>
                    <a:pt x="307" y="442"/>
                  </a:lnTo>
                  <a:lnTo>
                    <a:pt x="299" y="450"/>
                  </a:lnTo>
                  <a:lnTo>
                    <a:pt x="290" y="455"/>
                  </a:lnTo>
                  <a:lnTo>
                    <a:pt x="225" y="455"/>
                  </a:lnTo>
                  <a:lnTo>
                    <a:pt x="225" y="455"/>
                  </a:lnTo>
                  <a:lnTo>
                    <a:pt x="229" y="446"/>
                  </a:lnTo>
                  <a:lnTo>
                    <a:pt x="229" y="433"/>
                  </a:lnTo>
                  <a:lnTo>
                    <a:pt x="229" y="433"/>
                  </a:lnTo>
                  <a:lnTo>
                    <a:pt x="225" y="416"/>
                  </a:lnTo>
                  <a:lnTo>
                    <a:pt x="216" y="403"/>
                  </a:lnTo>
                  <a:lnTo>
                    <a:pt x="290" y="403"/>
                  </a:lnTo>
                  <a:lnTo>
                    <a:pt x="290" y="403"/>
                  </a:lnTo>
                  <a:lnTo>
                    <a:pt x="299" y="407"/>
                  </a:lnTo>
                  <a:lnTo>
                    <a:pt x="307" y="416"/>
                  </a:lnTo>
                  <a:lnTo>
                    <a:pt x="307" y="442"/>
                  </a:lnTo>
                  <a:close/>
                  <a:moveTo>
                    <a:pt x="312" y="312"/>
                  </a:moveTo>
                  <a:lnTo>
                    <a:pt x="312" y="312"/>
                  </a:lnTo>
                  <a:lnTo>
                    <a:pt x="307" y="329"/>
                  </a:lnTo>
                  <a:lnTo>
                    <a:pt x="299" y="346"/>
                  </a:lnTo>
                  <a:lnTo>
                    <a:pt x="281" y="355"/>
                  </a:lnTo>
                  <a:lnTo>
                    <a:pt x="260" y="359"/>
                  </a:lnTo>
                  <a:lnTo>
                    <a:pt x="95" y="359"/>
                  </a:lnTo>
                  <a:lnTo>
                    <a:pt x="95" y="359"/>
                  </a:lnTo>
                  <a:lnTo>
                    <a:pt x="73" y="355"/>
                  </a:lnTo>
                  <a:lnTo>
                    <a:pt x="56" y="346"/>
                  </a:lnTo>
                  <a:lnTo>
                    <a:pt x="48" y="329"/>
                  </a:lnTo>
                  <a:lnTo>
                    <a:pt x="43" y="312"/>
                  </a:lnTo>
                  <a:lnTo>
                    <a:pt x="43" y="87"/>
                  </a:lnTo>
                  <a:lnTo>
                    <a:pt x="43" y="87"/>
                  </a:lnTo>
                  <a:lnTo>
                    <a:pt x="48" y="69"/>
                  </a:lnTo>
                  <a:lnTo>
                    <a:pt x="56" y="52"/>
                  </a:lnTo>
                  <a:lnTo>
                    <a:pt x="73" y="43"/>
                  </a:lnTo>
                  <a:lnTo>
                    <a:pt x="95" y="39"/>
                  </a:lnTo>
                  <a:lnTo>
                    <a:pt x="260" y="39"/>
                  </a:lnTo>
                  <a:lnTo>
                    <a:pt x="260" y="39"/>
                  </a:lnTo>
                  <a:lnTo>
                    <a:pt x="281" y="43"/>
                  </a:lnTo>
                  <a:lnTo>
                    <a:pt x="299" y="52"/>
                  </a:lnTo>
                  <a:lnTo>
                    <a:pt x="307" y="69"/>
                  </a:lnTo>
                  <a:lnTo>
                    <a:pt x="312" y="87"/>
                  </a:lnTo>
                  <a:lnTo>
                    <a:pt x="312" y="312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48" tIns="60925" rIns="121848" bIns="60925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048">
                <a:defRPr/>
              </a:pPr>
              <a:endParaRPr lang="zh-CN" altLang="en-US" sz="1200" kern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</p:grpSp>
      <p:grpSp>
        <p:nvGrpSpPr>
          <p:cNvPr id="276" name="组合 275"/>
          <p:cNvGrpSpPr/>
          <p:nvPr/>
        </p:nvGrpSpPr>
        <p:grpSpPr>
          <a:xfrm>
            <a:off x="7829661" y="5112326"/>
            <a:ext cx="115716" cy="142303"/>
            <a:chOff x="6708949" y="4086237"/>
            <a:chExt cx="97299" cy="160307"/>
          </a:xfrm>
        </p:grpSpPr>
        <p:sp>
          <p:nvSpPr>
            <p:cNvPr id="277" name="矩形 276"/>
            <p:cNvSpPr/>
            <p:nvPr/>
          </p:nvSpPr>
          <p:spPr bwMode="auto">
            <a:xfrm>
              <a:off x="6713640" y="4096548"/>
              <a:ext cx="87535" cy="142629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>
              <a:noFill/>
            </a:ln>
            <a:effectLst/>
            <a:extLst/>
          </p:spPr>
          <p:txBody>
            <a:bodyPr vert="horz" wrap="square" lIns="91404" tIns="45702" rIns="91404" bIns="45702" numCol="1" rtlCol="0" anchor="t" anchorCtr="0" compatLnSpc="1">
              <a:prstTxWarp prst="textNoShape">
                <a:avLst/>
              </a:prstTxWarp>
            </a:bodyPr>
            <a:lstStyle/>
            <a:p>
              <a:pPr defTabSz="914400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600" kern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8" name="Freeform 126"/>
            <p:cNvSpPr>
              <a:spLocks noEditPoints="1"/>
            </p:cNvSpPr>
            <p:nvPr/>
          </p:nvSpPr>
          <p:spPr bwMode="auto">
            <a:xfrm>
              <a:off x="6708949" y="4086237"/>
              <a:ext cx="97299" cy="160307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22" y="22"/>
                </a:cxn>
                <a:cxn ang="0">
                  <a:pos x="0" y="69"/>
                </a:cxn>
                <a:cxn ang="0">
                  <a:pos x="4" y="450"/>
                </a:cxn>
                <a:cxn ang="0">
                  <a:pos x="43" y="498"/>
                </a:cxn>
                <a:cxn ang="0">
                  <a:pos x="286" y="502"/>
                </a:cxn>
                <a:cxn ang="0">
                  <a:pos x="312" y="498"/>
                </a:cxn>
                <a:cxn ang="0">
                  <a:pos x="355" y="450"/>
                </a:cxn>
                <a:cxn ang="0">
                  <a:pos x="355" y="69"/>
                </a:cxn>
                <a:cxn ang="0">
                  <a:pos x="333" y="22"/>
                </a:cxn>
                <a:cxn ang="0">
                  <a:pos x="286" y="0"/>
                </a:cxn>
                <a:cxn ang="0">
                  <a:pos x="65" y="455"/>
                </a:cxn>
                <a:cxn ang="0">
                  <a:pos x="52" y="416"/>
                </a:cxn>
                <a:cxn ang="0">
                  <a:pos x="65" y="403"/>
                </a:cxn>
                <a:cxn ang="0">
                  <a:pos x="138" y="416"/>
                </a:cxn>
                <a:cxn ang="0">
                  <a:pos x="138" y="446"/>
                </a:cxn>
                <a:cxn ang="0">
                  <a:pos x="216" y="446"/>
                </a:cxn>
                <a:cxn ang="0">
                  <a:pos x="208" y="459"/>
                </a:cxn>
                <a:cxn ang="0">
                  <a:pos x="199" y="468"/>
                </a:cxn>
                <a:cxn ang="0">
                  <a:pos x="195" y="468"/>
                </a:cxn>
                <a:cxn ang="0">
                  <a:pos x="169" y="468"/>
                </a:cxn>
                <a:cxn ang="0">
                  <a:pos x="169" y="468"/>
                </a:cxn>
                <a:cxn ang="0">
                  <a:pos x="160" y="463"/>
                </a:cxn>
                <a:cxn ang="0">
                  <a:pos x="156" y="459"/>
                </a:cxn>
                <a:cxn ang="0">
                  <a:pos x="151" y="450"/>
                </a:cxn>
                <a:cxn ang="0">
                  <a:pos x="147" y="446"/>
                </a:cxn>
                <a:cxn ang="0">
                  <a:pos x="147" y="433"/>
                </a:cxn>
                <a:cxn ang="0">
                  <a:pos x="151" y="416"/>
                </a:cxn>
                <a:cxn ang="0">
                  <a:pos x="156" y="407"/>
                </a:cxn>
                <a:cxn ang="0">
                  <a:pos x="169" y="398"/>
                </a:cxn>
                <a:cxn ang="0">
                  <a:pos x="177" y="394"/>
                </a:cxn>
                <a:cxn ang="0">
                  <a:pos x="182" y="394"/>
                </a:cxn>
                <a:cxn ang="0">
                  <a:pos x="190" y="394"/>
                </a:cxn>
                <a:cxn ang="0">
                  <a:pos x="199" y="398"/>
                </a:cxn>
                <a:cxn ang="0">
                  <a:pos x="208" y="407"/>
                </a:cxn>
                <a:cxn ang="0">
                  <a:pos x="216" y="416"/>
                </a:cxn>
                <a:cxn ang="0">
                  <a:pos x="221" y="424"/>
                </a:cxn>
                <a:cxn ang="0">
                  <a:pos x="221" y="433"/>
                </a:cxn>
                <a:cxn ang="0">
                  <a:pos x="307" y="442"/>
                </a:cxn>
                <a:cxn ang="0">
                  <a:pos x="290" y="455"/>
                </a:cxn>
                <a:cxn ang="0">
                  <a:pos x="229" y="446"/>
                </a:cxn>
                <a:cxn ang="0">
                  <a:pos x="225" y="416"/>
                </a:cxn>
                <a:cxn ang="0">
                  <a:pos x="290" y="403"/>
                </a:cxn>
                <a:cxn ang="0">
                  <a:pos x="307" y="442"/>
                </a:cxn>
                <a:cxn ang="0">
                  <a:pos x="307" y="329"/>
                </a:cxn>
                <a:cxn ang="0">
                  <a:pos x="260" y="359"/>
                </a:cxn>
                <a:cxn ang="0">
                  <a:pos x="73" y="355"/>
                </a:cxn>
                <a:cxn ang="0">
                  <a:pos x="43" y="312"/>
                </a:cxn>
                <a:cxn ang="0">
                  <a:pos x="48" y="69"/>
                </a:cxn>
                <a:cxn ang="0">
                  <a:pos x="95" y="39"/>
                </a:cxn>
                <a:cxn ang="0">
                  <a:pos x="281" y="43"/>
                </a:cxn>
                <a:cxn ang="0">
                  <a:pos x="312" y="87"/>
                </a:cxn>
              </a:cxnLst>
              <a:rect l="0" t="0" r="r" b="b"/>
              <a:pathLst>
                <a:path w="355" h="502">
                  <a:moveTo>
                    <a:pt x="286" y="0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56" y="0"/>
                  </a:lnTo>
                  <a:lnTo>
                    <a:pt x="43" y="4"/>
                  </a:lnTo>
                  <a:lnTo>
                    <a:pt x="22" y="22"/>
                  </a:lnTo>
                  <a:lnTo>
                    <a:pt x="4" y="43"/>
                  </a:lnTo>
                  <a:lnTo>
                    <a:pt x="4" y="56"/>
                  </a:lnTo>
                  <a:lnTo>
                    <a:pt x="0" y="69"/>
                  </a:lnTo>
                  <a:lnTo>
                    <a:pt x="0" y="433"/>
                  </a:lnTo>
                  <a:lnTo>
                    <a:pt x="0" y="433"/>
                  </a:lnTo>
                  <a:lnTo>
                    <a:pt x="4" y="450"/>
                  </a:lnTo>
                  <a:lnTo>
                    <a:pt x="4" y="463"/>
                  </a:lnTo>
                  <a:lnTo>
                    <a:pt x="22" y="485"/>
                  </a:lnTo>
                  <a:lnTo>
                    <a:pt x="43" y="498"/>
                  </a:lnTo>
                  <a:lnTo>
                    <a:pt x="56" y="502"/>
                  </a:lnTo>
                  <a:lnTo>
                    <a:pt x="69" y="502"/>
                  </a:lnTo>
                  <a:lnTo>
                    <a:pt x="286" y="502"/>
                  </a:lnTo>
                  <a:lnTo>
                    <a:pt x="286" y="502"/>
                  </a:lnTo>
                  <a:lnTo>
                    <a:pt x="299" y="502"/>
                  </a:lnTo>
                  <a:lnTo>
                    <a:pt x="312" y="498"/>
                  </a:lnTo>
                  <a:lnTo>
                    <a:pt x="333" y="485"/>
                  </a:lnTo>
                  <a:lnTo>
                    <a:pt x="350" y="463"/>
                  </a:lnTo>
                  <a:lnTo>
                    <a:pt x="355" y="450"/>
                  </a:lnTo>
                  <a:lnTo>
                    <a:pt x="355" y="433"/>
                  </a:lnTo>
                  <a:lnTo>
                    <a:pt x="355" y="69"/>
                  </a:lnTo>
                  <a:lnTo>
                    <a:pt x="355" y="69"/>
                  </a:lnTo>
                  <a:lnTo>
                    <a:pt x="355" y="56"/>
                  </a:lnTo>
                  <a:lnTo>
                    <a:pt x="350" y="43"/>
                  </a:lnTo>
                  <a:lnTo>
                    <a:pt x="333" y="22"/>
                  </a:lnTo>
                  <a:lnTo>
                    <a:pt x="312" y="4"/>
                  </a:lnTo>
                  <a:lnTo>
                    <a:pt x="299" y="0"/>
                  </a:lnTo>
                  <a:lnTo>
                    <a:pt x="286" y="0"/>
                  </a:lnTo>
                  <a:lnTo>
                    <a:pt x="286" y="0"/>
                  </a:lnTo>
                  <a:close/>
                  <a:moveTo>
                    <a:pt x="65" y="455"/>
                  </a:moveTo>
                  <a:lnTo>
                    <a:pt x="65" y="455"/>
                  </a:lnTo>
                  <a:lnTo>
                    <a:pt x="56" y="450"/>
                  </a:lnTo>
                  <a:lnTo>
                    <a:pt x="52" y="442"/>
                  </a:lnTo>
                  <a:lnTo>
                    <a:pt x="52" y="416"/>
                  </a:lnTo>
                  <a:lnTo>
                    <a:pt x="52" y="416"/>
                  </a:lnTo>
                  <a:lnTo>
                    <a:pt x="56" y="407"/>
                  </a:lnTo>
                  <a:lnTo>
                    <a:pt x="65" y="403"/>
                  </a:lnTo>
                  <a:lnTo>
                    <a:pt x="147" y="403"/>
                  </a:lnTo>
                  <a:lnTo>
                    <a:pt x="147" y="403"/>
                  </a:lnTo>
                  <a:lnTo>
                    <a:pt x="138" y="416"/>
                  </a:lnTo>
                  <a:lnTo>
                    <a:pt x="134" y="433"/>
                  </a:lnTo>
                  <a:lnTo>
                    <a:pt x="134" y="433"/>
                  </a:lnTo>
                  <a:lnTo>
                    <a:pt x="138" y="446"/>
                  </a:lnTo>
                  <a:lnTo>
                    <a:pt x="138" y="455"/>
                  </a:lnTo>
                  <a:lnTo>
                    <a:pt x="65" y="455"/>
                  </a:lnTo>
                  <a:close/>
                  <a:moveTo>
                    <a:pt x="216" y="446"/>
                  </a:moveTo>
                  <a:lnTo>
                    <a:pt x="216" y="446"/>
                  </a:lnTo>
                  <a:lnTo>
                    <a:pt x="208" y="459"/>
                  </a:lnTo>
                  <a:lnTo>
                    <a:pt x="208" y="459"/>
                  </a:lnTo>
                  <a:lnTo>
                    <a:pt x="203" y="463"/>
                  </a:lnTo>
                  <a:lnTo>
                    <a:pt x="203" y="463"/>
                  </a:lnTo>
                  <a:lnTo>
                    <a:pt x="199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82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4" y="463"/>
                  </a:lnTo>
                  <a:lnTo>
                    <a:pt x="160" y="463"/>
                  </a:lnTo>
                  <a:lnTo>
                    <a:pt x="160" y="463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1" y="455"/>
                  </a:lnTo>
                  <a:lnTo>
                    <a:pt x="151" y="450"/>
                  </a:lnTo>
                  <a:lnTo>
                    <a:pt x="151" y="450"/>
                  </a:lnTo>
                  <a:lnTo>
                    <a:pt x="147" y="446"/>
                  </a:lnTo>
                  <a:lnTo>
                    <a:pt x="147" y="446"/>
                  </a:lnTo>
                  <a:lnTo>
                    <a:pt x="147" y="446"/>
                  </a:lnTo>
                  <a:lnTo>
                    <a:pt x="147" y="433"/>
                  </a:lnTo>
                  <a:lnTo>
                    <a:pt x="147" y="433"/>
                  </a:lnTo>
                  <a:lnTo>
                    <a:pt x="147" y="420"/>
                  </a:lnTo>
                  <a:lnTo>
                    <a:pt x="147" y="420"/>
                  </a:lnTo>
                  <a:lnTo>
                    <a:pt x="151" y="416"/>
                  </a:lnTo>
                  <a:lnTo>
                    <a:pt x="151" y="416"/>
                  </a:lnTo>
                  <a:lnTo>
                    <a:pt x="156" y="407"/>
                  </a:lnTo>
                  <a:lnTo>
                    <a:pt x="156" y="407"/>
                  </a:lnTo>
                  <a:lnTo>
                    <a:pt x="169" y="398"/>
                  </a:lnTo>
                  <a:lnTo>
                    <a:pt x="169" y="398"/>
                  </a:lnTo>
                  <a:lnTo>
                    <a:pt x="169" y="398"/>
                  </a:lnTo>
                  <a:lnTo>
                    <a:pt x="173" y="394"/>
                  </a:lnTo>
                  <a:lnTo>
                    <a:pt x="177" y="394"/>
                  </a:lnTo>
                  <a:lnTo>
                    <a:pt x="177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90" y="394"/>
                  </a:lnTo>
                  <a:lnTo>
                    <a:pt x="190" y="394"/>
                  </a:lnTo>
                  <a:lnTo>
                    <a:pt x="195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208" y="407"/>
                  </a:lnTo>
                  <a:lnTo>
                    <a:pt x="216" y="416"/>
                  </a:lnTo>
                  <a:lnTo>
                    <a:pt x="216" y="416"/>
                  </a:lnTo>
                  <a:lnTo>
                    <a:pt x="216" y="416"/>
                  </a:lnTo>
                  <a:lnTo>
                    <a:pt x="216" y="420"/>
                  </a:lnTo>
                  <a:lnTo>
                    <a:pt x="221" y="424"/>
                  </a:lnTo>
                  <a:lnTo>
                    <a:pt x="221" y="424"/>
                  </a:lnTo>
                  <a:lnTo>
                    <a:pt x="221" y="429"/>
                  </a:lnTo>
                  <a:lnTo>
                    <a:pt x="221" y="433"/>
                  </a:lnTo>
                  <a:lnTo>
                    <a:pt x="221" y="433"/>
                  </a:lnTo>
                  <a:lnTo>
                    <a:pt x="216" y="446"/>
                  </a:lnTo>
                  <a:lnTo>
                    <a:pt x="216" y="446"/>
                  </a:lnTo>
                  <a:close/>
                  <a:moveTo>
                    <a:pt x="307" y="442"/>
                  </a:moveTo>
                  <a:lnTo>
                    <a:pt x="307" y="442"/>
                  </a:lnTo>
                  <a:lnTo>
                    <a:pt x="299" y="450"/>
                  </a:lnTo>
                  <a:lnTo>
                    <a:pt x="290" y="455"/>
                  </a:lnTo>
                  <a:lnTo>
                    <a:pt x="225" y="455"/>
                  </a:lnTo>
                  <a:lnTo>
                    <a:pt x="225" y="455"/>
                  </a:lnTo>
                  <a:lnTo>
                    <a:pt x="229" y="446"/>
                  </a:lnTo>
                  <a:lnTo>
                    <a:pt x="229" y="433"/>
                  </a:lnTo>
                  <a:lnTo>
                    <a:pt x="229" y="433"/>
                  </a:lnTo>
                  <a:lnTo>
                    <a:pt x="225" y="416"/>
                  </a:lnTo>
                  <a:lnTo>
                    <a:pt x="216" y="403"/>
                  </a:lnTo>
                  <a:lnTo>
                    <a:pt x="290" y="403"/>
                  </a:lnTo>
                  <a:lnTo>
                    <a:pt x="290" y="403"/>
                  </a:lnTo>
                  <a:lnTo>
                    <a:pt x="299" y="407"/>
                  </a:lnTo>
                  <a:lnTo>
                    <a:pt x="307" y="416"/>
                  </a:lnTo>
                  <a:lnTo>
                    <a:pt x="307" y="442"/>
                  </a:lnTo>
                  <a:close/>
                  <a:moveTo>
                    <a:pt x="312" y="312"/>
                  </a:moveTo>
                  <a:lnTo>
                    <a:pt x="312" y="312"/>
                  </a:lnTo>
                  <a:lnTo>
                    <a:pt x="307" y="329"/>
                  </a:lnTo>
                  <a:lnTo>
                    <a:pt x="299" y="346"/>
                  </a:lnTo>
                  <a:lnTo>
                    <a:pt x="281" y="355"/>
                  </a:lnTo>
                  <a:lnTo>
                    <a:pt x="260" y="359"/>
                  </a:lnTo>
                  <a:lnTo>
                    <a:pt x="95" y="359"/>
                  </a:lnTo>
                  <a:lnTo>
                    <a:pt x="95" y="359"/>
                  </a:lnTo>
                  <a:lnTo>
                    <a:pt x="73" y="355"/>
                  </a:lnTo>
                  <a:lnTo>
                    <a:pt x="56" y="346"/>
                  </a:lnTo>
                  <a:lnTo>
                    <a:pt x="48" y="329"/>
                  </a:lnTo>
                  <a:lnTo>
                    <a:pt x="43" y="312"/>
                  </a:lnTo>
                  <a:lnTo>
                    <a:pt x="43" y="87"/>
                  </a:lnTo>
                  <a:lnTo>
                    <a:pt x="43" y="87"/>
                  </a:lnTo>
                  <a:lnTo>
                    <a:pt x="48" y="69"/>
                  </a:lnTo>
                  <a:lnTo>
                    <a:pt x="56" y="52"/>
                  </a:lnTo>
                  <a:lnTo>
                    <a:pt x="73" y="43"/>
                  </a:lnTo>
                  <a:lnTo>
                    <a:pt x="95" y="39"/>
                  </a:lnTo>
                  <a:lnTo>
                    <a:pt x="260" y="39"/>
                  </a:lnTo>
                  <a:lnTo>
                    <a:pt x="260" y="39"/>
                  </a:lnTo>
                  <a:lnTo>
                    <a:pt x="281" y="43"/>
                  </a:lnTo>
                  <a:lnTo>
                    <a:pt x="299" y="52"/>
                  </a:lnTo>
                  <a:lnTo>
                    <a:pt x="307" y="69"/>
                  </a:lnTo>
                  <a:lnTo>
                    <a:pt x="312" y="87"/>
                  </a:lnTo>
                  <a:lnTo>
                    <a:pt x="312" y="312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48" tIns="60925" rIns="121848" bIns="60925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048">
                <a:defRPr/>
              </a:pPr>
              <a:endParaRPr lang="zh-CN" altLang="en-US" sz="1200" kern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</p:grpSp>
      <p:grpSp>
        <p:nvGrpSpPr>
          <p:cNvPr id="279" name="组合 278"/>
          <p:cNvGrpSpPr/>
          <p:nvPr/>
        </p:nvGrpSpPr>
        <p:grpSpPr>
          <a:xfrm>
            <a:off x="9342011" y="5112326"/>
            <a:ext cx="115716" cy="142303"/>
            <a:chOff x="6708949" y="4086237"/>
            <a:chExt cx="97299" cy="160307"/>
          </a:xfrm>
        </p:grpSpPr>
        <p:sp>
          <p:nvSpPr>
            <p:cNvPr id="280" name="矩形 279"/>
            <p:cNvSpPr/>
            <p:nvPr/>
          </p:nvSpPr>
          <p:spPr bwMode="auto">
            <a:xfrm>
              <a:off x="6713640" y="4096548"/>
              <a:ext cx="87535" cy="142629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>
              <a:noFill/>
            </a:ln>
            <a:effectLst/>
            <a:extLst/>
          </p:spPr>
          <p:txBody>
            <a:bodyPr vert="horz" wrap="square" lIns="91404" tIns="45702" rIns="91404" bIns="45702" numCol="1" rtlCol="0" anchor="t" anchorCtr="0" compatLnSpc="1">
              <a:prstTxWarp prst="textNoShape">
                <a:avLst/>
              </a:prstTxWarp>
            </a:bodyPr>
            <a:lstStyle/>
            <a:p>
              <a:pPr defTabSz="914400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600" kern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81" name="Freeform 126"/>
            <p:cNvSpPr>
              <a:spLocks noEditPoints="1"/>
            </p:cNvSpPr>
            <p:nvPr/>
          </p:nvSpPr>
          <p:spPr bwMode="auto">
            <a:xfrm>
              <a:off x="6708949" y="4086237"/>
              <a:ext cx="97299" cy="160307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22" y="22"/>
                </a:cxn>
                <a:cxn ang="0">
                  <a:pos x="0" y="69"/>
                </a:cxn>
                <a:cxn ang="0">
                  <a:pos x="4" y="450"/>
                </a:cxn>
                <a:cxn ang="0">
                  <a:pos x="43" y="498"/>
                </a:cxn>
                <a:cxn ang="0">
                  <a:pos x="286" y="502"/>
                </a:cxn>
                <a:cxn ang="0">
                  <a:pos x="312" y="498"/>
                </a:cxn>
                <a:cxn ang="0">
                  <a:pos x="355" y="450"/>
                </a:cxn>
                <a:cxn ang="0">
                  <a:pos x="355" y="69"/>
                </a:cxn>
                <a:cxn ang="0">
                  <a:pos x="333" y="22"/>
                </a:cxn>
                <a:cxn ang="0">
                  <a:pos x="286" y="0"/>
                </a:cxn>
                <a:cxn ang="0">
                  <a:pos x="65" y="455"/>
                </a:cxn>
                <a:cxn ang="0">
                  <a:pos x="52" y="416"/>
                </a:cxn>
                <a:cxn ang="0">
                  <a:pos x="65" y="403"/>
                </a:cxn>
                <a:cxn ang="0">
                  <a:pos x="138" y="416"/>
                </a:cxn>
                <a:cxn ang="0">
                  <a:pos x="138" y="446"/>
                </a:cxn>
                <a:cxn ang="0">
                  <a:pos x="216" y="446"/>
                </a:cxn>
                <a:cxn ang="0">
                  <a:pos x="208" y="459"/>
                </a:cxn>
                <a:cxn ang="0">
                  <a:pos x="199" y="468"/>
                </a:cxn>
                <a:cxn ang="0">
                  <a:pos x="195" y="468"/>
                </a:cxn>
                <a:cxn ang="0">
                  <a:pos x="169" y="468"/>
                </a:cxn>
                <a:cxn ang="0">
                  <a:pos x="169" y="468"/>
                </a:cxn>
                <a:cxn ang="0">
                  <a:pos x="160" y="463"/>
                </a:cxn>
                <a:cxn ang="0">
                  <a:pos x="156" y="459"/>
                </a:cxn>
                <a:cxn ang="0">
                  <a:pos x="151" y="450"/>
                </a:cxn>
                <a:cxn ang="0">
                  <a:pos x="147" y="446"/>
                </a:cxn>
                <a:cxn ang="0">
                  <a:pos x="147" y="433"/>
                </a:cxn>
                <a:cxn ang="0">
                  <a:pos x="151" y="416"/>
                </a:cxn>
                <a:cxn ang="0">
                  <a:pos x="156" y="407"/>
                </a:cxn>
                <a:cxn ang="0">
                  <a:pos x="169" y="398"/>
                </a:cxn>
                <a:cxn ang="0">
                  <a:pos x="177" y="394"/>
                </a:cxn>
                <a:cxn ang="0">
                  <a:pos x="182" y="394"/>
                </a:cxn>
                <a:cxn ang="0">
                  <a:pos x="190" y="394"/>
                </a:cxn>
                <a:cxn ang="0">
                  <a:pos x="199" y="398"/>
                </a:cxn>
                <a:cxn ang="0">
                  <a:pos x="208" y="407"/>
                </a:cxn>
                <a:cxn ang="0">
                  <a:pos x="216" y="416"/>
                </a:cxn>
                <a:cxn ang="0">
                  <a:pos x="221" y="424"/>
                </a:cxn>
                <a:cxn ang="0">
                  <a:pos x="221" y="433"/>
                </a:cxn>
                <a:cxn ang="0">
                  <a:pos x="307" y="442"/>
                </a:cxn>
                <a:cxn ang="0">
                  <a:pos x="290" y="455"/>
                </a:cxn>
                <a:cxn ang="0">
                  <a:pos x="229" y="446"/>
                </a:cxn>
                <a:cxn ang="0">
                  <a:pos x="225" y="416"/>
                </a:cxn>
                <a:cxn ang="0">
                  <a:pos x="290" y="403"/>
                </a:cxn>
                <a:cxn ang="0">
                  <a:pos x="307" y="442"/>
                </a:cxn>
                <a:cxn ang="0">
                  <a:pos x="307" y="329"/>
                </a:cxn>
                <a:cxn ang="0">
                  <a:pos x="260" y="359"/>
                </a:cxn>
                <a:cxn ang="0">
                  <a:pos x="73" y="355"/>
                </a:cxn>
                <a:cxn ang="0">
                  <a:pos x="43" y="312"/>
                </a:cxn>
                <a:cxn ang="0">
                  <a:pos x="48" y="69"/>
                </a:cxn>
                <a:cxn ang="0">
                  <a:pos x="95" y="39"/>
                </a:cxn>
                <a:cxn ang="0">
                  <a:pos x="281" y="43"/>
                </a:cxn>
                <a:cxn ang="0">
                  <a:pos x="312" y="87"/>
                </a:cxn>
              </a:cxnLst>
              <a:rect l="0" t="0" r="r" b="b"/>
              <a:pathLst>
                <a:path w="355" h="502">
                  <a:moveTo>
                    <a:pt x="286" y="0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56" y="0"/>
                  </a:lnTo>
                  <a:lnTo>
                    <a:pt x="43" y="4"/>
                  </a:lnTo>
                  <a:lnTo>
                    <a:pt x="22" y="22"/>
                  </a:lnTo>
                  <a:lnTo>
                    <a:pt x="4" y="43"/>
                  </a:lnTo>
                  <a:lnTo>
                    <a:pt x="4" y="56"/>
                  </a:lnTo>
                  <a:lnTo>
                    <a:pt x="0" y="69"/>
                  </a:lnTo>
                  <a:lnTo>
                    <a:pt x="0" y="433"/>
                  </a:lnTo>
                  <a:lnTo>
                    <a:pt x="0" y="433"/>
                  </a:lnTo>
                  <a:lnTo>
                    <a:pt x="4" y="450"/>
                  </a:lnTo>
                  <a:lnTo>
                    <a:pt x="4" y="463"/>
                  </a:lnTo>
                  <a:lnTo>
                    <a:pt x="22" y="485"/>
                  </a:lnTo>
                  <a:lnTo>
                    <a:pt x="43" y="498"/>
                  </a:lnTo>
                  <a:lnTo>
                    <a:pt x="56" y="502"/>
                  </a:lnTo>
                  <a:lnTo>
                    <a:pt x="69" y="502"/>
                  </a:lnTo>
                  <a:lnTo>
                    <a:pt x="286" y="502"/>
                  </a:lnTo>
                  <a:lnTo>
                    <a:pt x="286" y="502"/>
                  </a:lnTo>
                  <a:lnTo>
                    <a:pt x="299" y="502"/>
                  </a:lnTo>
                  <a:lnTo>
                    <a:pt x="312" y="498"/>
                  </a:lnTo>
                  <a:lnTo>
                    <a:pt x="333" y="485"/>
                  </a:lnTo>
                  <a:lnTo>
                    <a:pt x="350" y="463"/>
                  </a:lnTo>
                  <a:lnTo>
                    <a:pt x="355" y="450"/>
                  </a:lnTo>
                  <a:lnTo>
                    <a:pt x="355" y="433"/>
                  </a:lnTo>
                  <a:lnTo>
                    <a:pt x="355" y="69"/>
                  </a:lnTo>
                  <a:lnTo>
                    <a:pt x="355" y="69"/>
                  </a:lnTo>
                  <a:lnTo>
                    <a:pt x="355" y="56"/>
                  </a:lnTo>
                  <a:lnTo>
                    <a:pt x="350" y="43"/>
                  </a:lnTo>
                  <a:lnTo>
                    <a:pt x="333" y="22"/>
                  </a:lnTo>
                  <a:lnTo>
                    <a:pt x="312" y="4"/>
                  </a:lnTo>
                  <a:lnTo>
                    <a:pt x="299" y="0"/>
                  </a:lnTo>
                  <a:lnTo>
                    <a:pt x="286" y="0"/>
                  </a:lnTo>
                  <a:lnTo>
                    <a:pt x="286" y="0"/>
                  </a:lnTo>
                  <a:close/>
                  <a:moveTo>
                    <a:pt x="65" y="455"/>
                  </a:moveTo>
                  <a:lnTo>
                    <a:pt x="65" y="455"/>
                  </a:lnTo>
                  <a:lnTo>
                    <a:pt x="56" y="450"/>
                  </a:lnTo>
                  <a:lnTo>
                    <a:pt x="52" y="442"/>
                  </a:lnTo>
                  <a:lnTo>
                    <a:pt x="52" y="416"/>
                  </a:lnTo>
                  <a:lnTo>
                    <a:pt x="52" y="416"/>
                  </a:lnTo>
                  <a:lnTo>
                    <a:pt x="56" y="407"/>
                  </a:lnTo>
                  <a:lnTo>
                    <a:pt x="65" y="403"/>
                  </a:lnTo>
                  <a:lnTo>
                    <a:pt x="147" y="403"/>
                  </a:lnTo>
                  <a:lnTo>
                    <a:pt x="147" y="403"/>
                  </a:lnTo>
                  <a:lnTo>
                    <a:pt x="138" y="416"/>
                  </a:lnTo>
                  <a:lnTo>
                    <a:pt x="134" y="433"/>
                  </a:lnTo>
                  <a:lnTo>
                    <a:pt x="134" y="433"/>
                  </a:lnTo>
                  <a:lnTo>
                    <a:pt x="138" y="446"/>
                  </a:lnTo>
                  <a:lnTo>
                    <a:pt x="138" y="455"/>
                  </a:lnTo>
                  <a:lnTo>
                    <a:pt x="65" y="455"/>
                  </a:lnTo>
                  <a:close/>
                  <a:moveTo>
                    <a:pt x="216" y="446"/>
                  </a:moveTo>
                  <a:lnTo>
                    <a:pt x="216" y="446"/>
                  </a:lnTo>
                  <a:lnTo>
                    <a:pt x="208" y="459"/>
                  </a:lnTo>
                  <a:lnTo>
                    <a:pt x="208" y="459"/>
                  </a:lnTo>
                  <a:lnTo>
                    <a:pt x="203" y="463"/>
                  </a:lnTo>
                  <a:lnTo>
                    <a:pt x="203" y="463"/>
                  </a:lnTo>
                  <a:lnTo>
                    <a:pt x="199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82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4" y="463"/>
                  </a:lnTo>
                  <a:lnTo>
                    <a:pt x="160" y="463"/>
                  </a:lnTo>
                  <a:lnTo>
                    <a:pt x="160" y="463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1" y="455"/>
                  </a:lnTo>
                  <a:lnTo>
                    <a:pt x="151" y="450"/>
                  </a:lnTo>
                  <a:lnTo>
                    <a:pt x="151" y="450"/>
                  </a:lnTo>
                  <a:lnTo>
                    <a:pt x="147" y="446"/>
                  </a:lnTo>
                  <a:lnTo>
                    <a:pt x="147" y="446"/>
                  </a:lnTo>
                  <a:lnTo>
                    <a:pt x="147" y="446"/>
                  </a:lnTo>
                  <a:lnTo>
                    <a:pt x="147" y="433"/>
                  </a:lnTo>
                  <a:lnTo>
                    <a:pt x="147" y="433"/>
                  </a:lnTo>
                  <a:lnTo>
                    <a:pt x="147" y="420"/>
                  </a:lnTo>
                  <a:lnTo>
                    <a:pt x="147" y="420"/>
                  </a:lnTo>
                  <a:lnTo>
                    <a:pt x="151" y="416"/>
                  </a:lnTo>
                  <a:lnTo>
                    <a:pt x="151" y="416"/>
                  </a:lnTo>
                  <a:lnTo>
                    <a:pt x="156" y="407"/>
                  </a:lnTo>
                  <a:lnTo>
                    <a:pt x="156" y="407"/>
                  </a:lnTo>
                  <a:lnTo>
                    <a:pt x="169" y="398"/>
                  </a:lnTo>
                  <a:lnTo>
                    <a:pt x="169" y="398"/>
                  </a:lnTo>
                  <a:lnTo>
                    <a:pt x="169" y="398"/>
                  </a:lnTo>
                  <a:lnTo>
                    <a:pt x="173" y="394"/>
                  </a:lnTo>
                  <a:lnTo>
                    <a:pt x="177" y="394"/>
                  </a:lnTo>
                  <a:lnTo>
                    <a:pt x="177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90" y="394"/>
                  </a:lnTo>
                  <a:lnTo>
                    <a:pt x="190" y="394"/>
                  </a:lnTo>
                  <a:lnTo>
                    <a:pt x="195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208" y="407"/>
                  </a:lnTo>
                  <a:lnTo>
                    <a:pt x="216" y="416"/>
                  </a:lnTo>
                  <a:lnTo>
                    <a:pt x="216" y="416"/>
                  </a:lnTo>
                  <a:lnTo>
                    <a:pt x="216" y="416"/>
                  </a:lnTo>
                  <a:lnTo>
                    <a:pt x="216" y="420"/>
                  </a:lnTo>
                  <a:lnTo>
                    <a:pt x="221" y="424"/>
                  </a:lnTo>
                  <a:lnTo>
                    <a:pt x="221" y="424"/>
                  </a:lnTo>
                  <a:lnTo>
                    <a:pt x="221" y="429"/>
                  </a:lnTo>
                  <a:lnTo>
                    <a:pt x="221" y="433"/>
                  </a:lnTo>
                  <a:lnTo>
                    <a:pt x="221" y="433"/>
                  </a:lnTo>
                  <a:lnTo>
                    <a:pt x="216" y="446"/>
                  </a:lnTo>
                  <a:lnTo>
                    <a:pt x="216" y="446"/>
                  </a:lnTo>
                  <a:close/>
                  <a:moveTo>
                    <a:pt x="307" y="442"/>
                  </a:moveTo>
                  <a:lnTo>
                    <a:pt x="307" y="442"/>
                  </a:lnTo>
                  <a:lnTo>
                    <a:pt x="299" y="450"/>
                  </a:lnTo>
                  <a:lnTo>
                    <a:pt x="290" y="455"/>
                  </a:lnTo>
                  <a:lnTo>
                    <a:pt x="225" y="455"/>
                  </a:lnTo>
                  <a:lnTo>
                    <a:pt x="225" y="455"/>
                  </a:lnTo>
                  <a:lnTo>
                    <a:pt x="229" y="446"/>
                  </a:lnTo>
                  <a:lnTo>
                    <a:pt x="229" y="433"/>
                  </a:lnTo>
                  <a:lnTo>
                    <a:pt x="229" y="433"/>
                  </a:lnTo>
                  <a:lnTo>
                    <a:pt x="225" y="416"/>
                  </a:lnTo>
                  <a:lnTo>
                    <a:pt x="216" y="403"/>
                  </a:lnTo>
                  <a:lnTo>
                    <a:pt x="290" y="403"/>
                  </a:lnTo>
                  <a:lnTo>
                    <a:pt x="290" y="403"/>
                  </a:lnTo>
                  <a:lnTo>
                    <a:pt x="299" y="407"/>
                  </a:lnTo>
                  <a:lnTo>
                    <a:pt x="307" y="416"/>
                  </a:lnTo>
                  <a:lnTo>
                    <a:pt x="307" y="442"/>
                  </a:lnTo>
                  <a:close/>
                  <a:moveTo>
                    <a:pt x="312" y="312"/>
                  </a:moveTo>
                  <a:lnTo>
                    <a:pt x="312" y="312"/>
                  </a:lnTo>
                  <a:lnTo>
                    <a:pt x="307" y="329"/>
                  </a:lnTo>
                  <a:lnTo>
                    <a:pt x="299" y="346"/>
                  </a:lnTo>
                  <a:lnTo>
                    <a:pt x="281" y="355"/>
                  </a:lnTo>
                  <a:lnTo>
                    <a:pt x="260" y="359"/>
                  </a:lnTo>
                  <a:lnTo>
                    <a:pt x="95" y="359"/>
                  </a:lnTo>
                  <a:lnTo>
                    <a:pt x="95" y="359"/>
                  </a:lnTo>
                  <a:lnTo>
                    <a:pt x="73" y="355"/>
                  </a:lnTo>
                  <a:lnTo>
                    <a:pt x="56" y="346"/>
                  </a:lnTo>
                  <a:lnTo>
                    <a:pt x="48" y="329"/>
                  </a:lnTo>
                  <a:lnTo>
                    <a:pt x="43" y="312"/>
                  </a:lnTo>
                  <a:lnTo>
                    <a:pt x="43" y="87"/>
                  </a:lnTo>
                  <a:lnTo>
                    <a:pt x="43" y="87"/>
                  </a:lnTo>
                  <a:lnTo>
                    <a:pt x="48" y="69"/>
                  </a:lnTo>
                  <a:lnTo>
                    <a:pt x="56" y="52"/>
                  </a:lnTo>
                  <a:lnTo>
                    <a:pt x="73" y="43"/>
                  </a:lnTo>
                  <a:lnTo>
                    <a:pt x="95" y="39"/>
                  </a:lnTo>
                  <a:lnTo>
                    <a:pt x="260" y="39"/>
                  </a:lnTo>
                  <a:lnTo>
                    <a:pt x="260" y="39"/>
                  </a:lnTo>
                  <a:lnTo>
                    <a:pt x="281" y="43"/>
                  </a:lnTo>
                  <a:lnTo>
                    <a:pt x="299" y="52"/>
                  </a:lnTo>
                  <a:lnTo>
                    <a:pt x="307" y="69"/>
                  </a:lnTo>
                  <a:lnTo>
                    <a:pt x="312" y="87"/>
                  </a:lnTo>
                  <a:lnTo>
                    <a:pt x="312" y="312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48" tIns="60925" rIns="121848" bIns="60925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048">
                <a:defRPr/>
              </a:pPr>
              <a:endParaRPr lang="zh-CN" altLang="en-US" sz="1200" kern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</p:grpSp>
      <p:grpSp>
        <p:nvGrpSpPr>
          <p:cNvPr id="282" name="组合 281"/>
          <p:cNvGrpSpPr/>
          <p:nvPr/>
        </p:nvGrpSpPr>
        <p:grpSpPr>
          <a:xfrm>
            <a:off x="10798196" y="5112326"/>
            <a:ext cx="115716" cy="142303"/>
            <a:chOff x="6708949" y="4086237"/>
            <a:chExt cx="97299" cy="160307"/>
          </a:xfrm>
        </p:grpSpPr>
        <p:sp>
          <p:nvSpPr>
            <p:cNvPr id="283" name="矩形 282"/>
            <p:cNvSpPr/>
            <p:nvPr/>
          </p:nvSpPr>
          <p:spPr bwMode="auto">
            <a:xfrm>
              <a:off x="6713640" y="4096548"/>
              <a:ext cx="87535" cy="142629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>
              <a:noFill/>
            </a:ln>
            <a:effectLst/>
            <a:extLst/>
          </p:spPr>
          <p:txBody>
            <a:bodyPr vert="horz" wrap="square" lIns="91404" tIns="45702" rIns="91404" bIns="45702" numCol="1" rtlCol="0" anchor="t" anchorCtr="0" compatLnSpc="1">
              <a:prstTxWarp prst="textNoShape">
                <a:avLst/>
              </a:prstTxWarp>
            </a:bodyPr>
            <a:lstStyle/>
            <a:p>
              <a:pPr defTabSz="914400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600" kern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84" name="Freeform 126"/>
            <p:cNvSpPr>
              <a:spLocks noEditPoints="1"/>
            </p:cNvSpPr>
            <p:nvPr/>
          </p:nvSpPr>
          <p:spPr bwMode="auto">
            <a:xfrm>
              <a:off x="6708949" y="4086237"/>
              <a:ext cx="97299" cy="160307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22" y="22"/>
                </a:cxn>
                <a:cxn ang="0">
                  <a:pos x="0" y="69"/>
                </a:cxn>
                <a:cxn ang="0">
                  <a:pos x="4" y="450"/>
                </a:cxn>
                <a:cxn ang="0">
                  <a:pos x="43" y="498"/>
                </a:cxn>
                <a:cxn ang="0">
                  <a:pos x="286" y="502"/>
                </a:cxn>
                <a:cxn ang="0">
                  <a:pos x="312" y="498"/>
                </a:cxn>
                <a:cxn ang="0">
                  <a:pos x="355" y="450"/>
                </a:cxn>
                <a:cxn ang="0">
                  <a:pos x="355" y="69"/>
                </a:cxn>
                <a:cxn ang="0">
                  <a:pos x="333" y="22"/>
                </a:cxn>
                <a:cxn ang="0">
                  <a:pos x="286" y="0"/>
                </a:cxn>
                <a:cxn ang="0">
                  <a:pos x="65" y="455"/>
                </a:cxn>
                <a:cxn ang="0">
                  <a:pos x="52" y="416"/>
                </a:cxn>
                <a:cxn ang="0">
                  <a:pos x="65" y="403"/>
                </a:cxn>
                <a:cxn ang="0">
                  <a:pos x="138" y="416"/>
                </a:cxn>
                <a:cxn ang="0">
                  <a:pos x="138" y="446"/>
                </a:cxn>
                <a:cxn ang="0">
                  <a:pos x="216" y="446"/>
                </a:cxn>
                <a:cxn ang="0">
                  <a:pos x="208" y="459"/>
                </a:cxn>
                <a:cxn ang="0">
                  <a:pos x="199" y="468"/>
                </a:cxn>
                <a:cxn ang="0">
                  <a:pos x="195" y="468"/>
                </a:cxn>
                <a:cxn ang="0">
                  <a:pos x="169" y="468"/>
                </a:cxn>
                <a:cxn ang="0">
                  <a:pos x="169" y="468"/>
                </a:cxn>
                <a:cxn ang="0">
                  <a:pos x="160" y="463"/>
                </a:cxn>
                <a:cxn ang="0">
                  <a:pos x="156" y="459"/>
                </a:cxn>
                <a:cxn ang="0">
                  <a:pos x="151" y="450"/>
                </a:cxn>
                <a:cxn ang="0">
                  <a:pos x="147" y="446"/>
                </a:cxn>
                <a:cxn ang="0">
                  <a:pos x="147" y="433"/>
                </a:cxn>
                <a:cxn ang="0">
                  <a:pos x="151" y="416"/>
                </a:cxn>
                <a:cxn ang="0">
                  <a:pos x="156" y="407"/>
                </a:cxn>
                <a:cxn ang="0">
                  <a:pos x="169" y="398"/>
                </a:cxn>
                <a:cxn ang="0">
                  <a:pos x="177" y="394"/>
                </a:cxn>
                <a:cxn ang="0">
                  <a:pos x="182" y="394"/>
                </a:cxn>
                <a:cxn ang="0">
                  <a:pos x="190" y="394"/>
                </a:cxn>
                <a:cxn ang="0">
                  <a:pos x="199" y="398"/>
                </a:cxn>
                <a:cxn ang="0">
                  <a:pos x="208" y="407"/>
                </a:cxn>
                <a:cxn ang="0">
                  <a:pos x="216" y="416"/>
                </a:cxn>
                <a:cxn ang="0">
                  <a:pos x="221" y="424"/>
                </a:cxn>
                <a:cxn ang="0">
                  <a:pos x="221" y="433"/>
                </a:cxn>
                <a:cxn ang="0">
                  <a:pos x="307" y="442"/>
                </a:cxn>
                <a:cxn ang="0">
                  <a:pos x="290" y="455"/>
                </a:cxn>
                <a:cxn ang="0">
                  <a:pos x="229" y="446"/>
                </a:cxn>
                <a:cxn ang="0">
                  <a:pos x="225" y="416"/>
                </a:cxn>
                <a:cxn ang="0">
                  <a:pos x="290" y="403"/>
                </a:cxn>
                <a:cxn ang="0">
                  <a:pos x="307" y="442"/>
                </a:cxn>
                <a:cxn ang="0">
                  <a:pos x="307" y="329"/>
                </a:cxn>
                <a:cxn ang="0">
                  <a:pos x="260" y="359"/>
                </a:cxn>
                <a:cxn ang="0">
                  <a:pos x="73" y="355"/>
                </a:cxn>
                <a:cxn ang="0">
                  <a:pos x="43" y="312"/>
                </a:cxn>
                <a:cxn ang="0">
                  <a:pos x="48" y="69"/>
                </a:cxn>
                <a:cxn ang="0">
                  <a:pos x="95" y="39"/>
                </a:cxn>
                <a:cxn ang="0">
                  <a:pos x="281" y="43"/>
                </a:cxn>
                <a:cxn ang="0">
                  <a:pos x="312" y="87"/>
                </a:cxn>
              </a:cxnLst>
              <a:rect l="0" t="0" r="r" b="b"/>
              <a:pathLst>
                <a:path w="355" h="502">
                  <a:moveTo>
                    <a:pt x="286" y="0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56" y="0"/>
                  </a:lnTo>
                  <a:lnTo>
                    <a:pt x="43" y="4"/>
                  </a:lnTo>
                  <a:lnTo>
                    <a:pt x="22" y="22"/>
                  </a:lnTo>
                  <a:lnTo>
                    <a:pt x="4" y="43"/>
                  </a:lnTo>
                  <a:lnTo>
                    <a:pt x="4" y="56"/>
                  </a:lnTo>
                  <a:lnTo>
                    <a:pt x="0" y="69"/>
                  </a:lnTo>
                  <a:lnTo>
                    <a:pt x="0" y="433"/>
                  </a:lnTo>
                  <a:lnTo>
                    <a:pt x="0" y="433"/>
                  </a:lnTo>
                  <a:lnTo>
                    <a:pt x="4" y="450"/>
                  </a:lnTo>
                  <a:lnTo>
                    <a:pt x="4" y="463"/>
                  </a:lnTo>
                  <a:lnTo>
                    <a:pt x="22" y="485"/>
                  </a:lnTo>
                  <a:lnTo>
                    <a:pt x="43" y="498"/>
                  </a:lnTo>
                  <a:lnTo>
                    <a:pt x="56" y="502"/>
                  </a:lnTo>
                  <a:lnTo>
                    <a:pt x="69" y="502"/>
                  </a:lnTo>
                  <a:lnTo>
                    <a:pt x="286" y="502"/>
                  </a:lnTo>
                  <a:lnTo>
                    <a:pt x="286" y="502"/>
                  </a:lnTo>
                  <a:lnTo>
                    <a:pt x="299" y="502"/>
                  </a:lnTo>
                  <a:lnTo>
                    <a:pt x="312" y="498"/>
                  </a:lnTo>
                  <a:lnTo>
                    <a:pt x="333" y="485"/>
                  </a:lnTo>
                  <a:lnTo>
                    <a:pt x="350" y="463"/>
                  </a:lnTo>
                  <a:lnTo>
                    <a:pt x="355" y="450"/>
                  </a:lnTo>
                  <a:lnTo>
                    <a:pt x="355" y="433"/>
                  </a:lnTo>
                  <a:lnTo>
                    <a:pt x="355" y="69"/>
                  </a:lnTo>
                  <a:lnTo>
                    <a:pt x="355" y="69"/>
                  </a:lnTo>
                  <a:lnTo>
                    <a:pt x="355" y="56"/>
                  </a:lnTo>
                  <a:lnTo>
                    <a:pt x="350" y="43"/>
                  </a:lnTo>
                  <a:lnTo>
                    <a:pt x="333" y="22"/>
                  </a:lnTo>
                  <a:lnTo>
                    <a:pt x="312" y="4"/>
                  </a:lnTo>
                  <a:lnTo>
                    <a:pt x="299" y="0"/>
                  </a:lnTo>
                  <a:lnTo>
                    <a:pt x="286" y="0"/>
                  </a:lnTo>
                  <a:lnTo>
                    <a:pt x="286" y="0"/>
                  </a:lnTo>
                  <a:close/>
                  <a:moveTo>
                    <a:pt x="65" y="455"/>
                  </a:moveTo>
                  <a:lnTo>
                    <a:pt x="65" y="455"/>
                  </a:lnTo>
                  <a:lnTo>
                    <a:pt x="56" y="450"/>
                  </a:lnTo>
                  <a:lnTo>
                    <a:pt x="52" y="442"/>
                  </a:lnTo>
                  <a:lnTo>
                    <a:pt x="52" y="416"/>
                  </a:lnTo>
                  <a:lnTo>
                    <a:pt x="52" y="416"/>
                  </a:lnTo>
                  <a:lnTo>
                    <a:pt x="56" y="407"/>
                  </a:lnTo>
                  <a:lnTo>
                    <a:pt x="65" y="403"/>
                  </a:lnTo>
                  <a:lnTo>
                    <a:pt x="147" y="403"/>
                  </a:lnTo>
                  <a:lnTo>
                    <a:pt x="147" y="403"/>
                  </a:lnTo>
                  <a:lnTo>
                    <a:pt x="138" y="416"/>
                  </a:lnTo>
                  <a:lnTo>
                    <a:pt x="134" y="433"/>
                  </a:lnTo>
                  <a:lnTo>
                    <a:pt x="134" y="433"/>
                  </a:lnTo>
                  <a:lnTo>
                    <a:pt x="138" y="446"/>
                  </a:lnTo>
                  <a:lnTo>
                    <a:pt x="138" y="455"/>
                  </a:lnTo>
                  <a:lnTo>
                    <a:pt x="65" y="455"/>
                  </a:lnTo>
                  <a:close/>
                  <a:moveTo>
                    <a:pt x="216" y="446"/>
                  </a:moveTo>
                  <a:lnTo>
                    <a:pt x="216" y="446"/>
                  </a:lnTo>
                  <a:lnTo>
                    <a:pt x="208" y="459"/>
                  </a:lnTo>
                  <a:lnTo>
                    <a:pt x="208" y="459"/>
                  </a:lnTo>
                  <a:lnTo>
                    <a:pt x="203" y="463"/>
                  </a:lnTo>
                  <a:lnTo>
                    <a:pt x="203" y="463"/>
                  </a:lnTo>
                  <a:lnTo>
                    <a:pt x="199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82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4" y="463"/>
                  </a:lnTo>
                  <a:lnTo>
                    <a:pt x="160" y="463"/>
                  </a:lnTo>
                  <a:lnTo>
                    <a:pt x="160" y="463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1" y="455"/>
                  </a:lnTo>
                  <a:lnTo>
                    <a:pt x="151" y="450"/>
                  </a:lnTo>
                  <a:lnTo>
                    <a:pt x="151" y="450"/>
                  </a:lnTo>
                  <a:lnTo>
                    <a:pt x="147" y="446"/>
                  </a:lnTo>
                  <a:lnTo>
                    <a:pt x="147" y="446"/>
                  </a:lnTo>
                  <a:lnTo>
                    <a:pt x="147" y="446"/>
                  </a:lnTo>
                  <a:lnTo>
                    <a:pt x="147" y="433"/>
                  </a:lnTo>
                  <a:lnTo>
                    <a:pt x="147" y="433"/>
                  </a:lnTo>
                  <a:lnTo>
                    <a:pt x="147" y="420"/>
                  </a:lnTo>
                  <a:lnTo>
                    <a:pt x="147" y="420"/>
                  </a:lnTo>
                  <a:lnTo>
                    <a:pt x="151" y="416"/>
                  </a:lnTo>
                  <a:lnTo>
                    <a:pt x="151" y="416"/>
                  </a:lnTo>
                  <a:lnTo>
                    <a:pt x="156" y="407"/>
                  </a:lnTo>
                  <a:lnTo>
                    <a:pt x="156" y="407"/>
                  </a:lnTo>
                  <a:lnTo>
                    <a:pt x="169" y="398"/>
                  </a:lnTo>
                  <a:lnTo>
                    <a:pt x="169" y="398"/>
                  </a:lnTo>
                  <a:lnTo>
                    <a:pt x="169" y="398"/>
                  </a:lnTo>
                  <a:lnTo>
                    <a:pt x="173" y="394"/>
                  </a:lnTo>
                  <a:lnTo>
                    <a:pt x="177" y="394"/>
                  </a:lnTo>
                  <a:lnTo>
                    <a:pt x="177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90" y="394"/>
                  </a:lnTo>
                  <a:lnTo>
                    <a:pt x="190" y="394"/>
                  </a:lnTo>
                  <a:lnTo>
                    <a:pt x="195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208" y="407"/>
                  </a:lnTo>
                  <a:lnTo>
                    <a:pt x="216" y="416"/>
                  </a:lnTo>
                  <a:lnTo>
                    <a:pt x="216" y="416"/>
                  </a:lnTo>
                  <a:lnTo>
                    <a:pt x="216" y="416"/>
                  </a:lnTo>
                  <a:lnTo>
                    <a:pt x="216" y="420"/>
                  </a:lnTo>
                  <a:lnTo>
                    <a:pt x="221" y="424"/>
                  </a:lnTo>
                  <a:lnTo>
                    <a:pt x="221" y="424"/>
                  </a:lnTo>
                  <a:lnTo>
                    <a:pt x="221" y="429"/>
                  </a:lnTo>
                  <a:lnTo>
                    <a:pt x="221" y="433"/>
                  </a:lnTo>
                  <a:lnTo>
                    <a:pt x="221" y="433"/>
                  </a:lnTo>
                  <a:lnTo>
                    <a:pt x="216" y="446"/>
                  </a:lnTo>
                  <a:lnTo>
                    <a:pt x="216" y="446"/>
                  </a:lnTo>
                  <a:close/>
                  <a:moveTo>
                    <a:pt x="307" y="442"/>
                  </a:moveTo>
                  <a:lnTo>
                    <a:pt x="307" y="442"/>
                  </a:lnTo>
                  <a:lnTo>
                    <a:pt x="299" y="450"/>
                  </a:lnTo>
                  <a:lnTo>
                    <a:pt x="290" y="455"/>
                  </a:lnTo>
                  <a:lnTo>
                    <a:pt x="225" y="455"/>
                  </a:lnTo>
                  <a:lnTo>
                    <a:pt x="225" y="455"/>
                  </a:lnTo>
                  <a:lnTo>
                    <a:pt x="229" y="446"/>
                  </a:lnTo>
                  <a:lnTo>
                    <a:pt x="229" y="433"/>
                  </a:lnTo>
                  <a:lnTo>
                    <a:pt x="229" y="433"/>
                  </a:lnTo>
                  <a:lnTo>
                    <a:pt x="225" y="416"/>
                  </a:lnTo>
                  <a:lnTo>
                    <a:pt x="216" y="403"/>
                  </a:lnTo>
                  <a:lnTo>
                    <a:pt x="290" y="403"/>
                  </a:lnTo>
                  <a:lnTo>
                    <a:pt x="290" y="403"/>
                  </a:lnTo>
                  <a:lnTo>
                    <a:pt x="299" y="407"/>
                  </a:lnTo>
                  <a:lnTo>
                    <a:pt x="307" y="416"/>
                  </a:lnTo>
                  <a:lnTo>
                    <a:pt x="307" y="442"/>
                  </a:lnTo>
                  <a:close/>
                  <a:moveTo>
                    <a:pt x="312" y="312"/>
                  </a:moveTo>
                  <a:lnTo>
                    <a:pt x="312" y="312"/>
                  </a:lnTo>
                  <a:lnTo>
                    <a:pt x="307" y="329"/>
                  </a:lnTo>
                  <a:lnTo>
                    <a:pt x="299" y="346"/>
                  </a:lnTo>
                  <a:lnTo>
                    <a:pt x="281" y="355"/>
                  </a:lnTo>
                  <a:lnTo>
                    <a:pt x="260" y="359"/>
                  </a:lnTo>
                  <a:lnTo>
                    <a:pt x="95" y="359"/>
                  </a:lnTo>
                  <a:lnTo>
                    <a:pt x="95" y="359"/>
                  </a:lnTo>
                  <a:lnTo>
                    <a:pt x="73" y="355"/>
                  </a:lnTo>
                  <a:lnTo>
                    <a:pt x="56" y="346"/>
                  </a:lnTo>
                  <a:lnTo>
                    <a:pt x="48" y="329"/>
                  </a:lnTo>
                  <a:lnTo>
                    <a:pt x="43" y="312"/>
                  </a:lnTo>
                  <a:lnTo>
                    <a:pt x="43" y="87"/>
                  </a:lnTo>
                  <a:lnTo>
                    <a:pt x="43" y="87"/>
                  </a:lnTo>
                  <a:lnTo>
                    <a:pt x="48" y="69"/>
                  </a:lnTo>
                  <a:lnTo>
                    <a:pt x="56" y="52"/>
                  </a:lnTo>
                  <a:lnTo>
                    <a:pt x="73" y="43"/>
                  </a:lnTo>
                  <a:lnTo>
                    <a:pt x="95" y="39"/>
                  </a:lnTo>
                  <a:lnTo>
                    <a:pt x="260" y="39"/>
                  </a:lnTo>
                  <a:lnTo>
                    <a:pt x="260" y="39"/>
                  </a:lnTo>
                  <a:lnTo>
                    <a:pt x="281" y="43"/>
                  </a:lnTo>
                  <a:lnTo>
                    <a:pt x="299" y="52"/>
                  </a:lnTo>
                  <a:lnTo>
                    <a:pt x="307" y="69"/>
                  </a:lnTo>
                  <a:lnTo>
                    <a:pt x="312" y="87"/>
                  </a:lnTo>
                  <a:lnTo>
                    <a:pt x="312" y="312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48" tIns="60925" rIns="121848" bIns="60925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048">
                <a:defRPr/>
              </a:pPr>
              <a:endParaRPr lang="zh-CN" altLang="en-US" sz="1200" kern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</p:grpSp>
      <p:sp>
        <p:nvSpPr>
          <p:cNvPr id="285" name="矩形 284"/>
          <p:cNvSpPr/>
          <p:nvPr/>
        </p:nvSpPr>
        <p:spPr>
          <a:xfrm>
            <a:off x="6318980" y="2937781"/>
            <a:ext cx="25509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altLang="zh-CN" sz="1000" kern="0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Wider beam results in fewer measurements (lower UE power consumption) and smaller RS overhead</a:t>
            </a:r>
            <a:endParaRPr lang="zh-CN" altLang="en-US" sz="1000" kern="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86" name="圆角矩形 285"/>
          <p:cNvSpPr/>
          <p:nvPr/>
        </p:nvSpPr>
        <p:spPr>
          <a:xfrm>
            <a:off x="8913120" y="3552468"/>
            <a:ext cx="2870123" cy="1858273"/>
          </a:xfrm>
          <a:prstGeom prst="roundRect">
            <a:avLst>
              <a:gd name="adj" fmla="val 6726"/>
            </a:avLst>
          </a:prstGeom>
          <a:noFill/>
          <a:ln w="19050" cap="flat" cmpd="sng" algn="ctr">
            <a:solidFill>
              <a:srgbClr val="C00000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87" name="矩形 286"/>
          <p:cNvSpPr/>
          <p:nvPr/>
        </p:nvSpPr>
        <p:spPr>
          <a:xfrm>
            <a:off x="9122060" y="3008106"/>
            <a:ext cx="2732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altLang="zh-CN" sz="1000" kern="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A-PMI aided beam refinement ensures UE can obtain optimum beam with lower latency</a:t>
            </a:r>
            <a:endParaRPr lang="zh-CN" altLang="en-US" sz="1000" kern="0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88" name="五边形 287"/>
          <p:cNvSpPr/>
          <p:nvPr/>
        </p:nvSpPr>
        <p:spPr>
          <a:xfrm>
            <a:off x="10384132" y="4588002"/>
            <a:ext cx="1361004" cy="123211"/>
          </a:xfrm>
          <a:prstGeom prst="homePlate">
            <a:avLst>
              <a:gd name="adj" fmla="val 58511"/>
            </a:avLst>
          </a:prstGeom>
          <a:solidFill>
            <a:srgbClr val="FFC000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tIns="18000" bIns="18000" rtlCol="0" anchor="ctr"/>
          <a:lstStyle/>
          <a:p>
            <a:pPr algn="ctr" defTabSz="914400">
              <a:defRPr/>
            </a:pPr>
            <a:r>
              <a:rPr lang="en-US" altLang="zh-CN" sz="9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PXSCH</a:t>
            </a:r>
            <a:r>
              <a:rPr lang="zh-CN" altLang="en-US" sz="9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9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transmission</a:t>
            </a:r>
            <a:endParaRPr lang="zh-CN" altLang="en-US" sz="900" b="1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4" name="矩形 343"/>
          <p:cNvSpPr/>
          <p:nvPr/>
        </p:nvSpPr>
        <p:spPr bwMode="auto">
          <a:xfrm>
            <a:off x="6333737" y="2841011"/>
            <a:ext cx="5617935" cy="2598262"/>
          </a:xfrm>
          <a:prstGeom prst="rect">
            <a:avLst/>
          </a:prstGeom>
          <a:noFill/>
          <a:ln w="12700">
            <a:solidFill>
              <a:srgbClr val="FFFFFF">
                <a:lumMod val="85000"/>
              </a:srgbClr>
            </a:solidFill>
            <a:prstDash val="solid"/>
          </a:ln>
          <a:effectLst/>
          <a:extLst/>
        </p:spPr>
        <p:txBody>
          <a:bodyPr vert="horz" wrap="square" lIns="162432" tIns="81216" rIns="162432" bIns="81216" numCol="1" rtlCol="0" anchor="t" anchorCtr="0" compatLnSpc="1">
            <a:prstTxWarp prst="textNoShape">
              <a:avLst/>
            </a:prstTxWarp>
          </a:bodyPr>
          <a:lstStyle/>
          <a:p>
            <a:pPr defTabSz="1218652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sz="1050" kern="0">
              <a:solidFill>
                <a:srgbClr val="2D2015"/>
              </a:solidFill>
              <a:latin typeface="Arial" panose="020B0604020202020204" pitchFamily="34" charset="0"/>
              <a:ea typeface="宋体" charset="-122"/>
              <a:cs typeface="Arial" panose="020B0604020202020204" pitchFamily="34" charset="0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6317547" y="5710595"/>
            <a:ext cx="560607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Reduce the RS overhead and UE measurements by up to </a:t>
            </a:r>
            <a:r>
              <a:rPr lang="en-US" altLang="zh-CN" sz="1100" b="1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75%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Improve the DL UPT by </a:t>
            </a:r>
            <a:r>
              <a:rPr lang="en-US" altLang="zh-CN" sz="1100" b="1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~15% </a:t>
            </a: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(@30kmph) and </a:t>
            </a:r>
            <a:r>
              <a:rPr lang="en-US" altLang="zh-CN" sz="1100" b="1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~25% </a:t>
            </a: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(@60kmph) for mobile UEs </a:t>
            </a:r>
          </a:p>
        </p:txBody>
      </p:sp>
      <p:grpSp>
        <p:nvGrpSpPr>
          <p:cNvPr id="368" name="组合 367"/>
          <p:cNvGrpSpPr/>
          <p:nvPr/>
        </p:nvGrpSpPr>
        <p:grpSpPr>
          <a:xfrm>
            <a:off x="1038143" y="3915120"/>
            <a:ext cx="1327322" cy="765462"/>
            <a:chOff x="4927576" y="948443"/>
            <a:chExt cx="1317116" cy="875231"/>
          </a:xfrm>
        </p:grpSpPr>
        <p:sp>
          <p:nvSpPr>
            <p:cNvPr id="392" name="矩形 391"/>
            <p:cNvSpPr/>
            <p:nvPr/>
          </p:nvSpPr>
          <p:spPr bwMode="auto">
            <a:xfrm>
              <a:off x="4927576" y="948443"/>
              <a:ext cx="655147" cy="434500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>
                <a:buClr>
                  <a:srgbClr val="CC9900"/>
                </a:buClr>
                <a:defRPr/>
              </a:pPr>
              <a:endParaRPr lang="zh-CN" altLang="en-US" sz="700" kern="0" dirty="0">
                <a:solidFill>
                  <a:srgbClr val="C0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93" name="矩形 392"/>
            <p:cNvSpPr/>
            <p:nvPr/>
          </p:nvSpPr>
          <p:spPr bwMode="auto">
            <a:xfrm>
              <a:off x="5589545" y="948443"/>
              <a:ext cx="655147" cy="434500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>
                <a:buClr>
                  <a:srgbClr val="CC9900"/>
                </a:buClr>
                <a:defRPr/>
              </a:pPr>
              <a:endParaRPr lang="zh-CN" altLang="en-US" sz="700" kern="0" dirty="0">
                <a:solidFill>
                  <a:srgbClr val="C0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94" name="矩形 393"/>
            <p:cNvSpPr/>
            <p:nvPr/>
          </p:nvSpPr>
          <p:spPr bwMode="auto">
            <a:xfrm>
              <a:off x="4927576" y="1389174"/>
              <a:ext cx="655147" cy="434500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solidFill>
                <a:srgbClr val="C7000A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>
                <a:buClr>
                  <a:srgbClr val="CC9900"/>
                </a:buClr>
                <a:defRPr/>
              </a:pPr>
              <a:endParaRPr lang="zh-CN" altLang="en-US" sz="700" kern="0" dirty="0">
                <a:solidFill>
                  <a:srgbClr val="C0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95" name="矩形 394"/>
            <p:cNvSpPr/>
            <p:nvPr/>
          </p:nvSpPr>
          <p:spPr bwMode="auto">
            <a:xfrm>
              <a:off x="5589545" y="1389174"/>
              <a:ext cx="655147" cy="434500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>
                <a:buClr>
                  <a:srgbClr val="CC9900"/>
                </a:buClr>
                <a:defRPr/>
              </a:pPr>
              <a:endParaRPr lang="zh-CN" altLang="en-US" sz="700" kern="0" dirty="0">
                <a:solidFill>
                  <a:srgbClr val="C0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369" name="矩形 368"/>
          <p:cNvSpPr/>
          <p:nvPr/>
        </p:nvSpPr>
        <p:spPr bwMode="auto">
          <a:xfrm>
            <a:off x="3799264" y="3910008"/>
            <a:ext cx="660224" cy="3800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solidFill>
              <a:srgbClr val="FFFFFF">
                <a:lumMod val="6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buClr>
                <a:srgbClr val="CC9900"/>
              </a:buClr>
              <a:defRPr/>
            </a:pPr>
            <a:endParaRPr lang="zh-CN" altLang="en-US" sz="500" kern="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70" name="矩形 369"/>
          <p:cNvSpPr/>
          <p:nvPr/>
        </p:nvSpPr>
        <p:spPr bwMode="auto">
          <a:xfrm>
            <a:off x="4466364" y="3910008"/>
            <a:ext cx="660224" cy="3800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solidFill>
              <a:srgbClr val="FFFFFF">
                <a:lumMod val="6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buClr>
                <a:srgbClr val="CC9900"/>
              </a:buClr>
              <a:defRPr/>
            </a:pPr>
            <a:endParaRPr lang="zh-CN" altLang="en-US" sz="500" kern="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71" name="矩形 370"/>
          <p:cNvSpPr/>
          <p:nvPr/>
        </p:nvSpPr>
        <p:spPr bwMode="auto">
          <a:xfrm>
            <a:off x="3799264" y="4295463"/>
            <a:ext cx="660224" cy="3800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solidFill>
              <a:srgbClr val="FFFFFF">
                <a:lumMod val="6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buClr>
                <a:srgbClr val="CC9900"/>
              </a:buClr>
              <a:defRPr/>
            </a:pPr>
            <a:endParaRPr lang="zh-CN" altLang="en-US" sz="500" kern="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72" name="矩形 371"/>
          <p:cNvSpPr/>
          <p:nvPr/>
        </p:nvSpPr>
        <p:spPr bwMode="auto">
          <a:xfrm>
            <a:off x="4466364" y="4295463"/>
            <a:ext cx="660224" cy="3800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solidFill>
              <a:srgbClr val="FFFFFF">
                <a:lumMod val="6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buClr>
                <a:srgbClr val="CC9900"/>
              </a:buClr>
              <a:defRPr/>
            </a:pPr>
            <a:endParaRPr lang="zh-CN" altLang="en-US" sz="500" kern="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73" name="矩形 372"/>
          <p:cNvSpPr/>
          <p:nvPr/>
        </p:nvSpPr>
        <p:spPr bwMode="auto">
          <a:xfrm>
            <a:off x="3818267" y="3927599"/>
            <a:ext cx="300035" cy="1686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buClr>
                <a:srgbClr val="CC9900"/>
              </a:buClr>
              <a:defRPr/>
            </a:pPr>
            <a:endParaRPr lang="zh-CN" altLang="en-US" sz="500" kern="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74" name="矩形 373"/>
          <p:cNvSpPr/>
          <p:nvPr/>
        </p:nvSpPr>
        <p:spPr bwMode="auto">
          <a:xfrm>
            <a:off x="4137139" y="3927599"/>
            <a:ext cx="300035" cy="1686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buClr>
                <a:srgbClr val="CC9900"/>
              </a:buClr>
              <a:defRPr/>
            </a:pPr>
            <a:endParaRPr lang="zh-CN" altLang="en-US" sz="500" kern="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75" name="矩形 374"/>
          <p:cNvSpPr/>
          <p:nvPr/>
        </p:nvSpPr>
        <p:spPr bwMode="auto">
          <a:xfrm>
            <a:off x="3818267" y="4109500"/>
            <a:ext cx="300035" cy="1686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buClr>
                <a:srgbClr val="CC9900"/>
              </a:buClr>
              <a:defRPr/>
            </a:pPr>
            <a:endParaRPr lang="zh-CN" altLang="en-US" sz="500" kern="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76" name="矩形 375"/>
          <p:cNvSpPr/>
          <p:nvPr/>
        </p:nvSpPr>
        <p:spPr bwMode="auto">
          <a:xfrm>
            <a:off x="4137139" y="4109500"/>
            <a:ext cx="300035" cy="1686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buClr>
                <a:srgbClr val="CC9900"/>
              </a:buClr>
              <a:defRPr/>
            </a:pPr>
            <a:endParaRPr lang="zh-CN" altLang="en-US" sz="500" kern="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77" name="矩形 376"/>
          <p:cNvSpPr/>
          <p:nvPr/>
        </p:nvSpPr>
        <p:spPr bwMode="auto">
          <a:xfrm>
            <a:off x="4487226" y="3927599"/>
            <a:ext cx="300035" cy="1686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buClr>
                <a:srgbClr val="CC9900"/>
              </a:buClr>
              <a:defRPr/>
            </a:pPr>
            <a:endParaRPr lang="zh-CN" altLang="en-US" sz="500" kern="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78" name="矩形 377"/>
          <p:cNvSpPr/>
          <p:nvPr/>
        </p:nvSpPr>
        <p:spPr bwMode="auto">
          <a:xfrm>
            <a:off x="4806098" y="3927599"/>
            <a:ext cx="300035" cy="1686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buClr>
                <a:srgbClr val="CC9900"/>
              </a:buClr>
              <a:defRPr/>
            </a:pPr>
            <a:endParaRPr lang="zh-CN" altLang="en-US" sz="500" kern="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79" name="矩形 378"/>
          <p:cNvSpPr/>
          <p:nvPr/>
        </p:nvSpPr>
        <p:spPr bwMode="auto">
          <a:xfrm>
            <a:off x="4487226" y="4109500"/>
            <a:ext cx="300035" cy="1686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buClr>
                <a:srgbClr val="CC9900"/>
              </a:buClr>
              <a:defRPr/>
            </a:pPr>
            <a:endParaRPr lang="zh-CN" altLang="en-US" sz="500" kern="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80" name="矩形 379"/>
          <p:cNvSpPr/>
          <p:nvPr/>
        </p:nvSpPr>
        <p:spPr bwMode="auto">
          <a:xfrm>
            <a:off x="4806098" y="4109500"/>
            <a:ext cx="300035" cy="1686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buClr>
                <a:srgbClr val="CC9900"/>
              </a:buClr>
              <a:defRPr/>
            </a:pPr>
            <a:endParaRPr lang="zh-CN" altLang="en-US" sz="500" kern="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81" name="矩形 380"/>
          <p:cNvSpPr/>
          <p:nvPr/>
        </p:nvSpPr>
        <p:spPr bwMode="auto">
          <a:xfrm>
            <a:off x="3799264" y="4291523"/>
            <a:ext cx="660224" cy="3800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solidFill>
              <a:srgbClr val="FFFFFF">
                <a:lumMod val="6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buClr>
                <a:srgbClr val="CC9900"/>
              </a:buClr>
              <a:defRPr/>
            </a:pPr>
            <a:endParaRPr lang="zh-CN" altLang="en-US" sz="500" kern="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82" name="矩形 381"/>
          <p:cNvSpPr/>
          <p:nvPr/>
        </p:nvSpPr>
        <p:spPr bwMode="auto">
          <a:xfrm>
            <a:off x="4466364" y="4291523"/>
            <a:ext cx="660224" cy="3800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solidFill>
              <a:srgbClr val="FFFFFF">
                <a:lumMod val="6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buClr>
                <a:srgbClr val="CC9900"/>
              </a:buClr>
              <a:defRPr/>
            </a:pPr>
            <a:endParaRPr lang="zh-CN" altLang="en-US" sz="500" kern="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83" name="矩形 382"/>
          <p:cNvSpPr/>
          <p:nvPr/>
        </p:nvSpPr>
        <p:spPr bwMode="auto">
          <a:xfrm>
            <a:off x="3818267" y="4306332"/>
            <a:ext cx="300035" cy="1686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buClr>
                <a:srgbClr val="CC9900"/>
              </a:buClr>
              <a:defRPr/>
            </a:pPr>
            <a:endParaRPr lang="zh-CN" altLang="en-US" sz="500" kern="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84" name="矩形 383"/>
          <p:cNvSpPr/>
          <p:nvPr/>
        </p:nvSpPr>
        <p:spPr bwMode="auto">
          <a:xfrm>
            <a:off x="4137139" y="4306332"/>
            <a:ext cx="300035" cy="1686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buClr>
                <a:srgbClr val="CC9900"/>
              </a:buClr>
              <a:defRPr/>
            </a:pPr>
            <a:endParaRPr lang="zh-CN" altLang="en-US" sz="500" kern="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85" name="矩形 384"/>
          <p:cNvSpPr/>
          <p:nvPr/>
        </p:nvSpPr>
        <p:spPr bwMode="auto">
          <a:xfrm>
            <a:off x="3818267" y="4488232"/>
            <a:ext cx="300035" cy="1686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C7000A">
                <a:lumMod val="60000"/>
                <a:lumOff val="4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buClr>
                <a:srgbClr val="CC9900"/>
              </a:buClr>
              <a:defRPr/>
            </a:pPr>
            <a:endParaRPr lang="zh-CN" altLang="en-US" sz="500" kern="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86" name="矩形 385"/>
          <p:cNvSpPr/>
          <p:nvPr/>
        </p:nvSpPr>
        <p:spPr bwMode="auto">
          <a:xfrm>
            <a:off x="4137139" y="4488232"/>
            <a:ext cx="300035" cy="1686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buClr>
                <a:srgbClr val="CC9900"/>
              </a:buClr>
              <a:defRPr/>
            </a:pPr>
            <a:endParaRPr lang="zh-CN" altLang="en-US" sz="500" kern="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87" name="矩形 386"/>
          <p:cNvSpPr/>
          <p:nvPr/>
        </p:nvSpPr>
        <p:spPr bwMode="auto">
          <a:xfrm>
            <a:off x="4487226" y="4306332"/>
            <a:ext cx="300035" cy="1686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buClr>
                <a:srgbClr val="CC9900"/>
              </a:buClr>
              <a:defRPr/>
            </a:pPr>
            <a:endParaRPr lang="zh-CN" altLang="en-US" sz="500" kern="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88" name="矩形 387"/>
          <p:cNvSpPr/>
          <p:nvPr/>
        </p:nvSpPr>
        <p:spPr bwMode="auto">
          <a:xfrm>
            <a:off x="4806098" y="4306332"/>
            <a:ext cx="300035" cy="1686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buClr>
                <a:srgbClr val="CC9900"/>
              </a:buClr>
              <a:defRPr/>
            </a:pPr>
            <a:endParaRPr lang="zh-CN" altLang="en-US" sz="500" kern="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89" name="矩形 388"/>
          <p:cNvSpPr/>
          <p:nvPr/>
        </p:nvSpPr>
        <p:spPr bwMode="auto">
          <a:xfrm>
            <a:off x="4487226" y="4488232"/>
            <a:ext cx="300035" cy="1686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buClr>
                <a:srgbClr val="CC9900"/>
              </a:buClr>
              <a:defRPr/>
            </a:pPr>
            <a:endParaRPr lang="zh-CN" altLang="en-US" sz="500" kern="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90" name="矩形 389"/>
          <p:cNvSpPr/>
          <p:nvPr/>
        </p:nvSpPr>
        <p:spPr bwMode="auto">
          <a:xfrm>
            <a:off x="4806098" y="4488232"/>
            <a:ext cx="300035" cy="1686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buClr>
                <a:srgbClr val="CC9900"/>
              </a:buClr>
              <a:defRPr/>
            </a:pPr>
            <a:endParaRPr lang="zh-CN" altLang="en-US" sz="500" kern="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91" name="右箭头 390"/>
          <p:cNvSpPr/>
          <p:nvPr/>
        </p:nvSpPr>
        <p:spPr bwMode="auto">
          <a:xfrm>
            <a:off x="2975619" y="4058851"/>
            <a:ext cx="231377" cy="494961"/>
          </a:xfrm>
          <a:prstGeom prst="rightArrow">
            <a:avLst/>
          </a:prstGeom>
          <a:solidFill>
            <a:srgbClr val="FFC00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59377" tIns="29688" rIns="59377" bIns="29688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601025">
              <a:defRPr/>
            </a:pPr>
            <a:endParaRPr lang="zh-CN" altLang="en-US" sz="1050" kern="0">
              <a:solidFill>
                <a:srgbClr val="FFFFFF"/>
              </a:solidFill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cxnSp>
        <p:nvCxnSpPr>
          <p:cNvPr id="358" name="直接连接符 357"/>
          <p:cNvCxnSpPr/>
          <p:nvPr/>
        </p:nvCxnSpPr>
        <p:spPr>
          <a:xfrm flipH="1">
            <a:off x="919756" y="4645423"/>
            <a:ext cx="111083" cy="100462"/>
          </a:xfrm>
          <a:prstGeom prst="line">
            <a:avLst/>
          </a:prstGeom>
          <a:noFill/>
          <a:ln w="6350" cap="flat" cmpd="sng" algn="ctr">
            <a:solidFill>
              <a:srgbClr val="C7000A"/>
            </a:solidFill>
            <a:prstDash val="solid"/>
            <a:miter lim="800000"/>
          </a:ln>
          <a:effectLst/>
        </p:spPr>
      </p:cxnSp>
      <p:cxnSp>
        <p:nvCxnSpPr>
          <p:cNvPr id="359" name="直接连接符 358"/>
          <p:cNvCxnSpPr/>
          <p:nvPr/>
        </p:nvCxnSpPr>
        <p:spPr>
          <a:xfrm>
            <a:off x="1716157" y="4645423"/>
            <a:ext cx="600559" cy="100462"/>
          </a:xfrm>
          <a:prstGeom prst="line">
            <a:avLst/>
          </a:prstGeom>
          <a:noFill/>
          <a:ln w="6350" cap="flat" cmpd="sng" algn="ctr">
            <a:solidFill>
              <a:srgbClr val="C7000A"/>
            </a:solidFill>
            <a:prstDash val="solid"/>
            <a:miter lim="800000"/>
          </a:ln>
          <a:effectLst/>
        </p:spPr>
      </p:cxnSp>
      <p:cxnSp>
        <p:nvCxnSpPr>
          <p:cNvPr id="360" name="直接连接符 359"/>
          <p:cNvCxnSpPr/>
          <p:nvPr/>
        </p:nvCxnSpPr>
        <p:spPr>
          <a:xfrm flipH="1">
            <a:off x="3712269" y="4645423"/>
            <a:ext cx="111083" cy="100462"/>
          </a:xfrm>
          <a:prstGeom prst="line">
            <a:avLst/>
          </a:prstGeom>
          <a:noFill/>
          <a:ln w="6350" cap="flat" cmpd="sng" algn="ctr">
            <a:solidFill>
              <a:srgbClr val="C7000A"/>
            </a:solidFill>
            <a:prstDash val="solid"/>
            <a:miter lim="800000"/>
          </a:ln>
          <a:effectLst/>
        </p:spPr>
      </p:cxnSp>
      <p:cxnSp>
        <p:nvCxnSpPr>
          <p:cNvPr id="361" name="直接连接符 360"/>
          <p:cNvCxnSpPr/>
          <p:nvPr/>
        </p:nvCxnSpPr>
        <p:spPr>
          <a:xfrm>
            <a:off x="4172115" y="4662456"/>
            <a:ext cx="1040138" cy="100462"/>
          </a:xfrm>
          <a:prstGeom prst="line">
            <a:avLst/>
          </a:prstGeom>
          <a:noFill/>
          <a:ln w="6350" cap="flat" cmpd="sng" algn="ctr">
            <a:solidFill>
              <a:srgbClr val="C7000A"/>
            </a:solidFill>
            <a:prstDash val="solid"/>
            <a:miter lim="800000"/>
          </a:ln>
          <a:effectLst/>
        </p:spPr>
      </p:cxnSp>
      <p:grpSp>
        <p:nvGrpSpPr>
          <p:cNvPr id="362" name="组合 361"/>
          <p:cNvGrpSpPr/>
          <p:nvPr/>
        </p:nvGrpSpPr>
        <p:grpSpPr>
          <a:xfrm>
            <a:off x="3585510" y="4769381"/>
            <a:ext cx="1703328" cy="479002"/>
            <a:chOff x="533715" y="2031763"/>
            <a:chExt cx="2560749" cy="582468"/>
          </a:xfrm>
        </p:grpSpPr>
        <p:pic>
          <p:nvPicPr>
            <p:cNvPr id="366" name="图片 3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3715" y="2031763"/>
              <a:ext cx="2560749" cy="582468"/>
            </a:xfrm>
            <a:prstGeom prst="rect">
              <a:avLst/>
            </a:prstGeom>
          </p:spPr>
        </p:pic>
        <p:sp>
          <p:nvSpPr>
            <p:cNvPr id="367" name="圆角矩形 366"/>
            <p:cNvSpPr/>
            <p:nvPr/>
          </p:nvSpPr>
          <p:spPr>
            <a:xfrm>
              <a:off x="1790647" y="2033531"/>
              <a:ext cx="338874" cy="560144"/>
            </a:xfrm>
            <a:prstGeom prst="roundRect">
              <a:avLst/>
            </a:prstGeom>
            <a:noFill/>
            <a:ln w="12700" cap="flat" cmpd="sng" algn="ctr">
              <a:solidFill>
                <a:srgbClr val="FF0000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srgbClr val="666666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63" name="组合 362"/>
          <p:cNvGrpSpPr/>
          <p:nvPr/>
        </p:nvGrpSpPr>
        <p:grpSpPr>
          <a:xfrm>
            <a:off x="803934" y="4769221"/>
            <a:ext cx="1702564" cy="479325"/>
            <a:chOff x="3237167" y="2033531"/>
            <a:chExt cx="2559600" cy="582860"/>
          </a:xfrm>
        </p:grpSpPr>
        <p:pic>
          <p:nvPicPr>
            <p:cNvPr id="364" name="图片 363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7167" y="2033531"/>
              <a:ext cx="2559600" cy="582860"/>
            </a:xfrm>
            <a:prstGeom prst="rect">
              <a:avLst/>
            </a:prstGeom>
          </p:spPr>
        </p:pic>
        <p:sp>
          <p:nvSpPr>
            <p:cNvPr id="365" name="圆角矩形 364"/>
            <p:cNvSpPr/>
            <p:nvPr/>
          </p:nvSpPr>
          <p:spPr>
            <a:xfrm>
              <a:off x="4394767" y="2033531"/>
              <a:ext cx="338874" cy="560144"/>
            </a:xfrm>
            <a:prstGeom prst="roundRect">
              <a:avLst/>
            </a:prstGeom>
            <a:noFill/>
            <a:ln w="12700" cap="flat" cmpd="sng" algn="ctr">
              <a:solidFill>
                <a:srgbClr val="FF0000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srgbClr val="666666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396" name="矩形 395"/>
          <p:cNvSpPr/>
          <p:nvPr/>
        </p:nvSpPr>
        <p:spPr bwMode="auto">
          <a:xfrm>
            <a:off x="455208" y="3503773"/>
            <a:ext cx="5486114" cy="1962928"/>
          </a:xfrm>
          <a:prstGeom prst="rect">
            <a:avLst/>
          </a:prstGeom>
          <a:noFill/>
          <a:ln w="12700">
            <a:solidFill>
              <a:srgbClr val="FFFFFF">
                <a:lumMod val="85000"/>
              </a:srgbClr>
            </a:solidFill>
            <a:prstDash val="solid"/>
          </a:ln>
          <a:effectLst/>
          <a:extLst/>
        </p:spPr>
        <p:txBody>
          <a:bodyPr vert="horz" wrap="square" lIns="162432" tIns="81216" rIns="162432" bIns="81216" numCol="1" rtlCol="0" anchor="t" anchorCtr="0" compatLnSpc="1">
            <a:prstTxWarp prst="textNoShape">
              <a:avLst/>
            </a:prstTxWarp>
          </a:bodyPr>
          <a:lstStyle/>
          <a:p>
            <a:pPr defTabSz="1218652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sz="1050" kern="0">
              <a:solidFill>
                <a:srgbClr val="2D2015"/>
              </a:solidFill>
              <a:latin typeface="Arial" panose="020B0604020202020204" pitchFamily="34" charset="0"/>
              <a:ea typeface="宋体" charset="-122"/>
              <a:cs typeface="Arial" panose="020B0604020202020204" pitchFamily="34" charset="0"/>
            </a:endParaRPr>
          </a:p>
        </p:txBody>
      </p:sp>
      <p:sp>
        <p:nvSpPr>
          <p:cNvPr id="397" name="矩形 396"/>
          <p:cNvSpPr/>
          <p:nvPr/>
        </p:nvSpPr>
        <p:spPr>
          <a:xfrm>
            <a:off x="249845" y="2673882"/>
            <a:ext cx="5847011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Using the </a:t>
            </a:r>
            <a:r>
              <a:rPr lang="en-US" altLang="zh-CN" sz="1100" b="1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wide beam for channel measurement</a:t>
            </a: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, and UE </a:t>
            </a:r>
            <a:r>
              <a:rPr lang="en-US" altLang="zh-CN" sz="1100" b="1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report A-PMI (PMI reporting for Analog beamforming) instead of beam sweeping</a:t>
            </a: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. Then, a narrow beam could be reconstructed by the A-PMI with combining the wide beams in </a:t>
            </a:r>
            <a:r>
              <a:rPr lang="en-US" altLang="zh-CN" sz="1100" dirty="0" err="1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gNB</a:t>
            </a: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98" name="矩形 397"/>
          <p:cNvSpPr/>
          <p:nvPr/>
        </p:nvSpPr>
        <p:spPr>
          <a:xfrm>
            <a:off x="904938" y="3552436"/>
            <a:ext cx="158685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altLang="zh-CN" sz="900" b="1" kern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Baseline</a:t>
            </a:r>
            <a:endParaRPr lang="zh-CN" altLang="en-US" sz="900" b="1" kern="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00" name="矩形 399"/>
          <p:cNvSpPr/>
          <p:nvPr/>
        </p:nvSpPr>
        <p:spPr>
          <a:xfrm>
            <a:off x="3712269" y="3551986"/>
            <a:ext cx="158685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altLang="zh-CN" sz="900" b="1" kern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Enhancement</a:t>
            </a:r>
            <a:endParaRPr lang="zh-CN" altLang="en-US" sz="900" b="1" kern="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02" name="燕尾形 401"/>
          <p:cNvSpPr/>
          <p:nvPr/>
        </p:nvSpPr>
        <p:spPr>
          <a:xfrm>
            <a:off x="562291" y="2228340"/>
            <a:ext cx="5058031" cy="288147"/>
          </a:xfrm>
          <a:prstGeom prst="chevron">
            <a:avLst>
              <a:gd name="adj" fmla="val 0"/>
            </a:avLst>
          </a:prstGeom>
          <a:solidFill>
            <a:srgbClr val="FFFFFF">
              <a:lumMod val="95000"/>
            </a:srgbClr>
          </a:solidFill>
        </p:spPr>
        <p:txBody>
          <a:bodyPr wrap="square" tIns="36000" bIns="36000" rtlCol="0" anchor="ctr" anchorCtr="1">
            <a:spAutoFit/>
          </a:bodyPr>
          <a:lstStyle/>
          <a:p>
            <a:pPr algn="just" defTabSz="914400">
              <a:buSzPct val="80000"/>
            </a:pPr>
            <a:r>
              <a:rPr lang="en-US" altLang="zh-CN" sz="1400" kern="0" dirty="0">
                <a:solidFill>
                  <a:srgbClr val="170BB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Wide beam with sub-array antennas and A-PMI reporting</a:t>
            </a: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xmlns="" id="{F0BAFBAD-A708-41DF-BF1C-36EA655997F7}"/>
              </a:ext>
            </a:extLst>
          </p:cNvPr>
          <p:cNvSpPr/>
          <p:nvPr/>
        </p:nvSpPr>
        <p:spPr>
          <a:xfrm>
            <a:off x="184301" y="671986"/>
            <a:ext cx="117072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address the issues of RS overhead and mobility, one simple way is to use wide beam with sub-array antennas in the beam measurement, and to use PMI reporting for Analog beams (A-PMI) instead of analog beam sweeping, which is also beneficial for latency reduction for beam management procedure. 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xmlns="" id="{69FF10BA-922C-42A3-89DC-FAC56337B0EA}"/>
              </a:ext>
            </a:extLst>
          </p:cNvPr>
          <p:cNvSpPr/>
          <p:nvPr/>
        </p:nvSpPr>
        <p:spPr>
          <a:xfrm>
            <a:off x="206875" y="1408224"/>
            <a:ext cx="112595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 1</a:t>
            </a:r>
            <a:r>
              <a:rPr lang="en-US" altLang="zh-CN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Support to use PMI reporting for Analog beams (A-PMI) with wide beam measurement to address the issues for RS overhead and mobility in mmWave. </a:t>
            </a:r>
            <a:endParaRPr lang="zh-CN" altLang="en-US" sz="1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标题 13">
            <a:extLst>
              <a:ext uri="{FF2B5EF4-FFF2-40B4-BE49-F238E27FC236}">
                <a16:creationId xmlns:a16="http://schemas.microsoft.com/office/drawing/2014/main" xmlns="" id="{271206F0-76D5-45FE-9CFD-0EB079801F22}"/>
              </a:ext>
            </a:extLst>
          </p:cNvPr>
          <p:cNvSpPr txBox="1">
            <a:spLocks/>
          </p:cNvSpPr>
          <p:nvPr/>
        </p:nvSpPr>
        <p:spPr bwMode="auto">
          <a:xfrm>
            <a:off x="206875" y="135465"/>
            <a:ext cx="11942098" cy="476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0064" rIns="80129" bIns="40064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defTabSz="914400"/>
            <a:r>
              <a:rPr lang="en-US" altLang="zh-CN" sz="2400" b="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BM with A-PMI reporting for mmWave ELAA</a:t>
            </a:r>
          </a:p>
        </p:txBody>
      </p:sp>
    </p:spTree>
    <p:extLst>
      <p:ext uri="{BB962C8B-B14F-4D97-AF65-F5344CB8AC3E}">
        <p14:creationId xmlns:p14="http://schemas.microsoft.com/office/powerpoint/2010/main" val="247622809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3">
            <a:extLst>
              <a:ext uri="{FF2B5EF4-FFF2-40B4-BE49-F238E27FC236}">
                <a16:creationId xmlns:a16="http://schemas.microsoft.com/office/drawing/2014/main" xmlns="" id="{57778443-1C87-40D0-98AE-861F36B264BE}"/>
              </a:ext>
            </a:extLst>
          </p:cNvPr>
          <p:cNvSpPr txBox="1">
            <a:spLocks/>
          </p:cNvSpPr>
          <p:nvPr/>
        </p:nvSpPr>
        <p:spPr bwMode="auto">
          <a:xfrm>
            <a:off x="134415" y="134149"/>
            <a:ext cx="11942098" cy="476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0064" rIns="80129" bIns="40064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defTabSz="914400"/>
            <a:r>
              <a:rPr lang="en-US" altLang="zh-CN" sz="2400" b="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DFT-s-OFDM for PDSCH in mmWave</a:t>
            </a:r>
          </a:p>
        </p:txBody>
      </p:sp>
      <p:sp>
        <p:nvSpPr>
          <p:cNvPr id="9" name="矩形 199">
            <a:extLst>
              <a:ext uri="{FF2B5EF4-FFF2-40B4-BE49-F238E27FC236}">
                <a16:creationId xmlns:a16="http://schemas.microsoft.com/office/drawing/2014/main" xmlns="" id="{26B383D2-D1ED-48C0-908A-FEA0CFA2EA63}"/>
              </a:ext>
            </a:extLst>
          </p:cNvPr>
          <p:cNvSpPr/>
          <p:nvPr/>
        </p:nvSpPr>
        <p:spPr bwMode="auto">
          <a:xfrm flipV="1">
            <a:off x="104124" y="603862"/>
            <a:ext cx="11960741" cy="45701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 vert="horz" wrap="square" lIns="91344" tIns="45672" rIns="91344" bIns="45672" numCol="1" rtlCol="0" anchor="t" anchorCtr="0" compatLnSpc="1">
            <a:prstTxWarp prst="textNoShape">
              <a:avLst/>
            </a:prstTxWarp>
          </a:bodyPr>
          <a:lstStyle/>
          <a:p>
            <a:pPr defTabSz="913378"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z="1799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19" name="圆角矩形 218"/>
          <p:cNvSpPr/>
          <p:nvPr/>
        </p:nvSpPr>
        <p:spPr bwMode="auto">
          <a:xfrm>
            <a:off x="241342" y="2297336"/>
            <a:ext cx="5777136" cy="4111021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1D1D1A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panose="020B0604020202020204" pitchFamily="34" charset="0"/>
              <a:ea typeface="宋体" charset="-122"/>
              <a:cs typeface="Arial" panose="020B0604020202020204" pitchFamily="34" charset="0"/>
            </a:endParaRPr>
          </a:p>
        </p:txBody>
      </p:sp>
      <p:sp>
        <p:nvSpPr>
          <p:cNvPr id="228" name="燕尾形 227"/>
          <p:cNvSpPr/>
          <p:nvPr/>
        </p:nvSpPr>
        <p:spPr>
          <a:xfrm>
            <a:off x="627506" y="2171511"/>
            <a:ext cx="4827432" cy="257369"/>
          </a:xfrm>
          <a:prstGeom prst="chevron">
            <a:avLst>
              <a:gd name="adj" fmla="val 0"/>
            </a:avLst>
          </a:prstGeom>
          <a:solidFill>
            <a:srgbClr val="FFFFFF">
              <a:lumMod val="95000"/>
            </a:srgbClr>
          </a:solidFill>
        </p:spPr>
        <p:txBody>
          <a:bodyPr wrap="square" tIns="36000" bIns="36000" rtlCol="0" anchor="ctr" anchorCtr="1">
            <a:spAutoFit/>
          </a:bodyPr>
          <a:lstStyle/>
          <a:p>
            <a:pPr algn="just" defTabSz="914400">
              <a:buSzPct val="80000"/>
            </a:pPr>
            <a:r>
              <a:rPr lang="en-US" altLang="zh-CN" sz="1200" kern="0" dirty="0">
                <a:solidFill>
                  <a:srgbClr val="170BB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DFT-s-OFDM is beneficial for coverage and PA efficiency</a:t>
            </a:r>
          </a:p>
        </p:txBody>
      </p:sp>
      <p:sp>
        <p:nvSpPr>
          <p:cNvPr id="446" name="圆角矩形 445"/>
          <p:cNvSpPr/>
          <p:nvPr/>
        </p:nvSpPr>
        <p:spPr bwMode="auto">
          <a:xfrm>
            <a:off x="6248367" y="2297336"/>
            <a:ext cx="5787558" cy="4111021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1D1D1A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panose="020B0604020202020204" pitchFamily="34" charset="0"/>
              <a:ea typeface="宋体" charset="-122"/>
              <a:cs typeface="Arial" panose="020B0604020202020204" pitchFamily="34" charset="0"/>
            </a:endParaRPr>
          </a:p>
        </p:txBody>
      </p:sp>
      <p:sp>
        <p:nvSpPr>
          <p:cNvPr id="447" name="燕尾形 446"/>
          <p:cNvSpPr/>
          <p:nvPr/>
        </p:nvSpPr>
        <p:spPr>
          <a:xfrm>
            <a:off x="6856518" y="2201911"/>
            <a:ext cx="4610149" cy="257369"/>
          </a:xfrm>
          <a:prstGeom prst="chevron">
            <a:avLst>
              <a:gd name="adj" fmla="val 0"/>
            </a:avLst>
          </a:prstGeom>
          <a:solidFill>
            <a:srgbClr val="FFFFFF">
              <a:lumMod val="95000"/>
            </a:srgbClr>
          </a:solidFill>
        </p:spPr>
        <p:txBody>
          <a:bodyPr wrap="square" tIns="36000" bIns="36000" rtlCol="0" anchor="ctr" anchorCtr="1">
            <a:spAutoFit/>
          </a:bodyPr>
          <a:lstStyle/>
          <a:p>
            <a:pPr algn="just" defTabSz="914400">
              <a:buSzPct val="80000"/>
            </a:pPr>
            <a:r>
              <a:rPr lang="en-US" sz="1200" kern="0" dirty="0">
                <a:solidFill>
                  <a:srgbClr val="170BB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DFT-s-OFDM for DL in mmWave</a:t>
            </a:r>
            <a:endParaRPr sz="1200" kern="0" dirty="0">
              <a:solidFill>
                <a:srgbClr val="170BB5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0881" y="3712983"/>
            <a:ext cx="5491384" cy="2164162"/>
            <a:chOff x="628244" y="3184747"/>
            <a:chExt cx="4725841" cy="1425872"/>
          </a:xfrm>
        </p:grpSpPr>
        <p:pic>
          <p:nvPicPr>
            <p:cNvPr id="4" name="图片 3"/>
            <p:cNvPicPr>
              <a:picLocks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8244" y="3287844"/>
              <a:ext cx="2390400" cy="1322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63685" y="3282219"/>
              <a:ext cx="2390400" cy="1328400"/>
            </a:xfrm>
            <a:prstGeom prst="rect">
              <a:avLst/>
            </a:prstGeom>
          </p:spPr>
        </p:pic>
        <p:grpSp>
          <p:nvGrpSpPr>
            <p:cNvPr id="450" name="组合 449"/>
            <p:cNvGrpSpPr/>
            <p:nvPr/>
          </p:nvGrpSpPr>
          <p:grpSpPr>
            <a:xfrm>
              <a:off x="1012162" y="3184747"/>
              <a:ext cx="4093569" cy="926402"/>
              <a:chOff x="724808" y="809019"/>
              <a:chExt cx="3482734" cy="1756474"/>
            </a:xfrm>
          </p:grpSpPr>
          <p:grpSp>
            <p:nvGrpSpPr>
              <p:cNvPr id="451" name="组合 450"/>
              <p:cNvGrpSpPr>
                <a:grpSpLocks noChangeAspect="1"/>
              </p:cNvGrpSpPr>
              <p:nvPr/>
            </p:nvGrpSpPr>
            <p:grpSpPr>
              <a:xfrm>
                <a:off x="2740561" y="820260"/>
                <a:ext cx="1466981" cy="1745233"/>
                <a:chOff x="5352630" y="2497922"/>
                <a:chExt cx="1866724" cy="1954305"/>
              </a:xfrm>
            </p:grpSpPr>
            <p:sp>
              <p:nvSpPr>
                <p:cNvPr id="456" name="矩形 455"/>
                <p:cNvSpPr/>
                <p:nvPr/>
              </p:nvSpPr>
              <p:spPr>
                <a:xfrm>
                  <a:off x="5352630" y="2497922"/>
                  <a:ext cx="1866724" cy="193740"/>
                </a:xfrm>
                <a:prstGeom prst="rect">
                  <a:avLst/>
                </a:prstGeom>
                <a:solidFill>
                  <a:sysClr val="window" lastClr="FFFFFF"/>
                </a:solidFill>
              </p:spPr>
              <p:txBody>
                <a:bodyPr wrap="square" tIns="0" bIns="0">
                  <a:spAutoFit/>
                </a:bodyPr>
                <a:lstStyle/>
                <a:p>
                  <a:pPr algn="ctr" defTabSz="914400">
                    <a:defRPr/>
                  </a:pPr>
                  <a:r>
                    <a:rPr lang="en-US" altLang="zh-CN" sz="900" b="1" kern="0" dirty="0">
                      <a:solidFill>
                        <a:prstClr val="black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Arial" panose="020B0604020202020204" pitchFamily="34" charset="0"/>
                    </a:rPr>
                    <a:t>EVM vs.</a:t>
                  </a:r>
                  <a:r>
                    <a:rPr lang="zh-CN" altLang="en-US" sz="900" b="1" kern="0" dirty="0">
                      <a:solidFill>
                        <a:prstClr val="black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Arial" panose="020B0604020202020204" pitchFamily="34" charset="0"/>
                    </a:rPr>
                    <a:t> </a:t>
                  </a:r>
                  <a:r>
                    <a:rPr lang="en-US" altLang="zh-CN" sz="900" b="1" kern="0" dirty="0">
                      <a:solidFill>
                        <a:prstClr val="black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Arial" panose="020B0604020202020204" pitchFamily="34" charset="0"/>
                    </a:rPr>
                    <a:t>output power</a:t>
                  </a:r>
                </a:p>
              </p:txBody>
            </p:sp>
            <p:sp>
              <p:nvSpPr>
                <p:cNvPr id="457" name="矩形 456"/>
                <p:cNvSpPr/>
                <p:nvPr/>
              </p:nvSpPr>
              <p:spPr>
                <a:xfrm>
                  <a:off x="6329137" y="4052171"/>
                  <a:ext cx="674426" cy="172214"/>
                </a:xfrm>
                <a:prstGeom prst="rect">
                  <a:avLst/>
                </a:prstGeom>
                <a:noFill/>
              </p:spPr>
              <p:txBody>
                <a:bodyPr wrap="square" lIns="36000" tIns="0" rIns="36000" bIns="0">
                  <a:spAutoFit/>
                </a:bodyPr>
                <a:lstStyle/>
                <a:p>
                  <a:pPr algn="ctr" defTabSz="914400">
                    <a:defRPr/>
                  </a:pPr>
                  <a:r>
                    <a:rPr lang="en-US" altLang="zh-CN" sz="800" b="1" kern="0" dirty="0">
                      <a:solidFill>
                        <a:srgbClr val="FF0000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~3dB</a:t>
                  </a:r>
                </a:p>
              </p:txBody>
            </p:sp>
            <p:sp>
              <p:nvSpPr>
                <p:cNvPr id="458" name="右箭头 457"/>
                <p:cNvSpPr/>
                <p:nvPr/>
              </p:nvSpPr>
              <p:spPr bwMode="auto">
                <a:xfrm flipH="1">
                  <a:off x="6312443" y="4348566"/>
                  <a:ext cx="897735" cy="103661"/>
                </a:xfrm>
                <a:prstGeom prst="rightArrow">
                  <a:avLst>
                    <a:gd name="adj1" fmla="val 50000"/>
                    <a:gd name="adj2" fmla="val 122749"/>
                  </a:avLst>
                </a:prstGeom>
                <a:solidFill>
                  <a:srgbClr val="FFC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79200" tIns="39600" rIns="79200" bIns="39600" numCol="1" rtlCol="0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defTabSz="801688">
                    <a:defRPr/>
                  </a:pPr>
                  <a:endParaRPr lang="zh-CN" altLang="en-US" sz="1200" kern="0" dirty="0">
                    <a:solidFill>
                      <a:prstClr val="white"/>
                    </a:solidFill>
                    <a:latin typeface="Arial" panose="020B0604020202020204" pitchFamily="34" charset="0"/>
                    <a:ea typeface="ＭＳ Ｐゴシック" pitchFamily="34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452" name="组合 451"/>
              <p:cNvGrpSpPr>
                <a:grpSpLocks noChangeAspect="1"/>
              </p:cNvGrpSpPr>
              <p:nvPr/>
            </p:nvGrpSpPr>
            <p:grpSpPr>
              <a:xfrm>
                <a:off x="724808" y="809019"/>
                <a:ext cx="1345590" cy="1234134"/>
                <a:chOff x="5503436" y="492137"/>
                <a:chExt cx="1674908" cy="1360026"/>
              </a:xfrm>
            </p:grpSpPr>
            <p:sp>
              <p:nvSpPr>
                <p:cNvPr id="453" name="矩形 452"/>
                <p:cNvSpPr/>
                <p:nvPr/>
              </p:nvSpPr>
              <p:spPr>
                <a:xfrm>
                  <a:off x="5503436" y="492137"/>
                  <a:ext cx="1674908" cy="190662"/>
                </a:xfrm>
                <a:prstGeom prst="rect">
                  <a:avLst/>
                </a:prstGeom>
                <a:solidFill>
                  <a:sysClr val="window" lastClr="FFFFFF"/>
                </a:solidFill>
              </p:spPr>
              <p:txBody>
                <a:bodyPr wrap="square" tIns="0" bIns="0">
                  <a:spAutoFit/>
                </a:bodyPr>
                <a:lstStyle/>
                <a:p>
                  <a:pPr algn="ctr" defTabSz="914400">
                    <a:defRPr/>
                  </a:pPr>
                  <a:r>
                    <a:rPr lang="en-US" altLang="zh-CN" sz="900" b="1" kern="0" dirty="0">
                      <a:solidFill>
                        <a:prstClr val="black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Arial" panose="020B0604020202020204" pitchFamily="34" charset="0"/>
                    </a:rPr>
                    <a:t>ACLR vs.</a:t>
                  </a:r>
                  <a:r>
                    <a:rPr lang="zh-CN" altLang="en-US" sz="900" b="1" kern="0" dirty="0">
                      <a:solidFill>
                        <a:prstClr val="black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Arial" panose="020B0604020202020204" pitchFamily="34" charset="0"/>
                    </a:rPr>
                    <a:t> </a:t>
                  </a:r>
                  <a:r>
                    <a:rPr lang="en-US" altLang="zh-CN" sz="900" b="1" kern="0" dirty="0">
                      <a:solidFill>
                        <a:prstClr val="black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Arial" panose="020B0604020202020204" pitchFamily="34" charset="0"/>
                    </a:rPr>
                    <a:t>output power</a:t>
                  </a:r>
                </a:p>
              </p:txBody>
            </p:sp>
            <p:sp>
              <p:nvSpPr>
                <p:cNvPr id="454" name="矩形 453"/>
                <p:cNvSpPr/>
                <p:nvPr/>
              </p:nvSpPr>
              <p:spPr>
                <a:xfrm>
                  <a:off x="5894291" y="1657932"/>
                  <a:ext cx="741086" cy="169479"/>
                </a:xfrm>
                <a:prstGeom prst="rect">
                  <a:avLst/>
                </a:prstGeom>
                <a:noFill/>
              </p:spPr>
              <p:txBody>
                <a:bodyPr wrap="square" lIns="36000" tIns="0" rIns="36000" bIns="0">
                  <a:spAutoFit/>
                </a:bodyPr>
                <a:lstStyle/>
                <a:p>
                  <a:pPr algn="ctr" defTabSz="914400">
                    <a:defRPr/>
                  </a:pPr>
                  <a:r>
                    <a:rPr lang="en-US" altLang="zh-CN" sz="800" b="1" kern="0" dirty="0">
                      <a:solidFill>
                        <a:srgbClr val="FF0000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~4dB</a:t>
                  </a:r>
                </a:p>
              </p:txBody>
            </p:sp>
            <p:sp>
              <p:nvSpPr>
                <p:cNvPr id="455" name="右箭头 454"/>
                <p:cNvSpPr/>
                <p:nvPr/>
              </p:nvSpPr>
              <p:spPr bwMode="auto">
                <a:xfrm flipH="1">
                  <a:off x="5978622" y="1767401"/>
                  <a:ext cx="796694" cy="84762"/>
                </a:xfrm>
                <a:prstGeom prst="rightArrow">
                  <a:avLst>
                    <a:gd name="adj1" fmla="val 50000"/>
                    <a:gd name="adj2" fmla="val 110131"/>
                  </a:avLst>
                </a:prstGeom>
                <a:solidFill>
                  <a:srgbClr val="FFC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79200" tIns="39600" rIns="79200" bIns="39600" numCol="1" rtlCol="0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defTabSz="801688">
                    <a:defRPr/>
                  </a:pPr>
                  <a:endParaRPr lang="zh-CN" altLang="en-US" sz="1200" kern="0" dirty="0">
                    <a:solidFill>
                      <a:prstClr val="white"/>
                    </a:solidFill>
                    <a:latin typeface="Arial" panose="020B0604020202020204" pitchFamily="34" charset="0"/>
                    <a:ea typeface="ＭＳ Ｐゴシック" pitchFamily="34" charset="-128"/>
                    <a:cs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466" name="矩形 465"/>
          <p:cNvSpPr/>
          <p:nvPr/>
        </p:nvSpPr>
        <p:spPr>
          <a:xfrm>
            <a:off x="254201" y="2871902"/>
            <a:ext cx="5548064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defTabSz="9144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50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  <a:sym typeface="+mn-lt"/>
              </a:rPr>
              <a:t>With same RF requirements (EVM and ACLR), DFT-s-OFDM can obtain ~3dB transmission power gain due to the lower PAPR</a:t>
            </a:r>
          </a:p>
        </p:txBody>
      </p:sp>
      <p:grpSp>
        <p:nvGrpSpPr>
          <p:cNvPr id="467" name="组合 466"/>
          <p:cNvGrpSpPr/>
          <p:nvPr/>
        </p:nvGrpSpPr>
        <p:grpSpPr>
          <a:xfrm>
            <a:off x="6751351" y="4584653"/>
            <a:ext cx="4913578" cy="926518"/>
            <a:chOff x="5849672" y="4058338"/>
            <a:chExt cx="4236140" cy="1030498"/>
          </a:xfrm>
        </p:grpSpPr>
        <p:grpSp>
          <p:nvGrpSpPr>
            <p:cNvPr id="468" name="组合 467"/>
            <p:cNvGrpSpPr/>
            <p:nvPr/>
          </p:nvGrpSpPr>
          <p:grpSpPr>
            <a:xfrm>
              <a:off x="5849672" y="4058338"/>
              <a:ext cx="2118070" cy="1030498"/>
              <a:chOff x="5982051" y="4655928"/>
              <a:chExt cx="5216167" cy="1030498"/>
            </a:xfrm>
          </p:grpSpPr>
          <p:sp>
            <p:nvSpPr>
              <p:cNvPr id="488" name="矩形 487"/>
              <p:cNvSpPr/>
              <p:nvPr/>
            </p:nvSpPr>
            <p:spPr bwMode="auto">
              <a:xfrm>
                <a:off x="5982051" y="4655928"/>
                <a:ext cx="326010" cy="1030498"/>
              </a:xfrm>
              <a:prstGeom prst="rect">
                <a:avLst/>
              </a:prstGeom>
              <a:solidFill>
                <a:srgbClr val="84BCD2"/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r>
                  <a:rPr lang="en-US" altLang="zh-CN" sz="800" b="1" kern="0" dirty="0">
                    <a:solidFill>
                      <a:srgbClr val="232323"/>
                    </a:solidFill>
                    <a:latin typeface="Arial" panose="020B0604020202020204" pitchFamily="34" charset="0"/>
                    <a:ea typeface="宋体" charset="-122"/>
                    <a:cs typeface="Arial" panose="020B0604020202020204" pitchFamily="34" charset="0"/>
                  </a:rPr>
                  <a:t>PDCCH (OFDM)</a:t>
                </a: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89" name="矩形 488"/>
              <p:cNvSpPr/>
              <p:nvPr/>
            </p:nvSpPr>
            <p:spPr bwMode="auto">
              <a:xfrm>
                <a:off x="6308061" y="4655928"/>
                <a:ext cx="326010" cy="1030498"/>
              </a:xfrm>
              <a:prstGeom prst="rect">
                <a:avLst/>
              </a:prstGeom>
              <a:solidFill>
                <a:srgbClr val="84BCD2"/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r>
                  <a:rPr lang="en-US" altLang="zh-CN" sz="800" b="1" kern="0" dirty="0">
                    <a:solidFill>
                      <a:srgbClr val="232323"/>
                    </a:solidFill>
                    <a:latin typeface="Arial" panose="020B0604020202020204" pitchFamily="34" charset="0"/>
                    <a:ea typeface="宋体" charset="-122"/>
                    <a:cs typeface="Arial" panose="020B0604020202020204" pitchFamily="34" charset="0"/>
                  </a:rPr>
                  <a:t>PDCCH (OFDM)</a:t>
                </a: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0" name="矩形 489"/>
              <p:cNvSpPr/>
              <p:nvPr/>
            </p:nvSpPr>
            <p:spPr bwMode="auto">
              <a:xfrm>
                <a:off x="6634072" y="4655928"/>
                <a:ext cx="326010" cy="1030498"/>
              </a:xfrm>
              <a:prstGeom prst="rect">
                <a:avLst/>
              </a:prstGeom>
              <a:solidFill>
                <a:srgbClr val="C7000A">
                  <a:lumMod val="40000"/>
                  <a:lumOff val="60000"/>
                </a:srgbClr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r>
                  <a:rPr lang="en-US" altLang="zh-CN" sz="800" b="1" kern="0" dirty="0">
                    <a:solidFill>
                      <a:srgbClr val="232323"/>
                    </a:solidFill>
                    <a:latin typeface="Arial" panose="020B0604020202020204" pitchFamily="34" charset="0"/>
                    <a:ea typeface="宋体" charset="-122"/>
                    <a:cs typeface="Arial" panose="020B0604020202020204" pitchFamily="34" charset="0"/>
                  </a:rPr>
                  <a:t>DMRS</a:t>
                </a: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1" name="矩形 490"/>
              <p:cNvSpPr/>
              <p:nvPr/>
            </p:nvSpPr>
            <p:spPr bwMode="auto">
              <a:xfrm>
                <a:off x="6960082" y="4655928"/>
                <a:ext cx="326010" cy="1030498"/>
              </a:xfrm>
              <a:prstGeom prst="rect">
                <a:avLst/>
              </a:prstGeom>
              <a:solidFill>
                <a:srgbClr val="C7000A">
                  <a:lumMod val="40000"/>
                  <a:lumOff val="60000"/>
                </a:srgbClr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2" name="矩形 491"/>
              <p:cNvSpPr/>
              <p:nvPr/>
            </p:nvSpPr>
            <p:spPr bwMode="auto">
              <a:xfrm>
                <a:off x="7286093" y="4655928"/>
                <a:ext cx="326010" cy="1030498"/>
              </a:xfrm>
              <a:prstGeom prst="rect">
                <a:avLst/>
              </a:prstGeom>
              <a:solidFill>
                <a:srgbClr val="C7000A">
                  <a:lumMod val="40000"/>
                  <a:lumOff val="60000"/>
                </a:srgbClr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3" name="矩形 492"/>
              <p:cNvSpPr/>
              <p:nvPr/>
            </p:nvSpPr>
            <p:spPr bwMode="auto">
              <a:xfrm>
                <a:off x="7612103" y="4655928"/>
                <a:ext cx="326010" cy="1030498"/>
              </a:xfrm>
              <a:prstGeom prst="rect">
                <a:avLst/>
              </a:prstGeom>
              <a:solidFill>
                <a:srgbClr val="C7000A">
                  <a:lumMod val="40000"/>
                  <a:lumOff val="60000"/>
                </a:srgbClr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4" name="矩形 493"/>
              <p:cNvSpPr/>
              <p:nvPr/>
            </p:nvSpPr>
            <p:spPr bwMode="auto">
              <a:xfrm>
                <a:off x="7938114" y="4655928"/>
                <a:ext cx="326010" cy="1030498"/>
              </a:xfrm>
              <a:prstGeom prst="rect">
                <a:avLst/>
              </a:prstGeom>
              <a:solidFill>
                <a:srgbClr val="C7000A">
                  <a:lumMod val="40000"/>
                  <a:lumOff val="60000"/>
                </a:srgbClr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5" name="矩形 494"/>
              <p:cNvSpPr/>
              <p:nvPr/>
            </p:nvSpPr>
            <p:spPr bwMode="auto">
              <a:xfrm>
                <a:off x="8264124" y="4655928"/>
                <a:ext cx="326010" cy="1030498"/>
              </a:xfrm>
              <a:prstGeom prst="rect">
                <a:avLst/>
              </a:prstGeom>
              <a:solidFill>
                <a:srgbClr val="C7000A">
                  <a:lumMod val="40000"/>
                  <a:lumOff val="60000"/>
                </a:srgbClr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6" name="矩形 495"/>
              <p:cNvSpPr/>
              <p:nvPr/>
            </p:nvSpPr>
            <p:spPr bwMode="auto">
              <a:xfrm>
                <a:off x="8590135" y="4655928"/>
                <a:ext cx="326010" cy="1030498"/>
              </a:xfrm>
              <a:prstGeom prst="rect">
                <a:avLst/>
              </a:prstGeom>
              <a:solidFill>
                <a:srgbClr val="C7000A">
                  <a:lumMod val="40000"/>
                  <a:lumOff val="60000"/>
                </a:srgbClr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7" name="矩形 496"/>
              <p:cNvSpPr/>
              <p:nvPr/>
            </p:nvSpPr>
            <p:spPr bwMode="auto">
              <a:xfrm>
                <a:off x="8916145" y="4655928"/>
                <a:ext cx="326010" cy="1030498"/>
              </a:xfrm>
              <a:prstGeom prst="rect">
                <a:avLst/>
              </a:prstGeom>
              <a:solidFill>
                <a:srgbClr val="C7000A">
                  <a:lumMod val="40000"/>
                  <a:lumOff val="60000"/>
                </a:srgbClr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8" name="矩形 497"/>
              <p:cNvSpPr/>
              <p:nvPr/>
            </p:nvSpPr>
            <p:spPr bwMode="auto">
              <a:xfrm>
                <a:off x="9242155" y="4655928"/>
                <a:ext cx="326010" cy="1030498"/>
              </a:xfrm>
              <a:prstGeom prst="rect">
                <a:avLst/>
              </a:prstGeom>
              <a:solidFill>
                <a:srgbClr val="C7000A">
                  <a:lumMod val="40000"/>
                  <a:lumOff val="60000"/>
                </a:srgbClr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9" name="矩形 498"/>
              <p:cNvSpPr/>
              <p:nvPr/>
            </p:nvSpPr>
            <p:spPr bwMode="auto">
              <a:xfrm>
                <a:off x="9568166" y="4655928"/>
                <a:ext cx="326010" cy="1030498"/>
              </a:xfrm>
              <a:prstGeom prst="rect">
                <a:avLst/>
              </a:prstGeom>
              <a:solidFill>
                <a:srgbClr val="C7000A">
                  <a:lumMod val="40000"/>
                  <a:lumOff val="60000"/>
                </a:srgbClr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00" name="矩形 499"/>
              <p:cNvSpPr/>
              <p:nvPr/>
            </p:nvSpPr>
            <p:spPr bwMode="auto">
              <a:xfrm>
                <a:off x="9894176" y="4655928"/>
                <a:ext cx="326010" cy="1030498"/>
              </a:xfrm>
              <a:prstGeom prst="rect">
                <a:avLst/>
              </a:prstGeom>
              <a:solidFill>
                <a:srgbClr val="C7000A">
                  <a:lumMod val="40000"/>
                  <a:lumOff val="60000"/>
                </a:srgbClr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01" name="矩形 500"/>
              <p:cNvSpPr/>
              <p:nvPr/>
            </p:nvSpPr>
            <p:spPr bwMode="auto">
              <a:xfrm>
                <a:off x="10220187" y="4655928"/>
                <a:ext cx="326010" cy="1030498"/>
              </a:xfrm>
              <a:prstGeom prst="rect">
                <a:avLst/>
              </a:prstGeom>
              <a:solidFill>
                <a:srgbClr val="C7000A">
                  <a:lumMod val="40000"/>
                  <a:lumOff val="60000"/>
                </a:srgbClr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02" name="矩形 501"/>
              <p:cNvSpPr/>
              <p:nvPr/>
            </p:nvSpPr>
            <p:spPr bwMode="auto">
              <a:xfrm>
                <a:off x="10546197" y="4655928"/>
                <a:ext cx="326010" cy="1030498"/>
              </a:xfrm>
              <a:prstGeom prst="rect">
                <a:avLst/>
              </a:prstGeom>
              <a:solidFill>
                <a:srgbClr val="C7000A">
                  <a:lumMod val="40000"/>
                  <a:lumOff val="60000"/>
                </a:srgbClr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03" name="矩形 502"/>
              <p:cNvSpPr/>
              <p:nvPr/>
            </p:nvSpPr>
            <p:spPr bwMode="auto">
              <a:xfrm>
                <a:off x="10872208" y="4655928"/>
                <a:ext cx="326010" cy="1030498"/>
              </a:xfrm>
              <a:prstGeom prst="rect">
                <a:avLst/>
              </a:prstGeom>
              <a:solidFill>
                <a:srgbClr val="C7000A">
                  <a:lumMod val="40000"/>
                  <a:lumOff val="60000"/>
                </a:srgbClr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69" name="组合 468"/>
            <p:cNvGrpSpPr/>
            <p:nvPr/>
          </p:nvGrpSpPr>
          <p:grpSpPr>
            <a:xfrm>
              <a:off x="7967742" y="4058338"/>
              <a:ext cx="2118070" cy="1030498"/>
              <a:chOff x="5982051" y="4655928"/>
              <a:chExt cx="5216167" cy="1030498"/>
            </a:xfrm>
          </p:grpSpPr>
          <p:sp>
            <p:nvSpPr>
              <p:cNvPr id="472" name="矩形 471"/>
              <p:cNvSpPr/>
              <p:nvPr/>
            </p:nvSpPr>
            <p:spPr bwMode="auto">
              <a:xfrm>
                <a:off x="5982051" y="4655928"/>
                <a:ext cx="326010" cy="1030498"/>
              </a:xfrm>
              <a:prstGeom prst="rect">
                <a:avLst/>
              </a:prstGeom>
              <a:solidFill>
                <a:srgbClr val="84BCD2"/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r>
                  <a:rPr lang="en-US" altLang="zh-CN" sz="800" b="1" kern="0" dirty="0">
                    <a:solidFill>
                      <a:srgbClr val="232323"/>
                    </a:solidFill>
                    <a:latin typeface="Arial" panose="020B0604020202020204" pitchFamily="34" charset="0"/>
                    <a:ea typeface="宋体" charset="-122"/>
                    <a:cs typeface="Arial" panose="020B0604020202020204" pitchFamily="34" charset="0"/>
                  </a:rPr>
                  <a:t>PDCCH (OFDM)</a:t>
                </a: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3" name="矩形 472"/>
              <p:cNvSpPr/>
              <p:nvPr/>
            </p:nvSpPr>
            <p:spPr bwMode="auto">
              <a:xfrm>
                <a:off x="6308061" y="4655928"/>
                <a:ext cx="326010" cy="1030498"/>
              </a:xfrm>
              <a:prstGeom prst="rect">
                <a:avLst/>
              </a:prstGeom>
              <a:solidFill>
                <a:srgbClr val="84BCD2"/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r>
                  <a:rPr lang="en-US" altLang="zh-CN" sz="800" b="1" kern="0" dirty="0">
                    <a:solidFill>
                      <a:srgbClr val="232323"/>
                    </a:solidFill>
                    <a:latin typeface="Arial" panose="020B0604020202020204" pitchFamily="34" charset="0"/>
                    <a:ea typeface="宋体" charset="-122"/>
                    <a:cs typeface="Arial" panose="020B0604020202020204" pitchFamily="34" charset="0"/>
                  </a:rPr>
                  <a:t>PDCCH (OFDM)</a:t>
                </a: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4" name="矩形 473"/>
              <p:cNvSpPr/>
              <p:nvPr/>
            </p:nvSpPr>
            <p:spPr bwMode="auto">
              <a:xfrm>
                <a:off x="6634072" y="4655928"/>
                <a:ext cx="326010" cy="1030498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r>
                  <a:rPr lang="en-US" altLang="zh-CN" sz="800" b="1" kern="0" dirty="0">
                    <a:solidFill>
                      <a:srgbClr val="232323"/>
                    </a:solidFill>
                    <a:latin typeface="Arial" panose="020B0604020202020204" pitchFamily="34" charset="0"/>
                    <a:ea typeface="宋体" charset="-122"/>
                    <a:cs typeface="Arial" panose="020B0604020202020204" pitchFamily="34" charset="0"/>
                  </a:rPr>
                  <a:t>DMRS</a:t>
                </a: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5" name="矩形 474"/>
              <p:cNvSpPr/>
              <p:nvPr/>
            </p:nvSpPr>
            <p:spPr bwMode="auto">
              <a:xfrm>
                <a:off x="6960082" y="4655928"/>
                <a:ext cx="326010" cy="1030498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6" name="矩形 475"/>
              <p:cNvSpPr/>
              <p:nvPr/>
            </p:nvSpPr>
            <p:spPr bwMode="auto">
              <a:xfrm>
                <a:off x="7286093" y="4655928"/>
                <a:ext cx="326010" cy="1030498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7" name="矩形 476"/>
              <p:cNvSpPr/>
              <p:nvPr/>
            </p:nvSpPr>
            <p:spPr bwMode="auto">
              <a:xfrm>
                <a:off x="7612103" y="4655928"/>
                <a:ext cx="326010" cy="1030498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8" name="矩形 477"/>
              <p:cNvSpPr/>
              <p:nvPr/>
            </p:nvSpPr>
            <p:spPr bwMode="auto">
              <a:xfrm>
                <a:off x="7938114" y="4655928"/>
                <a:ext cx="326010" cy="1030498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9" name="矩形 478"/>
              <p:cNvSpPr/>
              <p:nvPr/>
            </p:nvSpPr>
            <p:spPr bwMode="auto">
              <a:xfrm>
                <a:off x="8264124" y="4655928"/>
                <a:ext cx="326010" cy="1030498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80" name="矩形 479"/>
              <p:cNvSpPr/>
              <p:nvPr/>
            </p:nvSpPr>
            <p:spPr bwMode="auto">
              <a:xfrm>
                <a:off x="8590135" y="4655928"/>
                <a:ext cx="326010" cy="1030498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81" name="矩形 480"/>
              <p:cNvSpPr/>
              <p:nvPr/>
            </p:nvSpPr>
            <p:spPr bwMode="auto">
              <a:xfrm>
                <a:off x="8916145" y="4655928"/>
                <a:ext cx="326010" cy="1030498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82" name="矩形 481"/>
              <p:cNvSpPr/>
              <p:nvPr/>
            </p:nvSpPr>
            <p:spPr bwMode="auto">
              <a:xfrm>
                <a:off x="9242155" y="4655928"/>
                <a:ext cx="326010" cy="1030498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83" name="矩形 482"/>
              <p:cNvSpPr/>
              <p:nvPr/>
            </p:nvSpPr>
            <p:spPr bwMode="auto">
              <a:xfrm>
                <a:off x="9568166" y="4655928"/>
                <a:ext cx="326010" cy="1030498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84" name="矩形 483"/>
              <p:cNvSpPr/>
              <p:nvPr/>
            </p:nvSpPr>
            <p:spPr bwMode="auto">
              <a:xfrm>
                <a:off x="9894176" y="4655928"/>
                <a:ext cx="326010" cy="1030498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85" name="矩形 484"/>
              <p:cNvSpPr/>
              <p:nvPr/>
            </p:nvSpPr>
            <p:spPr bwMode="auto">
              <a:xfrm>
                <a:off x="10220187" y="4655928"/>
                <a:ext cx="326010" cy="1030498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86" name="矩形 485"/>
              <p:cNvSpPr/>
              <p:nvPr/>
            </p:nvSpPr>
            <p:spPr bwMode="auto">
              <a:xfrm>
                <a:off x="10546197" y="4655928"/>
                <a:ext cx="326010" cy="1030498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87" name="矩形 486"/>
              <p:cNvSpPr/>
              <p:nvPr/>
            </p:nvSpPr>
            <p:spPr bwMode="auto">
              <a:xfrm>
                <a:off x="10872208" y="4655928"/>
                <a:ext cx="326010" cy="1030498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ysClr val="windowText" lastClr="000000">
                    <a:lumMod val="95000"/>
                    <a:lumOff val="5000"/>
                  </a:sysClr>
                </a:solidFill>
              </a:ln>
              <a:effectLst/>
              <a:extLst/>
            </p:spPr>
            <p:txBody>
              <a:bodyPr vert="vert270" wrap="none" lIns="121920" tIns="18000" rIns="121920" bIns="18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defRPr/>
                </a:pPr>
                <a:endParaRPr lang="zh-CN" altLang="en-US" sz="800" b="1" kern="0" dirty="0">
                  <a:solidFill>
                    <a:srgbClr val="232323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70" name="矩形 469"/>
            <p:cNvSpPr/>
            <p:nvPr/>
          </p:nvSpPr>
          <p:spPr bwMode="auto">
            <a:xfrm>
              <a:off x="6453331" y="4451994"/>
              <a:ext cx="1158855" cy="2039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vert="horz" wrap="none" lIns="121920" tIns="18000" rIns="121920" bIns="180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r>
                <a:rPr lang="en-US" altLang="zh-CN" sz="800" b="1" kern="0" dirty="0">
                  <a:solidFill>
                    <a:srgbClr val="1D1D1A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rPr>
                <a:t>PDSCH (OFDM)</a:t>
              </a:r>
              <a:endParaRPr lang="zh-CN" altLang="en-US" sz="800" b="1" kern="0" dirty="0">
                <a:solidFill>
                  <a:srgbClr val="1D1D1A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endParaRPr>
            </a:p>
          </p:txBody>
        </p:sp>
        <p:sp>
          <p:nvSpPr>
            <p:cNvPr id="471" name="矩形 470"/>
            <p:cNvSpPr/>
            <p:nvPr/>
          </p:nvSpPr>
          <p:spPr bwMode="auto">
            <a:xfrm>
              <a:off x="8629638" y="4471620"/>
              <a:ext cx="1158855" cy="2039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vert="horz" wrap="none" lIns="121920" tIns="18000" rIns="121920" bIns="180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r>
                <a:rPr lang="en-US" altLang="zh-CN" sz="800" b="1" kern="0" dirty="0">
                  <a:solidFill>
                    <a:srgbClr val="1D1D1A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rPr>
                <a:t>PDSCH (DFT-s-OFDM)</a:t>
              </a:r>
              <a:endParaRPr lang="zh-CN" altLang="en-US" sz="800" b="1" kern="0" dirty="0">
                <a:solidFill>
                  <a:srgbClr val="1D1D1A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04" name="组合 503"/>
          <p:cNvGrpSpPr/>
          <p:nvPr/>
        </p:nvGrpSpPr>
        <p:grpSpPr>
          <a:xfrm>
            <a:off x="7146444" y="3678890"/>
            <a:ext cx="1775704" cy="644835"/>
            <a:chOff x="6031396" y="3450955"/>
            <a:chExt cx="1775704" cy="644835"/>
          </a:xfrm>
        </p:grpSpPr>
        <p:sp>
          <p:nvSpPr>
            <p:cNvPr id="505" name="椭圆 504"/>
            <p:cNvSpPr/>
            <p:nvPr/>
          </p:nvSpPr>
          <p:spPr>
            <a:xfrm>
              <a:off x="6031396" y="3974746"/>
              <a:ext cx="1765228" cy="12104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srgbClr val="666666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506" name="组合 772"/>
            <p:cNvGrpSpPr>
              <a:grpSpLocks/>
            </p:cNvGrpSpPr>
            <p:nvPr/>
          </p:nvGrpSpPr>
          <p:grpSpPr bwMode="auto">
            <a:xfrm flipH="1">
              <a:off x="6120684" y="3450955"/>
              <a:ext cx="331761" cy="584237"/>
              <a:chOff x="3175000" y="3795713"/>
              <a:chExt cx="414338" cy="598488"/>
            </a:xfrm>
          </p:grpSpPr>
          <p:sp>
            <p:nvSpPr>
              <p:cNvPr id="514" name="Freeform 681"/>
              <p:cNvSpPr>
                <a:spLocks/>
              </p:cNvSpPr>
              <p:nvPr/>
            </p:nvSpPr>
            <p:spPr bwMode="auto">
              <a:xfrm>
                <a:off x="3365500" y="3922713"/>
                <a:ext cx="223838" cy="471488"/>
              </a:xfrm>
              <a:custGeom>
                <a:avLst/>
                <a:gdLst>
                  <a:gd name="T0" fmla="*/ 2147483646 w 532"/>
                  <a:gd name="T1" fmla="*/ 2147483646 h 1124"/>
                  <a:gd name="T2" fmla="*/ 2147483646 w 532"/>
                  <a:gd name="T3" fmla="*/ 2147483646 h 1124"/>
                  <a:gd name="T4" fmla="*/ 2147483646 w 532"/>
                  <a:gd name="T5" fmla="*/ 2147483646 h 1124"/>
                  <a:gd name="T6" fmla="*/ 2147483646 w 532"/>
                  <a:gd name="T7" fmla="*/ 2147483646 h 1124"/>
                  <a:gd name="T8" fmla="*/ 2147483646 w 532"/>
                  <a:gd name="T9" fmla="*/ 2147483646 h 1124"/>
                  <a:gd name="T10" fmla="*/ 2147483646 w 532"/>
                  <a:gd name="T11" fmla="*/ 2147483646 h 1124"/>
                  <a:gd name="T12" fmla="*/ 2147483646 w 532"/>
                  <a:gd name="T13" fmla="*/ 2147483646 h 1124"/>
                  <a:gd name="T14" fmla="*/ 2147483646 w 532"/>
                  <a:gd name="T15" fmla="*/ 2147483646 h 1124"/>
                  <a:gd name="T16" fmla="*/ 2147483646 w 532"/>
                  <a:gd name="T17" fmla="*/ 2147483646 h 11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32"/>
                  <a:gd name="T28" fmla="*/ 0 h 1124"/>
                  <a:gd name="T29" fmla="*/ 532 w 532"/>
                  <a:gd name="T30" fmla="*/ 1124 h 11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32" h="1124">
                    <a:moveTo>
                      <a:pt x="495" y="1124"/>
                    </a:moveTo>
                    <a:lnTo>
                      <a:pt x="495" y="1124"/>
                    </a:lnTo>
                    <a:cubicBezTo>
                      <a:pt x="482" y="1124"/>
                      <a:pt x="469" y="1116"/>
                      <a:pt x="464" y="1104"/>
                    </a:cubicBezTo>
                    <a:lnTo>
                      <a:pt x="8" y="51"/>
                    </a:lnTo>
                    <a:cubicBezTo>
                      <a:pt x="0" y="34"/>
                      <a:pt x="8" y="15"/>
                      <a:pt x="25" y="7"/>
                    </a:cubicBezTo>
                    <a:cubicBezTo>
                      <a:pt x="42" y="0"/>
                      <a:pt x="61" y="8"/>
                      <a:pt x="69" y="25"/>
                    </a:cubicBezTo>
                    <a:lnTo>
                      <a:pt x="525" y="1077"/>
                    </a:lnTo>
                    <a:cubicBezTo>
                      <a:pt x="532" y="1094"/>
                      <a:pt x="525" y="1114"/>
                      <a:pt x="508" y="1121"/>
                    </a:cubicBezTo>
                    <a:cubicBezTo>
                      <a:pt x="504" y="1123"/>
                      <a:pt x="499" y="1124"/>
                      <a:pt x="495" y="1124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zh-CN" altLang="en-US" sz="2139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5" name="Freeform 682"/>
              <p:cNvSpPr>
                <a:spLocks/>
              </p:cNvSpPr>
              <p:nvPr/>
            </p:nvSpPr>
            <p:spPr bwMode="auto">
              <a:xfrm>
                <a:off x="3175000" y="3922713"/>
                <a:ext cx="222250" cy="471488"/>
              </a:xfrm>
              <a:custGeom>
                <a:avLst/>
                <a:gdLst>
                  <a:gd name="T0" fmla="*/ 2147483646 w 532"/>
                  <a:gd name="T1" fmla="*/ 2147483646 h 1124"/>
                  <a:gd name="T2" fmla="*/ 2147483646 w 532"/>
                  <a:gd name="T3" fmla="*/ 2147483646 h 1124"/>
                  <a:gd name="T4" fmla="*/ 2147483646 w 532"/>
                  <a:gd name="T5" fmla="*/ 2147483646 h 1124"/>
                  <a:gd name="T6" fmla="*/ 2147483646 w 532"/>
                  <a:gd name="T7" fmla="*/ 2147483646 h 1124"/>
                  <a:gd name="T8" fmla="*/ 2147483646 w 532"/>
                  <a:gd name="T9" fmla="*/ 2147483646 h 1124"/>
                  <a:gd name="T10" fmla="*/ 2147483646 w 532"/>
                  <a:gd name="T11" fmla="*/ 2147483646 h 1124"/>
                  <a:gd name="T12" fmla="*/ 2147483646 w 532"/>
                  <a:gd name="T13" fmla="*/ 2147483646 h 1124"/>
                  <a:gd name="T14" fmla="*/ 2147483646 w 532"/>
                  <a:gd name="T15" fmla="*/ 2147483646 h 1124"/>
                  <a:gd name="T16" fmla="*/ 2147483646 w 532"/>
                  <a:gd name="T17" fmla="*/ 2147483646 h 11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32"/>
                  <a:gd name="T28" fmla="*/ 0 h 1124"/>
                  <a:gd name="T29" fmla="*/ 532 w 532"/>
                  <a:gd name="T30" fmla="*/ 1124 h 11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32" h="1124">
                    <a:moveTo>
                      <a:pt x="38" y="1124"/>
                    </a:moveTo>
                    <a:lnTo>
                      <a:pt x="38" y="1124"/>
                    </a:lnTo>
                    <a:cubicBezTo>
                      <a:pt x="33" y="1124"/>
                      <a:pt x="29" y="1123"/>
                      <a:pt x="25" y="1121"/>
                    </a:cubicBezTo>
                    <a:cubicBezTo>
                      <a:pt x="8" y="1114"/>
                      <a:pt x="0" y="1094"/>
                      <a:pt x="7" y="1077"/>
                    </a:cubicBezTo>
                    <a:lnTo>
                      <a:pt x="464" y="25"/>
                    </a:lnTo>
                    <a:cubicBezTo>
                      <a:pt x="471" y="8"/>
                      <a:pt x="491" y="0"/>
                      <a:pt x="507" y="7"/>
                    </a:cubicBezTo>
                    <a:cubicBezTo>
                      <a:pt x="524" y="15"/>
                      <a:pt x="532" y="34"/>
                      <a:pt x="525" y="51"/>
                    </a:cubicBezTo>
                    <a:lnTo>
                      <a:pt x="68" y="1104"/>
                    </a:lnTo>
                    <a:cubicBezTo>
                      <a:pt x="63" y="1116"/>
                      <a:pt x="51" y="1124"/>
                      <a:pt x="38" y="1124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zh-CN" altLang="en-US" sz="2139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6" name="Freeform 689"/>
              <p:cNvSpPr>
                <a:spLocks/>
              </p:cNvSpPr>
              <p:nvPr/>
            </p:nvSpPr>
            <p:spPr bwMode="auto">
              <a:xfrm>
                <a:off x="3286125" y="4116388"/>
                <a:ext cx="192088" cy="26988"/>
              </a:xfrm>
              <a:custGeom>
                <a:avLst/>
                <a:gdLst>
                  <a:gd name="T0" fmla="*/ 2147483646 w 461"/>
                  <a:gd name="T1" fmla="*/ 2147483646 h 66"/>
                  <a:gd name="T2" fmla="*/ 2147483646 w 461"/>
                  <a:gd name="T3" fmla="*/ 2147483646 h 66"/>
                  <a:gd name="T4" fmla="*/ 2147483646 w 461"/>
                  <a:gd name="T5" fmla="*/ 2147483646 h 66"/>
                  <a:gd name="T6" fmla="*/ 0 w 461"/>
                  <a:gd name="T7" fmla="*/ 2147483646 h 66"/>
                  <a:gd name="T8" fmla="*/ 2147483646 w 461"/>
                  <a:gd name="T9" fmla="*/ 0 h 66"/>
                  <a:gd name="T10" fmla="*/ 2147483646 w 461"/>
                  <a:gd name="T11" fmla="*/ 0 h 66"/>
                  <a:gd name="T12" fmla="*/ 2147483646 w 461"/>
                  <a:gd name="T13" fmla="*/ 2147483646 h 66"/>
                  <a:gd name="T14" fmla="*/ 2147483646 w 461"/>
                  <a:gd name="T15" fmla="*/ 2147483646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61"/>
                  <a:gd name="T25" fmla="*/ 0 h 66"/>
                  <a:gd name="T26" fmla="*/ 461 w 461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61" h="66">
                    <a:moveTo>
                      <a:pt x="427" y="66"/>
                    </a:moveTo>
                    <a:lnTo>
                      <a:pt x="427" y="66"/>
                    </a:lnTo>
                    <a:lnTo>
                      <a:pt x="33" y="66"/>
                    </a:lnTo>
                    <a:cubicBezTo>
                      <a:pt x="14" y="66"/>
                      <a:pt x="0" y="51"/>
                      <a:pt x="0" y="33"/>
                    </a:cubicBezTo>
                    <a:cubicBezTo>
                      <a:pt x="0" y="15"/>
                      <a:pt x="14" y="0"/>
                      <a:pt x="33" y="0"/>
                    </a:cubicBezTo>
                    <a:lnTo>
                      <a:pt x="427" y="0"/>
                    </a:lnTo>
                    <a:cubicBezTo>
                      <a:pt x="446" y="0"/>
                      <a:pt x="461" y="15"/>
                      <a:pt x="461" y="33"/>
                    </a:cubicBezTo>
                    <a:cubicBezTo>
                      <a:pt x="461" y="51"/>
                      <a:pt x="446" y="66"/>
                      <a:pt x="427" y="66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zh-CN" altLang="en-US" sz="2139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7" name="Freeform 690"/>
              <p:cNvSpPr>
                <a:spLocks/>
              </p:cNvSpPr>
              <p:nvPr/>
            </p:nvSpPr>
            <p:spPr bwMode="auto">
              <a:xfrm>
                <a:off x="3427413" y="4283075"/>
                <a:ext cx="123825" cy="28575"/>
              </a:xfrm>
              <a:custGeom>
                <a:avLst/>
                <a:gdLst>
                  <a:gd name="T0" fmla="*/ 2147483646 w 296"/>
                  <a:gd name="T1" fmla="*/ 2147483646 h 67"/>
                  <a:gd name="T2" fmla="*/ 2147483646 w 296"/>
                  <a:gd name="T3" fmla="*/ 2147483646 h 67"/>
                  <a:gd name="T4" fmla="*/ 2147483646 w 296"/>
                  <a:gd name="T5" fmla="*/ 2147483646 h 67"/>
                  <a:gd name="T6" fmla="*/ 0 w 296"/>
                  <a:gd name="T7" fmla="*/ 2147483646 h 67"/>
                  <a:gd name="T8" fmla="*/ 2147483646 w 296"/>
                  <a:gd name="T9" fmla="*/ 0 h 67"/>
                  <a:gd name="T10" fmla="*/ 2147483646 w 296"/>
                  <a:gd name="T11" fmla="*/ 0 h 67"/>
                  <a:gd name="T12" fmla="*/ 2147483646 w 296"/>
                  <a:gd name="T13" fmla="*/ 2147483646 h 67"/>
                  <a:gd name="T14" fmla="*/ 2147483646 w 296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6"/>
                  <a:gd name="T25" fmla="*/ 0 h 67"/>
                  <a:gd name="T26" fmla="*/ 296 w 296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6" h="67">
                    <a:moveTo>
                      <a:pt x="262" y="67"/>
                    </a:moveTo>
                    <a:lnTo>
                      <a:pt x="262" y="67"/>
                    </a:lnTo>
                    <a:lnTo>
                      <a:pt x="34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lnTo>
                      <a:pt x="262" y="0"/>
                    </a:lnTo>
                    <a:cubicBezTo>
                      <a:pt x="281" y="0"/>
                      <a:pt x="296" y="15"/>
                      <a:pt x="296" y="34"/>
                    </a:cubicBezTo>
                    <a:cubicBezTo>
                      <a:pt x="296" y="52"/>
                      <a:pt x="281" y="67"/>
                      <a:pt x="262" y="67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zh-CN" altLang="en-US" sz="2139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8" name="Freeform 691"/>
              <p:cNvSpPr>
                <a:spLocks/>
              </p:cNvSpPr>
              <p:nvPr/>
            </p:nvSpPr>
            <p:spPr bwMode="auto">
              <a:xfrm>
                <a:off x="3213100" y="4283075"/>
                <a:ext cx="134938" cy="28575"/>
              </a:xfrm>
              <a:custGeom>
                <a:avLst/>
                <a:gdLst>
                  <a:gd name="T0" fmla="*/ 2147483646 w 325"/>
                  <a:gd name="T1" fmla="*/ 2147483646 h 67"/>
                  <a:gd name="T2" fmla="*/ 2147483646 w 325"/>
                  <a:gd name="T3" fmla="*/ 2147483646 h 67"/>
                  <a:gd name="T4" fmla="*/ 2147483646 w 325"/>
                  <a:gd name="T5" fmla="*/ 2147483646 h 67"/>
                  <a:gd name="T6" fmla="*/ 0 w 325"/>
                  <a:gd name="T7" fmla="*/ 2147483646 h 67"/>
                  <a:gd name="T8" fmla="*/ 2147483646 w 325"/>
                  <a:gd name="T9" fmla="*/ 0 h 67"/>
                  <a:gd name="T10" fmla="*/ 2147483646 w 325"/>
                  <a:gd name="T11" fmla="*/ 0 h 67"/>
                  <a:gd name="T12" fmla="*/ 2147483646 w 325"/>
                  <a:gd name="T13" fmla="*/ 2147483646 h 67"/>
                  <a:gd name="T14" fmla="*/ 2147483646 w 325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5"/>
                  <a:gd name="T25" fmla="*/ 0 h 67"/>
                  <a:gd name="T26" fmla="*/ 325 w 325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5" h="67">
                    <a:moveTo>
                      <a:pt x="292" y="67"/>
                    </a:moveTo>
                    <a:lnTo>
                      <a:pt x="292" y="67"/>
                    </a:lnTo>
                    <a:lnTo>
                      <a:pt x="34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lnTo>
                      <a:pt x="292" y="0"/>
                    </a:lnTo>
                    <a:cubicBezTo>
                      <a:pt x="310" y="0"/>
                      <a:pt x="325" y="15"/>
                      <a:pt x="325" y="34"/>
                    </a:cubicBezTo>
                    <a:cubicBezTo>
                      <a:pt x="325" y="52"/>
                      <a:pt x="310" y="67"/>
                      <a:pt x="292" y="67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zh-CN" altLang="en-US" sz="2139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9" name="Freeform 692"/>
              <p:cNvSpPr>
                <a:spLocks/>
              </p:cNvSpPr>
              <p:nvPr/>
            </p:nvSpPr>
            <p:spPr bwMode="auto">
              <a:xfrm>
                <a:off x="3316288" y="4268788"/>
                <a:ext cx="58738" cy="57150"/>
              </a:xfrm>
              <a:custGeom>
                <a:avLst/>
                <a:gdLst>
                  <a:gd name="T0" fmla="*/ 2147483646 w 139"/>
                  <a:gd name="T1" fmla="*/ 2147483646 h 138"/>
                  <a:gd name="T2" fmla="*/ 2147483646 w 139"/>
                  <a:gd name="T3" fmla="*/ 2147483646 h 138"/>
                  <a:gd name="T4" fmla="*/ 0 w 139"/>
                  <a:gd name="T5" fmla="*/ 2147483646 h 138"/>
                  <a:gd name="T6" fmla="*/ 2147483646 w 139"/>
                  <a:gd name="T7" fmla="*/ 0 h 138"/>
                  <a:gd name="T8" fmla="*/ 2147483646 w 139"/>
                  <a:gd name="T9" fmla="*/ 2147483646 h 138"/>
                  <a:gd name="T10" fmla="*/ 2147483646 w 139"/>
                  <a:gd name="T11" fmla="*/ 2147483646 h 1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138"/>
                  <a:gd name="T20" fmla="*/ 139 w 139"/>
                  <a:gd name="T21" fmla="*/ 138 h 1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138">
                    <a:moveTo>
                      <a:pt x="69" y="138"/>
                    </a:moveTo>
                    <a:lnTo>
                      <a:pt x="69" y="138"/>
                    </a:lnTo>
                    <a:cubicBezTo>
                      <a:pt x="31" y="138"/>
                      <a:pt x="0" y="107"/>
                      <a:pt x="0" y="69"/>
                    </a:cubicBezTo>
                    <a:cubicBezTo>
                      <a:pt x="0" y="31"/>
                      <a:pt x="31" y="0"/>
                      <a:pt x="69" y="0"/>
                    </a:cubicBezTo>
                    <a:cubicBezTo>
                      <a:pt x="107" y="0"/>
                      <a:pt x="139" y="31"/>
                      <a:pt x="139" y="69"/>
                    </a:cubicBezTo>
                    <a:cubicBezTo>
                      <a:pt x="139" y="107"/>
                      <a:pt x="107" y="138"/>
                      <a:pt x="69" y="138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zh-CN" altLang="en-US" sz="2139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0" name="Freeform 693"/>
              <p:cNvSpPr>
                <a:spLocks/>
              </p:cNvSpPr>
              <p:nvPr/>
            </p:nvSpPr>
            <p:spPr bwMode="auto">
              <a:xfrm>
                <a:off x="3406775" y="4267200"/>
                <a:ext cx="57150" cy="58738"/>
              </a:xfrm>
              <a:custGeom>
                <a:avLst/>
                <a:gdLst>
                  <a:gd name="T0" fmla="*/ 2147483646 w 138"/>
                  <a:gd name="T1" fmla="*/ 2147483646 h 139"/>
                  <a:gd name="T2" fmla="*/ 2147483646 w 138"/>
                  <a:gd name="T3" fmla="*/ 2147483646 h 139"/>
                  <a:gd name="T4" fmla="*/ 0 w 138"/>
                  <a:gd name="T5" fmla="*/ 2147483646 h 139"/>
                  <a:gd name="T6" fmla="*/ 2147483646 w 138"/>
                  <a:gd name="T7" fmla="*/ 0 h 139"/>
                  <a:gd name="T8" fmla="*/ 2147483646 w 138"/>
                  <a:gd name="T9" fmla="*/ 2147483646 h 139"/>
                  <a:gd name="T10" fmla="*/ 2147483646 w 138"/>
                  <a:gd name="T11" fmla="*/ 2147483646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8"/>
                  <a:gd name="T19" fmla="*/ 0 h 139"/>
                  <a:gd name="T20" fmla="*/ 138 w 138"/>
                  <a:gd name="T21" fmla="*/ 139 h 1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8" h="139">
                    <a:moveTo>
                      <a:pt x="69" y="139"/>
                    </a:moveTo>
                    <a:lnTo>
                      <a:pt x="69" y="139"/>
                    </a:lnTo>
                    <a:cubicBezTo>
                      <a:pt x="30" y="139"/>
                      <a:pt x="0" y="107"/>
                      <a:pt x="0" y="69"/>
                    </a:cubicBezTo>
                    <a:cubicBezTo>
                      <a:pt x="0" y="31"/>
                      <a:pt x="30" y="0"/>
                      <a:pt x="69" y="0"/>
                    </a:cubicBezTo>
                    <a:cubicBezTo>
                      <a:pt x="107" y="0"/>
                      <a:pt x="138" y="31"/>
                      <a:pt x="138" y="69"/>
                    </a:cubicBezTo>
                    <a:cubicBezTo>
                      <a:pt x="138" y="107"/>
                      <a:pt x="107" y="139"/>
                      <a:pt x="69" y="139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zh-CN" altLang="en-US" sz="2139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1" name="Freeform 694"/>
              <p:cNvSpPr>
                <a:spLocks noEditPoints="1"/>
              </p:cNvSpPr>
              <p:nvPr/>
            </p:nvSpPr>
            <p:spPr bwMode="auto">
              <a:xfrm>
                <a:off x="3338513" y="3795713"/>
                <a:ext cx="87313" cy="157163"/>
              </a:xfrm>
              <a:custGeom>
                <a:avLst/>
                <a:gdLst>
                  <a:gd name="T0" fmla="*/ 2147483646 w 209"/>
                  <a:gd name="T1" fmla="*/ 2147483646 h 373"/>
                  <a:gd name="T2" fmla="*/ 2147483646 w 209"/>
                  <a:gd name="T3" fmla="*/ 2147483646 h 373"/>
                  <a:gd name="T4" fmla="*/ 2147483646 w 209"/>
                  <a:gd name="T5" fmla="*/ 2147483646 h 373"/>
                  <a:gd name="T6" fmla="*/ 2147483646 w 209"/>
                  <a:gd name="T7" fmla="*/ 2147483646 h 373"/>
                  <a:gd name="T8" fmla="*/ 2147483646 w 209"/>
                  <a:gd name="T9" fmla="*/ 2147483646 h 373"/>
                  <a:gd name="T10" fmla="*/ 2147483646 w 209"/>
                  <a:gd name="T11" fmla="*/ 2147483646 h 373"/>
                  <a:gd name="T12" fmla="*/ 2147483646 w 209"/>
                  <a:gd name="T13" fmla="*/ 2147483646 h 373"/>
                  <a:gd name="T14" fmla="*/ 2147483646 w 209"/>
                  <a:gd name="T15" fmla="*/ 2147483646 h 373"/>
                  <a:gd name="T16" fmla="*/ 2147483646 w 209"/>
                  <a:gd name="T17" fmla="*/ 2147483646 h 373"/>
                  <a:gd name="T18" fmla="*/ 0 w 209"/>
                  <a:gd name="T19" fmla="*/ 2147483646 h 373"/>
                  <a:gd name="T20" fmla="*/ 0 w 209"/>
                  <a:gd name="T21" fmla="*/ 2147483646 h 373"/>
                  <a:gd name="T22" fmla="*/ 2147483646 w 209"/>
                  <a:gd name="T23" fmla="*/ 0 h 373"/>
                  <a:gd name="T24" fmla="*/ 2147483646 w 209"/>
                  <a:gd name="T25" fmla="*/ 0 h 373"/>
                  <a:gd name="T26" fmla="*/ 2147483646 w 209"/>
                  <a:gd name="T27" fmla="*/ 2147483646 h 373"/>
                  <a:gd name="T28" fmla="*/ 2147483646 w 209"/>
                  <a:gd name="T29" fmla="*/ 2147483646 h 373"/>
                  <a:gd name="T30" fmla="*/ 2147483646 w 209"/>
                  <a:gd name="T31" fmla="*/ 2147483646 h 37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09"/>
                  <a:gd name="T49" fmla="*/ 0 h 373"/>
                  <a:gd name="T50" fmla="*/ 209 w 209"/>
                  <a:gd name="T51" fmla="*/ 373 h 37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09" h="373">
                    <a:moveTo>
                      <a:pt x="66" y="307"/>
                    </a:moveTo>
                    <a:lnTo>
                      <a:pt x="66" y="307"/>
                    </a:lnTo>
                    <a:lnTo>
                      <a:pt x="143" y="307"/>
                    </a:lnTo>
                    <a:lnTo>
                      <a:pt x="143" y="67"/>
                    </a:lnTo>
                    <a:lnTo>
                      <a:pt x="66" y="67"/>
                    </a:lnTo>
                    <a:lnTo>
                      <a:pt x="66" y="307"/>
                    </a:lnTo>
                    <a:close/>
                    <a:moveTo>
                      <a:pt x="176" y="373"/>
                    </a:moveTo>
                    <a:lnTo>
                      <a:pt x="176" y="373"/>
                    </a:lnTo>
                    <a:lnTo>
                      <a:pt x="33" y="373"/>
                    </a:lnTo>
                    <a:cubicBezTo>
                      <a:pt x="15" y="373"/>
                      <a:pt x="0" y="358"/>
                      <a:pt x="0" y="340"/>
                    </a:cubicBezTo>
                    <a:lnTo>
                      <a:pt x="0" y="33"/>
                    </a:lnTo>
                    <a:cubicBezTo>
                      <a:pt x="0" y="15"/>
                      <a:pt x="15" y="0"/>
                      <a:pt x="33" y="0"/>
                    </a:cubicBezTo>
                    <a:lnTo>
                      <a:pt x="176" y="0"/>
                    </a:lnTo>
                    <a:cubicBezTo>
                      <a:pt x="194" y="0"/>
                      <a:pt x="209" y="15"/>
                      <a:pt x="209" y="33"/>
                    </a:cubicBezTo>
                    <a:lnTo>
                      <a:pt x="209" y="340"/>
                    </a:lnTo>
                    <a:cubicBezTo>
                      <a:pt x="209" y="358"/>
                      <a:pt x="194" y="373"/>
                      <a:pt x="176" y="373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zh-CN" altLang="en-US" sz="2139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2" name="Freeform 695"/>
              <p:cNvSpPr>
                <a:spLocks noEditPoints="1"/>
              </p:cNvSpPr>
              <p:nvPr/>
            </p:nvSpPr>
            <p:spPr bwMode="auto">
              <a:xfrm>
                <a:off x="3398838" y="3830638"/>
                <a:ext cx="87313" cy="122238"/>
              </a:xfrm>
              <a:custGeom>
                <a:avLst/>
                <a:gdLst>
                  <a:gd name="T0" fmla="*/ 2147483646 w 209"/>
                  <a:gd name="T1" fmla="*/ 2147483646 h 292"/>
                  <a:gd name="T2" fmla="*/ 2147483646 w 209"/>
                  <a:gd name="T3" fmla="*/ 2147483646 h 292"/>
                  <a:gd name="T4" fmla="*/ 2147483646 w 209"/>
                  <a:gd name="T5" fmla="*/ 2147483646 h 292"/>
                  <a:gd name="T6" fmla="*/ 2147483646 w 209"/>
                  <a:gd name="T7" fmla="*/ 2147483646 h 292"/>
                  <a:gd name="T8" fmla="*/ 2147483646 w 209"/>
                  <a:gd name="T9" fmla="*/ 2147483646 h 292"/>
                  <a:gd name="T10" fmla="*/ 2147483646 w 209"/>
                  <a:gd name="T11" fmla="*/ 2147483646 h 292"/>
                  <a:gd name="T12" fmla="*/ 2147483646 w 209"/>
                  <a:gd name="T13" fmla="*/ 2147483646 h 292"/>
                  <a:gd name="T14" fmla="*/ 2147483646 w 209"/>
                  <a:gd name="T15" fmla="*/ 2147483646 h 292"/>
                  <a:gd name="T16" fmla="*/ 2147483646 w 209"/>
                  <a:gd name="T17" fmla="*/ 2147483646 h 292"/>
                  <a:gd name="T18" fmla="*/ 0 w 209"/>
                  <a:gd name="T19" fmla="*/ 2147483646 h 292"/>
                  <a:gd name="T20" fmla="*/ 0 w 209"/>
                  <a:gd name="T21" fmla="*/ 2147483646 h 292"/>
                  <a:gd name="T22" fmla="*/ 2147483646 w 209"/>
                  <a:gd name="T23" fmla="*/ 0 h 292"/>
                  <a:gd name="T24" fmla="*/ 2147483646 w 209"/>
                  <a:gd name="T25" fmla="*/ 0 h 292"/>
                  <a:gd name="T26" fmla="*/ 2147483646 w 209"/>
                  <a:gd name="T27" fmla="*/ 2147483646 h 292"/>
                  <a:gd name="T28" fmla="*/ 2147483646 w 209"/>
                  <a:gd name="T29" fmla="*/ 2147483646 h 292"/>
                  <a:gd name="T30" fmla="*/ 2147483646 w 209"/>
                  <a:gd name="T31" fmla="*/ 2147483646 h 29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09"/>
                  <a:gd name="T49" fmla="*/ 0 h 292"/>
                  <a:gd name="T50" fmla="*/ 209 w 209"/>
                  <a:gd name="T51" fmla="*/ 292 h 29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09" h="292">
                    <a:moveTo>
                      <a:pt x="66" y="226"/>
                    </a:moveTo>
                    <a:lnTo>
                      <a:pt x="66" y="226"/>
                    </a:lnTo>
                    <a:lnTo>
                      <a:pt x="142" y="226"/>
                    </a:lnTo>
                    <a:lnTo>
                      <a:pt x="142" y="67"/>
                    </a:lnTo>
                    <a:lnTo>
                      <a:pt x="66" y="67"/>
                    </a:lnTo>
                    <a:lnTo>
                      <a:pt x="66" y="226"/>
                    </a:lnTo>
                    <a:close/>
                    <a:moveTo>
                      <a:pt x="176" y="292"/>
                    </a:moveTo>
                    <a:lnTo>
                      <a:pt x="176" y="292"/>
                    </a:lnTo>
                    <a:lnTo>
                      <a:pt x="33" y="292"/>
                    </a:lnTo>
                    <a:cubicBezTo>
                      <a:pt x="14" y="292"/>
                      <a:pt x="0" y="277"/>
                      <a:pt x="0" y="259"/>
                    </a:cubicBezTo>
                    <a:lnTo>
                      <a:pt x="0" y="33"/>
                    </a:lnTo>
                    <a:cubicBezTo>
                      <a:pt x="0" y="15"/>
                      <a:pt x="14" y="0"/>
                      <a:pt x="33" y="0"/>
                    </a:cubicBezTo>
                    <a:lnTo>
                      <a:pt x="176" y="0"/>
                    </a:lnTo>
                    <a:cubicBezTo>
                      <a:pt x="194" y="0"/>
                      <a:pt x="209" y="15"/>
                      <a:pt x="209" y="33"/>
                    </a:cubicBezTo>
                    <a:lnTo>
                      <a:pt x="209" y="259"/>
                    </a:lnTo>
                    <a:cubicBezTo>
                      <a:pt x="209" y="277"/>
                      <a:pt x="194" y="292"/>
                      <a:pt x="176" y="292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zh-CN" altLang="en-US" sz="2139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3" name="Freeform 696"/>
              <p:cNvSpPr>
                <a:spLocks noEditPoints="1"/>
              </p:cNvSpPr>
              <p:nvPr/>
            </p:nvSpPr>
            <p:spPr bwMode="auto">
              <a:xfrm>
                <a:off x="3278188" y="3830638"/>
                <a:ext cx="87313" cy="122238"/>
              </a:xfrm>
              <a:custGeom>
                <a:avLst/>
                <a:gdLst>
                  <a:gd name="T0" fmla="*/ 2147483646 w 209"/>
                  <a:gd name="T1" fmla="*/ 2147483646 h 292"/>
                  <a:gd name="T2" fmla="*/ 2147483646 w 209"/>
                  <a:gd name="T3" fmla="*/ 2147483646 h 292"/>
                  <a:gd name="T4" fmla="*/ 2147483646 w 209"/>
                  <a:gd name="T5" fmla="*/ 2147483646 h 292"/>
                  <a:gd name="T6" fmla="*/ 2147483646 w 209"/>
                  <a:gd name="T7" fmla="*/ 2147483646 h 292"/>
                  <a:gd name="T8" fmla="*/ 2147483646 w 209"/>
                  <a:gd name="T9" fmla="*/ 2147483646 h 292"/>
                  <a:gd name="T10" fmla="*/ 2147483646 w 209"/>
                  <a:gd name="T11" fmla="*/ 2147483646 h 292"/>
                  <a:gd name="T12" fmla="*/ 2147483646 w 209"/>
                  <a:gd name="T13" fmla="*/ 2147483646 h 292"/>
                  <a:gd name="T14" fmla="*/ 2147483646 w 209"/>
                  <a:gd name="T15" fmla="*/ 2147483646 h 292"/>
                  <a:gd name="T16" fmla="*/ 2147483646 w 209"/>
                  <a:gd name="T17" fmla="*/ 2147483646 h 292"/>
                  <a:gd name="T18" fmla="*/ 0 w 209"/>
                  <a:gd name="T19" fmla="*/ 2147483646 h 292"/>
                  <a:gd name="T20" fmla="*/ 0 w 209"/>
                  <a:gd name="T21" fmla="*/ 2147483646 h 292"/>
                  <a:gd name="T22" fmla="*/ 2147483646 w 209"/>
                  <a:gd name="T23" fmla="*/ 0 h 292"/>
                  <a:gd name="T24" fmla="*/ 2147483646 w 209"/>
                  <a:gd name="T25" fmla="*/ 0 h 292"/>
                  <a:gd name="T26" fmla="*/ 2147483646 w 209"/>
                  <a:gd name="T27" fmla="*/ 2147483646 h 292"/>
                  <a:gd name="T28" fmla="*/ 2147483646 w 209"/>
                  <a:gd name="T29" fmla="*/ 2147483646 h 292"/>
                  <a:gd name="T30" fmla="*/ 2147483646 w 209"/>
                  <a:gd name="T31" fmla="*/ 2147483646 h 29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09"/>
                  <a:gd name="T49" fmla="*/ 0 h 292"/>
                  <a:gd name="T50" fmla="*/ 209 w 209"/>
                  <a:gd name="T51" fmla="*/ 292 h 29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09" h="292">
                    <a:moveTo>
                      <a:pt x="67" y="226"/>
                    </a:moveTo>
                    <a:lnTo>
                      <a:pt x="67" y="226"/>
                    </a:lnTo>
                    <a:lnTo>
                      <a:pt x="143" y="226"/>
                    </a:lnTo>
                    <a:lnTo>
                      <a:pt x="143" y="67"/>
                    </a:lnTo>
                    <a:lnTo>
                      <a:pt x="67" y="67"/>
                    </a:lnTo>
                    <a:lnTo>
                      <a:pt x="67" y="226"/>
                    </a:lnTo>
                    <a:close/>
                    <a:moveTo>
                      <a:pt x="176" y="292"/>
                    </a:moveTo>
                    <a:lnTo>
                      <a:pt x="176" y="292"/>
                    </a:lnTo>
                    <a:lnTo>
                      <a:pt x="33" y="292"/>
                    </a:lnTo>
                    <a:cubicBezTo>
                      <a:pt x="15" y="292"/>
                      <a:pt x="0" y="277"/>
                      <a:pt x="0" y="259"/>
                    </a:cubicBezTo>
                    <a:lnTo>
                      <a:pt x="0" y="33"/>
                    </a:lnTo>
                    <a:cubicBezTo>
                      <a:pt x="0" y="15"/>
                      <a:pt x="15" y="0"/>
                      <a:pt x="33" y="0"/>
                    </a:cubicBezTo>
                    <a:lnTo>
                      <a:pt x="176" y="0"/>
                    </a:lnTo>
                    <a:cubicBezTo>
                      <a:pt x="194" y="0"/>
                      <a:pt x="209" y="15"/>
                      <a:pt x="209" y="33"/>
                    </a:cubicBezTo>
                    <a:lnTo>
                      <a:pt x="209" y="259"/>
                    </a:lnTo>
                    <a:cubicBezTo>
                      <a:pt x="209" y="277"/>
                      <a:pt x="194" y="292"/>
                      <a:pt x="176" y="292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zh-CN" altLang="en-US" sz="2139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07" name="椭圆 506"/>
            <p:cNvSpPr/>
            <p:nvPr/>
          </p:nvSpPr>
          <p:spPr>
            <a:xfrm rot="1886785" flipH="1">
              <a:off x="6414577" y="3647658"/>
              <a:ext cx="477671" cy="80090"/>
            </a:xfrm>
            <a:prstGeom prst="ellipse">
              <a:avLst/>
            </a:prstGeom>
            <a:solidFill>
              <a:srgbClr val="C7000A">
                <a:lumMod val="60000"/>
                <a:lumOff val="40000"/>
                <a:alpha val="70000"/>
              </a:srgbClr>
            </a:solidFill>
            <a:ln w="6350">
              <a:noFill/>
            </a:ln>
          </p:spPr>
          <p:txBody>
            <a:bodyPr wrap="square" rtlCol="0" anchor="ctr" anchorCtr="0">
              <a:noAutofit/>
            </a:bodyPr>
            <a:lstStyle/>
            <a:p>
              <a:pPr algn="ctr" defTabSz="914400">
                <a:lnSpc>
                  <a:spcPct val="125000"/>
                </a:lnSpc>
                <a:spcBef>
                  <a:spcPts val="600"/>
                </a:spcBef>
                <a:defRPr/>
              </a:pPr>
              <a:endParaRPr lang="zh-CN" altLang="en-US" sz="700" kern="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508" name="组合 507"/>
            <p:cNvGrpSpPr/>
            <p:nvPr/>
          </p:nvGrpSpPr>
          <p:grpSpPr>
            <a:xfrm>
              <a:off x="6935953" y="3865105"/>
              <a:ext cx="116531" cy="157979"/>
              <a:chOff x="6708949" y="4086237"/>
              <a:chExt cx="97299" cy="160307"/>
            </a:xfrm>
          </p:grpSpPr>
          <p:sp>
            <p:nvSpPr>
              <p:cNvPr id="512" name="矩形 511"/>
              <p:cNvSpPr/>
              <p:nvPr/>
            </p:nvSpPr>
            <p:spPr bwMode="auto">
              <a:xfrm>
                <a:off x="6713640" y="4096548"/>
                <a:ext cx="87535" cy="142629"/>
              </a:xfrm>
              <a:prstGeom prst="rect">
                <a:avLst/>
              </a:prstGeom>
              <a:solidFill>
                <a:srgbClr val="FFFFFF"/>
              </a:solidFill>
              <a:ln w="12700">
                <a:noFill/>
              </a:ln>
              <a:effectLst/>
              <a:extLst/>
            </p:spPr>
            <p:txBody>
              <a:bodyPr vert="horz" wrap="square" lIns="91404" tIns="45702" rIns="91404" bIns="45702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buClr>
                    <a:srgbClr val="CC9900"/>
                  </a:buClr>
                  <a:buFont typeface="Wingdings" pitchFamily="2" charset="2"/>
                  <a:buChar char="n"/>
                  <a:defRPr/>
                </a:pPr>
                <a:endParaRPr lang="zh-CN" altLang="en-US" sz="1600" kern="0">
                  <a:solidFill>
                    <a:srgbClr val="00B0F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3" name="Freeform 126"/>
              <p:cNvSpPr>
                <a:spLocks noEditPoints="1"/>
              </p:cNvSpPr>
              <p:nvPr/>
            </p:nvSpPr>
            <p:spPr bwMode="auto">
              <a:xfrm>
                <a:off x="6708949" y="4086237"/>
                <a:ext cx="97299" cy="160307"/>
              </a:xfrm>
              <a:custGeom>
                <a:avLst/>
                <a:gdLst/>
                <a:ahLst/>
                <a:cxnLst>
                  <a:cxn ang="0">
                    <a:pos x="69" y="0"/>
                  </a:cxn>
                  <a:cxn ang="0">
                    <a:pos x="22" y="22"/>
                  </a:cxn>
                  <a:cxn ang="0">
                    <a:pos x="0" y="69"/>
                  </a:cxn>
                  <a:cxn ang="0">
                    <a:pos x="4" y="450"/>
                  </a:cxn>
                  <a:cxn ang="0">
                    <a:pos x="43" y="498"/>
                  </a:cxn>
                  <a:cxn ang="0">
                    <a:pos x="286" y="502"/>
                  </a:cxn>
                  <a:cxn ang="0">
                    <a:pos x="312" y="498"/>
                  </a:cxn>
                  <a:cxn ang="0">
                    <a:pos x="355" y="450"/>
                  </a:cxn>
                  <a:cxn ang="0">
                    <a:pos x="355" y="69"/>
                  </a:cxn>
                  <a:cxn ang="0">
                    <a:pos x="333" y="22"/>
                  </a:cxn>
                  <a:cxn ang="0">
                    <a:pos x="286" y="0"/>
                  </a:cxn>
                  <a:cxn ang="0">
                    <a:pos x="65" y="455"/>
                  </a:cxn>
                  <a:cxn ang="0">
                    <a:pos x="52" y="416"/>
                  </a:cxn>
                  <a:cxn ang="0">
                    <a:pos x="65" y="403"/>
                  </a:cxn>
                  <a:cxn ang="0">
                    <a:pos x="138" y="416"/>
                  </a:cxn>
                  <a:cxn ang="0">
                    <a:pos x="138" y="446"/>
                  </a:cxn>
                  <a:cxn ang="0">
                    <a:pos x="216" y="446"/>
                  </a:cxn>
                  <a:cxn ang="0">
                    <a:pos x="208" y="459"/>
                  </a:cxn>
                  <a:cxn ang="0">
                    <a:pos x="199" y="468"/>
                  </a:cxn>
                  <a:cxn ang="0">
                    <a:pos x="195" y="468"/>
                  </a:cxn>
                  <a:cxn ang="0">
                    <a:pos x="169" y="468"/>
                  </a:cxn>
                  <a:cxn ang="0">
                    <a:pos x="169" y="468"/>
                  </a:cxn>
                  <a:cxn ang="0">
                    <a:pos x="160" y="463"/>
                  </a:cxn>
                  <a:cxn ang="0">
                    <a:pos x="156" y="459"/>
                  </a:cxn>
                  <a:cxn ang="0">
                    <a:pos x="151" y="450"/>
                  </a:cxn>
                  <a:cxn ang="0">
                    <a:pos x="147" y="446"/>
                  </a:cxn>
                  <a:cxn ang="0">
                    <a:pos x="147" y="433"/>
                  </a:cxn>
                  <a:cxn ang="0">
                    <a:pos x="151" y="416"/>
                  </a:cxn>
                  <a:cxn ang="0">
                    <a:pos x="156" y="407"/>
                  </a:cxn>
                  <a:cxn ang="0">
                    <a:pos x="169" y="398"/>
                  </a:cxn>
                  <a:cxn ang="0">
                    <a:pos x="177" y="394"/>
                  </a:cxn>
                  <a:cxn ang="0">
                    <a:pos x="182" y="394"/>
                  </a:cxn>
                  <a:cxn ang="0">
                    <a:pos x="190" y="394"/>
                  </a:cxn>
                  <a:cxn ang="0">
                    <a:pos x="199" y="398"/>
                  </a:cxn>
                  <a:cxn ang="0">
                    <a:pos x="208" y="407"/>
                  </a:cxn>
                  <a:cxn ang="0">
                    <a:pos x="216" y="416"/>
                  </a:cxn>
                  <a:cxn ang="0">
                    <a:pos x="221" y="424"/>
                  </a:cxn>
                  <a:cxn ang="0">
                    <a:pos x="221" y="433"/>
                  </a:cxn>
                  <a:cxn ang="0">
                    <a:pos x="307" y="442"/>
                  </a:cxn>
                  <a:cxn ang="0">
                    <a:pos x="290" y="455"/>
                  </a:cxn>
                  <a:cxn ang="0">
                    <a:pos x="229" y="446"/>
                  </a:cxn>
                  <a:cxn ang="0">
                    <a:pos x="225" y="416"/>
                  </a:cxn>
                  <a:cxn ang="0">
                    <a:pos x="290" y="403"/>
                  </a:cxn>
                  <a:cxn ang="0">
                    <a:pos x="307" y="442"/>
                  </a:cxn>
                  <a:cxn ang="0">
                    <a:pos x="307" y="329"/>
                  </a:cxn>
                  <a:cxn ang="0">
                    <a:pos x="260" y="359"/>
                  </a:cxn>
                  <a:cxn ang="0">
                    <a:pos x="73" y="355"/>
                  </a:cxn>
                  <a:cxn ang="0">
                    <a:pos x="43" y="312"/>
                  </a:cxn>
                  <a:cxn ang="0">
                    <a:pos x="48" y="69"/>
                  </a:cxn>
                  <a:cxn ang="0">
                    <a:pos x="95" y="39"/>
                  </a:cxn>
                  <a:cxn ang="0">
                    <a:pos x="281" y="43"/>
                  </a:cxn>
                  <a:cxn ang="0">
                    <a:pos x="312" y="87"/>
                  </a:cxn>
                </a:cxnLst>
                <a:rect l="0" t="0" r="r" b="b"/>
                <a:pathLst>
                  <a:path w="355" h="502">
                    <a:moveTo>
                      <a:pt x="286" y="0"/>
                    </a:moveTo>
                    <a:lnTo>
                      <a:pt x="69" y="0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4"/>
                    </a:lnTo>
                    <a:lnTo>
                      <a:pt x="22" y="22"/>
                    </a:lnTo>
                    <a:lnTo>
                      <a:pt x="4" y="43"/>
                    </a:lnTo>
                    <a:lnTo>
                      <a:pt x="4" y="56"/>
                    </a:lnTo>
                    <a:lnTo>
                      <a:pt x="0" y="69"/>
                    </a:lnTo>
                    <a:lnTo>
                      <a:pt x="0" y="433"/>
                    </a:lnTo>
                    <a:lnTo>
                      <a:pt x="0" y="433"/>
                    </a:lnTo>
                    <a:lnTo>
                      <a:pt x="4" y="450"/>
                    </a:lnTo>
                    <a:lnTo>
                      <a:pt x="4" y="463"/>
                    </a:lnTo>
                    <a:lnTo>
                      <a:pt x="22" y="485"/>
                    </a:lnTo>
                    <a:lnTo>
                      <a:pt x="43" y="498"/>
                    </a:lnTo>
                    <a:lnTo>
                      <a:pt x="56" y="502"/>
                    </a:lnTo>
                    <a:lnTo>
                      <a:pt x="69" y="502"/>
                    </a:lnTo>
                    <a:lnTo>
                      <a:pt x="286" y="502"/>
                    </a:lnTo>
                    <a:lnTo>
                      <a:pt x="286" y="502"/>
                    </a:lnTo>
                    <a:lnTo>
                      <a:pt x="299" y="502"/>
                    </a:lnTo>
                    <a:lnTo>
                      <a:pt x="312" y="498"/>
                    </a:lnTo>
                    <a:lnTo>
                      <a:pt x="333" y="485"/>
                    </a:lnTo>
                    <a:lnTo>
                      <a:pt x="350" y="463"/>
                    </a:lnTo>
                    <a:lnTo>
                      <a:pt x="355" y="450"/>
                    </a:lnTo>
                    <a:lnTo>
                      <a:pt x="355" y="433"/>
                    </a:lnTo>
                    <a:lnTo>
                      <a:pt x="355" y="69"/>
                    </a:lnTo>
                    <a:lnTo>
                      <a:pt x="355" y="69"/>
                    </a:lnTo>
                    <a:lnTo>
                      <a:pt x="355" y="56"/>
                    </a:lnTo>
                    <a:lnTo>
                      <a:pt x="350" y="43"/>
                    </a:lnTo>
                    <a:lnTo>
                      <a:pt x="333" y="22"/>
                    </a:lnTo>
                    <a:lnTo>
                      <a:pt x="312" y="4"/>
                    </a:lnTo>
                    <a:lnTo>
                      <a:pt x="299" y="0"/>
                    </a:lnTo>
                    <a:lnTo>
                      <a:pt x="286" y="0"/>
                    </a:lnTo>
                    <a:lnTo>
                      <a:pt x="286" y="0"/>
                    </a:lnTo>
                    <a:close/>
                    <a:moveTo>
                      <a:pt x="65" y="455"/>
                    </a:moveTo>
                    <a:lnTo>
                      <a:pt x="65" y="455"/>
                    </a:lnTo>
                    <a:lnTo>
                      <a:pt x="56" y="450"/>
                    </a:lnTo>
                    <a:lnTo>
                      <a:pt x="52" y="442"/>
                    </a:lnTo>
                    <a:lnTo>
                      <a:pt x="52" y="416"/>
                    </a:lnTo>
                    <a:lnTo>
                      <a:pt x="52" y="416"/>
                    </a:lnTo>
                    <a:lnTo>
                      <a:pt x="56" y="407"/>
                    </a:lnTo>
                    <a:lnTo>
                      <a:pt x="65" y="403"/>
                    </a:lnTo>
                    <a:lnTo>
                      <a:pt x="147" y="403"/>
                    </a:lnTo>
                    <a:lnTo>
                      <a:pt x="147" y="403"/>
                    </a:lnTo>
                    <a:lnTo>
                      <a:pt x="138" y="416"/>
                    </a:lnTo>
                    <a:lnTo>
                      <a:pt x="134" y="433"/>
                    </a:lnTo>
                    <a:lnTo>
                      <a:pt x="134" y="433"/>
                    </a:lnTo>
                    <a:lnTo>
                      <a:pt x="138" y="446"/>
                    </a:lnTo>
                    <a:lnTo>
                      <a:pt x="138" y="455"/>
                    </a:lnTo>
                    <a:lnTo>
                      <a:pt x="65" y="455"/>
                    </a:lnTo>
                    <a:close/>
                    <a:moveTo>
                      <a:pt x="216" y="446"/>
                    </a:moveTo>
                    <a:lnTo>
                      <a:pt x="216" y="446"/>
                    </a:lnTo>
                    <a:lnTo>
                      <a:pt x="208" y="459"/>
                    </a:lnTo>
                    <a:lnTo>
                      <a:pt x="208" y="459"/>
                    </a:lnTo>
                    <a:lnTo>
                      <a:pt x="203" y="463"/>
                    </a:lnTo>
                    <a:lnTo>
                      <a:pt x="203" y="463"/>
                    </a:lnTo>
                    <a:lnTo>
                      <a:pt x="199" y="468"/>
                    </a:lnTo>
                    <a:lnTo>
                      <a:pt x="195" y="468"/>
                    </a:lnTo>
                    <a:lnTo>
                      <a:pt x="195" y="468"/>
                    </a:lnTo>
                    <a:lnTo>
                      <a:pt x="195" y="468"/>
                    </a:lnTo>
                    <a:lnTo>
                      <a:pt x="195" y="468"/>
                    </a:lnTo>
                    <a:lnTo>
                      <a:pt x="182" y="468"/>
                    </a:lnTo>
                    <a:lnTo>
                      <a:pt x="169" y="468"/>
                    </a:lnTo>
                    <a:lnTo>
                      <a:pt x="169" y="468"/>
                    </a:lnTo>
                    <a:lnTo>
                      <a:pt x="169" y="468"/>
                    </a:lnTo>
                    <a:lnTo>
                      <a:pt x="169" y="468"/>
                    </a:lnTo>
                    <a:lnTo>
                      <a:pt x="164" y="463"/>
                    </a:lnTo>
                    <a:lnTo>
                      <a:pt x="160" y="463"/>
                    </a:lnTo>
                    <a:lnTo>
                      <a:pt x="160" y="463"/>
                    </a:lnTo>
                    <a:lnTo>
                      <a:pt x="156" y="459"/>
                    </a:lnTo>
                    <a:lnTo>
                      <a:pt x="156" y="459"/>
                    </a:lnTo>
                    <a:lnTo>
                      <a:pt x="156" y="459"/>
                    </a:lnTo>
                    <a:lnTo>
                      <a:pt x="156" y="459"/>
                    </a:lnTo>
                    <a:lnTo>
                      <a:pt x="151" y="455"/>
                    </a:lnTo>
                    <a:lnTo>
                      <a:pt x="151" y="450"/>
                    </a:lnTo>
                    <a:lnTo>
                      <a:pt x="151" y="450"/>
                    </a:lnTo>
                    <a:lnTo>
                      <a:pt x="147" y="446"/>
                    </a:lnTo>
                    <a:lnTo>
                      <a:pt x="147" y="446"/>
                    </a:lnTo>
                    <a:lnTo>
                      <a:pt x="147" y="446"/>
                    </a:lnTo>
                    <a:lnTo>
                      <a:pt x="147" y="433"/>
                    </a:lnTo>
                    <a:lnTo>
                      <a:pt x="147" y="433"/>
                    </a:lnTo>
                    <a:lnTo>
                      <a:pt x="147" y="420"/>
                    </a:lnTo>
                    <a:lnTo>
                      <a:pt x="147" y="420"/>
                    </a:lnTo>
                    <a:lnTo>
                      <a:pt x="151" y="416"/>
                    </a:lnTo>
                    <a:lnTo>
                      <a:pt x="151" y="416"/>
                    </a:lnTo>
                    <a:lnTo>
                      <a:pt x="156" y="407"/>
                    </a:lnTo>
                    <a:lnTo>
                      <a:pt x="156" y="407"/>
                    </a:lnTo>
                    <a:lnTo>
                      <a:pt x="169" y="398"/>
                    </a:lnTo>
                    <a:lnTo>
                      <a:pt x="169" y="398"/>
                    </a:lnTo>
                    <a:lnTo>
                      <a:pt x="169" y="398"/>
                    </a:lnTo>
                    <a:lnTo>
                      <a:pt x="173" y="394"/>
                    </a:lnTo>
                    <a:lnTo>
                      <a:pt x="177" y="394"/>
                    </a:lnTo>
                    <a:lnTo>
                      <a:pt x="177" y="394"/>
                    </a:lnTo>
                    <a:lnTo>
                      <a:pt x="182" y="394"/>
                    </a:lnTo>
                    <a:lnTo>
                      <a:pt x="182" y="394"/>
                    </a:lnTo>
                    <a:lnTo>
                      <a:pt x="182" y="394"/>
                    </a:lnTo>
                    <a:lnTo>
                      <a:pt x="182" y="394"/>
                    </a:lnTo>
                    <a:lnTo>
                      <a:pt x="190" y="394"/>
                    </a:lnTo>
                    <a:lnTo>
                      <a:pt x="190" y="394"/>
                    </a:lnTo>
                    <a:lnTo>
                      <a:pt x="195" y="398"/>
                    </a:lnTo>
                    <a:lnTo>
                      <a:pt x="199" y="398"/>
                    </a:lnTo>
                    <a:lnTo>
                      <a:pt x="199" y="398"/>
                    </a:lnTo>
                    <a:lnTo>
                      <a:pt x="199" y="398"/>
                    </a:lnTo>
                    <a:lnTo>
                      <a:pt x="199" y="398"/>
                    </a:lnTo>
                    <a:lnTo>
                      <a:pt x="208" y="407"/>
                    </a:lnTo>
                    <a:lnTo>
                      <a:pt x="216" y="416"/>
                    </a:lnTo>
                    <a:lnTo>
                      <a:pt x="216" y="416"/>
                    </a:lnTo>
                    <a:lnTo>
                      <a:pt x="216" y="416"/>
                    </a:lnTo>
                    <a:lnTo>
                      <a:pt x="216" y="420"/>
                    </a:lnTo>
                    <a:lnTo>
                      <a:pt x="221" y="424"/>
                    </a:lnTo>
                    <a:lnTo>
                      <a:pt x="221" y="424"/>
                    </a:lnTo>
                    <a:lnTo>
                      <a:pt x="221" y="429"/>
                    </a:lnTo>
                    <a:lnTo>
                      <a:pt x="221" y="433"/>
                    </a:lnTo>
                    <a:lnTo>
                      <a:pt x="221" y="433"/>
                    </a:lnTo>
                    <a:lnTo>
                      <a:pt x="216" y="446"/>
                    </a:lnTo>
                    <a:lnTo>
                      <a:pt x="216" y="446"/>
                    </a:lnTo>
                    <a:close/>
                    <a:moveTo>
                      <a:pt x="307" y="442"/>
                    </a:moveTo>
                    <a:lnTo>
                      <a:pt x="307" y="442"/>
                    </a:lnTo>
                    <a:lnTo>
                      <a:pt x="299" y="450"/>
                    </a:lnTo>
                    <a:lnTo>
                      <a:pt x="290" y="455"/>
                    </a:lnTo>
                    <a:lnTo>
                      <a:pt x="225" y="455"/>
                    </a:lnTo>
                    <a:lnTo>
                      <a:pt x="225" y="455"/>
                    </a:lnTo>
                    <a:lnTo>
                      <a:pt x="229" y="446"/>
                    </a:lnTo>
                    <a:lnTo>
                      <a:pt x="229" y="433"/>
                    </a:lnTo>
                    <a:lnTo>
                      <a:pt x="229" y="433"/>
                    </a:lnTo>
                    <a:lnTo>
                      <a:pt x="225" y="416"/>
                    </a:lnTo>
                    <a:lnTo>
                      <a:pt x="216" y="403"/>
                    </a:lnTo>
                    <a:lnTo>
                      <a:pt x="290" y="403"/>
                    </a:lnTo>
                    <a:lnTo>
                      <a:pt x="290" y="403"/>
                    </a:lnTo>
                    <a:lnTo>
                      <a:pt x="299" y="407"/>
                    </a:lnTo>
                    <a:lnTo>
                      <a:pt x="307" y="416"/>
                    </a:lnTo>
                    <a:lnTo>
                      <a:pt x="307" y="442"/>
                    </a:lnTo>
                    <a:close/>
                    <a:moveTo>
                      <a:pt x="312" y="312"/>
                    </a:moveTo>
                    <a:lnTo>
                      <a:pt x="312" y="312"/>
                    </a:lnTo>
                    <a:lnTo>
                      <a:pt x="307" y="329"/>
                    </a:lnTo>
                    <a:lnTo>
                      <a:pt x="299" y="346"/>
                    </a:lnTo>
                    <a:lnTo>
                      <a:pt x="281" y="355"/>
                    </a:lnTo>
                    <a:lnTo>
                      <a:pt x="260" y="359"/>
                    </a:lnTo>
                    <a:lnTo>
                      <a:pt x="95" y="359"/>
                    </a:lnTo>
                    <a:lnTo>
                      <a:pt x="95" y="359"/>
                    </a:lnTo>
                    <a:lnTo>
                      <a:pt x="73" y="355"/>
                    </a:lnTo>
                    <a:lnTo>
                      <a:pt x="56" y="346"/>
                    </a:lnTo>
                    <a:lnTo>
                      <a:pt x="48" y="329"/>
                    </a:lnTo>
                    <a:lnTo>
                      <a:pt x="43" y="312"/>
                    </a:lnTo>
                    <a:lnTo>
                      <a:pt x="43" y="87"/>
                    </a:lnTo>
                    <a:lnTo>
                      <a:pt x="43" y="87"/>
                    </a:lnTo>
                    <a:lnTo>
                      <a:pt x="48" y="69"/>
                    </a:lnTo>
                    <a:lnTo>
                      <a:pt x="56" y="52"/>
                    </a:lnTo>
                    <a:lnTo>
                      <a:pt x="73" y="43"/>
                    </a:lnTo>
                    <a:lnTo>
                      <a:pt x="95" y="39"/>
                    </a:lnTo>
                    <a:lnTo>
                      <a:pt x="260" y="39"/>
                    </a:lnTo>
                    <a:lnTo>
                      <a:pt x="260" y="39"/>
                    </a:lnTo>
                    <a:lnTo>
                      <a:pt x="281" y="43"/>
                    </a:lnTo>
                    <a:lnTo>
                      <a:pt x="299" y="52"/>
                    </a:lnTo>
                    <a:lnTo>
                      <a:pt x="307" y="69"/>
                    </a:lnTo>
                    <a:lnTo>
                      <a:pt x="312" y="87"/>
                    </a:lnTo>
                    <a:lnTo>
                      <a:pt x="312" y="312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48" tIns="60925" rIns="121848" bIns="60925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048">
                  <a:defRPr/>
                </a:pPr>
                <a:endParaRPr lang="zh-CN" altLang="en-US" sz="1200" kern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微软雅黑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09" name="组合 508"/>
            <p:cNvGrpSpPr/>
            <p:nvPr/>
          </p:nvGrpSpPr>
          <p:grpSpPr>
            <a:xfrm>
              <a:off x="7690569" y="3865349"/>
              <a:ext cx="116531" cy="157979"/>
              <a:chOff x="6708949" y="4086237"/>
              <a:chExt cx="97299" cy="160307"/>
            </a:xfrm>
          </p:grpSpPr>
          <p:sp>
            <p:nvSpPr>
              <p:cNvPr id="510" name="矩形 509"/>
              <p:cNvSpPr/>
              <p:nvPr/>
            </p:nvSpPr>
            <p:spPr bwMode="auto">
              <a:xfrm>
                <a:off x="6713640" y="4096548"/>
                <a:ext cx="87535" cy="142629"/>
              </a:xfrm>
              <a:prstGeom prst="rect">
                <a:avLst/>
              </a:prstGeom>
              <a:solidFill>
                <a:srgbClr val="FFFFFF"/>
              </a:solidFill>
              <a:ln w="12700">
                <a:noFill/>
              </a:ln>
              <a:effectLst/>
              <a:extLst/>
            </p:spPr>
            <p:txBody>
              <a:bodyPr vert="horz" wrap="square" lIns="91404" tIns="45702" rIns="91404" bIns="45702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buClr>
                    <a:srgbClr val="CC9900"/>
                  </a:buClr>
                  <a:buFont typeface="Wingdings" pitchFamily="2" charset="2"/>
                  <a:buChar char="n"/>
                  <a:defRPr/>
                </a:pPr>
                <a:endParaRPr lang="zh-CN" altLang="en-US" sz="1600" kern="0">
                  <a:solidFill>
                    <a:srgbClr val="00B0F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1" name="Freeform 126"/>
              <p:cNvSpPr>
                <a:spLocks noEditPoints="1"/>
              </p:cNvSpPr>
              <p:nvPr/>
            </p:nvSpPr>
            <p:spPr bwMode="auto">
              <a:xfrm>
                <a:off x="6708949" y="4086237"/>
                <a:ext cx="97299" cy="160307"/>
              </a:xfrm>
              <a:custGeom>
                <a:avLst/>
                <a:gdLst/>
                <a:ahLst/>
                <a:cxnLst>
                  <a:cxn ang="0">
                    <a:pos x="69" y="0"/>
                  </a:cxn>
                  <a:cxn ang="0">
                    <a:pos x="22" y="22"/>
                  </a:cxn>
                  <a:cxn ang="0">
                    <a:pos x="0" y="69"/>
                  </a:cxn>
                  <a:cxn ang="0">
                    <a:pos x="4" y="450"/>
                  </a:cxn>
                  <a:cxn ang="0">
                    <a:pos x="43" y="498"/>
                  </a:cxn>
                  <a:cxn ang="0">
                    <a:pos x="286" y="502"/>
                  </a:cxn>
                  <a:cxn ang="0">
                    <a:pos x="312" y="498"/>
                  </a:cxn>
                  <a:cxn ang="0">
                    <a:pos x="355" y="450"/>
                  </a:cxn>
                  <a:cxn ang="0">
                    <a:pos x="355" y="69"/>
                  </a:cxn>
                  <a:cxn ang="0">
                    <a:pos x="333" y="22"/>
                  </a:cxn>
                  <a:cxn ang="0">
                    <a:pos x="286" y="0"/>
                  </a:cxn>
                  <a:cxn ang="0">
                    <a:pos x="65" y="455"/>
                  </a:cxn>
                  <a:cxn ang="0">
                    <a:pos x="52" y="416"/>
                  </a:cxn>
                  <a:cxn ang="0">
                    <a:pos x="65" y="403"/>
                  </a:cxn>
                  <a:cxn ang="0">
                    <a:pos x="138" y="416"/>
                  </a:cxn>
                  <a:cxn ang="0">
                    <a:pos x="138" y="446"/>
                  </a:cxn>
                  <a:cxn ang="0">
                    <a:pos x="216" y="446"/>
                  </a:cxn>
                  <a:cxn ang="0">
                    <a:pos x="208" y="459"/>
                  </a:cxn>
                  <a:cxn ang="0">
                    <a:pos x="199" y="468"/>
                  </a:cxn>
                  <a:cxn ang="0">
                    <a:pos x="195" y="468"/>
                  </a:cxn>
                  <a:cxn ang="0">
                    <a:pos x="169" y="468"/>
                  </a:cxn>
                  <a:cxn ang="0">
                    <a:pos x="169" y="468"/>
                  </a:cxn>
                  <a:cxn ang="0">
                    <a:pos x="160" y="463"/>
                  </a:cxn>
                  <a:cxn ang="0">
                    <a:pos x="156" y="459"/>
                  </a:cxn>
                  <a:cxn ang="0">
                    <a:pos x="151" y="450"/>
                  </a:cxn>
                  <a:cxn ang="0">
                    <a:pos x="147" y="446"/>
                  </a:cxn>
                  <a:cxn ang="0">
                    <a:pos x="147" y="433"/>
                  </a:cxn>
                  <a:cxn ang="0">
                    <a:pos x="151" y="416"/>
                  </a:cxn>
                  <a:cxn ang="0">
                    <a:pos x="156" y="407"/>
                  </a:cxn>
                  <a:cxn ang="0">
                    <a:pos x="169" y="398"/>
                  </a:cxn>
                  <a:cxn ang="0">
                    <a:pos x="177" y="394"/>
                  </a:cxn>
                  <a:cxn ang="0">
                    <a:pos x="182" y="394"/>
                  </a:cxn>
                  <a:cxn ang="0">
                    <a:pos x="190" y="394"/>
                  </a:cxn>
                  <a:cxn ang="0">
                    <a:pos x="199" y="398"/>
                  </a:cxn>
                  <a:cxn ang="0">
                    <a:pos x="208" y="407"/>
                  </a:cxn>
                  <a:cxn ang="0">
                    <a:pos x="216" y="416"/>
                  </a:cxn>
                  <a:cxn ang="0">
                    <a:pos x="221" y="424"/>
                  </a:cxn>
                  <a:cxn ang="0">
                    <a:pos x="221" y="433"/>
                  </a:cxn>
                  <a:cxn ang="0">
                    <a:pos x="307" y="442"/>
                  </a:cxn>
                  <a:cxn ang="0">
                    <a:pos x="290" y="455"/>
                  </a:cxn>
                  <a:cxn ang="0">
                    <a:pos x="229" y="446"/>
                  </a:cxn>
                  <a:cxn ang="0">
                    <a:pos x="225" y="416"/>
                  </a:cxn>
                  <a:cxn ang="0">
                    <a:pos x="290" y="403"/>
                  </a:cxn>
                  <a:cxn ang="0">
                    <a:pos x="307" y="442"/>
                  </a:cxn>
                  <a:cxn ang="0">
                    <a:pos x="307" y="329"/>
                  </a:cxn>
                  <a:cxn ang="0">
                    <a:pos x="260" y="359"/>
                  </a:cxn>
                  <a:cxn ang="0">
                    <a:pos x="73" y="355"/>
                  </a:cxn>
                  <a:cxn ang="0">
                    <a:pos x="43" y="312"/>
                  </a:cxn>
                  <a:cxn ang="0">
                    <a:pos x="48" y="69"/>
                  </a:cxn>
                  <a:cxn ang="0">
                    <a:pos x="95" y="39"/>
                  </a:cxn>
                  <a:cxn ang="0">
                    <a:pos x="281" y="43"/>
                  </a:cxn>
                  <a:cxn ang="0">
                    <a:pos x="312" y="87"/>
                  </a:cxn>
                </a:cxnLst>
                <a:rect l="0" t="0" r="r" b="b"/>
                <a:pathLst>
                  <a:path w="355" h="502">
                    <a:moveTo>
                      <a:pt x="286" y="0"/>
                    </a:moveTo>
                    <a:lnTo>
                      <a:pt x="69" y="0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4"/>
                    </a:lnTo>
                    <a:lnTo>
                      <a:pt x="22" y="22"/>
                    </a:lnTo>
                    <a:lnTo>
                      <a:pt x="4" y="43"/>
                    </a:lnTo>
                    <a:lnTo>
                      <a:pt x="4" y="56"/>
                    </a:lnTo>
                    <a:lnTo>
                      <a:pt x="0" y="69"/>
                    </a:lnTo>
                    <a:lnTo>
                      <a:pt x="0" y="433"/>
                    </a:lnTo>
                    <a:lnTo>
                      <a:pt x="0" y="433"/>
                    </a:lnTo>
                    <a:lnTo>
                      <a:pt x="4" y="450"/>
                    </a:lnTo>
                    <a:lnTo>
                      <a:pt x="4" y="463"/>
                    </a:lnTo>
                    <a:lnTo>
                      <a:pt x="22" y="485"/>
                    </a:lnTo>
                    <a:lnTo>
                      <a:pt x="43" y="498"/>
                    </a:lnTo>
                    <a:lnTo>
                      <a:pt x="56" y="502"/>
                    </a:lnTo>
                    <a:lnTo>
                      <a:pt x="69" y="502"/>
                    </a:lnTo>
                    <a:lnTo>
                      <a:pt x="286" y="502"/>
                    </a:lnTo>
                    <a:lnTo>
                      <a:pt x="286" y="502"/>
                    </a:lnTo>
                    <a:lnTo>
                      <a:pt x="299" y="502"/>
                    </a:lnTo>
                    <a:lnTo>
                      <a:pt x="312" y="498"/>
                    </a:lnTo>
                    <a:lnTo>
                      <a:pt x="333" y="485"/>
                    </a:lnTo>
                    <a:lnTo>
                      <a:pt x="350" y="463"/>
                    </a:lnTo>
                    <a:lnTo>
                      <a:pt x="355" y="450"/>
                    </a:lnTo>
                    <a:lnTo>
                      <a:pt x="355" y="433"/>
                    </a:lnTo>
                    <a:lnTo>
                      <a:pt x="355" y="69"/>
                    </a:lnTo>
                    <a:lnTo>
                      <a:pt x="355" y="69"/>
                    </a:lnTo>
                    <a:lnTo>
                      <a:pt x="355" y="56"/>
                    </a:lnTo>
                    <a:lnTo>
                      <a:pt x="350" y="43"/>
                    </a:lnTo>
                    <a:lnTo>
                      <a:pt x="333" y="22"/>
                    </a:lnTo>
                    <a:lnTo>
                      <a:pt x="312" y="4"/>
                    </a:lnTo>
                    <a:lnTo>
                      <a:pt x="299" y="0"/>
                    </a:lnTo>
                    <a:lnTo>
                      <a:pt x="286" y="0"/>
                    </a:lnTo>
                    <a:lnTo>
                      <a:pt x="286" y="0"/>
                    </a:lnTo>
                    <a:close/>
                    <a:moveTo>
                      <a:pt x="65" y="455"/>
                    </a:moveTo>
                    <a:lnTo>
                      <a:pt x="65" y="455"/>
                    </a:lnTo>
                    <a:lnTo>
                      <a:pt x="56" y="450"/>
                    </a:lnTo>
                    <a:lnTo>
                      <a:pt x="52" y="442"/>
                    </a:lnTo>
                    <a:lnTo>
                      <a:pt x="52" y="416"/>
                    </a:lnTo>
                    <a:lnTo>
                      <a:pt x="52" y="416"/>
                    </a:lnTo>
                    <a:lnTo>
                      <a:pt x="56" y="407"/>
                    </a:lnTo>
                    <a:lnTo>
                      <a:pt x="65" y="403"/>
                    </a:lnTo>
                    <a:lnTo>
                      <a:pt x="147" y="403"/>
                    </a:lnTo>
                    <a:lnTo>
                      <a:pt x="147" y="403"/>
                    </a:lnTo>
                    <a:lnTo>
                      <a:pt x="138" y="416"/>
                    </a:lnTo>
                    <a:lnTo>
                      <a:pt x="134" y="433"/>
                    </a:lnTo>
                    <a:lnTo>
                      <a:pt x="134" y="433"/>
                    </a:lnTo>
                    <a:lnTo>
                      <a:pt x="138" y="446"/>
                    </a:lnTo>
                    <a:lnTo>
                      <a:pt x="138" y="455"/>
                    </a:lnTo>
                    <a:lnTo>
                      <a:pt x="65" y="455"/>
                    </a:lnTo>
                    <a:close/>
                    <a:moveTo>
                      <a:pt x="216" y="446"/>
                    </a:moveTo>
                    <a:lnTo>
                      <a:pt x="216" y="446"/>
                    </a:lnTo>
                    <a:lnTo>
                      <a:pt x="208" y="459"/>
                    </a:lnTo>
                    <a:lnTo>
                      <a:pt x="208" y="459"/>
                    </a:lnTo>
                    <a:lnTo>
                      <a:pt x="203" y="463"/>
                    </a:lnTo>
                    <a:lnTo>
                      <a:pt x="203" y="463"/>
                    </a:lnTo>
                    <a:lnTo>
                      <a:pt x="199" y="468"/>
                    </a:lnTo>
                    <a:lnTo>
                      <a:pt x="195" y="468"/>
                    </a:lnTo>
                    <a:lnTo>
                      <a:pt x="195" y="468"/>
                    </a:lnTo>
                    <a:lnTo>
                      <a:pt x="195" y="468"/>
                    </a:lnTo>
                    <a:lnTo>
                      <a:pt x="195" y="468"/>
                    </a:lnTo>
                    <a:lnTo>
                      <a:pt x="182" y="468"/>
                    </a:lnTo>
                    <a:lnTo>
                      <a:pt x="169" y="468"/>
                    </a:lnTo>
                    <a:lnTo>
                      <a:pt x="169" y="468"/>
                    </a:lnTo>
                    <a:lnTo>
                      <a:pt x="169" y="468"/>
                    </a:lnTo>
                    <a:lnTo>
                      <a:pt x="169" y="468"/>
                    </a:lnTo>
                    <a:lnTo>
                      <a:pt x="164" y="463"/>
                    </a:lnTo>
                    <a:lnTo>
                      <a:pt x="160" y="463"/>
                    </a:lnTo>
                    <a:lnTo>
                      <a:pt x="160" y="463"/>
                    </a:lnTo>
                    <a:lnTo>
                      <a:pt x="156" y="459"/>
                    </a:lnTo>
                    <a:lnTo>
                      <a:pt x="156" y="459"/>
                    </a:lnTo>
                    <a:lnTo>
                      <a:pt x="156" y="459"/>
                    </a:lnTo>
                    <a:lnTo>
                      <a:pt x="156" y="459"/>
                    </a:lnTo>
                    <a:lnTo>
                      <a:pt x="151" y="455"/>
                    </a:lnTo>
                    <a:lnTo>
                      <a:pt x="151" y="450"/>
                    </a:lnTo>
                    <a:lnTo>
                      <a:pt x="151" y="450"/>
                    </a:lnTo>
                    <a:lnTo>
                      <a:pt x="147" y="446"/>
                    </a:lnTo>
                    <a:lnTo>
                      <a:pt x="147" y="446"/>
                    </a:lnTo>
                    <a:lnTo>
                      <a:pt x="147" y="446"/>
                    </a:lnTo>
                    <a:lnTo>
                      <a:pt x="147" y="433"/>
                    </a:lnTo>
                    <a:lnTo>
                      <a:pt x="147" y="433"/>
                    </a:lnTo>
                    <a:lnTo>
                      <a:pt x="147" y="420"/>
                    </a:lnTo>
                    <a:lnTo>
                      <a:pt x="147" y="420"/>
                    </a:lnTo>
                    <a:lnTo>
                      <a:pt x="151" y="416"/>
                    </a:lnTo>
                    <a:lnTo>
                      <a:pt x="151" y="416"/>
                    </a:lnTo>
                    <a:lnTo>
                      <a:pt x="156" y="407"/>
                    </a:lnTo>
                    <a:lnTo>
                      <a:pt x="156" y="407"/>
                    </a:lnTo>
                    <a:lnTo>
                      <a:pt x="169" y="398"/>
                    </a:lnTo>
                    <a:lnTo>
                      <a:pt x="169" y="398"/>
                    </a:lnTo>
                    <a:lnTo>
                      <a:pt x="169" y="398"/>
                    </a:lnTo>
                    <a:lnTo>
                      <a:pt x="173" y="394"/>
                    </a:lnTo>
                    <a:lnTo>
                      <a:pt x="177" y="394"/>
                    </a:lnTo>
                    <a:lnTo>
                      <a:pt x="177" y="394"/>
                    </a:lnTo>
                    <a:lnTo>
                      <a:pt x="182" y="394"/>
                    </a:lnTo>
                    <a:lnTo>
                      <a:pt x="182" y="394"/>
                    </a:lnTo>
                    <a:lnTo>
                      <a:pt x="182" y="394"/>
                    </a:lnTo>
                    <a:lnTo>
                      <a:pt x="182" y="394"/>
                    </a:lnTo>
                    <a:lnTo>
                      <a:pt x="190" y="394"/>
                    </a:lnTo>
                    <a:lnTo>
                      <a:pt x="190" y="394"/>
                    </a:lnTo>
                    <a:lnTo>
                      <a:pt x="195" y="398"/>
                    </a:lnTo>
                    <a:lnTo>
                      <a:pt x="199" y="398"/>
                    </a:lnTo>
                    <a:lnTo>
                      <a:pt x="199" y="398"/>
                    </a:lnTo>
                    <a:lnTo>
                      <a:pt x="199" y="398"/>
                    </a:lnTo>
                    <a:lnTo>
                      <a:pt x="199" y="398"/>
                    </a:lnTo>
                    <a:lnTo>
                      <a:pt x="208" y="407"/>
                    </a:lnTo>
                    <a:lnTo>
                      <a:pt x="216" y="416"/>
                    </a:lnTo>
                    <a:lnTo>
                      <a:pt x="216" y="416"/>
                    </a:lnTo>
                    <a:lnTo>
                      <a:pt x="216" y="416"/>
                    </a:lnTo>
                    <a:lnTo>
                      <a:pt x="216" y="420"/>
                    </a:lnTo>
                    <a:lnTo>
                      <a:pt x="221" y="424"/>
                    </a:lnTo>
                    <a:lnTo>
                      <a:pt x="221" y="424"/>
                    </a:lnTo>
                    <a:lnTo>
                      <a:pt x="221" y="429"/>
                    </a:lnTo>
                    <a:lnTo>
                      <a:pt x="221" y="433"/>
                    </a:lnTo>
                    <a:lnTo>
                      <a:pt x="221" y="433"/>
                    </a:lnTo>
                    <a:lnTo>
                      <a:pt x="216" y="446"/>
                    </a:lnTo>
                    <a:lnTo>
                      <a:pt x="216" y="446"/>
                    </a:lnTo>
                    <a:close/>
                    <a:moveTo>
                      <a:pt x="307" y="442"/>
                    </a:moveTo>
                    <a:lnTo>
                      <a:pt x="307" y="442"/>
                    </a:lnTo>
                    <a:lnTo>
                      <a:pt x="299" y="450"/>
                    </a:lnTo>
                    <a:lnTo>
                      <a:pt x="290" y="455"/>
                    </a:lnTo>
                    <a:lnTo>
                      <a:pt x="225" y="455"/>
                    </a:lnTo>
                    <a:lnTo>
                      <a:pt x="225" y="455"/>
                    </a:lnTo>
                    <a:lnTo>
                      <a:pt x="229" y="446"/>
                    </a:lnTo>
                    <a:lnTo>
                      <a:pt x="229" y="433"/>
                    </a:lnTo>
                    <a:lnTo>
                      <a:pt x="229" y="433"/>
                    </a:lnTo>
                    <a:lnTo>
                      <a:pt x="225" y="416"/>
                    </a:lnTo>
                    <a:lnTo>
                      <a:pt x="216" y="403"/>
                    </a:lnTo>
                    <a:lnTo>
                      <a:pt x="290" y="403"/>
                    </a:lnTo>
                    <a:lnTo>
                      <a:pt x="290" y="403"/>
                    </a:lnTo>
                    <a:lnTo>
                      <a:pt x="299" y="407"/>
                    </a:lnTo>
                    <a:lnTo>
                      <a:pt x="307" y="416"/>
                    </a:lnTo>
                    <a:lnTo>
                      <a:pt x="307" y="442"/>
                    </a:lnTo>
                    <a:close/>
                    <a:moveTo>
                      <a:pt x="312" y="312"/>
                    </a:moveTo>
                    <a:lnTo>
                      <a:pt x="312" y="312"/>
                    </a:lnTo>
                    <a:lnTo>
                      <a:pt x="307" y="329"/>
                    </a:lnTo>
                    <a:lnTo>
                      <a:pt x="299" y="346"/>
                    </a:lnTo>
                    <a:lnTo>
                      <a:pt x="281" y="355"/>
                    </a:lnTo>
                    <a:lnTo>
                      <a:pt x="260" y="359"/>
                    </a:lnTo>
                    <a:lnTo>
                      <a:pt x="95" y="359"/>
                    </a:lnTo>
                    <a:lnTo>
                      <a:pt x="95" y="359"/>
                    </a:lnTo>
                    <a:lnTo>
                      <a:pt x="73" y="355"/>
                    </a:lnTo>
                    <a:lnTo>
                      <a:pt x="56" y="346"/>
                    </a:lnTo>
                    <a:lnTo>
                      <a:pt x="48" y="329"/>
                    </a:lnTo>
                    <a:lnTo>
                      <a:pt x="43" y="312"/>
                    </a:lnTo>
                    <a:lnTo>
                      <a:pt x="43" y="87"/>
                    </a:lnTo>
                    <a:lnTo>
                      <a:pt x="43" y="87"/>
                    </a:lnTo>
                    <a:lnTo>
                      <a:pt x="48" y="69"/>
                    </a:lnTo>
                    <a:lnTo>
                      <a:pt x="56" y="52"/>
                    </a:lnTo>
                    <a:lnTo>
                      <a:pt x="73" y="43"/>
                    </a:lnTo>
                    <a:lnTo>
                      <a:pt x="95" y="39"/>
                    </a:lnTo>
                    <a:lnTo>
                      <a:pt x="260" y="39"/>
                    </a:lnTo>
                    <a:lnTo>
                      <a:pt x="260" y="39"/>
                    </a:lnTo>
                    <a:lnTo>
                      <a:pt x="281" y="43"/>
                    </a:lnTo>
                    <a:lnTo>
                      <a:pt x="299" y="52"/>
                    </a:lnTo>
                    <a:lnTo>
                      <a:pt x="307" y="69"/>
                    </a:lnTo>
                    <a:lnTo>
                      <a:pt x="312" y="87"/>
                    </a:lnTo>
                    <a:lnTo>
                      <a:pt x="312" y="312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48" tIns="60925" rIns="121848" bIns="60925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048">
                  <a:defRPr/>
                </a:pPr>
                <a:endParaRPr lang="zh-CN" altLang="en-US" sz="1200" kern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微软雅黑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524" name="左中括号 523"/>
          <p:cNvSpPr/>
          <p:nvPr/>
        </p:nvSpPr>
        <p:spPr>
          <a:xfrm rot="5400000">
            <a:off x="8039497" y="3379132"/>
            <a:ext cx="161141" cy="2176144"/>
          </a:xfrm>
          <a:prstGeom prst="leftBracket">
            <a:avLst/>
          </a:prstGeom>
          <a:noFill/>
          <a:ln w="19050" cap="flat" cmpd="sng" algn="ctr">
            <a:solidFill>
              <a:srgbClr val="C7000A"/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algn="ctr" defTabSz="914400">
              <a:defRPr/>
            </a:pPr>
            <a:endParaRPr lang="zh-CN" altLang="en-US" sz="1600" kern="0">
              <a:solidFill>
                <a:srgbClr val="1D1D1A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525" name="组合 524"/>
          <p:cNvGrpSpPr/>
          <p:nvPr/>
        </p:nvGrpSpPr>
        <p:grpSpPr>
          <a:xfrm>
            <a:off x="9745562" y="3678890"/>
            <a:ext cx="1775704" cy="644835"/>
            <a:chOff x="6031396" y="3450955"/>
            <a:chExt cx="1775704" cy="644835"/>
          </a:xfrm>
        </p:grpSpPr>
        <p:sp>
          <p:nvSpPr>
            <p:cNvPr id="526" name="椭圆 525"/>
            <p:cNvSpPr/>
            <p:nvPr/>
          </p:nvSpPr>
          <p:spPr>
            <a:xfrm>
              <a:off x="6031396" y="3974746"/>
              <a:ext cx="1765228" cy="12104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srgbClr val="666666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527" name="组合 772"/>
            <p:cNvGrpSpPr>
              <a:grpSpLocks/>
            </p:cNvGrpSpPr>
            <p:nvPr/>
          </p:nvGrpSpPr>
          <p:grpSpPr bwMode="auto">
            <a:xfrm flipH="1">
              <a:off x="6120684" y="3450955"/>
              <a:ext cx="331761" cy="584237"/>
              <a:chOff x="3175000" y="3795713"/>
              <a:chExt cx="414338" cy="598488"/>
            </a:xfrm>
          </p:grpSpPr>
          <p:sp>
            <p:nvSpPr>
              <p:cNvPr id="535" name="Freeform 681"/>
              <p:cNvSpPr>
                <a:spLocks/>
              </p:cNvSpPr>
              <p:nvPr/>
            </p:nvSpPr>
            <p:spPr bwMode="auto">
              <a:xfrm>
                <a:off x="3365500" y="3922713"/>
                <a:ext cx="223838" cy="471488"/>
              </a:xfrm>
              <a:custGeom>
                <a:avLst/>
                <a:gdLst>
                  <a:gd name="T0" fmla="*/ 2147483646 w 532"/>
                  <a:gd name="T1" fmla="*/ 2147483646 h 1124"/>
                  <a:gd name="T2" fmla="*/ 2147483646 w 532"/>
                  <a:gd name="T3" fmla="*/ 2147483646 h 1124"/>
                  <a:gd name="T4" fmla="*/ 2147483646 w 532"/>
                  <a:gd name="T5" fmla="*/ 2147483646 h 1124"/>
                  <a:gd name="T6" fmla="*/ 2147483646 w 532"/>
                  <a:gd name="T7" fmla="*/ 2147483646 h 1124"/>
                  <a:gd name="T8" fmla="*/ 2147483646 w 532"/>
                  <a:gd name="T9" fmla="*/ 2147483646 h 1124"/>
                  <a:gd name="T10" fmla="*/ 2147483646 w 532"/>
                  <a:gd name="T11" fmla="*/ 2147483646 h 1124"/>
                  <a:gd name="T12" fmla="*/ 2147483646 w 532"/>
                  <a:gd name="T13" fmla="*/ 2147483646 h 1124"/>
                  <a:gd name="T14" fmla="*/ 2147483646 w 532"/>
                  <a:gd name="T15" fmla="*/ 2147483646 h 1124"/>
                  <a:gd name="T16" fmla="*/ 2147483646 w 532"/>
                  <a:gd name="T17" fmla="*/ 2147483646 h 11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32"/>
                  <a:gd name="T28" fmla="*/ 0 h 1124"/>
                  <a:gd name="T29" fmla="*/ 532 w 532"/>
                  <a:gd name="T30" fmla="*/ 1124 h 11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32" h="1124">
                    <a:moveTo>
                      <a:pt x="495" y="1124"/>
                    </a:moveTo>
                    <a:lnTo>
                      <a:pt x="495" y="1124"/>
                    </a:lnTo>
                    <a:cubicBezTo>
                      <a:pt x="482" y="1124"/>
                      <a:pt x="469" y="1116"/>
                      <a:pt x="464" y="1104"/>
                    </a:cubicBezTo>
                    <a:lnTo>
                      <a:pt x="8" y="51"/>
                    </a:lnTo>
                    <a:cubicBezTo>
                      <a:pt x="0" y="34"/>
                      <a:pt x="8" y="15"/>
                      <a:pt x="25" y="7"/>
                    </a:cubicBezTo>
                    <a:cubicBezTo>
                      <a:pt x="42" y="0"/>
                      <a:pt x="61" y="8"/>
                      <a:pt x="69" y="25"/>
                    </a:cubicBezTo>
                    <a:lnTo>
                      <a:pt x="525" y="1077"/>
                    </a:lnTo>
                    <a:cubicBezTo>
                      <a:pt x="532" y="1094"/>
                      <a:pt x="525" y="1114"/>
                      <a:pt x="508" y="1121"/>
                    </a:cubicBezTo>
                    <a:cubicBezTo>
                      <a:pt x="504" y="1123"/>
                      <a:pt x="499" y="1124"/>
                      <a:pt x="495" y="1124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zh-CN" altLang="en-US" sz="2139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6" name="Freeform 682"/>
              <p:cNvSpPr>
                <a:spLocks/>
              </p:cNvSpPr>
              <p:nvPr/>
            </p:nvSpPr>
            <p:spPr bwMode="auto">
              <a:xfrm>
                <a:off x="3175000" y="3922713"/>
                <a:ext cx="222250" cy="471488"/>
              </a:xfrm>
              <a:custGeom>
                <a:avLst/>
                <a:gdLst>
                  <a:gd name="T0" fmla="*/ 2147483646 w 532"/>
                  <a:gd name="T1" fmla="*/ 2147483646 h 1124"/>
                  <a:gd name="T2" fmla="*/ 2147483646 w 532"/>
                  <a:gd name="T3" fmla="*/ 2147483646 h 1124"/>
                  <a:gd name="T4" fmla="*/ 2147483646 w 532"/>
                  <a:gd name="T5" fmla="*/ 2147483646 h 1124"/>
                  <a:gd name="T6" fmla="*/ 2147483646 w 532"/>
                  <a:gd name="T7" fmla="*/ 2147483646 h 1124"/>
                  <a:gd name="T8" fmla="*/ 2147483646 w 532"/>
                  <a:gd name="T9" fmla="*/ 2147483646 h 1124"/>
                  <a:gd name="T10" fmla="*/ 2147483646 w 532"/>
                  <a:gd name="T11" fmla="*/ 2147483646 h 1124"/>
                  <a:gd name="T12" fmla="*/ 2147483646 w 532"/>
                  <a:gd name="T13" fmla="*/ 2147483646 h 1124"/>
                  <a:gd name="T14" fmla="*/ 2147483646 w 532"/>
                  <a:gd name="T15" fmla="*/ 2147483646 h 1124"/>
                  <a:gd name="T16" fmla="*/ 2147483646 w 532"/>
                  <a:gd name="T17" fmla="*/ 2147483646 h 11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32"/>
                  <a:gd name="T28" fmla="*/ 0 h 1124"/>
                  <a:gd name="T29" fmla="*/ 532 w 532"/>
                  <a:gd name="T30" fmla="*/ 1124 h 11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32" h="1124">
                    <a:moveTo>
                      <a:pt x="38" y="1124"/>
                    </a:moveTo>
                    <a:lnTo>
                      <a:pt x="38" y="1124"/>
                    </a:lnTo>
                    <a:cubicBezTo>
                      <a:pt x="33" y="1124"/>
                      <a:pt x="29" y="1123"/>
                      <a:pt x="25" y="1121"/>
                    </a:cubicBezTo>
                    <a:cubicBezTo>
                      <a:pt x="8" y="1114"/>
                      <a:pt x="0" y="1094"/>
                      <a:pt x="7" y="1077"/>
                    </a:cubicBezTo>
                    <a:lnTo>
                      <a:pt x="464" y="25"/>
                    </a:lnTo>
                    <a:cubicBezTo>
                      <a:pt x="471" y="8"/>
                      <a:pt x="491" y="0"/>
                      <a:pt x="507" y="7"/>
                    </a:cubicBezTo>
                    <a:cubicBezTo>
                      <a:pt x="524" y="15"/>
                      <a:pt x="532" y="34"/>
                      <a:pt x="525" y="51"/>
                    </a:cubicBezTo>
                    <a:lnTo>
                      <a:pt x="68" y="1104"/>
                    </a:lnTo>
                    <a:cubicBezTo>
                      <a:pt x="63" y="1116"/>
                      <a:pt x="51" y="1124"/>
                      <a:pt x="38" y="1124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zh-CN" altLang="en-US" sz="2139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7" name="Freeform 689"/>
              <p:cNvSpPr>
                <a:spLocks/>
              </p:cNvSpPr>
              <p:nvPr/>
            </p:nvSpPr>
            <p:spPr bwMode="auto">
              <a:xfrm>
                <a:off x="3286125" y="4116388"/>
                <a:ext cx="192088" cy="26988"/>
              </a:xfrm>
              <a:custGeom>
                <a:avLst/>
                <a:gdLst>
                  <a:gd name="T0" fmla="*/ 2147483646 w 461"/>
                  <a:gd name="T1" fmla="*/ 2147483646 h 66"/>
                  <a:gd name="T2" fmla="*/ 2147483646 w 461"/>
                  <a:gd name="T3" fmla="*/ 2147483646 h 66"/>
                  <a:gd name="T4" fmla="*/ 2147483646 w 461"/>
                  <a:gd name="T5" fmla="*/ 2147483646 h 66"/>
                  <a:gd name="T6" fmla="*/ 0 w 461"/>
                  <a:gd name="T7" fmla="*/ 2147483646 h 66"/>
                  <a:gd name="T8" fmla="*/ 2147483646 w 461"/>
                  <a:gd name="T9" fmla="*/ 0 h 66"/>
                  <a:gd name="T10" fmla="*/ 2147483646 w 461"/>
                  <a:gd name="T11" fmla="*/ 0 h 66"/>
                  <a:gd name="T12" fmla="*/ 2147483646 w 461"/>
                  <a:gd name="T13" fmla="*/ 2147483646 h 66"/>
                  <a:gd name="T14" fmla="*/ 2147483646 w 461"/>
                  <a:gd name="T15" fmla="*/ 2147483646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61"/>
                  <a:gd name="T25" fmla="*/ 0 h 66"/>
                  <a:gd name="T26" fmla="*/ 461 w 461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61" h="66">
                    <a:moveTo>
                      <a:pt x="427" y="66"/>
                    </a:moveTo>
                    <a:lnTo>
                      <a:pt x="427" y="66"/>
                    </a:lnTo>
                    <a:lnTo>
                      <a:pt x="33" y="66"/>
                    </a:lnTo>
                    <a:cubicBezTo>
                      <a:pt x="14" y="66"/>
                      <a:pt x="0" y="51"/>
                      <a:pt x="0" y="33"/>
                    </a:cubicBezTo>
                    <a:cubicBezTo>
                      <a:pt x="0" y="15"/>
                      <a:pt x="14" y="0"/>
                      <a:pt x="33" y="0"/>
                    </a:cubicBezTo>
                    <a:lnTo>
                      <a:pt x="427" y="0"/>
                    </a:lnTo>
                    <a:cubicBezTo>
                      <a:pt x="446" y="0"/>
                      <a:pt x="461" y="15"/>
                      <a:pt x="461" y="33"/>
                    </a:cubicBezTo>
                    <a:cubicBezTo>
                      <a:pt x="461" y="51"/>
                      <a:pt x="446" y="66"/>
                      <a:pt x="427" y="66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zh-CN" altLang="en-US" sz="2139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8" name="Freeform 690"/>
              <p:cNvSpPr>
                <a:spLocks/>
              </p:cNvSpPr>
              <p:nvPr/>
            </p:nvSpPr>
            <p:spPr bwMode="auto">
              <a:xfrm>
                <a:off x="3427413" y="4283075"/>
                <a:ext cx="123825" cy="28575"/>
              </a:xfrm>
              <a:custGeom>
                <a:avLst/>
                <a:gdLst>
                  <a:gd name="T0" fmla="*/ 2147483646 w 296"/>
                  <a:gd name="T1" fmla="*/ 2147483646 h 67"/>
                  <a:gd name="T2" fmla="*/ 2147483646 w 296"/>
                  <a:gd name="T3" fmla="*/ 2147483646 h 67"/>
                  <a:gd name="T4" fmla="*/ 2147483646 w 296"/>
                  <a:gd name="T5" fmla="*/ 2147483646 h 67"/>
                  <a:gd name="T6" fmla="*/ 0 w 296"/>
                  <a:gd name="T7" fmla="*/ 2147483646 h 67"/>
                  <a:gd name="T8" fmla="*/ 2147483646 w 296"/>
                  <a:gd name="T9" fmla="*/ 0 h 67"/>
                  <a:gd name="T10" fmla="*/ 2147483646 w 296"/>
                  <a:gd name="T11" fmla="*/ 0 h 67"/>
                  <a:gd name="T12" fmla="*/ 2147483646 w 296"/>
                  <a:gd name="T13" fmla="*/ 2147483646 h 67"/>
                  <a:gd name="T14" fmla="*/ 2147483646 w 296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6"/>
                  <a:gd name="T25" fmla="*/ 0 h 67"/>
                  <a:gd name="T26" fmla="*/ 296 w 296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6" h="67">
                    <a:moveTo>
                      <a:pt x="262" y="67"/>
                    </a:moveTo>
                    <a:lnTo>
                      <a:pt x="262" y="67"/>
                    </a:lnTo>
                    <a:lnTo>
                      <a:pt x="34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lnTo>
                      <a:pt x="262" y="0"/>
                    </a:lnTo>
                    <a:cubicBezTo>
                      <a:pt x="281" y="0"/>
                      <a:pt x="296" y="15"/>
                      <a:pt x="296" y="34"/>
                    </a:cubicBezTo>
                    <a:cubicBezTo>
                      <a:pt x="296" y="52"/>
                      <a:pt x="281" y="67"/>
                      <a:pt x="262" y="67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zh-CN" altLang="en-US" sz="2139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9" name="Freeform 691"/>
              <p:cNvSpPr>
                <a:spLocks/>
              </p:cNvSpPr>
              <p:nvPr/>
            </p:nvSpPr>
            <p:spPr bwMode="auto">
              <a:xfrm>
                <a:off x="3213100" y="4283075"/>
                <a:ext cx="134938" cy="28575"/>
              </a:xfrm>
              <a:custGeom>
                <a:avLst/>
                <a:gdLst>
                  <a:gd name="T0" fmla="*/ 2147483646 w 325"/>
                  <a:gd name="T1" fmla="*/ 2147483646 h 67"/>
                  <a:gd name="T2" fmla="*/ 2147483646 w 325"/>
                  <a:gd name="T3" fmla="*/ 2147483646 h 67"/>
                  <a:gd name="T4" fmla="*/ 2147483646 w 325"/>
                  <a:gd name="T5" fmla="*/ 2147483646 h 67"/>
                  <a:gd name="T6" fmla="*/ 0 w 325"/>
                  <a:gd name="T7" fmla="*/ 2147483646 h 67"/>
                  <a:gd name="T8" fmla="*/ 2147483646 w 325"/>
                  <a:gd name="T9" fmla="*/ 0 h 67"/>
                  <a:gd name="T10" fmla="*/ 2147483646 w 325"/>
                  <a:gd name="T11" fmla="*/ 0 h 67"/>
                  <a:gd name="T12" fmla="*/ 2147483646 w 325"/>
                  <a:gd name="T13" fmla="*/ 2147483646 h 67"/>
                  <a:gd name="T14" fmla="*/ 2147483646 w 325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5"/>
                  <a:gd name="T25" fmla="*/ 0 h 67"/>
                  <a:gd name="T26" fmla="*/ 325 w 325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5" h="67">
                    <a:moveTo>
                      <a:pt x="292" y="67"/>
                    </a:moveTo>
                    <a:lnTo>
                      <a:pt x="292" y="67"/>
                    </a:lnTo>
                    <a:lnTo>
                      <a:pt x="34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lnTo>
                      <a:pt x="292" y="0"/>
                    </a:lnTo>
                    <a:cubicBezTo>
                      <a:pt x="310" y="0"/>
                      <a:pt x="325" y="15"/>
                      <a:pt x="325" y="34"/>
                    </a:cubicBezTo>
                    <a:cubicBezTo>
                      <a:pt x="325" y="52"/>
                      <a:pt x="310" y="67"/>
                      <a:pt x="292" y="67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zh-CN" altLang="en-US" sz="2139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0" name="Freeform 692"/>
              <p:cNvSpPr>
                <a:spLocks/>
              </p:cNvSpPr>
              <p:nvPr/>
            </p:nvSpPr>
            <p:spPr bwMode="auto">
              <a:xfrm>
                <a:off x="3316288" y="4268788"/>
                <a:ext cx="58738" cy="57150"/>
              </a:xfrm>
              <a:custGeom>
                <a:avLst/>
                <a:gdLst>
                  <a:gd name="T0" fmla="*/ 2147483646 w 139"/>
                  <a:gd name="T1" fmla="*/ 2147483646 h 138"/>
                  <a:gd name="T2" fmla="*/ 2147483646 w 139"/>
                  <a:gd name="T3" fmla="*/ 2147483646 h 138"/>
                  <a:gd name="T4" fmla="*/ 0 w 139"/>
                  <a:gd name="T5" fmla="*/ 2147483646 h 138"/>
                  <a:gd name="T6" fmla="*/ 2147483646 w 139"/>
                  <a:gd name="T7" fmla="*/ 0 h 138"/>
                  <a:gd name="T8" fmla="*/ 2147483646 w 139"/>
                  <a:gd name="T9" fmla="*/ 2147483646 h 138"/>
                  <a:gd name="T10" fmla="*/ 2147483646 w 139"/>
                  <a:gd name="T11" fmla="*/ 2147483646 h 1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138"/>
                  <a:gd name="T20" fmla="*/ 139 w 139"/>
                  <a:gd name="T21" fmla="*/ 138 h 1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138">
                    <a:moveTo>
                      <a:pt x="69" y="138"/>
                    </a:moveTo>
                    <a:lnTo>
                      <a:pt x="69" y="138"/>
                    </a:lnTo>
                    <a:cubicBezTo>
                      <a:pt x="31" y="138"/>
                      <a:pt x="0" y="107"/>
                      <a:pt x="0" y="69"/>
                    </a:cubicBezTo>
                    <a:cubicBezTo>
                      <a:pt x="0" y="31"/>
                      <a:pt x="31" y="0"/>
                      <a:pt x="69" y="0"/>
                    </a:cubicBezTo>
                    <a:cubicBezTo>
                      <a:pt x="107" y="0"/>
                      <a:pt x="139" y="31"/>
                      <a:pt x="139" y="69"/>
                    </a:cubicBezTo>
                    <a:cubicBezTo>
                      <a:pt x="139" y="107"/>
                      <a:pt x="107" y="138"/>
                      <a:pt x="69" y="138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zh-CN" altLang="en-US" sz="2139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1" name="Freeform 693"/>
              <p:cNvSpPr>
                <a:spLocks/>
              </p:cNvSpPr>
              <p:nvPr/>
            </p:nvSpPr>
            <p:spPr bwMode="auto">
              <a:xfrm>
                <a:off x="3406775" y="4267200"/>
                <a:ext cx="57150" cy="58738"/>
              </a:xfrm>
              <a:custGeom>
                <a:avLst/>
                <a:gdLst>
                  <a:gd name="T0" fmla="*/ 2147483646 w 138"/>
                  <a:gd name="T1" fmla="*/ 2147483646 h 139"/>
                  <a:gd name="T2" fmla="*/ 2147483646 w 138"/>
                  <a:gd name="T3" fmla="*/ 2147483646 h 139"/>
                  <a:gd name="T4" fmla="*/ 0 w 138"/>
                  <a:gd name="T5" fmla="*/ 2147483646 h 139"/>
                  <a:gd name="T6" fmla="*/ 2147483646 w 138"/>
                  <a:gd name="T7" fmla="*/ 0 h 139"/>
                  <a:gd name="T8" fmla="*/ 2147483646 w 138"/>
                  <a:gd name="T9" fmla="*/ 2147483646 h 139"/>
                  <a:gd name="T10" fmla="*/ 2147483646 w 138"/>
                  <a:gd name="T11" fmla="*/ 2147483646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8"/>
                  <a:gd name="T19" fmla="*/ 0 h 139"/>
                  <a:gd name="T20" fmla="*/ 138 w 138"/>
                  <a:gd name="T21" fmla="*/ 139 h 1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8" h="139">
                    <a:moveTo>
                      <a:pt x="69" y="139"/>
                    </a:moveTo>
                    <a:lnTo>
                      <a:pt x="69" y="139"/>
                    </a:lnTo>
                    <a:cubicBezTo>
                      <a:pt x="30" y="139"/>
                      <a:pt x="0" y="107"/>
                      <a:pt x="0" y="69"/>
                    </a:cubicBezTo>
                    <a:cubicBezTo>
                      <a:pt x="0" y="31"/>
                      <a:pt x="30" y="0"/>
                      <a:pt x="69" y="0"/>
                    </a:cubicBezTo>
                    <a:cubicBezTo>
                      <a:pt x="107" y="0"/>
                      <a:pt x="138" y="31"/>
                      <a:pt x="138" y="69"/>
                    </a:cubicBezTo>
                    <a:cubicBezTo>
                      <a:pt x="138" y="107"/>
                      <a:pt x="107" y="139"/>
                      <a:pt x="69" y="139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zh-CN" altLang="en-US" sz="2139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2" name="Freeform 694"/>
              <p:cNvSpPr>
                <a:spLocks noEditPoints="1"/>
              </p:cNvSpPr>
              <p:nvPr/>
            </p:nvSpPr>
            <p:spPr bwMode="auto">
              <a:xfrm>
                <a:off x="3338513" y="3795713"/>
                <a:ext cx="87313" cy="157163"/>
              </a:xfrm>
              <a:custGeom>
                <a:avLst/>
                <a:gdLst>
                  <a:gd name="T0" fmla="*/ 2147483646 w 209"/>
                  <a:gd name="T1" fmla="*/ 2147483646 h 373"/>
                  <a:gd name="T2" fmla="*/ 2147483646 w 209"/>
                  <a:gd name="T3" fmla="*/ 2147483646 h 373"/>
                  <a:gd name="T4" fmla="*/ 2147483646 w 209"/>
                  <a:gd name="T5" fmla="*/ 2147483646 h 373"/>
                  <a:gd name="T6" fmla="*/ 2147483646 w 209"/>
                  <a:gd name="T7" fmla="*/ 2147483646 h 373"/>
                  <a:gd name="T8" fmla="*/ 2147483646 w 209"/>
                  <a:gd name="T9" fmla="*/ 2147483646 h 373"/>
                  <a:gd name="T10" fmla="*/ 2147483646 w 209"/>
                  <a:gd name="T11" fmla="*/ 2147483646 h 373"/>
                  <a:gd name="T12" fmla="*/ 2147483646 w 209"/>
                  <a:gd name="T13" fmla="*/ 2147483646 h 373"/>
                  <a:gd name="T14" fmla="*/ 2147483646 w 209"/>
                  <a:gd name="T15" fmla="*/ 2147483646 h 373"/>
                  <a:gd name="T16" fmla="*/ 2147483646 w 209"/>
                  <a:gd name="T17" fmla="*/ 2147483646 h 373"/>
                  <a:gd name="T18" fmla="*/ 0 w 209"/>
                  <a:gd name="T19" fmla="*/ 2147483646 h 373"/>
                  <a:gd name="T20" fmla="*/ 0 w 209"/>
                  <a:gd name="T21" fmla="*/ 2147483646 h 373"/>
                  <a:gd name="T22" fmla="*/ 2147483646 w 209"/>
                  <a:gd name="T23" fmla="*/ 0 h 373"/>
                  <a:gd name="T24" fmla="*/ 2147483646 w 209"/>
                  <a:gd name="T25" fmla="*/ 0 h 373"/>
                  <a:gd name="T26" fmla="*/ 2147483646 w 209"/>
                  <a:gd name="T27" fmla="*/ 2147483646 h 373"/>
                  <a:gd name="T28" fmla="*/ 2147483646 w 209"/>
                  <a:gd name="T29" fmla="*/ 2147483646 h 373"/>
                  <a:gd name="T30" fmla="*/ 2147483646 w 209"/>
                  <a:gd name="T31" fmla="*/ 2147483646 h 37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09"/>
                  <a:gd name="T49" fmla="*/ 0 h 373"/>
                  <a:gd name="T50" fmla="*/ 209 w 209"/>
                  <a:gd name="T51" fmla="*/ 373 h 37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09" h="373">
                    <a:moveTo>
                      <a:pt x="66" y="307"/>
                    </a:moveTo>
                    <a:lnTo>
                      <a:pt x="66" y="307"/>
                    </a:lnTo>
                    <a:lnTo>
                      <a:pt x="143" y="307"/>
                    </a:lnTo>
                    <a:lnTo>
                      <a:pt x="143" y="67"/>
                    </a:lnTo>
                    <a:lnTo>
                      <a:pt x="66" y="67"/>
                    </a:lnTo>
                    <a:lnTo>
                      <a:pt x="66" y="307"/>
                    </a:lnTo>
                    <a:close/>
                    <a:moveTo>
                      <a:pt x="176" y="373"/>
                    </a:moveTo>
                    <a:lnTo>
                      <a:pt x="176" y="373"/>
                    </a:lnTo>
                    <a:lnTo>
                      <a:pt x="33" y="373"/>
                    </a:lnTo>
                    <a:cubicBezTo>
                      <a:pt x="15" y="373"/>
                      <a:pt x="0" y="358"/>
                      <a:pt x="0" y="340"/>
                    </a:cubicBezTo>
                    <a:lnTo>
                      <a:pt x="0" y="33"/>
                    </a:lnTo>
                    <a:cubicBezTo>
                      <a:pt x="0" y="15"/>
                      <a:pt x="15" y="0"/>
                      <a:pt x="33" y="0"/>
                    </a:cubicBezTo>
                    <a:lnTo>
                      <a:pt x="176" y="0"/>
                    </a:lnTo>
                    <a:cubicBezTo>
                      <a:pt x="194" y="0"/>
                      <a:pt x="209" y="15"/>
                      <a:pt x="209" y="33"/>
                    </a:cubicBezTo>
                    <a:lnTo>
                      <a:pt x="209" y="340"/>
                    </a:lnTo>
                    <a:cubicBezTo>
                      <a:pt x="209" y="358"/>
                      <a:pt x="194" y="373"/>
                      <a:pt x="176" y="373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zh-CN" altLang="en-US" sz="2139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3" name="Freeform 695"/>
              <p:cNvSpPr>
                <a:spLocks noEditPoints="1"/>
              </p:cNvSpPr>
              <p:nvPr/>
            </p:nvSpPr>
            <p:spPr bwMode="auto">
              <a:xfrm>
                <a:off x="3398838" y="3830638"/>
                <a:ext cx="87313" cy="122238"/>
              </a:xfrm>
              <a:custGeom>
                <a:avLst/>
                <a:gdLst>
                  <a:gd name="T0" fmla="*/ 2147483646 w 209"/>
                  <a:gd name="T1" fmla="*/ 2147483646 h 292"/>
                  <a:gd name="T2" fmla="*/ 2147483646 w 209"/>
                  <a:gd name="T3" fmla="*/ 2147483646 h 292"/>
                  <a:gd name="T4" fmla="*/ 2147483646 w 209"/>
                  <a:gd name="T5" fmla="*/ 2147483646 h 292"/>
                  <a:gd name="T6" fmla="*/ 2147483646 w 209"/>
                  <a:gd name="T7" fmla="*/ 2147483646 h 292"/>
                  <a:gd name="T8" fmla="*/ 2147483646 w 209"/>
                  <a:gd name="T9" fmla="*/ 2147483646 h 292"/>
                  <a:gd name="T10" fmla="*/ 2147483646 w 209"/>
                  <a:gd name="T11" fmla="*/ 2147483646 h 292"/>
                  <a:gd name="T12" fmla="*/ 2147483646 w 209"/>
                  <a:gd name="T13" fmla="*/ 2147483646 h 292"/>
                  <a:gd name="T14" fmla="*/ 2147483646 w 209"/>
                  <a:gd name="T15" fmla="*/ 2147483646 h 292"/>
                  <a:gd name="T16" fmla="*/ 2147483646 w 209"/>
                  <a:gd name="T17" fmla="*/ 2147483646 h 292"/>
                  <a:gd name="T18" fmla="*/ 0 w 209"/>
                  <a:gd name="T19" fmla="*/ 2147483646 h 292"/>
                  <a:gd name="T20" fmla="*/ 0 w 209"/>
                  <a:gd name="T21" fmla="*/ 2147483646 h 292"/>
                  <a:gd name="T22" fmla="*/ 2147483646 w 209"/>
                  <a:gd name="T23" fmla="*/ 0 h 292"/>
                  <a:gd name="T24" fmla="*/ 2147483646 w 209"/>
                  <a:gd name="T25" fmla="*/ 0 h 292"/>
                  <a:gd name="T26" fmla="*/ 2147483646 w 209"/>
                  <a:gd name="T27" fmla="*/ 2147483646 h 292"/>
                  <a:gd name="T28" fmla="*/ 2147483646 w 209"/>
                  <a:gd name="T29" fmla="*/ 2147483646 h 292"/>
                  <a:gd name="T30" fmla="*/ 2147483646 w 209"/>
                  <a:gd name="T31" fmla="*/ 2147483646 h 29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09"/>
                  <a:gd name="T49" fmla="*/ 0 h 292"/>
                  <a:gd name="T50" fmla="*/ 209 w 209"/>
                  <a:gd name="T51" fmla="*/ 292 h 29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09" h="292">
                    <a:moveTo>
                      <a:pt x="66" y="226"/>
                    </a:moveTo>
                    <a:lnTo>
                      <a:pt x="66" y="226"/>
                    </a:lnTo>
                    <a:lnTo>
                      <a:pt x="142" y="226"/>
                    </a:lnTo>
                    <a:lnTo>
                      <a:pt x="142" y="67"/>
                    </a:lnTo>
                    <a:lnTo>
                      <a:pt x="66" y="67"/>
                    </a:lnTo>
                    <a:lnTo>
                      <a:pt x="66" y="226"/>
                    </a:lnTo>
                    <a:close/>
                    <a:moveTo>
                      <a:pt x="176" y="292"/>
                    </a:moveTo>
                    <a:lnTo>
                      <a:pt x="176" y="292"/>
                    </a:lnTo>
                    <a:lnTo>
                      <a:pt x="33" y="292"/>
                    </a:lnTo>
                    <a:cubicBezTo>
                      <a:pt x="14" y="292"/>
                      <a:pt x="0" y="277"/>
                      <a:pt x="0" y="259"/>
                    </a:cubicBezTo>
                    <a:lnTo>
                      <a:pt x="0" y="33"/>
                    </a:lnTo>
                    <a:cubicBezTo>
                      <a:pt x="0" y="15"/>
                      <a:pt x="14" y="0"/>
                      <a:pt x="33" y="0"/>
                    </a:cubicBezTo>
                    <a:lnTo>
                      <a:pt x="176" y="0"/>
                    </a:lnTo>
                    <a:cubicBezTo>
                      <a:pt x="194" y="0"/>
                      <a:pt x="209" y="15"/>
                      <a:pt x="209" y="33"/>
                    </a:cubicBezTo>
                    <a:lnTo>
                      <a:pt x="209" y="259"/>
                    </a:lnTo>
                    <a:cubicBezTo>
                      <a:pt x="209" y="277"/>
                      <a:pt x="194" y="292"/>
                      <a:pt x="176" y="292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zh-CN" altLang="en-US" sz="2139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4" name="Freeform 696"/>
              <p:cNvSpPr>
                <a:spLocks noEditPoints="1"/>
              </p:cNvSpPr>
              <p:nvPr/>
            </p:nvSpPr>
            <p:spPr bwMode="auto">
              <a:xfrm>
                <a:off x="3278188" y="3830638"/>
                <a:ext cx="87313" cy="122238"/>
              </a:xfrm>
              <a:custGeom>
                <a:avLst/>
                <a:gdLst>
                  <a:gd name="T0" fmla="*/ 2147483646 w 209"/>
                  <a:gd name="T1" fmla="*/ 2147483646 h 292"/>
                  <a:gd name="T2" fmla="*/ 2147483646 w 209"/>
                  <a:gd name="T3" fmla="*/ 2147483646 h 292"/>
                  <a:gd name="T4" fmla="*/ 2147483646 w 209"/>
                  <a:gd name="T5" fmla="*/ 2147483646 h 292"/>
                  <a:gd name="T6" fmla="*/ 2147483646 w 209"/>
                  <a:gd name="T7" fmla="*/ 2147483646 h 292"/>
                  <a:gd name="T8" fmla="*/ 2147483646 w 209"/>
                  <a:gd name="T9" fmla="*/ 2147483646 h 292"/>
                  <a:gd name="T10" fmla="*/ 2147483646 w 209"/>
                  <a:gd name="T11" fmla="*/ 2147483646 h 292"/>
                  <a:gd name="T12" fmla="*/ 2147483646 w 209"/>
                  <a:gd name="T13" fmla="*/ 2147483646 h 292"/>
                  <a:gd name="T14" fmla="*/ 2147483646 w 209"/>
                  <a:gd name="T15" fmla="*/ 2147483646 h 292"/>
                  <a:gd name="T16" fmla="*/ 2147483646 w 209"/>
                  <a:gd name="T17" fmla="*/ 2147483646 h 292"/>
                  <a:gd name="T18" fmla="*/ 0 w 209"/>
                  <a:gd name="T19" fmla="*/ 2147483646 h 292"/>
                  <a:gd name="T20" fmla="*/ 0 w 209"/>
                  <a:gd name="T21" fmla="*/ 2147483646 h 292"/>
                  <a:gd name="T22" fmla="*/ 2147483646 w 209"/>
                  <a:gd name="T23" fmla="*/ 0 h 292"/>
                  <a:gd name="T24" fmla="*/ 2147483646 w 209"/>
                  <a:gd name="T25" fmla="*/ 0 h 292"/>
                  <a:gd name="T26" fmla="*/ 2147483646 w 209"/>
                  <a:gd name="T27" fmla="*/ 2147483646 h 292"/>
                  <a:gd name="T28" fmla="*/ 2147483646 w 209"/>
                  <a:gd name="T29" fmla="*/ 2147483646 h 292"/>
                  <a:gd name="T30" fmla="*/ 2147483646 w 209"/>
                  <a:gd name="T31" fmla="*/ 2147483646 h 29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09"/>
                  <a:gd name="T49" fmla="*/ 0 h 292"/>
                  <a:gd name="T50" fmla="*/ 209 w 209"/>
                  <a:gd name="T51" fmla="*/ 292 h 29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09" h="292">
                    <a:moveTo>
                      <a:pt x="67" y="226"/>
                    </a:moveTo>
                    <a:lnTo>
                      <a:pt x="67" y="226"/>
                    </a:lnTo>
                    <a:lnTo>
                      <a:pt x="143" y="226"/>
                    </a:lnTo>
                    <a:lnTo>
                      <a:pt x="143" y="67"/>
                    </a:lnTo>
                    <a:lnTo>
                      <a:pt x="67" y="67"/>
                    </a:lnTo>
                    <a:lnTo>
                      <a:pt x="67" y="226"/>
                    </a:lnTo>
                    <a:close/>
                    <a:moveTo>
                      <a:pt x="176" y="292"/>
                    </a:moveTo>
                    <a:lnTo>
                      <a:pt x="176" y="292"/>
                    </a:lnTo>
                    <a:lnTo>
                      <a:pt x="33" y="292"/>
                    </a:lnTo>
                    <a:cubicBezTo>
                      <a:pt x="15" y="292"/>
                      <a:pt x="0" y="277"/>
                      <a:pt x="0" y="259"/>
                    </a:cubicBezTo>
                    <a:lnTo>
                      <a:pt x="0" y="33"/>
                    </a:lnTo>
                    <a:cubicBezTo>
                      <a:pt x="0" y="15"/>
                      <a:pt x="15" y="0"/>
                      <a:pt x="33" y="0"/>
                    </a:cubicBezTo>
                    <a:lnTo>
                      <a:pt x="176" y="0"/>
                    </a:lnTo>
                    <a:cubicBezTo>
                      <a:pt x="194" y="0"/>
                      <a:pt x="209" y="15"/>
                      <a:pt x="209" y="33"/>
                    </a:cubicBezTo>
                    <a:lnTo>
                      <a:pt x="209" y="259"/>
                    </a:lnTo>
                    <a:cubicBezTo>
                      <a:pt x="209" y="277"/>
                      <a:pt x="194" y="292"/>
                      <a:pt x="176" y="292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zh-CN" altLang="en-US" sz="2139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28" name="椭圆 527"/>
            <p:cNvSpPr/>
            <p:nvPr/>
          </p:nvSpPr>
          <p:spPr>
            <a:xfrm rot="1055717" flipH="1">
              <a:off x="6372568" y="3672490"/>
              <a:ext cx="1161868" cy="80090"/>
            </a:xfrm>
            <a:prstGeom prst="ellipse">
              <a:avLst/>
            </a:prstGeom>
            <a:solidFill>
              <a:srgbClr val="F4A100">
                <a:lumMod val="60000"/>
                <a:lumOff val="40000"/>
                <a:alpha val="70000"/>
              </a:srgbClr>
            </a:solidFill>
            <a:ln w="6350">
              <a:noFill/>
            </a:ln>
          </p:spPr>
          <p:txBody>
            <a:bodyPr wrap="square" rtlCol="0" anchor="ctr" anchorCtr="0">
              <a:noAutofit/>
            </a:bodyPr>
            <a:lstStyle/>
            <a:p>
              <a:pPr algn="ctr" defTabSz="914400">
                <a:lnSpc>
                  <a:spcPct val="125000"/>
                </a:lnSpc>
                <a:spcBef>
                  <a:spcPts val="600"/>
                </a:spcBef>
                <a:defRPr/>
              </a:pPr>
              <a:endParaRPr lang="zh-CN" altLang="en-US" sz="700" kern="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529" name="组合 528"/>
            <p:cNvGrpSpPr/>
            <p:nvPr/>
          </p:nvGrpSpPr>
          <p:grpSpPr>
            <a:xfrm>
              <a:off x="6935953" y="3865105"/>
              <a:ext cx="116531" cy="157979"/>
              <a:chOff x="6708949" y="4086237"/>
              <a:chExt cx="97299" cy="160307"/>
            </a:xfrm>
          </p:grpSpPr>
          <p:sp>
            <p:nvSpPr>
              <p:cNvPr id="533" name="矩形 532"/>
              <p:cNvSpPr/>
              <p:nvPr/>
            </p:nvSpPr>
            <p:spPr bwMode="auto">
              <a:xfrm>
                <a:off x="6713640" y="4096548"/>
                <a:ext cx="87535" cy="142629"/>
              </a:xfrm>
              <a:prstGeom prst="rect">
                <a:avLst/>
              </a:prstGeom>
              <a:solidFill>
                <a:srgbClr val="FFFFFF"/>
              </a:solidFill>
              <a:ln w="12700">
                <a:noFill/>
              </a:ln>
              <a:effectLst/>
              <a:extLst/>
            </p:spPr>
            <p:txBody>
              <a:bodyPr vert="horz" wrap="square" lIns="91404" tIns="45702" rIns="91404" bIns="45702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buClr>
                    <a:srgbClr val="CC9900"/>
                  </a:buClr>
                  <a:buFont typeface="Wingdings" pitchFamily="2" charset="2"/>
                  <a:buChar char="n"/>
                  <a:defRPr/>
                </a:pPr>
                <a:endParaRPr lang="zh-CN" altLang="en-US" sz="1600" kern="0">
                  <a:solidFill>
                    <a:srgbClr val="00B0F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4" name="Freeform 126"/>
              <p:cNvSpPr>
                <a:spLocks noEditPoints="1"/>
              </p:cNvSpPr>
              <p:nvPr/>
            </p:nvSpPr>
            <p:spPr bwMode="auto">
              <a:xfrm>
                <a:off x="6708949" y="4086237"/>
                <a:ext cx="97299" cy="160307"/>
              </a:xfrm>
              <a:custGeom>
                <a:avLst/>
                <a:gdLst/>
                <a:ahLst/>
                <a:cxnLst>
                  <a:cxn ang="0">
                    <a:pos x="69" y="0"/>
                  </a:cxn>
                  <a:cxn ang="0">
                    <a:pos x="22" y="22"/>
                  </a:cxn>
                  <a:cxn ang="0">
                    <a:pos x="0" y="69"/>
                  </a:cxn>
                  <a:cxn ang="0">
                    <a:pos x="4" y="450"/>
                  </a:cxn>
                  <a:cxn ang="0">
                    <a:pos x="43" y="498"/>
                  </a:cxn>
                  <a:cxn ang="0">
                    <a:pos x="286" y="502"/>
                  </a:cxn>
                  <a:cxn ang="0">
                    <a:pos x="312" y="498"/>
                  </a:cxn>
                  <a:cxn ang="0">
                    <a:pos x="355" y="450"/>
                  </a:cxn>
                  <a:cxn ang="0">
                    <a:pos x="355" y="69"/>
                  </a:cxn>
                  <a:cxn ang="0">
                    <a:pos x="333" y="22"/>
                  </a:cxn>
                  <a:cxn ang="0">
                    <a:pos x="286" y="0"/>
                  </a:cxn>
                  <a:cxn ang="0">
                    <a:pos x="65" y="455"/>
                  </a:cxn>
                  <a:cxn ang="0">
                    <a:pos x="52" y="416"/>
                  </a:cxn>
                  <a:cxn ang="0">
                    <a:pos x="65" y="403"/>
                  </a:cxn>
                  <a:cxn ang="0">
                    <a:pos x="138" y="416"/>
                  </a:cxn>
                  <a:cxn ang="0">
                    <a:pos x="138" y="446"/>
                  </a:cxn>
                  <a:cxn ang="0">
                    <a:pos x="216" y="446"/>
                  </a:cxn>
                  <a:cxn ang="0">
                    <a:pos x="208" y="459"/>
                  </a:cxn>
                  <a:cxn ang="0">
                    <a:pos x="199" y="468"/>
                  </a:cxn>
                  <a:cxn ang="0">
                    <a:pos x="195" y="468"/>
                  </a:cxn>
                  <a:cxn ang="0">
                    <a:pos x="169" y="468"/>
                  </a:cxn>
                  <a:cxn ang="0">
                    <a:pos x="169" y="468"/>
                  </a:cxn>
                  <a:cxn ang="0">
                    <a:pos x="160" y="463"/>
                  </a:cxn>
                  <a:cxn ang="0">
                    <a:pos x="156" y="459"/>
                  </a:cxn>
                  <a:cxn ang="0">
                    <a:pos x="151" y="450"/>
                  </a:cxn>
                  <a:cxn ang="0">
                    <a:pos x="147" y="446"/>
                  </a:cxn>
                  <a:cxn ang="0">
                    <a:pos x="147" y="433"/>
                  </a:cxn>
                  <a:cxn ang="0">
                    <a:pos x="151" y="416"/>
                  </a:cxn>
                  <a:cxn ang="0">
                    <a:pos x="156" y="407"/>
                  </a:cxn>
                  <a:cxn ang="0">
                    <a:pos x="169" y="398"/>
                  </a:cxn>
                  <a:cxn ang="0">
                    <a:pos x="177" y="394"/>
                  </a:cxn>
                  <a:cxn ang="0">
                    <a:pos x="182" y="394"/>
                  </a:cxn>
                  <a:cxn ang="0">
                    <a:pos x="190" y="394"/>
                  </a:cxn>
                  <a:cxn ang="0">
                    <a:pos x="199" y="398"/>
                  </a:cxn>
                  <a:cxn ang="0">
                    <a:pos x="208" y="407"/>
                  </a:cxn>
                  <a:cxn ang="0">
                    <a:pos x="216" y="416"/>
                  </a:cxn>
                  <a:cxn ang="0">
                    <a:pos x="221" y="424"/>
                  </a:cxn>
                  <a:cxn ang="0">
                    <a:pos x="221" y="433"/>
                  </a:cxn>
                  <a:cxn ang="0">
                    <a:pos x="307" y="442"/>
                  </a:cxn>
                  <a:cxn ang="0">
                    <a:pos x="290" y="455"/>
                  </a:cxn>
                  <a:cxn ang="0">
                    <a:pos x="229" y="446"/>
                  </a:cxn>
                  <a:cxn ang="0">
                    <a:pos x="225" y="416"/>
                  </a:cxn>
                  <a:cxn ang="0">
                    <a:pos x="290" y="403"/>
                  </a:cxn>
                  <a:cxn ang="0">
                    <a:pos x="307" y="442"/>
                  </a:cxn>
                  <a:cxn ang="0">
                    <a:pos x="307" y="329"/>
                  </a:cxn>
                  <a:cxn ang="0">
                    <a:pos x="260" y="359"/>
                  </a:cxn>
                  <a:cxn ang="0">
                    <a:pos x="73" y="355"/>
                  </a:cxn>
                  <a:cxn ang="0">
                    <a:pos x="43" y="312"/>
                  </a:cxn>
                  <a:cxn ang="0">
                    <a:pos x="48" y="69"/>
                  </a:cxn>
                  <a:cxn ang="0">
                    <a:pos x="95" y="39"/>
                  </a:cxn>
                  <a:cxn ang="0">
                    <a:pos x="281" y="43"/>
                  </a:cxn>
                  <a:cxn ang="0">
                    <a:pos x="312" y="87"/>
                  </a:cxn>
                </a:cxnLst>
                <a:rect l="0" t="0" r="r" b="b"/>
                <a:pathLst>
                  <a:path w="355" h="502">
                    <a:moveTo>
                      <a:pt x="286" y="0"/>
                    </a:moveTo>
                    <a:lnTo>
                      <a:pt x="69" y="0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4"/>
                    </a:lnTo>
                    <a:lnTo>
                      <a:pt x="22" y="22"/>
                    </a:lnTo>
                    <a:lnTo>
                      <a:pt x="4" y="43"/>
                    </a:lnTo>
                    <a:lnTo>
                      <a:pt x="4" y="56"/>
                    </a:lnTo>
                    <a:lnTo>
                      <a:pt x="0" y="69"/>
                    </a:lnTo>
                    <a:lnTo>
                      <a:pt x="0" y="433"/>
                    </a:lnTo>
                    <a:lnTo>
                      <a:pt x="0" y="433"/>
                    </a:lnTo>
                    <a:lnTo>
                      <a:pt x="4" y="450"/>
                    </a:lnTo>
                    <a:lnTo>
                      <a:pt x="4" y="463"/>
                    </a:lnTo>
                    <a:lnTo>
                      <a:pt x="22" y="485"/>
                    </a:lnTo>
                    <a:lnTo>
                      <a:pt x="43" y="498"/>
                    </a:lnTo>
                    <a:lnTo>
                      <a:pt x="56" y="502"/>
                    </a:lnTo>
                    <a:lnTo>
                      <a:pt x="69" y="502"/>
                    </a:lnTo>
                    <a:lnTo>
                      <a:pt x="286" y="502"/>
                    </a:lnTo>
                    <a:lnTo>
                      <a:pt x="286" y="502"/>
                    </a:lnTo>
                    <a:lnTo>
                      <a:pt x="299" y="502"/>
                    </a:lnTo>
                    <a:lnTo>
                      <a:pt x="312" y="498"/>
                    </a:lnTo>
                    <a:lnTo>
                      <a:pt x="333" y="485"/>
                    </a:lnTo>
                    <a:lnTo>
                      <a:pt x="350" y="463"/>
                    </a:lnTo>
                    <a:lnTo>
                      <a:pt x="355" y="450"/>
                    </a:lnTo>
                    <a:lnTo>
                      <a:pt x="355" y="433"/>
                    </a:lnTo>
                    <a:lnTo>
                      <a:pt x="355" y="69"/>
                    </a:lnTo>
                    <a:lnTo>
                      <a:pt x="355" y="69"/>
                    </a:lnTo>
                    <a:lnTo>
                      <a:pt x="355" y="56"/>
                    </a:lnTo>
                    <a:lnTo>
                      <a:pt x="350" y="43"/>
                    </a:lnTo>
                    <a:lnTo>
                      <a:pt x="333" y="22"/>
                    </a:lnTo>
                    <a:lnTo>
                      <a:pt x="312" y="4"/>
                    </a:lnTo>
                    <a:lnTo>
                      <a:pt x="299" y="0"/>
                    </a:lnTo>
                    <a:lnTo>
                      <a:pt x="286" y="0"/>
                    </a:lnTo>
                    <a:lnTo>
                      <a:pt x="286" y="0"/>
                    </a:lnTo>
                    <a:close/>
                    <a:moveTo>
                      <a:pt x="65" y="455"/>
                    </a:moveTo>
                    <a:lnTo>
                      <a:pt x="65" y="455"/>
                    </a:lnTo>
                    <a:lnTo>
                      <a:pt x="56" y="450"/>
                    </a:lnTo>
                    <a:lnTo>
                      <a:pt x="52" y="442"/>
                    </a:lnTo>
                    <a:lnTo>
                      <a:pt x="52" y="416"/>
                    </a:lnTo>
                    <a:lnTo>
                      <a:pt x="52" y="416"/>
                    </a:lnTo>
                    <a:lnTo>
                      <a:pt x="56" y="407"/>
                    </a:lnTo>
                    <a:lnTo>
                      <a:pt x="65" y="403"/>
                    </a:lnTo>
                    <a:lnTo>
                      <a:pt x="147" y="403"/>
                    </a:lnTo>
                    <a:lnTo>
                      <a:pt x="147" y="403"/>
                    </a:lnTo>
                    <a:lnTo>
                      <a:pt x="138" y="416"/>
                    </a:lnTo>
                    <a:lnTo>
                      <a:pt x="134" y="433"/>
                    </a:lnTo>
                    <a:lnTo>
                      <a:pt x="134" y="433"/>
                    </a:lnTo>
                    <a:lnTo>
                      <a:pt x="138" y="446"/>
                    </a:lnTo>
                    <a:lnTo>
                      <a:pt x="138" y="455"/>
                    </a:lnTo>
                    <a:lnTo>
                      <a:pt x="65" y="455"/>
                    </a:lnTo>
                    <a:close/>
                    <a:moveTo>
                      <a:pt x="216" y="446"/>
                    </a:moveTo>
                    <a:lnTo>
                      <a:pt x="216" y="446"/>
                    </a:lnTo>
                    <a:lnTo>
                      <a:pt x="208" y="459"/>
                    </a:lnTo>
                    <a:lnTo>
                      <a:pt x="208" y="459"/>
                    </a:lnTo>
                    <a:lnTo>
                      <a:pt x="203" y="463"/>
                    </a:lnTo>
                    <a:lnTo>
                      <a:pt x="203" y="463"/>
                    </a:lnTo>
                    <a:lnTo>
                      <a:pt x="199" y="468"/>
                    </a:lnTo>
                    <a:lnTo>
                      <a:pt x="195" y="468"/>
                    </a:lnTo>
                    <a:lnTo>
                      <a:pt x="195" y="468"/>
                    </a:lnTo>
                    <a:lnTo>
                      <a:pt x="195" y="468"/>
                    </a:lnTo>
                    <a:lnTo>
                      <a:pt x="195" y="468"/>
                    </a:lnTo>
                    <a:lnTo>
                      <a:pt x="182" y="468"/>
                    </a:lnTo>
                    <a:lnTo>
                      <a:pt x="169" y="468"/>
                    </a:lnTo>
                    <a:lnTo>
                      <a:pt x="169" y="468"/>
                    </a:lnTo>
                    <a:lnTo>
                      <a:pt x="169" y="468"/>
                    </a:lnTo>
                    <a:lnTo>
                      <a:pt x="169" y="468"/>
                    </a:lnTo>
                    <a:lnTo>
                      <a:pt x="164" y="463"/>
                    </a:lnTo>
                    <a:lnTo>
                      <a:pt x="160" y="463"/>
                    </a:lnTo>
                    <a:lnTo>
                      <a:pt x="160" y="463"/>
                    </a:lnTo>
                    <a:lnTo>
                      <a:pt x="156" y="459"/>
                    </a:lnTo>
                    <a:lnTo>
                      <a:pt x="156" y="459"/>
                    </a:lnTo>
                    <a:lnTo>
                      <a:pt x="156" y="459"/>
                    </a:lnTo>
                    <a:lnTo>
                      <a:pt x="156" y="459"/>
                    </a:lnTo>
                    <a:lnTo>
                      <a:pt x="151" y="455"/>
                    </a:lnTo>
                    <a:lnTo>
                      <a:pt x="151" y="450"/>
                    </a:lnTo>
                    <a:lnTo>
                      <a:pt x="151" y="450"/>
                    </a:lnTo>
                    <a:lnTo>
                      <a:pt x="147" y="446"/>
                    </a:lnTo>
                    <a:lnTo>
                      <a:pt x="147" y="446"/>
                    </a:lnTo>
                    <a:lnTo>
                      <a:pt x="147" y="446"/>
                    </a:lnTo>
                    <a:lnTo>
                      <a:pt x="147" y="433"/>
                    </a:lnTo>
                    <a:lnTo>
                      <a:pt x="147" y="433"/>
                    </a:lnTo>
                    <a:lnTo>
                      <a:pt x="147" y="420"/>
                    </a:lnTo>
                    <a:lnTo>
                      <a:pt x="147" y="420"/>
                    </a:lnTo>
                    <a:lnTo>
                      <a:pt x="151" y="416"/>
                    </a:lnTo>
                    <a:lnTo>
                      <a:pt x="151" y="416"/>
                    </a:lnTo>
                    <a:lnTo>
                      <a:pt x="156" y="407"/>
                    </a:lnTo>
                    <a:lnTo>
                      <a:pt x="156" y="407"/>
                    </a:lnTo>
                    <a:lnTo>
                      <a:pt x="169" y="398"/>
                    </a:lnTo>
                    <a:lnTo>
                      <a:pt x="169" y="398"/>
                    </a:lnTo>
                    <a:lnTo>
                      <a:pt x="169" y="398"/>
                    </a:lnTo>
                    <a:lnTo>
                      <a:pt x="173" y="394"/>
                    </a:lnTo>
                    <a:lnTo>
                      <a:pt x="177" y="394"/>
                    </a:lnTo>
                    <a:lnTo>
                      <a:pt x="177" y="394"/>
                    </a:lnTo>
                    <a:lnTo>
                      <a:pt x="182" y="394"/>
                    </a:lnTo>
                    <a:lnTo>
                      <a:pt x="182" y="394"/>
                    </a:lnTo>
                    <a:lnTo>
                      <a:pt x="182" y="394"/>
                    </a:lnTo>
                    <a:lnTo>
                      <a:pt x="182" y="394"/>
                    </a:lnTo>
                    <a:lnTo>
                      <a:pt x="190" y="394"/>
                    </a:lnTo>
                    <a:lnTo>
                      <a:pt x="190" y="394"/>
                    </a:lnTo>
                    <a:lnTo>
                      <a:pt x="195" y="398"/>
                    </a:lnTo>
                    <a:lnTo>
                      <a:pt x="199" y="398"/>
                    </a:lnTo>
                    <a:lnTo>
                      <a:pt x="199" y="398"/>
                    </a:lnTo>
                    <a:lnTo>
                      <a:pt x="199" y="398"/>
                    </a:lnTo>
                    <a:lnTo>
                      <a:pt x="199" y="398"/>
                    </a:lnTo>
                    <a:lnTo>
                      <a:pt x="208" y="407"/>
                    </a:lnTo>
                    <a:lnTo>
                      <a:pt x="216" y="416"/>
                    </a:lnTo>
                    <a:lnTo>
                      <a:pt x="216" y="416"/>
                    </a:lnTo>
                    <a:lnTo>
                      <a:pt x="216" y="416"/>
                    </a:lnTo>
                    <a:lnTo>
                      <a:pt x="216" y="420"/>
                    </a:lnTo>
                    <a:lnTo>
                      <a:pt x="221" y="424"/>
                    </a:lnTo>
                    <a:lnTo>
                      <a:pt x="221" y="424"/>
                    </a:lnTo>
                    <a:lnTo>
                      <a:pt x="221" y="429"/>
                    </a:lnTo>
                    <a:lnTo>
                      <a:pt x="221" y="433"/>
                    </a:lnTo>
                    <a:lnTo>
                      <a:pt x="221" y="433"/>
                    </a:lnTo>
                    <a:lnTo>
                      <a:pt x="216" y="446"/>
                    </a:lnTo>
                    <a:lnTo>
                      <a:pt x="216" y="446"/>
                    </a:lnTo>
                    <a:close/>
                    <a:moveTo>
                      <a:pt x="307" y="442"/>
                    </a:moveTo>
                    <a:lnTo>
                      <a:pt x="307" y="442"/>
                    </a:lnTo>
                    <a:lnTo>
                      <a:pt x="299" y="450"/>
                    </a:lnTo>
                    <a:lnTo>
                      <a:pt x="290" y="455"/>
                    </a:lnTo>
                    <a:lnTo>
                      <a:pt x="225" y="455"/>
                    </a:lnTo>
                    <a:lnTo>
                      <a:pt x="225" y="455"/>
                    </a:lnTo>
                    <a:lnTo>
                      <a:pt x="229" y="446"/>
                    </a:lnTo>
                    <a:lnTo>
                      <a:pt x="229" y="433"/>
                    </a:lnTo>
                    <a:lnTo>
                      <a:pt x="229" y="433"/>
                    </a:lnTo>
                    <a:lnTo>
                      <a:pt x="225" y="416"/>
                    </a:lnTo>
                    <a:lnTo>
                      <a:pt x="216" y="403"/>
                    </a:lnTo>
                    <a:lnTo>
                      <a:pt x="290" y="403"/>
                    </a:lnTo>
                    <a:lnTo>
                      <a:pt x="290" y="403"/>
                    </a:lnTo>
                    <a:lnTo>
                      <a:pt x="299" y="407"/>
                    </a:lnTo>
                    <a:lnTo>
                      <a:pt x="307" y="416"/>
                    </a:lnTo>
                    <a:lnTo>
                      <a:pt x="307" y="442"/>
                    </a:lnTo>
                    <a:close/>
                    <a:moveTo>
                      <a:pt x="312" y="312"/>
                    </a:moveTo>
                    <a:lnTo>
                      <a:pt x="312" y="312"/>
                    </a:lnTo>
                    <a:lnTo>
                      <a:pt x="307" y="329"/>
                    </a:lnTo>
                    <a:lnTo>
                      <a:pt x="299" y="346"/>
                    </a:lnTo>
                    <a:lnTo>
                      <a:pt x="281" y="355"/>
                    </a:lnTo>
                    <a:lnTo>
                      <a:pt x="260" y="359"/>
                    </a:lnTo>
                    <a:lnTo>
                      <a:pt x="95" y="359"/>
                    </a:lnTo>
                    <a:lnTo>
                      <a:pt x="95" y="359"/>
                    </a:lnTo>
                    <a:lnTo>
                      <a:pt x="73" y="355"/>
                    </a:lnTo>
                    <a:lnTo>
                      <a:pt x="56" y="346"/>
                    </a:lnTo>
                    <a:lnTo>
                      <a:pt x="48" y="329"/>
                    </a:lnTo>
                    <a:lnTo>
                      <a:pt x="43" y="312"/>
                    </a:lnTo>
                    <a:lnTo>
                      <a:pt x="43" y="87"/>
                    </a:lnTo>
                    <a:lnTo>
                      <a:pt x="43" y="87"/>
                    </a:lnTo>
                    <a:lnTo>
                      <a:pt x="48" y="69"/>
                    </a:lnTo>
                    <a:lnTo>
                      <a:pt x="56" y="52"/>
                    </a:lnTo>
                    <a:lnTo>
                      <a:pt x="73" y="43"/>
                    </a:lnTo>
                    <a:lnTo>
                      <a:pt x="95" y="39"/>
                    </a:lnTo>
                    <a:lnTo>
                      <a:pt x="260" y="39"/>
                    </a:lnTo>
                    <a:lnTo>
                      <a:pt x="260" y="39"/>
                    </a:lnTo>
                    <a:lnTo>
                      <a:pt x="281" y="43"/>
                    </a:lnTo>
                    <a:lnTo>
                      <a:pt x="299" y="52"/>
                    </a:lnTo>
                    <a:lnTo>
                      <a:pt x="307" y="69"/>
                    </a:lnTo>
                    <a:lnTo>
                      <a:pt x="312" y="87"/>
                    </a:lnTo>
                    <a:lnTo>
                      <a:pt x="312" y="312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48" tIns="60925" rIns="121848" bIns="60925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048">
                  <a:defRPr/>
                </a:pPr>
                <a:endParaRPr lang="zh-CN" altLang="en-US" sz="1200" kern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微软雅黑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30" name="组合 529"/>
            <p:cNvGrpSpPr/>
            <p:nvPr/>
          </p:nvGrpSpPr>
          <p:grpSpPr>
            <a:xfrm>
              <a:off x="7690569" y="3865349"/>
              <a:ext cx="116531" cy="157979"/>
              <a:chOff x="6708949" y="4086237"/>
              <a:chExt cx="97299" cy="160307"/>
            </a:xfrm>
          </p:grpSpPr>
          <p:sp>
            <p:nvSpPr>
              <p:cNvPr id="531" name="矩形 530"/>
              <p:cNvSpPr/>
              <p:nvPr/>
            </p:nvSpPr>
            <p:spPr bwMode="auto">
              <a:xfrm>
                <a:off x="6713640" y="4096548"/>
                <a:ext cx="87535" cy="142629"/>
              </a:xfrm>
              <a:prstGeom prst="rect">
                <a:avLst/>
              </a:prstGeom>
              <a:solidFill>
                <a:srgbClr val="FFFFFF"/>
              </a:solidFill>
              <a:ln w="12700">
                <a:noFill/>
              </a:ln>
              <a:effectLst/>
              <a:extLst/>
            </p:spPr>
            <p:txBody>
              <a:bodyPr vert="horz" wrap="square" lIns="91404" tIns="45702" rIns="91404" bIns="45702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buClr>
                    <a:srgbClr val="CC9900"/>
                  </a:buClr>
                  <a:buFont typeface="Wingdings" pitchFamily="2" charset="2"/>
                  <a:buChar char="n"/>
                  <a:defRPr/>
                </a:pPr>
                <a:endParaRPr lang="zh-CN" altLang="en-US" sz="1600" kern="0">
                  <a:solidFill>
                    <a:srgbClr val="00B0F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2" name="Freeform 126"/>
              <p:cNvSpPr>
                <a:spLocks noEditPoints="1"/>
              </p:cNvSpPr>
              <p:nvPr/>
            </p:nvSpPr>
            <p:spPr bwMode="auto">
              <a:xfrm>
                <a:off x="6708949" y="4086237"/>
                <a:ext cx="97299" cy="160307"/>
              </a:xfrm>
              <a:custGeom>
                <a:avLst/>
                <a:gdLst/>
                <a:ahLst/>
                <a:cxnLst>
                  <a:cxn ang="0">
                    <a:pos x="69" y="0"/>
                  </a:cxn>
                  <a:cxn ang="0">
                    <a:pos x="22" y="22"/>
                  </a:cxn>
                  <a:cxn ang="0">
                    <a:pos x="0" y="69"/>
                  </a:cxn>
                  <a:cxn ang="0">
                    <a:pos x="4" y="450"/>
                  </a:cxn>
                  <a:cxn ang="0">
                    <a:pos x="43" y="498"/>
                  </a:cxn>
                  <a:cxn ang="0">
                    <a:pos x="286" y="502"/>
                  </a:cxn>
                  <a:cxn ang="0">
                    <a:pos x="312" y="498"/>
                  </a:cxn>
                  <a:cxn ang="0">
                    <a:pos x="355" y="450"/>
                  </a:cxn>
                  <a:cxn ang="0">
                    <a:pos x="355" y="69"/>
                  </a:cxn>
                  <a:cxn ang="0">
                    <a:pos x="333" y="22"/>
                  </a:cxn>
                  <a:cxn ang="0">
                    <a:pos x="286" y="0"/>
                  </a:cxn>
                  <a:cxn ang="0">
                    <a:pos x="65" y="455"/>
                  </a:cxn>
                  <a:cxn ang="0">
                    <a:pos x="52" y="416"/>
                  </a:cxn>
                  <a:cxn ang="0">
                    <a:pos x="65" y="403"/>
                  </a:cxn>
                  <a:cxn ang="0">
                    <a:pos x="138" y="416"/>
                  </a:cxn>
                  <a:cxn ang="0">
                    <a:pos x="138" y="446"/>
                  </a:cxn>
                  <a:cxn ang="0">
                    <a:pos x="216" y="446"/>
                  </a:cxn>
                  <a:cxn ang="0">
                    <a:pos x="208" y="459"/>
                  </a:cxn>
                  <a:cxn ang="0">
                    <a:pos x="199" y="468"/>
                  </a:cxn>
                  <a:cxn ang="0">
                    <a:pos x="195" y="468"/>
                  </a:cxn>
                  <a:cxn ang="0">
                    <a:pos x="169" y="468"/>
                  </a:cxn>
                  <a:cxn ang="0">
                    <a:pos x="169" y="468"/>
                  </a:cxn>
                  <a:cxn ang="0">
                    <a:pos x="160" y="463"/>
                  </a:cxn>
                  <a:cxn ang="0">
                    <a:pos x="156" y="459"/>
                  </a:cxn>
                  <a:cxn ang="0">
                    <a:pos x="151" y="450"/>
                  </a:cxn>
                  <a:cxn ang="0">
                    <a:pos x="147" y="446"/>
                  </a:cxn>
                  <a:cxn ang="0">
                    <a:pos x="147" y="433"/>
                  </a:cxn>
                  <a:cxn ang="0">
                    <a:pos x="151" y="416"/>
                  </a:cxn>
                  <a:cxn ang="0">
                    <a:pos x="156" y="407"/>
                  </a:cxn>
                  <a:cxn ang="0">
                    <a:pos x="169" y="398"/>
                  </a:cxn>
                  <a:cxn ang="0">
                    <a:pos x="177" y="394"/>
                  </a:cxn>
                  <a:cxn ang="0">
                    <a:pos x="182" y="394"/>
                  </a:cxn>
                  <a:cxn ang="0">
                    <a:pos x="190" y="394"/>
                  </a:cxn>
                  <a:cxn ang="0">
                    <a:pos x="199" y="398"/>
                  </a:cxn>
                  <a:cxn ang="0">
                    <a:pos x="208" y="407"/>
                  </a:cxn>
                  <a:cxn ang="0">
                    <a:pos x="216" y="416"/>
                  </a:cxn>
                  <a:cxn ang="0">
                    <a:pos x="221" y="424"/>
                  </a:cxn>
                  <a:cxn ang="0">
                    <a:pos x="221" y="433"/>
                  </a:cxn>
                  <a:cxn ang="0">
                    <a:pos x="307" y="442"/>
                  </a:cxn>
                  <a:cxn ang="0">
                    <a:pos x="290" y="455"/>
                  </a:cxn>
                  <a:cxn ang="0">
                    <a:pos x="229" y="446"/>
                  </a:cxn>
                  <a:cxn ang="0">
                    <a:pos x="225" y="416"/>
                  </a:cxn>
                  <a:cxn ang="0">
                    <a:pos x="290" y="403"/>
                  </a:cxn>
                  <a:cxn ang="0">
                    <a:pos x="307" y="442"/>
                  </a:cxn>
                  <a:cxn ang="0">
                    <a:pos x="307" y="329"/>
                  </a:cxn>
                  <a:cxn ang="0">
                    <a:pos x="260" y="359"/>
                  </a:cxn>
                  <a:cxn ang="0">
                    <a:pos x="73" y="355"/>
                  </a:cxn>
                  <a:cxn ang="0">
                    <a:pos x="43" y="312"/>
                  </a:cxn>
                  <a:cxn ang="0">
                    <a:pos x="48" y="69"/>
                  </a:cxn>
                  <a:cxn ang="0">
                    <a:pos x="95" y="39"/>
                  </a:cxn>
                  <a:cxn ang="0">
                    <a:pos x="281" y="43"/>
                  </a:cxn>
                  <a:cxn ang="0">
                    <a:pos x="312" y="87"/>
                  </a:cxn>
                </a:cxnLst>
                <a:rect l="0" t="0" r="r" b="b"/>
                <a:pathLst>
                  <a:path w="355" h="502">
                    <a:moveTo>
                      <a:pt x="286" y="0"/>
                    </a:moveTo>
                    <a:lnTo>
                      <a:pt x="69" y="0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4"/>
                    </a:lnTo>
                    <a:lnTo>
                      <a:pt x="22" y="22"/>
                    </a:lnTo>
                    <a:lnTo>
                      <a:pt x="4" y="43"/>
                    </a:lnTo>
                    <a:lnTo>
                      <a:pt x="4" y="56"/>
                    </a:lnTo>
                    <a:lnTo>
                      <a:pt x="0" y="69"/>
                    </a:lnTo>
                    <a:lnTo>
                      <a:pt x="0" y="433"/>
                    </a:lnTo>
                    <a:lnTo>
                      <a:pt x="0" y="433"/>
                    </a:lnTo>
                    <a:lnTo>
                      <a:pt x="4" y="450"/>
                    </a:lnTo>
                    <a:lnTo>
                      <a:pt x="4" y="463"/>
                    </a:lnTo>
                    <a:lnTo>
                      <a:pt x="22" y="485"/>
                    </a:lnTo>
                    <a:lnTo>
                      <a:pt x="43" y="498"/>
                    </a:lnTo>
                    <a:lnTo>
                      <a:pt x="56" y="502"/>
                    </a:lnTo>
                    <a:lnTo>
                      <a:pt x="69" y="502"/>
                    </a:lnTo>
                    <a:lnTo>
                      <a:pt x="286" y="502"/>
                    </a:lnTo>
                    <a:lnTo>
                      <a:pt x="286" y="502"/>
                    </a:lnTo>
                    <a:lnTo>
                      <a:pt x="299" y="502"/>
                    </a:lnTo>
                    <a:lnTo>
                      <a:pt x="312" y="498"/>
                    </a:lnTo>
                    <a:lnTo>
                      <a:pt x="333" y="485"/>
                    </a:lnTo>
                    <a:lnTo>
                      <a:pt x="350" y="463"/>
                    </a:lnTo>
                    <a:lnTo>
                      <a:pt x="355" y="450"/>
                    </a:lnTo>
                    <a:lnTo>
                      <a:pt x="355" y="433"/>
                    </a:lnTo>
                    <a:lnTo>
                      <a:pt x="355" y="69"/>
                    </a:lnTo>
                    <a:lnTo>
                      <a:pt x="355" y="69"/>
                    </a:lnTo>
                    <a:lnTo>
                      <a:pt x="355" y="56"/>
                    </a:lnTo>
                    <a:lnTo>
                      <a:pt x="350" y="43"/>
                    </a:lnTo>
                    <a:lnTo>
                      <a:pt x="333" y="22"/>
                    </a:lnTo>
                    <a:lnTo>
                      <a:pt x="312" y="4"/>
                    </a:lnTo>
                    <a:lnTo>
                      <a:pt x="299" y="0"/>
                    </a:lnTo>
                    <a:lnTo>
                      <a:pt x="286" y="0"/>
                    </a:lnTo>
                    <a:lnTo>
                      <a:pt x="286" y="0"/>
                    </a:lnTo>
                    <a:close/>
                    <a:moveTo>
                      <a:pt x="65" y="455"/>
                    </a:moveTo>
                    <a:lnTo>
                      <a:pt x="65" y="455"/>
                    </a:lnTo>
                    <a:lnTo>
                      <a:pt x="56" y="450"/>
                    </a:lnTo>
                    <a:lnTo>
                      <a:pt x="52" y="442"/>
                    </a:lnTo>
                    <a:lnTo>
                      <a:pt x="52" y="416"/>
                    </a:lnTo>
                    <a:lnTo>
                      <a:pt x="52" y="416"/>
                    </a:lnTo>
                    <a:lnTo>
                      <a:pt x="56" y="407"/>
                    </a:lnTo>
                    <a:lnTo>
                      <a:pt x="65" y="403"/>
                    </a:lnTo>
                    <a:lnTo>
                      <a:pt x="147" y="403"/>
                    </a:lnTo>
                    <a:lnTo>
                      <a:pt x="147" y="403"/>
                    </a:lnTo>
                    <a:lnTo>
                      <a:pt x="138" y="416"/>
                    </a:lnTo>
                    <a:lnTo>
                      <a:pt x="134" y="433"/>
                    </a:lnTo>
                    <a:lnTo>
                      <a:pt x="134" y="433"/>
                    </a:lnTo>
                    <a:lnTo>
                      <a:pt x="138" y="446"/>
                    </a:lnTo>
                    <a:lnTo>
                      <a:pt x="138" y="455"/>
                    </a:lnTo>
                    <a:lnTo>
                      <a:pt x="65" y="455"/>
                    </a:lnTo>
                    <a:close/>
                    <a:moveTo>
                      <a:pt x="216" y="446"/>
                    </a:moveTo>
                    <a:lnTo>
                      <a:pt x="216" y="446"/>
                    </a:lnTo>
                    <a:lnTo>
                      <a:pt x="208" y="459"/>
                    </a:lnTo>
                    <a:lnTo>
                      <a:pt x="208" y="459"/>
                    </a:lnTo>
                    <a:lnTo>
                      <a:pt x="203" y="463"/>
                    </a:lnTo>
                    <a:lnTo>
                      <a:pt x="203" y="463"/>
                    </a:lnTo>
                    <a:lnTo>
                      <a:pt x="199" y="468"/>
                    </a:lnTo>
                    <a:lnTo>
                      <a:pt x="195" y="468"/>
                    </a:lnTo>
                    <a:lnTo>
                      <a:pt x="195" y="468"/>
                    </a:lnTo>
                    <a:lnTo>
                      <a:pt x="195" y="468"/>
                    </a:lnTo>
                    <a:lnTo>
                      <a:pt x="195" y="468"/>
                    </a:lnTo>
                    <a:lnTo>
                      <a:pt x="182" y="468"/>
                    </a:lnTo>
                    <a:lnTo>
                      <a:pt x="169" y="468"/>
                    </a:lnTo>
                    <a:lnTo>
                      <a:pt x="169" y="468"/>
                    </a:lnTo>
                    <a:lnTo>
                      <a:pt x="169" y="468"/>
                    </a:lnTo>
                    <a:lnTo>
                      <a:pt x="169" y="468"/>
                    </a:lnTo>
                    <a:lnTo>
                      <a:pt x="164" y="463"/>
                    </a:lnTo>
                    <a:lnTo>
                      <a:pt x="160" y="463"/>
                    </a:lnTo>
                    <a:lnTo>
                      <a:pt x="160" y="463"/>
                    </a:lnTo>
                    <a:lnTo>
                      <a:pt x="156" y="459"/>
                    </a:lnTo>
                    <a:lnTo>
                      <a:pt x="156" y="459"/>
                    </a:lnTo>
                    <a:lnTo>
                      <a:pt x="156" y="459"/>
                    </a:lnTo>
                    <a:lnTo>
                      <a:pt x="156" y="459"/>
                    </a:lnTo>
                    <a:lnTo>
                      <a:pt x="151" y="455"/>
                    </a:lnTo>
                    <a:lnTo>
                      <a:pt x="151" y="450"/>
                    </a:lnTo>
                    <a:lnTo>
                      <a:pt x="151" y="450"/>
                    </a:lnTo>
                    <a:lnTo>
                      <a:pt x="147" y="446"/>
                    </a:lnTo>
                    <a:lnTo>
                      <a:pt x="147" y="446"/>
                    </a:lnTo>
                    <a:lnTo>
                      <a:pt x="147" y="446"/>
                    </a:lnTo>
                    <a:lnTo>
                      <a:pt x="147" y="433"/>
                    </a:lnTo>
                    <a:lnTo>
                      <a:pt x="147" y="433"/>
                    </a:lnTo>
                    <a:lnTo>
                      <a:pt x="147" y="420"/>
                    </a:lnTo>
                    <a:lnTo>
                      <a:pt x="147" y="420"/>
                    </a:lnTo>
                    <a:lnTo>
                      <a:pt x="151" y="416"/>
                    </a:lnTo>
                    <a:lnTo>
                      <a:pt x="151" y="416"/>
                    </a:lnTo>
                    <a:lnTo>
                      <a:pt x="156" y="407"/>
                    </a:lnTo>
                    <a:lnTo>
                      <a:pt x="156" y="407"/>
                    </a:lnTo>
                    <a:lnTo>
                      <a:pt x="169" y="398"/>
                    </a:lnTo>
                    <a:lnTo>
                      <a:pt x="169" y="398"/>
                    </a:lnTo>
                    <a:lnTo>
                      <a:pt x="169" y="398"/>
                    </a:lnTo>
                    <a:lnTo>
                      <a:pt x="173" y="394"/>
                    </a:lnTo>
                    <a:lnTo>
                      <a:pt x="177" y="394"/>
                    </a:lnTo>
                    <a:lnTo>
                      <a:pt x="177" y="394"/>
                    </a:lnTo>
                    <a:lnTo>
                      <a:pt x="182" y="394"/>
                    </a:lnTo>
                    <a:lnTo>
                      <a:pt x="182" y="394"/>
                    </a:lnTo>
                    <a:lnTo>
                      <a:pt x="182" y="394"/>
                    </a:lnTo>
                    <a:lnTo>
                      <a:pt x="182" y="394"/>
                    </a:lnTo>
                    <a:lnTo>
                      <a:pt x="190" y="394"/>
                    </a:lnTo>
                    <a:lnTo>
                      <a:pt x="190" y="394"/>
                    </a:lnTo>
                    <a:lnTo>
                      <a:pt x="195" y="398"/>
                    </a:lnTo>
                    <a:lnTo>
                      <a:pt x="199" y="398"/>
                    </a:lnTo>
                    <a:lnTo>
                      <a:pt x="199" y="398"/>
                    </a:lnTo>
                    <a:lnTo>
                      <a:pt x="199" y="398"/>
                    </a:lnTo>
                    <a:lnTo>
                      <a:pt x="199" y="398"/>
                    </a:lnTo>
                    <a:lnTo>
                      <a:pt x="208" y="407"/>
                    </a:lnTo>
                    <a:lnTo>
                      <a:pt x="216" y="416"/>
                    </a:lnTo>
                    <a:lnTo>
                      <a:pt x="216" y="416"/>
                    </a:lnTo>
                    <a:lnTo>
                      <a:pt x="216" y="416"/>
                    </a:lnTo>
                    <a:lnTo>
                      <a:pt x="216" y="420"/>
                    </a:lnTo>
                    <a:lnTo>
                      <a:pt x="221" y="424"/>
                    </a:lnTo>
                    <a:lnTo>
                      <a:pt x="221" y="424"/>
                    </a:lnTo>
                    <a:lnTo>
                      <a:pt x="221" y="429"/>
                    </a:lnTo>
                    <a:lnTo>
                      <a:pt x="221" y="433"/>
                    </a:lnTo>
                    <a:lnTo>
                      <a:pt x="221" y="433"/>
                    </a:lnTo>
                    <a:lnTo>
                      <a:pt x="216" y="446"/>
                    </a:lnTo>
                    <a:lnTo>
                      <a:pt x="216" y="446"/>
                    </a:lnTo>
                    <a:close/>
                    <a:moveTo>
                      <a:pt x="307" y="442"/>
                    </a:moveTo>
                    <a:lnTo>
                      <a:pt x="307" y="442"/>
                    </a:lnTo>
                    <a:lnTo>
                      <a:pt x="299" y="450"/>
                    </a:lnTo>
                    <a:lnTo>
                      <a:pt x="290" y="455"/>
                    </a:lnTo>
                    <a:lnTo>
                      <a:pt x="225" y="455"/>
                    </a:lnTo>
                    <a:lnTo>
                      <a:pt x="225" y="455"/>
                    </a:lnTo>
                    <a:lnTo>
                      <a:pt x="229" y="446"/>
                    </a:lnTo>
                    <a:lnTo>
                      <a:pt x="229" y="433"/>
                    </a:lnTo>
                    <a:lnTo>
                      <a:pt x="229" y="433"/>
                    </a:lnTo>
                    <a:lnTo>
                      <a:pt x="225" y="416"/>
                    </a:lnTo>
                    <a:lnTo>
                      <a:pt x="216" y="403"/>
                    </a:lnTo>
                    <a:lnTo>
                      <a:pt x="290" y="403"/>
                    </a:lnTo>
                    <a:lnTo>
                      <a:pt x="290" y="403"/>
                    </a:lnTo>
                    <a:lnTo>
                      <a:pt x="299" y="407"/>
                    </a:lnTo>
                    <a:lnTo>
                      <a:pt x="307" y="416"/>
                    </a:lnTo>
                    <a:lnTo>
                      <a:pt x="307" y="442"/>
                    </a:lnTo>
                    <a:close/>
                    <a:moveTo>
                      <a:pt x="312" y="312"/>
                    </a:moveTo>
                    <a:lnTo>
                      <a:pt x="312" y="312"/>
                    </a:lnTo>
                    <a:lnTo>
                      <a:pt x="307" y="329"/>
                    </a:lnTo>
                    <a:lnTo>
                      <a:pt x="299" y="346"/>
                    </a:lnTo>
                    <a:lnTo>
                      <a:pt x="281" y="355"/>
                    </a:lnTo>
                    <a:lnTo>
                      <a:pt x="260" y="359"/>
                    </a:lnTo>
                    <a:lnTo>
                      <a:pt x="95" y="359"/>
                    </a:lnTo>
                    <a:lnTo>
                      <a:pt x="95" y="359"/>
                    </a:lnTo>
                    <a:lnTo>
                      <a:pt x="73" y="355"/>
                    </a:lnTo>
                    <a:lnTo>
                      <a:pt x="56" y="346"/>
                    </a:lnTo>
                    <a:lnTo>
                      <a:pt x="48" y="329"/>
                    </a:lnTo>
                    <a:lnTo>
                      <a:pt x="43" y="312"/>
                    </a:lnTo>
                    <a:lnTo>
                      <a:pt x="43" y="87"/>
                    </a:lnTo>
                    <a:lnTo>
                      <a:pt x="43" y="87"/>
                    </a:lnTo>
                    <a:lnTo>
                      <a:pt x="48" y="69"/>
                    </a:lnTo>
                    <a:lnTo>
                      <a:pt x="56" y="52"/>
                    </a:lnTo>
                    <a:lnTo>
                      <a:pt x="73" y="43"/>
                    </a:lnTo>
                    <a:lnTo>
                      <a:pt x="95" y="39"/>
                    </a:lnTo>
                    <a:lnTo>
                      <a:pt x="260" y="39"/>
                    </a:lnTo>
                    <a:lnTo>
                      <a:pt x="260" y="39"/>
                    </a:lnTo>
                    <a:lnTo>
                      <a:pt x="281" y="43"/>
                    </a:lnTo>
                    <a:lnTo>
                      <a:pt x="299" y="52"/>
                    </a:lnTo>
                    <a:lnTo>
                      <a:pt x="307" y="69"/>
                    </a:lnTo>
                    <a:lnTo>
                      <a:pt x="312" y="87"/>
                    </a:lnTo>
                    <a:lnTo>
                      <a:pt x="312" y="312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48" tIns="60925" rIns="121848" bIns="60925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048">
                  <a:defRPr/>
                </a:pPr>
                <a:endParaRPr lang="zh-CN" altLang="en-US" sz="1200" kern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微软雅黑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545" name="左中括号 544"/>
          <p:cNvSpPr/>
          <p:nvPr/>
        </p:nvSpPr>
        <p:spPr>
          <a:xfrm rot="5400000">
            <a:off x="10522739" y="3372624"/>
            <a:ext cx="161141" cy="2176144"/>
          </a:xfrm>
          <a:prstGeom prst="leftBracket">
            <a:avLst/>
          </a:prstGeom>
          <a:noFill/>
          <a:ln w="19050" cap="flat" cmpd="sng" algn="ctr">
            <a:solidFill>
              <a:srgbClr val="C7000A"/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algn="ctr" defTabSz="914400">
              <a:defRPr/>
            </a:pPr>
            <a:endParaRPr lang="zh-CN" altLang="en-US" sz="1600" kern="0">
              <a:solidFill>
                <a:srgbClr val="1D1D1A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46" name="矩形 545"/>
          <p:cNvSpPr/>
          <p:nvPr/>
        </p:nvSpPr>
        <p:spPr>
          <a:xfrm>
            <a:off x="7768938" y="3756873"/>
            <a:ext cx="58584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altLang="zh-CN" sz="900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  <a:sym typeface="+mn-lt"/>
              </a:rPr>
              <a:t>OFDM</a:t>
            </a:r>
          </a:p>
        </p:txBody>
      </p:sp>
      <p:sp>
        <p:nvSpPr>
          <p:cNvPr id="547" name="矩形 546"/>
          <p:cNvSpPr/>
          <p:nvPr/>
        </p:nvSpPr>
        <p:spPr>
          <a:xfrm>
            <a:off x="10555960" y="3749240"/>
            <a:ext cx="88931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altLang="zh-CN" sz="900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  <a:sym typeface="+mn-lt"/>
              </a:rPr>
              <a:t>DFT-s-OFDM</a:t>
            </a:r>
          </a:p>
        </p:txBody>
      </p:sp>
      <p:sp>
        <p:nvSpPr>
          <p:cNvPr id="565" name="矩形 564"/>
          <p:cNvSpPr/>
          <p:nvPr/>
        </p:nvSpPr>
        <p:spPr>
          <a:xfrm>
            <a:off x="6287306" y="2726673"/>
            <a:ext cx="5548064" cy="674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defTabSz="9144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50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  <a:sym typeface="+mn-lt"/>
              </a:rPr>
              <a:t>DFT-s-OFDM </a:t>
            </a:r>
            <a:r>
              <a:rPr lang="en-US" altLang="zh-CN" sz="1050" kern="0" dirty="0" smtClean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  <a:sym typeface="+mn-lt"/>
              </a:rPr>
              <a:t>exists </a:t>
            </a:r>
            <a:r>
              <a:rPr lang="en-US" altLang="zh-CN" sz="1050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  <a:sym typeface="+mn-lt"/>
              </a:rPr>
              <a:t>for UL transmissions, so the specification efforts for introducing DFT-s-OFDM for DL is very limited. The RS design for low PAPR for UL could be reused for DL. </a:t>
            </a:r>
          </a:p>
        </p:txBody>
      </p:sp>
      <p:sp>
        <p:nvSpPr>
          <p:cNvPr id="568" name="矩形 567"/>
          <p:cNvSpPr/>
          <p:nvPr/>
        </p:nvSpPr>
        <p:spPr>
          <a:xfrm>
            <a:off x="6464402" y="3560130"/>
            <a:ext cx="5374602" cy="2139627"/>
          </a:xfrm>
          <a:prstGeom prst="rect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089">
              <a:defRPr/>
            </a:pPr>
            <a:endParaRPr lang="zh-CN" altLang="en-US" kern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83579" y="5789474"/>
            <a:ext cx="5546949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defTabSz="9144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50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  <a:sym typeface="+mn-lt"/>
              </a:rPr>
              <a:t>OFDM and DFT-s-OFDM can be TDM without backward compatibility issues </a:t>
            </a: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xmlns="" id="{85BE52B2-87B1-41E5-A288-7D023759D2FD}"/>
              </a:ext>
            </a:extLst>
          </p:cNvPr>
          <p:cNvSpPr/>
          <p:nvPr/>
        </p:nvSpPr>
        <p:spPr>
          <a:xfrm>
            <a:off x="184301" y="770654"/>
            <a:ext cx="117072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DFT-s-OFDM is beneficial for low PAPR, which means better coverage performance of DFT-s-OFDM in the coverage limited scenarios. So, in mmWave, to enhance the coverage for DL, DFT-s-OFDM </a:t>
            </a:r>
            <a:r>
              <a:rPr lang="en-US" altLang="zh-CN" sz="1400" dirty="0" smtClean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also </a:t>
            </a:r>
            <a:r>
              <a:rPr lang="en-US" altLang="zh-CN" sz="14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could be used.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xmlns="" id="{A818167C-AD3F-4EC2-AA45-C2ABE4F3747E}"/>
              </a:ext>
            </a:extLst>
          </p:cNvPr>
          <p:cNvSpPr/>
          <p:nvPr/>
        </p:nvSpPr>
        <p:spPr>
          <a:xfrm>
            <a:off x="206875" y="1408224"/>
            <a:ext cx="112595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 2</a:t>
            </a:r>
            <a:r>
              <a:rPr lang="en-US" altLang="zh-CN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Support to introduce DFT-s-OFDM for DL transmission to enhance the coverage in mmWave. </a:t>
            </a:r>
            <a:endParaRPr lang="zh-CN" altLang="en-US" sz="1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09026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00381672\AppData\Roaming\eSpace_Desktop\UserData\l00381672\imagefiles\originalImgfiles\2AD10606-7842-460A-874D-6F39B6A210AF.pn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331" y="5065224"/>
            <a:ext cx="2384501" cy="1398157"/>
          </a:xfrm>
          <a:prstGeom prst="rect">
            <a:avLst/>
          </a:prstGeom>
          <a:noFill/>
          <a:ln>
            <a:solidFill>
              <a:schemeClr val="bg1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l00381672\AppData\Roaming\eSpace_Desktop\UserData\l00381672\imagefiles\originalImgfiles\897D9811-80A4-4D95-BEF3-493F81709C2F.png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5690" y="5065902"/>
            <a:ext cx="2383200" cy="1396800"/>
          </a:xfrm>
          <a:prstGeom prst="rect">
            <a:avLst/>
          </a:prstGeom>
          <a:noFill/>
          <a:ln>
            <a:solidFill>
              <a:schemeClr val="bg1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标题 13">
            <a:extLst>
              <a:ext uri="{FF2B5EF4-FFF2-40B4-BE49-F238E27FC236}">
                <a16:creationId xmlns:a16="http://schemas.microsoft.com/office/drawing/2014/main" xmlns="" id="{57778443-1C87-40D0-98AE-861F36B264BE}"/>
              </a:ext>
            </a:extLst>
          </p:cNvPr>
          <p:cNvSpPr txBox="1">
            <a:spLocks/>
          </p:cNvSpPr>
          <p:nvPr/>
        </p:nvSpPr>
        <p:spPr bwMode="auto">
          <a:xfrm>
            <a:off x="134414" y="134149"/>
            <a:ext cx="9809491" cy="476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0064" rIns="80129" bIns="40064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defTabSz="914400"/>
            <a:r>
              <a:rPr lang="en-US" altLang="zh-CN" sz="24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Uplink Coverage Enhancement</a:t>
            </a:r>
          </a:p>
        </p:txBody>
      </p:sp>
      <p:sp>
        <p:nvSpPr>
          <p:cNvPr id="9" name="矩形 199">
            <a:extLst>
              <a:ext uri="{FF2B5EF4-FFF2-40B4-BE49-F238E27FC236}">
                <a16:creationId xmlns:a16="http://schemas.microsoft.com/office/drawing/2014/main" xmlns="" id="{26B383D2-D1ED-48C0-908A-FEA0CFA2EA63}"/>
              </a:ext>
            </a:extLst>
          </p:cNvPr>
          <p:cNvSpPr/>
          <p:nvPr/>
        </p:nvSpPr>
        <p:spPr bwMode="auto">
          <a:xfrm flipV="1">
            <a:off x="104124" y="603862"/>
            <a:ext cx="11960741" cy="45701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 vert="horz" wrap="square" lIns="91344" tIns="45672" rIns="91344" bIns="45672" numCol="1" rtlCol="0" anchor="t" anchorCtr="0" compatLnSpc="1">
            <a:prstTxWarp prst="textNoShape">
              <a:avLst/>
            </a:prstTxWarp>
          </a:bodyPr>
          <a:lstStyle/>
          <a:p>
            <a:pPr defTabSz="913378"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z="1799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9" name="圆角矩形 68"/>
          <p:cNvSpPr/>
          <p:nvPr/>
        </p:nvSpPr>
        <p:spPr bwMode="auto">
          <a:xfrm>
            <a:off x="212132" y="2219645"/>
            <a:ext cx="5777136" cy="4400380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1D1D1A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charset="-122"/>
              <a:cs typeface="Arial" panose="020B0604020202020204" pitchFamily="34" charset="0"/>
            </a:endParaRPr>
          </a:p>
        </p:txBody>
      </p:sp>
      <p:sp>
        <p:nvSpPr>
          <p:cNvPr id="70" name="燕尾形 69"/>
          <p:cNvSpPr/>
          <p:nvPr/>
        </p:nvSpPr>
        <p:spPr>
          <a:xfrm>
            <a:off x="881286" y="2041726"/>
            <a:ext cx="4364104" cy="257369"/>
          </a:xfrm>
          <a:prstGeom prst="chevron">
            <a:avLst>
              <a:gd name="adj" fmla="val 0"/>
            </a:avLst>
          </a:prstGeom>
          <a:solidFill>
            <a:srgbClr val="FFFFFF">
              <a:lumMod val="95000"/>
            </a:srgbClr>
          </a:solidFill>
        </p:spPr>
        <p:txBody>
          <a:bodyPr wrap="square" tIns="36000" bIns="36000" rtlCol="0" anchor="ctr" anchorCtr="1">
            <a:spAutoFit/>
          </a:bodyPr>
          <a:lstStyle/>
          <a:p>
            <a:pPr algn="just" defTabSz="914400">
              <a:buSzPct val="80000"/>
            </a:pPr>
            <a:r>
              <a:rPr lang="en-US" altLang="zh-CN" sz="1200" kern="0" dirty="0">
                <a:solidFill>
                  <a:srgbClr val="170BB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MPR of mmWave terminal reduces UL coverage</a:t>
            </a:r>
          </a:p>
        </p:txBody>
      </p:sp>
      <p:graphicFrame>
        <p:nvGraphicFramePr>
          <p:cNvPr id="71" name="表格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0254740"/>
              </p:ext>
            </p:extLst>
          </p:nvPr>
        </p:nvGraphicFramePr>
        <p:xfrm>
          <a:off x="467157" y="3506067"/>
          <a:ext cx="5095517" cy="731520"/>
        </p:xfrm>
        <a:graphic>
          <a:graphicData uri="http://schemas.openxmlformats.org/drawingml/2006/table">
            <a:tbl>
              <a:tblPr firstRow="1" bandRow="1"/>
              <a:tblGrid>
                <a:gridCol w="7687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20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280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2800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2800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2249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902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/>
                      <a:endParaRPr lang="zh-CN" altLang="en-US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pi/2-BPSK</a:t>
                      </a:r>
                      <a:endParaRPr lang="zh-CN" altLang="en-US" sz="10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QPSK</a:t>
                      </a:r>
                      <a:endParaRPr lang="zh-CN" altLang="en-US" sz="10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16QAM</a:t>
                      </a:r>
                      <a:endParaRPr lang="zh-CN" altLang="en-US" sz="10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6854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64QAM</a:t>
                      </a:r>
                      <a:endParaRPr lang="zh-CN" altLang="en-US" sz="10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dirty="0">
                          <a:solidFill>
                            <a:schemeClr val="bg1">
                              <a:lumMod val="60000"/>
                              <a:lumOff val="40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256QAM</a:t>
                      </a:r>
                      <a:endParaRPr lang="zh-CN" altLang="en-US" sz="1000" b="1" dirty="0">
                        <a:solidFill>
                          <a:schemeClr val="bg1">
                            <a:lumMod val="60000"/>
                            <a:lumOff val="40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2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DFTs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altLang="zh-CN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0dB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altLang="zh-CN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2dB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altLang="zh-CN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3.5dB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altLang="zh-CN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5.5dB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altLang="zh-CN" sz="1000" b="0" dirty="0">
                          <a:solidFill>
                            <a:schemeClr val="bg1">
                              <a:lumMod val="60000"/>
                              <a:lumOff val="40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10dB</a:t>
                      </a:r>
                      <a:endParaRPr lang="zh-CN" altLang="en-US" sz="1000" b="0" dirty="0">
                        <a:solidFill>
                          <a:schemeClr val="bg1">
                            <a:lumMod val="60000"/>
                            <a:lumOff val="40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02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OFDM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altLang="zh-CN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-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altLang="zh-CN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4dB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404" marR="91404" marT="45702" marB="45702"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altLang="zh-CN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5dB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404" marR="91404" marT="45702" marB="45702"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altLang="zh-CN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7.5dB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404" marR="91404" marT="45702" marB="45702"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altLang="zh-CN" sz="1000" b="0" dirty="0">
                          <a:solidFill>
                            <a:schemeClr val="bg1">
                              <a:lumMod val="60000"/>
                              <a:lumOff val="40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12dB</a:t>
                      </a:r>
                      <a:endParaRPr lang="zh-CN" altLang="en-US" sz="1000" b="0" dirty="0">
                        <a:solidFill>
                          <a:schemeClr val="bg1">
                            <a:lumMod val="60000"/>
                            <a:lumOff val="40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72" name="矩形 71"/>
          <p:cNvSpPr/>
          <p:nvPr/>
        </p:nvSpPr>
        <p:spPr>
          <a:xfrm>
            <a:off x="315155" y="2310835"/>
            <a:ext cx="56805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000" b="1" dirty="0">
                <a:latin typeface="Arial" panose="020B0604020202020204" pitchFamily="34" charset="0"/>
                <a:cs typeface="Arial" panose="020B0604020202020204" pitchFamily="34" charset="0"/>
              </a:rPr>
              <a:t>Motivation: UL coverage of mmWave is limited by large MPR of terminals</a:t>
            </a:r>
            <a:endParaRPr lang="en-US" altLang="zh-CN" sz="1000" dirty="0">
              <a:solidFill>
                <a:srgbClr val="1D1D1A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74299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UE SINR can be improved significantly by the high BS large antenna array</a:t>
            </a:r>
          </a:p>
          <a:p>
            <a:pPr marL="74299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However, UL coverage is limited by PA/RF imperfect effects</a:t>
            </a:r>
          </a:p>
          <a:p>
            <a:pPr marL="74299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Due to the PA nonlinearity, the large power back-off is expected for mmWave terminal </a:t>
            </a:r>
          </a:p>
        </p:txBody>
      </p:sp>
      <p:sp>
        <p:nvSpPr>
          <p:cNvPr id="73" name="矩形 72"/>
          <p:cNvSpPr/>
          <p:nvPr/>
        </p:nvSpPr>
        <p:spPr>
          <a:xfrm>
            <a:off x="1125747" y="3313310"/>
            <a:ext cx="3621708" cy="169277"/>
          </a:xfrm>
          <a:prstGeom prst="rect">
            <a:avLst/>
          </a:prstGeom>
          <a:solidFill>
            <a:srgbClr val="FFFFFF"/>
          </a:solidFill>
        </p:spPr>
        <p:txBody>
          <a:bodyPr wrap="square" tIns="0" bIns="0">
            <a:spAutoFit/>
          </a:bodyPr>
          <a:lstStyle/>
          <a:p>
            <a:pPr algn="ctr" defTabSz="914400">
              <a:defRPr/>
            </a:pPr>
            <a:r>
              <a:rPr lang="en-US" altLang="zh-CN" sz="1100" b="1" kern="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Max power reduction of mmWave terminals (38.101)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681038" y="4754339"/>
            <a:ext cx="4950115" cy="1651791"/>
            <a:chOff x="871004" y="1615479"/>
            <a:chExt cx="3766824" cy="1291723"/>
          </a:xfrm>
        </p:grpSpPr>
        <p:grpSp>
          <p:nvGrpSpPr>
            <p:cNvPr id="75" name="组合 74"/>
            <p:cNvGrpSpPr/>
            <p:nvPr/>
          </p:nvGrpSpPr>
          <p:grpSpPr>
            <a:xfrm>
              <a:off x="871004" y="1615479"/>
              <a:ext cx="1800000" cy="1284028"/>
              <a:chOff x="6318712" y="1316934"/>
              <a:chExt cx="3155287" cy="2380632"/>
            </a:xfrm>
          </p:grpSpPr>
          <p:grpSp>
            <p:nvGrpSpPr>
              <p:cNvPr id="84" name="组合 83"/>
              <p:cNvGrpSpPr>
                <a:grpSpLocks noChangeAspect="1"/>
              </p:cNvGrpSpPr>
              <p:nvPr/>
            </p:nvGrpSpPr>
            <p:grpSpPr>
              <a:xfrm>
                <a:off x="6318712" y="1316934"/>
                <a:ext cx="3155287" cy="2380632"/>
                <a:chOff x="6819967" y="1070521"/>
                <a:chExt cx="1867392" cy="1421604"/>
              </a:xfrm>
            </p:grpSpPr>
            <p:pic>
              <p:nvPicPr>
                <p:cNvPr id="89" name="图片 88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819967" y="1107951"/>
                  <a:ext cx="1867392" cy="1384174"/>
                </a:xfrm>
                <a:prstGeom prst="rect">
                  <a:avLst/>
                </a:prstGeom>
              </p:spPr>
            </p:pic>
            <p:sp>
              <p:nvSpPr>
                <p:cNvPr id="90" name="矩形 89"/>
                <p:cNvSpPr/>
                <p:nvPr/>
              </p:nvSpPr>
              <p:spPr>
                <a:xfrm>
                  <a:off x="7059534" y="1070521"/>
                  <a:ext cx="1503489" cy="119913"/>
                </a:xfrm>
                <a:prstGeom prst="rect">
                  <a:avLst/>
                </a:prstGeom>
                <a:solidFill>
                  <a:srgbClr val="FFFFFF"/>
                </a:solidFill>
              </p:spPr>
              <p:txBody>
                <a:bodyPr wrap="square" tIns="0" bIns="0">
                  <a:spAutoFit/>
                </a:bodyPr>
                <a:lstStyle/>
                <a:p>
                  <a:pPr algn="ctr" defTabSz="914400">
                    <a:defRPr/>
                  </a:pPr>
                  <a:r>
                    <a:rPr lang="en-US" altLang="zh-CN" sz="900" b="1" kern="0" dirty="0">
                      <a:solidFill>
                        <a:srgbClr val="1D1D1A"/>
                      </a:solidFill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rPr>
                    <a:t>ACLR vs.</a:t>
                  </a:r>
                  <a:r>
                    <a:rPr lang="zh-CN" altLang="en-US" sz="900" b="1" kern="0" dirty="0">
                      <a:solidFill>
                        <a:srgbClr val="1D1D1A"/>
                      </a:solidFill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rPr>
                    <a:t> </a:t>
                  </a:r>
                  <a:r>
                    <a:rPr lang="en-US" altLang="zh-CN" sz="900" b="1" kern="0" dirty="0">
                      <a:solidFill>
                        <a:srgbClr val="1D1D1A"/>
                      </a:solidFill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rPr>
                    <a:t>output power</a:t>
                  </a:r>
                </a:p>
              </p:txBody>
            </p:sp>
          </p:grpSp>
          <p:sp>
            <p:nvSpPr>
              <p:cNvPr id="85" name="十字星 84"/>
              <p:cNvSpPr/>
              <p:nvPr/>
            </p:nvSpPr>
            <p:spPr>
              <a:xfrm>
                <a:off x="6861657" y="2157090"/>
                <a:ext cx="197766" cy="225700"/>
              </a:xfrm>
              <a:prstGeom prst="star4">
                <a:avLst/>
              </a:prstGeom>
              <a:solidFill>
                <a:srgbClr val="FF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>
                  <a:solidFill>
                    <a:srgbClr val="666666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86" name="十字星 85"/>
              <p:cNvSpPr/>
              <p:nvPr/>
            </p:nvSpPr>
            <p:spPr>
              <a:xfrm>
                <a:off x="8252307" y="2855590"/>
                <a:ext cx="197766" cy="225700"/>
              </a:xfrm>
              <a:prstGeom prst="star4">
                <a:avLst/>
              </a:prstGeom>
              <a:solidFill>
                <a:srgbClr val="FF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>
                  <a:solidFill>
                    <a:srgbClr val="666666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87" name="矩形 86"/>
              <p:cNvSpPr/>
              <p:nvPr/>
            </p:nvSpPr>
            <p:spPr>
              <a:xfrm>
                <a:off x="6667781" y="2440092"/>
                <a:ext cx="702746" cy="200807"/>
              </a:xfrm>
              <a:prstGeom prst="rect">
                <a:avLst/>
              </a:prstGeom>
              <a:noFill/>
            </p:spPr>
            <p:txBody>
              <a:bodyPr wrap="square" tIns="0" bIns="0">
                <a:spAutoFit/>
              </a:bodyPr>
              <a:lstStyle/>
              <a:p>
                <a:pPr algn="ctr" defTabSz="914400">
                  <a:defRPr/>
                </a:pPr>
                <a:r>
                  <a:rPr lang="en-US" altLang="zh-CN" sz="900" b="1" kern="0" dirty="0">
                    <a:solidFill>
                      <a:srgbClr val="C00000"/>
                    </a:solidFill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FR1</a:t>
                </a: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7896356" y="3081292"/>
                <a:ext cx="777889" cy="200807"/>
              </a:xfrm>
              <a:prstGeom prst="rect">
                <a:avLst/>
              </a:prstGeom>
              <a:noFill/>
            </p:spPr>
            <p:txBody>
              <a:bodyPr wrap="square" tIns="0" bIns="0">
                <a:spAutoFit/>
              </a:bodyPr>
              <a:lstStyle/>
              <a:p>
                <a:pPr algn="ctr" defTabSz="914400">
                  <a:defRPr/>
                </a:pPr>
                <a:r>
                  <a:rPr lang="en-US" altLang="zh-CN" sz="900" b="1" kern="0" dirty="0">
                    <a:solidFill>
                      <a:srgbClr val="C00000"/>
                    </a:solidFill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FR2</a:t>
                </a: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2837828" y="1618808"/>
              <a:ext cx="1800000" cy="1288394"/>
              <a:chOff x="6290633" y="3813676"/>
              <a:chExt cx="3183366" cy="2388727"/>
            </a:xfrm>
          </p:grpSpPr>
          <p:grpSp>
            <p:nvGrpSpPr>
              <p:cNvPr id="77" name="组合 76"/>
              <p:cNvGrpSpPr>
                <a:grpSpLocks noChangeAspect="1"/>
              </p:cNvGrpSpPr>
              <p:nvPr/>
            </p:nvGrpSpPr>
            <p:grpSpPr>
              <a:xfrm>
                <a:off x="6290633" y="3813676"/>
                <a:ext cx="3183366" cy="2388727"/>
                <a:chOff x="3735793" y="1006800"/>
                <a:chExt cx="2964386" cy="2206543"/>
              </a:xfrm>
            </p:grpSpPr>
            <p:pic>
              <p:nvPicPr>
                <p:cNvPr id="82" name="图片 81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735793" y="1085689"/>
                  <a:ext cx="2964386" cy="2127654"/>
                </a:xfrm>
                <a:prstGeom prst="rect">
                  <a:avLst/>
                </a:prstGeom>
              </p:spPr>
            </p:pic>
            <p:sp>
              <p:nvSpPr>
                <p:cNvPr id="83" name="矩形 82"/>
                <p:cNvSpPr/>
                <p:nvPr/>
              </p:nvSpPr>
              <p:spPr>
                <a:xfrm>
                  <a:off x="4259388" y="1006800"/>
                  <a:ext cx="2163175" cy="185492"/>
                </a:xfrm>
                <a:prstGeom prst="rect">
                  <a:avLst/>
                </a:prstGeom>
                <a:solidFill>
                  <a:srgbClr val="FFFFFF"/>
                </a:solidFill>
              </p:spPr>
              <p:txBody>
                <a:bodyPr wrap="square" tIns="0" bIns="0">
                  <a:spAutoFit/>
                </a:bodyPr>
                <a:lstStyle/>
                <a:p>
                  <a:pPr algn="ctr" defTabSz="914400">
                    <a:defRPr/>
                  </a:pPr>
                  <a:r>
                    <a:rPr lang="en-US" altLang="zh-CN" sz="900" b="1" kern="0" dirty="0">
                      <a:solidFill>
                        <a:srgbClr val="1D1D1A"/>
                      </a:solidFill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rPr>
                    <a:t>EVM vs.</a:t>
                  </a:r>
                  <a:r>
                    <a:rPr lang="zh-CN" altLang="en-US" sz="900" b="1" kern="0" dirty="0">
                      <a:solidFill>
                        <a:srgbClr val="1D1D1A"/>
                      </a:solidFill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rPr>
                    <a:t> </a:t>
                  </a:r>
                  <a:r>
                    <a:rPr lang="en-US" altLang="zh-CN" sz="900" b="1" kern="0" dirty="0">
                      <a:solidFill>
                        <a:srgbClr val="1D1D1A"/>
                      </a:solidFill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rPr>
                    <a:t>output power</a:t>
                  </a:r>
                </a:p>
              </p:txBody>
            </p:sp>
          </p:grpSp>
          <p:sp>
            <p:nvSpPr>
              <p:cNvPr id="78" name="十字星 77"/>
              <p:cNvSpPr/>
              <p:nvPr/>
            </p:nvSpPr>
            <p:spPr>
              <a:xfrm>
                <a:off x="6861657" y="5502270"/>
                <a:ext cx="197766" cy="225700"/>
              </a:xfrm>
              <a:prstGeom prst="star4">
                <a:avLst/>
              </a:prstGeom>
              <a:solidFill>
                <a:srgbClr val="FF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>
                  <a:solidFill>
                    <a:srgbClr val="666666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9" name="十字星 78"/>
              <p:cNvSpPr/>
              <p:nvPr/>
            </p:nvSpPr>
            <p:spPr>
              <a:xfrm>
                <a:off x="8252306" y="4911202"/>
                <a:ext cx="197766" cy="225700"/>
              </a:xfrm>
              <a:prstGeom prst="star4">
                <a:avLst/>
              </a:prstGeom>
              <a:solidFill>
                <a:srgbClr val="FF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>
                  <a:solidFill>
                    <a:srgbClr val="666666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6559995" y="5320278"/>
                <a:ext cx="809894" cy="200807"/>
              </a:xfrm>
              <a:prstGeom prst="rect">
                <a:avLst/>
              </a:prstGeom>
              <a:noFill/>
            </p:spPr>
            <p:txBody>
              <a:bodyPr wrap="square" tIns="0" bIns="0">
                <a:spAutoFit/>
              </a:bodyPr>
              <a:lstStyle/>
              <a:p>
                <a:pPr algn="ctr" defTabSz="914400">
                  <a:defRPr/>
                </a:pPr>
                <a:r>
                  <a:rPr lang="en-US" altLang="zh-CN" sz="900" b="1" kern="0" dirty="0">
                    <a:solidFill>
                      <a:srgbClr val="C00000"/>
                    </a:solidFill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FR1</a:t>
                </a:r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7976537" y="4698890"/>
                <a:ext cx="658288" cy="200807"/>
              </a:xfrm>
              <a:prstGeom prst="rect">
                <a:avLst/>
              </a:prstGeom>
              <a:noFill/>
            </p:spPr>
            <p:txBody>
              <a:bodyPr wrap="square" tIns="0" bIns="0">
                <a:spAutoFit/>
              </a:bodyPr>
              <a:lstStyle/>
              <a:p>
                <a:pPr algn="ctr" defTabSz="914400">
                  <a:defRPr/>
                </a:pPr>
                <a:r>
                  <a:rPr lang="en-US" altLang="zh-CN" sz="900" b="1" kern="0" dirty="0">
                    <a:solidFill>
                      <a:srgbClr val="C00000"/>
                    </a:solidFill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FR2</a:t>
                </a:r>
              </a:p>
            </p:txBody>
          </p:sp>
        </p:grpSp>
      </p:grpSp>
      <p:sp>
        <p:nvSpPr>
          <p:cNvPr id="91" name="矩形 90"/>
          <p:cNvSpPr/>
          <p:nvPr/>
        </p:nvSpPr>
        <p:spPr>
          <a:xfrm>
            <a:off x="265079" y="4245195"/>
            <a:ext cx="56243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8536" indent="-128536" defTabSz="9144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b="1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  <a:sym typeface="+mn-lt"/>
              </a:rPr>
              <a:t>For coexistence reason, the transmitted signal should meet ACLR requirements</a:t>
            </a:r>
          </a:p>
          <a:p>
            <a:pPr marL="471436" lvl="1" indent="-128536" defTabSz="9144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b="1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  <a:sym typeface="+mn-lt"/>
              </a:rPr>
              <a:t>For FR2</a:t>
            </a:r>
            <a:r>
              <a:rPr lang="en-US" altLang="zh-CN" sz="1000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  <a:sym typeface="+mn-lt"/>
              </a:rPr>
              <a:t>: Even </a:t>
            </a:r>
            <a:r>
              <a:rPr lang="en-US" altLang="zh-CN" sz="1000" kern="0" dirty="0" smtClean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  <a:sym typeface="+mn-lt"/>
              </a:rPr>
              <a:t>if ACLR </a:t>
            </a:r>
            <a:r>
              <a:rPr lang="en-US" altLang="zh-CN" sz="1000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  <a:sym typeface="+mn-lt"/>
              </a:rPr>
              <a:t>requirement is met, the EVM is worse than requirement of QPSK</a:t>
            </a:r>
          </a:p>
        </p:txBody>
      </p:sp>
      <p:sp>
        <p:nvSpPr>
          <p:cNvPr id="92" name="矩形 91"/>
          <p:cNvSpPr/>
          <p:nvPr/>
        </p:nvSpPr>
        <p:spPr>
          <a:xfrm>
            <a:off x="406846" y="4754339"/>
            <a:ext cx="5374602" cy="1705789"/>
          </a:xfrm>
          <a:prstGeom prst="rect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089">
              <a:defRPr/>
            </a:pPr>
            <a:endParaRPr lang="zh-CN" altLang="en-US" kern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7027616" y="3070593"/>
            <a:ext cx="1107697" cy="230832"/>
          </a:xfrm>
          <a:prstGeom prst="rect">
            <a:avLst/>
          </a:prstGeom>
          <a:solidFill>
            <a:sysClr val="window" lastClr="FFFFFF"/>
          </a:solidFill>
          <a:ln w="12700">
            <a:noFill/>
          </a:ln>
        </p:spPr>
        <p:txBody>
          <a:bodyPr wrap="square" anchor="ctr" anchorCtr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defRPr/>
            </a:pPr>
            <a:r>
              <a:rPr lang="en-US" altLang="zh-CN" sz="900" b="1" kern="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UE transmitter</a:t>
            </a:r>
            <a:endParaRPr lang="zh-CN" altLang="en-US" sz="900" b="1" kern="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9752506" y="3080676"/>
            <a:ext cx="929851" cy="230832"/>
          </a:xfrm>
          <a:prstGeom prst="rect">
            <a:avLst/>
          </a:prstGeom>
          <a:solidFill>
            <a:sysClr val="window" lastClr="FFFFFF"/>
          </a:solidFill>
          <a:ln w="12700">
            <a:noFill/>
          </a:ln>
        </p:spPr>
        <p:txBody>
          <a:bodyPr wrap="square" anchor="ctr" anchorCtr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defRPr/>
            </a:pPr>
            <a:r>
              <a:rPr lang="en-US" altLang="zh-CN" sz="900" b="1" kern="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BS</a:t>
            </a:r>
            <a:r>
              <a:rPr lang="zh-CN" altLang="en-US" sz="900" b="1" kern="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900" b="1" kern="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receiver </a:t>
            </a:r>
            <a:endParaRPr lang="zh-CN" altLang="en-US" sz="900" b="1" kern="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7130376" y="3106810"/>
            <a:ext cx="3742821" cy="891401"/>
            <a:chOff x="7350629" y="4675509"/>
            <a:chExt cx="2540965" cy="602374"/>
          </a:xfrm>
        </p:grpSpPr>
        <p:sp>
          <p:nvSpPr>
            <p:cNvPr id="96" name="等腰三角形 95"/>
            <p:cNvSpPr/>
            <p:nvPr/>
          </p:nvSpPr>
          <p:spPr bwMode="auto">
            <a:xfrm flipV="1">
              <a:off x="8599412" y="4677159"/>
              <a:ext cx="82706" cy="53366"/>
            </a:xfrm>
            <a:prstGeom prst="triangle">
              <a:avLst/>
            </a:prstGeom>
            <a:noFill/>
            <a:ln w="9525">
              <a:solidFill>
                <a:srgbClr val="0070C0"/>
              </a:solidFill>
            </a:ln>
            <a:effectLst/>
            <a:extLst/>
          </p:spPr>
          <p:txBody>
            <a:bodyPr vert="horz" wrap="none" lIns="18000" tIns="45720" rIns="1800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defTabSz="914400">
                <a:buClr>
                  <a:srgbClr val="CC9900"/>
                </a:buClr>
              </a:pPr>
              <a:endParaRPr lang="zh-CN" altLang="en-US" sz="800" kern="0">
                <a:solidFill>
                  <a:srgbClr val="0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endParaRPr>
            </a:p>
          </p:txBody>
        </p:sp>
        <p:cxnSp>
          <p:nvCxnSpPr>
            <p:cNvPr id="97" name="直接连接符 96"/>
            <p:cNvCxnSpPr/>
            <p:nvPr/>
          </p:nvCxnSpPr>
          <p:spPr bwMode="auto">
            <a:xfrm>
              <a:off x="8640706" y="4675509"/>
              <a:ext cx="0" cy="89921"/>
            </a:xfrm>
            <a:prstGeom prst="line">
              <a:avLst/>
            </a:prstGeom>
            <a:noFill/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8" name="直接连接符 97"/>
            <p:cNvCxnSpPr/>
            <p:nvPr/>
          </p:nvCxnSpPr>
          <p:spPr bwMode="auto">
            <a:xfrm>
              <a:off x="8956138" y="5008219"/>
              <a:ext cx="935456" cy="0"/>
            </a:xfrm>
            <a:prstGeom prst="line">
              <a:avLst/>
            </a:prstGeom>
            <a:noFill/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99" name="组合 98"/>
            <p:cNvGrpSpPr/>
            <p:nvPr/>
          </p:nvGrpSpPr>
          <p:grpSpPr>
            <a:xfrm>
              <a:off x="7350629" y="4710284"/>
              <a:ext cx="2450623" cy="567599"/>
              <a:chOff x="1089932" y="1820380"/>
              <a:chExt cx="2450623" cy="567599"/>
            </a:xfrm>
          </p:grpSpPr>
          <p:cxnSp>
            <p:nvCxnSpPr>
              <p:cNvPr id="100" name="直接箭头连接符 99"/>
              <p:cNvCxnSpPr/>
              <p:nvPr/>
            </p:nvCxnSpPr>
            <p:spPr bwMode="auto">
              <a:xfrm flipV="1">
                <a:off x="1708220" y="2143626"/>
                <a:ext cx="0" cy="95892"/>
              </a:xfrm>
              <a:prstGeom prst="straightConnector1">
                <a:avLst/>
              </a:prstGeom>
              <a:solidFill>
                <a:srgbClr val="FFFFFF"/>
              </a:solidFill>
              <a:ln w="9525" cap="flat" cmpd="sng" algn="ctr">
                <a:solidFill>
                  <a:srgbClr val="0070C0"/>
                </a:solidFill>
                <a:prstDash val="solid"/>
                <a:round/>
                <a:headEnd type="non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1" name="直接连接符 100"/>
              <p:cNvCxnSpPr/>
              <p:nvPr/>
            </p:nvCxnSpPr>
            <p:spPr bwMode="auto">
              <a:xfrm>
                <a:off x="1723891" y="2102147"/>
                <a:ext cx="113929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oval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grpSp>
            <p:nvGrpSpPr>
              <p:cNvPr id="102" name="组合 101"/>
              <p:cNvGrpSpPr/>
              <p:nvPr/>
            </p:nvGrpSpPr>
            <p:grpSpPr>
              <a:xfrm>
                <a:off x="1663865" y="2059132"/>
                <a:ext cx="79200" cy="78881"/>
                <a:chOff x="1725449" y="1950435"/>
                <a:chExt cx="70324" cy="78881"/>
              </a:xfrm>
            </p:grpSpPr>
            <p:sp>
              <p:nvSpPr>
                <p:cNvPr id="141" name="椭圆 140"/>
                <p:cNvSpPr/>
                <p:nvPr/>
              </p:nvSpPr>
              <p:spPr>
                <a:xfrm>
                  <a:off x="1725449" y="1950435"/>
                  <a:ext cx="70324" cy="78881"/>
                </a:xfrm>
                <a:prstGeom prst="ellipse">
                  <a:avLst/>
                </a:prstGeom>
                <a:solidFill>
                  <a:sysClr val="window" lastClr="FFFFFF"/>
                </a:solidFill>
                <a:ln w="9525">
                  <a:solidFill>
                    <a:srgbClr val="0070C0"/>
                  </a:solidFill>
                </a:ln>
              </p:spPr>
              <p:txBody>
                <a:bodyPr wrap="none" rtlCol="0" anchor="ctr" anchorCtr="0">
                  <a:noAutofit/>
                </a:bodyPr>
                <a:lstStyle/>
                <a:p>
                  <a:pPr algn="ctr" defTabSz="914400">
                    <a:lnSpc>
                      <a:spcPct val="125000"/>
                    </a:lnSpc>
                    <a:spcBef>
                      <a:spcPts val="600"/>
                    </a:spcBef>
                    <a:defRPr/>
                  </a:pPr>
                  <a:endParaRPr lang="zh-CN" altLang="en-US" sz="800" b="1" kern="0" dirty="0">
                    <a:solidFill>
                      <a:srgbClr val="2D2015"/>
                    </a:solidFill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42" name="直接箭头连接符 141"/>
                <p:cNvCxnSpPr>
                  <a:stCxn id="141" idx="3"/>
                  <a:endCxn id="141" idx="7"/>
                </p:cNvCxnSpPr>
                <p:nvPr/>
              </p:nvCxnSpPr>
              <p:spPr bwMode="auto">
                <a:xfrm flipV="1">
                  <a:off x="1735748" y="1961986"/>
                  <a:ext cx="49727" cy="55778"/>
                </a:xfrm>
                <a:prstGeom prst="straightConnector1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43" name="直接箭头连接符 142"/>
                <p:cNvCxnSpPr>
                  <a:stCxn id="141" idx="5"/>
                </p:cNvCxnSpPr>
                <p:nvPr/>
              </p:nvCxnSpPr>
              <p:spPr bwMode="auto">
                <a:xfrm flipH="1" flipV="1">
                  <a:off x="1738588" y="1964124"/>
                  <a:ext cx="46887" cy="53641"/>
                </a:xfrm>
                <a:prstGeom prst="straightConnector1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cxnSp>
            <p:nvCxnSpPr>
              <p:cNvPr id="103" name="直接箭头连接符 102"/>
              <p:cNvCxnSpPr/>
              <p:nvPr/>
            </p:nvCxnSpPr>
            <p:spPr bwMode="auto">
              <a:xfrm>
                <a:off x="1841112" y="2026513"/>
                <a:ext cx="537588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4" name="直接箭头连接符 103"/>
              <p:cNvCxnSpPr/>
              <p:nvPr/>
            </p:nvCxnSpPr>
            <p:spPr bwMode="auto">
              <a:xfrm>
                <a:off x="1841112" y="1871372"/>
                <a:ext cx="537588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5" name="直接连接符 104"/>
              <p:cNvCxnSpPr/>
              <p:nvPr/>
            </p:nvCxnSpPr>
            <p:spPr bwMode="auto">
              <a:xfrm>
                <a:off x="1840555" y="1874244"/>
                <a:ext cx="0" cy="464763"/>
              </a:xfrm>
              <a:prstGeom prst="line">
                <a:avLst/>
              </a:prstGeom>
              <a:noFill/>
              <a:ln w="95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06" name="等腰三角形 105"/>
              <p:cNvSpPr/>
              <p:nvPr/>
            </p:nvSpPr>
            <p:spPr bwMode="auto">
              <a:xfrm flipV="1">
                <a:off x="2338715" y="1942395"/>
                <a:ext cx="82706" cy="53366"/>
              </a:xfrm>
              <a:prstGeom prst="triangle">
                <a:avLst/>
              </a:prstGeom>
              <a:noFill/>
              <a:ln w="9525">
                <a:solidFill>
                  <a:srgbClr val="0070C0"/>
                </a:solidFill>
              </a:ln>
              <a:effectLst/>
              <a:extLst/>
            </p:spPr>
            <p:txBody>
              <a:bodyPr vert="horz" wrap="none" lIns="18000" tIns="45720" rIns="1800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14400">
                  <a:buClr>
                    <a:srgbClr val="CC9900"/>
                  </a:buClr>
                  <a:defRPr/>
                </a:pPr>
                <a:endParaRPr lang="zh-CN" altLang="en-US" sz="800" kern="0">
                  <a:solidFill>
                    <a:srgbClr val="000000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107" name="直接连接符 106"/>
              <p:cNvCxnSpPr/>
              <p:nvPr/>
            </p:nvCxnSpPr>
            <p:spPr bwMode="auto">
              <a:xfrm>
                <a:off x="2380009" y="1940746"/>
                <a:ext cx="0" cy="89921"/>
              </a:xfrm>
              <a:prstGeom prst="line">
                <a:avLst/>
              </a:prstGeom>
              <a:noFill/>
              <a:ln w="95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8" name="直接箭头连接符 107"/>
              <p:cNvCxnSpPr/>
              <p:nvPr/>
            </p:nvCxnSpPr>
            <p:spPr bwMode="auto">
              <a:xfrm>
                <a:off x="1839188" y="2182290"/>
                <a:ext cx="537588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09" name="等腰三角形 108"/>
              <p:cNvSpPr/>
              <p:nvPr/>
            </p:nvSpPr>
            <p:spPr bwMode="auto">
              <a:xfrm flipV="1">
                <a:off x="2336791" y="2098174"/>
                <a:ext cx="82706" cy="53366"/>
              </a:xfrm>
              <a:prstGeom prst="triangle">
                <a:avLst/>
              </a:prstGeom>
              <a:noFill/>
              <a:ln w="9525">
                <a:solidFill>
                  <a:srgbClr val="0070C0"/>
                </a:solidFill>
              </a:ln>
              <a:effectLst/>
              <a:extLst/>
            </p:spPr>
            <p:txBody>
              <a:bodyPr vert="horz" wrap="none" lIns="18000" tIns="45720" rIns="1800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14400">
                  <a:buClr>
                    <a:srgbClr val="CC9900"/>
                  </a:buClr>
                  <a:defRPr/>
                </a:pPr>
                <a:endParaRPr lang="zh-CN" altLang="en-US" sz="800" kern="0">
                  <a:solidFill>
                    <a:srgbClr val="000000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110" name="直接连接符 109"/>
              <p:cNvCxnSpPr/>
              <p:nvPr/>
            </p:nvCxnSpPr>
            <p:spPr bwMode="auto">
              <a:xfrm>
                <a:off x="2378085" y="2096523"/>
                <a:ext cx="0" cy="89921"/>
              </a:xfrm>
              <a:prstGeom prst="line">
                <a:avLst/>
              </a:prstGeom>
              <a:noFill/>
              <a:ln w="95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1" name="直接箭头连接符 110"/>
              <p:cNvCxnSpPr/>
              <p:nvPr/>
            </p:nvCxnSpPr>
            <p:spPr bwMode="auto">
              <a:xfrm>
                <a:off x="1837821" y="2339006"/>
                <a:ext cx="537588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12" name="等腰三角形 111"/>
              <p:cNvSpPr/>
              <p:nvPr/>
            </p:nvSpPr>
            <p:spPr bwMode="auto">
              <a:xfrm flipV="1">
                <a:off x="2335423" y="2254889"/>
                <a:ext cx="82706" cy="53366"/>
              </a:xfrm>
              <a:prstGeom prst="triangle">
                <a:avLst/>
              </a:prstGeom>
              <a:noFill/>
              <a:ln w="9525">
                <a:solidFill>
                  <a:srgbClr val="0070C0"/>
                </a:solidFill>
              </a:ln>
              <a:effectLst/>
              <a:extLst/>
            </p:spPr>
            <p:txBody>
              <a:bodyPr vert="horz" wrap="none" lIns="18000" tIns="45720" rIns="1800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14400">
                  <a:buClr>
                    <a:srgbClr val="CC9900"/>
                  </a:buClr>
                  <a:defRPr/>
                </a:pPr>
                <a:endParaRPr lang="zh-CN" altLang="en-US" sz="800" kern="0">
                  <a:solidFill>
                    <a:srgbClr val="000000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113" name="直接连接符 112"/>
              <p:cNvCxnSpPr/>
              <p:nvPr/>
            </p:nvCxnSpPr>
            <p:spPr bwMode="auto">
              <a:xfrm>
                <a:off x="2376718" y="2253239"/>
                <a:ext cx="0" cy="89921"/>
              </a:xfrm>
              <a:prstGeom prst="line">
                <a:avLst/>
              </a:prstGeom>
              <a:noFill/>
              <a:ln w="95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14" name="五边形 113"/>
              <p:cNvSpPr/>
              <p:nvPr/>
            </p:nvSpPr>
            <p:spPr bwMode="auto">
              <a:xfrm>
                <a:off x="2174684" y="1823992"/>
                <a:ext cx="80223" cy="94757"/>
              </a:xfrm>
              <a:prstGeom prst="homePlate">
                <a:avLst>
                  <a:gd name="adj" fmla="val 152770"/>
                </a:avLst>
              </a:prstGeom>
              <a:solidFill>
                <a:sysClr val="window" lastClr="FFFFFF"/>
              </a:solidFill>
              <a:ln w="9525">
                <a:solidFill>
                  <a:srgbClr val="0070C0"/>
                </a:solidFill>
              </a:ln>
              <a:effectLst/>
              <a:extLst/>
            </p:spPr>
            <p:txBody>
              <a:bodyPr vert="horz" wrap="none" lIns="18000" tIns="45720" rIns="1800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14400">
                  <a:buClr>
                    <a:srgbClr val="CC9900"/>
                  </a:buClr>
                  <a:defRPr/>
                </a:pPr>
                <a:endParaRPr lang="zh-CN" altLang="en-US" sz="800" kern="0" dirty="0">
                  <a:solidFill>
                    <a:srgbClr val="000000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grpSp>
            <p:nvGrpSpPr>
              <p:cNvPr id="115" name="组合 114"/>
              <p:cNvGrpSpPr/>
              <p:nvPr/>
            </p:nvGrpSpPr>
            <p:grpSpPr>
              <a:xfrm>
                <a:off x="1967414" y="1820380"/>
                <a:ext cx="89763" cy="90432"/>
                <a:chOff x="2020803" y="1711683"/>
                <a:chExt cx="89763" cy="90432"/>
              </a:xfrm>
            </p:grpSpPr>
            <p:sp>
              <p:nvSpPr>
                <p:cNvPr id="139" name="椭圆 138"/>
                <p:cNvSpPr/>
                <p:nvPr/>
              </p:nvSpPr>
              <p:spPr>
                <a:xfrm>
                  <a:off x="2022112" y="1723234"/>
                  <a:ext cx="79200" cy="78881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70C0"/>
                  </a:solidFill>
                </a:ln>
              </p:spPr>
              <p:txBody>
                <a:bodyPr wrap="none" rtlCol="0" anchor="ctr" anchorCtr="0">
                  <a:noAutofit/>
                </a:bodyPr>
                <a:lstStyle/>
                <a:p>
                  <a:pPr algn="ctr" defTabSz="914400">
                    <a:lnSpc>
                      <a:spcPct val="125000"/>
                    </a:lnSpc>
                    <a:spcBef>
                      <a:spcPts val="600"/>
                    </a:spcBef>
                    <a:defRPr/>
                  </a:pPr>
                  <a:endParaRPr lang="zh-CN" altLang="en-US" sz="800" b="1" kern="0" dirty="0">
                    <a:solidFill>
                      <a:srgbClr val="2D2015"/>
                    </a:solidFill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40" name="直接箭头连接符 139"/>
                <p:cNvCxnSpPr/>
                <p:nvPr/>
              </p:nvCxnSpPr>
              <p:spPr bwMode="auto">
                <a:xfrm flipV="1">
                  <a:off x="2020803" y="1711683"/>
                  <a:ext cx="89763" cy="90432"/>
                </a:xfrm>
                <a:prstGeom prst="straightConnector1">
                  <a:avLst/>
                </a:prstGeom>
                <a:solidFill>
                  <a:srgbClr val="FFFFFF"/>
                </a:solidFill>
                <a:ln w="9525" cap="flat" cmpd="sng" algn="ctr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sp>
            <p:nvSpPr>
              <p:cNvPr id="116" name="五边形 115"/>
              <p:cNvSpPr/>
              <p:nvPr/>
            </p:nvSpPr>
            <p:spPr bwMode="auto">
              <a:xfrm>
                <a:off x="2174684" y="2135358"/>
                <a:ext cx="80223" cy="94757"/>
              </a:xfrm>
              <a:prstGeom prst="homePlate">
                <a:avLst>
                  <a:gd name="adj" fmla="val 152770"/>
                </a:avLst>
              </a:prstGeom>
              <a:solidFill>
                <a:sysClr val="window" lastClr="FFFFFF"/>
              </a:solidFill>
              <a:ln w="9525">
                <a:solidFill>
                  <a:srgbClr val="0070C0"/>
                </a:solidFill>
              </a:ln>
              <a:effectLst/>
              <a:extLst/>
            </p:spPr>
            <p:txBody>
              <a:bodyPr vert="horz" wrap="none" lIns="18000" tIns="45720" rIns="1800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14400">
                  <a:buClr>
                    <a:srgbClr val="CC9900"/>
                  </a:buClr>
                  <a:defRPr/>
                </a:pPr>
                <a:endParaRPr lang="zh-CN" altLang="en-US" sz="800" kern="0" dirty="0">
                  <a:solidFill>
                    <a:srgbClr val="000000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7" name="五边形 116"/>
              <p:cNvSpPr/>
              <p:nvPr/>
            </p:nvSpPr>
            <p:spPr bwMode="auto">
              <a:xfrm>
                <a:off x="2174684" y="2293222"/>
                <a:ext cx="80223" cy="94757"/>
              </a:xfrm>
              <a:prstGeom prst="homePlate">
                <a:avLst>
                  <a:gd name="adj" fmla="val 152770"/>
                </a:avLst>
              </a:prstGeom>
              <a:solidFill>
                <a:sysClr val="window" lastClr="FFFFFF"/>
              </a:solidFill>
              <a:ln w="9525">
                <a:solidFill>
                  <a:srgbClr val="0070C0"/>
                </a:solidFill>
              </a:ln>
              <a:effectLst/>
              <a:extLst/>
            </p:spPr>
            <p:txBody>
              <a:bodyPr vert="horz" wrap="none" lIns="18000" tIns="45720" rIns="1800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14400">
                  <a:buClr>
                    <a:srgbClr val="CC9900"/>
                  </a:buClr>
                  <a:defRPr/>
                </a:pPr>
                <a:endParaRPr lang="zh-CN" altLang="en-US" sz="800" kern="0" dirty="0">
                  <a:solidFill>
                    <a:srgbClr val="000000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8" name="五边形 117"/>
              <p:cNvSpPr/>
              <p:nvPr/>
            </p:nvSpPr>
            <p:spPr bwMode="auto">
              <a:xfrm>
                <a:off x="2174684" y="1979147"/>
                <a:ext cx="80223" cy="94757"/>
              </a:xfrm>
              <a:prstGeom prst="homePlate">
                <a:avLst>
                  <a:gd name="adj" fmla="val 152770"/>
                </a:avLst>
              </a:prstGeom>
              <a:solidFill>
                <a:sysClr val="window" lastClr="FFFFFF"/>
              </a:solidFill>
              <a:ln w="9525">
                <a:solidFill>
                  <a:srgbClr val="0070C0"/>
                </a:solidFill>
              </a:ln>
              <a:effectLst/>
              <a:extLst/>
            </p:spPr>
            <p:txBody>
              <a:bodyPr vert="horz" wrap="none" lIns="18000" tIns="45720" rIns="1800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14400">
                  <a:buClr>
                    <a:srgbClr val="CC9900"/>
                  </a:buClr>
                  <a:defRPr/>
                </a:pPr>
                <a:endParaRPr lang="zh-CN" altLang="en-US" sz="800" kern="0" dirty="0">
                  <a:solidFill>
                    <a:srgbClr val="000000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119" name="直接连接符 118"/>
              <p:cNvCxnSpPr/>
              <p:nvPr/>
            </p:nvCxnSpPr>
            <p:spPr bwMode="auto">
              <a:xfrm>
                <a:off x="1089932" y="2099962"/>
                <a:ext cx="571480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20" name="矩形 119"/>
              <p:cNvSpPr/>
              <p:nvPr/>
            </p:nvSpPr>
            <p:spPr bwMode="auto">
              <a:xfrm>
                <a:off x="1309175" y="2052989"/>
                <a:ext cx="180684" cy="88494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buClr>
                    <a:srgbClr val="CC9900"/>
                  </a:buClr>
                  <a:defRPr/>
                </a:pPr>
                <a:r>
                  <a:rPr lang="en-US" altLang="zh-CN" sz="800" kern="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charset="-122"/>
                    <a:cs typeface="Arial" panose="020B0604020202020204" pitchFamily="34" charset="0"/>
                  </a:rPr>
                  <a:t>DAC</a:t>
                </a:r>
                <a:endParaRPr lang="zh-CN" altLang="en-US" sz="800" kern="0" dirty="0">
                  <a:solidFill>
                    <a:srgbClr val="000000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1" name="等腰三角形 120"/>
              <p:cNvSpPr/>
              <p:nvPr/>
            </p:nvSpPr>
            <p:spPr bwMode="auto">
              <a:xfrm flipV="1">
                <a:off x="2654146" y="2030044"/>
                <a:ext cx="82706" cy="53366"/>
              </a:xfrm>
              <a:prstGeom prst="triangle">
                <a:avLst/>
              </a:prstGeom>
              <a:noFill/>
              <a:ln w="9525">
                <a:solidFill>
                  <a:srgbClr val="0070C0"/>
                </a:solidFill>
              </a:ln>
              <a:effectLst/>
              <a:extLst/>
            </p:spPr>
            <p:txBody>
              <a:bodyPr vert="horz" wrap="none" lIns="18000" tIns="45720" rIns="1800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14400">
                  <a:buClr>
                    <a:srgbClr val="CC9900"/>
                  </a:buClr>
                  <a:defRPr/>
                </a:pPr>
                <a:endParaRPr lang="zh-CN" altLang="en-US" sz="800" kern="0">
                  <a:solidFill>
                    <a:srgbClr val="000000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122" name="直接连接符 121"/>
              <p:cNvCxnSpPr/>
              <p:nvPr/>
            </p:nvCxnSpPr>
            <p:spPr bwMode="auto">
              <a:xfrm>
                <a:off x="2695441" y="2028394"/>
                <a:ext cx="0" cy="89921"/>
              </a:xfrm>
              <a:prstGeom prst="line">
                <a:avLst/>
              </a:prstGeom>
              <a:noFill/>
              <a:ln w="95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23" name="矩形 122"/>
              <p:cNvSpPr/>
              <p:nvPr/>
            </p:nvSpPr>
            <p:spPr bwMode="auto">
              <a:xfrm>
                <a:off x="2819326" y="2076014"/>
                <a:ext cx="180684" cy="88494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buClr>
                    <a:srgbClr val="CC9900"/>
                  </a:buClr>
                  <a:defRPr/>
                </a:pPr>
                <a:r>
                  <a:rPr lang="en-US" altLang="zh-CN" sz="800" kern="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charset="-122"/>
                    <a:cs typeface="Arial" panose="020B0604020202020204" pitchFamily="34" charset="0"/>
                  </a:rPr>
                  <a:t>ADC</a:t>
                </a:r>
                <a:endParaRPr lang="zh-CN" altLang="en-US" sz="800" kern="0" dirty="0">
                  <a:solidFill>
                    <a:srgbClr val="000000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4" name="矩形 123"/>
              <p:cNvSpPr/>
              <p:nvPr/>
            </p:nvSpPr>
            <p:spPr bwMode="auto">
              <a:xfrm>
                <a:off x="3090855" y="2076014"/>
                <a:ext cx="180684" cy="88494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buClr>
                    <a:srgbClr val="CC9900"/>
                  </a:buClr>
                  <a:defRPr/>
                </a:pPr>
                <a:r>
                  <a:rPr lang="en-US" altLang="zh-CN" sz="800" kern="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charset="-122"/>
                    <a:cs typeface="Arial" panose="020B0604020202020204" pitchFamily="34" charset="0"/>
                  </a:rPr>
                  <a:t>EQ</a:t>
                </a:r>
                <a:endParaRPr lang="zh-CN" altLang="en-US" sz="800" kern="0" dirty="0">
                  <a:solidFill>
                    <a:srgbClr val="000000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5" name="矩形 124"/>
              <p:cNvSpPr/>
              <p:nvPr/>
            </p:nvSpPr>
            <p:spPr bwMode="auto">
              <a:xfrm>
                <a:off x="3359871" y="2076014"/>
                <a:ext cx="180684" cy="88494"/>
              </a:xfrm>
              <a:prstGeom prst="rect">
                <a:avLst/>
              </a:prstGeom>
              <a:solidFill>
                <a:srgbClr val="FFC000"/>
              </a:solidFill>
              <a:ln w="95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buClr>
                    <a:srgbClr val="CC9900"/>
                  </a:buClr>
                  <a:defRPr/>
                </a:pPr>
                <a:r>
                  <a:rPr lang="en-US" altLang="zh-CN" sz="800" b="1" kern="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charset="-122"/>
                    <a:cs typeface="Arial" panose="020B0604020202020204" pitchFamily="34" charset="0"/>
                  </a:rPr>
                  <a:t>NLC</a:t>
                </a:r>
                <a:endParaRPr lang="zh-CN" altLang="en-US" sz="800" b="1" kern="0" dirty="0">
                  <a:solidFill>
                    <a:srgbClr val="000000"/>
                  </a:solidFill>
                  <a:latin typeface="Arial" panose="020B0604020202020204" pitchFamily="34" charset="0"/>
                  <a:ea typeface="宋体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126" name="直接连接符 125"/>
              <p:cNvCxnSpPr/>
              <p:nvPr/>
            </p:nvCxnSpPr>
            <p:spPr bwMode="auto">
              <a:xfrm flipH="1">
                <a:off x="2460560" y="2047030"/>
                <a:ext cx="108831" cy="56811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round/>
                <a:headEnd type="triangle" w="sm" len="sm"/>
                <a:tailEnd type="none" w="sm" len="sm"/>
              </a:ln>
              <a:effectLst/>
            </p:spPr>
          </p:cxnSp>
          <p:cxnSp>
            <p:nvCxnSpPr>
              <p:cNvPr id="127" name="直接连接符 126"/>
              <p:cNvCxnSpPr/>
              <p:nvPr/>
            </p:nvCxnSpPr>
            <p:spPr bwMode="auto">
              <a:xfrm flipH="1" flipV="1">
                <a:off x="2447344" y="1985053"/>
                <a:ext cx="122046" cy="26345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round/>
                <a:headEnd type="triangle" w="sm" len="sm"/>
                <a:tailEnd type="none" w="sm" len="sm"/>
              </a:ln>
              <a:effectLst/>
            </p:spPr>
          </p:cxnSp>
          <p:cxnSp>
            <p:nvCxnSpPr>
              <p:cNvPr id="128" name="直接连接符 127"/>
              <p:cNvCxnSpPr/>
              <p:nvPr/>
            </p:nvCxnSpPr>
            <p:spPr bwMode="auto">
              <a:xfrm flipH="1" flipV="1">
                <a:off x="2443534" y="1842248"/>
                <a:ext cx="125857" cy="89427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round/>
                <a:headEnd type="triangle" w="sm" len="sm"/>
                <a:tailEnd type="none" w="sm" len="sm"/>
              </a:ln>
              <a:effectLst/>
            </p:spPr>
          </p:cxnSp>
          <p:cxnSp>
            <p:nvCxnSpPr>
              <p:cNvPr id="129" name="直接连接符 128"/>
              <p:cNvCxnSpPr/>
              <p:nvPr/>
            </p:nvCxnSpPr>
            <p:spPr bwMode="auto">
              <a:xfrm flipH="1">
                <a:off x="2460560" y="2118743"/>
                <a:ext cx="122816" cy="160819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round/>
                <a:headEnd type="triangle" w="sm" len="sm"/>
                <a:tailEnd type="none" w="sm" len="sm"/>
              </a:ln>
              <a:effectLst/>
            </p:spPr>
          </p:cxnSp>
          <p:grpSp>
            <p:nvGrpSpPr>
              <p:cNvPr id="130" name="组合 129"/>
              <p:cNvGrpSpPr/>
              <p:nvPr/>
            </p:nvGrpSpPr>
            <p:grpSpPr>
              <a:xfrm>
                <a:off x="1967414" y="1977493"/>
                <a:ext cx="89763" cy="90432"/>
                <a:chOff x="2025401" y="1868796"/>
                <a:chExt cx="89763" cy="90432"/>
              </a:xfrm>
            </p:grpSpPr>
            <p:sp>
              <p:nvSpPr>
                <p:cNvPr id="137" name="椭圆 136"/>
                <p:cNvSpPr/>
                <p:nvPr/>
              </p:nvSpPr>
              <p:spPr>
                <a:xfrm>
                  <a:off x="2026710" y="1880347"/>
                  <a:ext cx="79200" cy="78881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70C0"/>
                  </a:solidFill>
                </a:ln>
              </p:spPr>
              <p:txBody>
                <a:bodyPr wrap="none" rtlCol="0" anchor="ctr" anchorCtr="0">
                  <a:noAutofit/>
                </a:bodyPr>
                <a:lstStyle/>
                <a:p>
                  <a:pPr algn="ctr" defTabSz="914400">
                    <a:lnSpc>
                      <a:spcPct val="125000"/>
                    </a:lnSpc>
                    <a:spcBef>
                      <a:spcPts val="600"/>
                    </a:spcBef>
                    <a:defRPr/>
                  </a:pPr>
                  <a:endParaRPr lang="zh-CN" altLang="en-US" sz="800" b="1" kern="0" dirty="0">
                    <a:solidFill>
                      <a:srgbClr val="2D2015"/>
                    </a:solidFill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38" name="直接箭头连接符 137"/>
                <p:cNvCxnSpPr/>
                <p:nvPr/>
              </p:nvCxnSpPr>
              <p:spPr bwMode="auto">
                <a:xfrm flipV="1">
                  <a:off x="2025401" y="1868796"/>
                  <a:ext cx="89763" cy="90432"/>
                </a:xfrm>
                <a:prstGeom prst="straightConnector1">
                  <a:avLst/>
                </a:prstGeom>
                <a:solidFill>
                  <a:srgbClr val="FFFFFF"/>
                </a:solidFill>
                <a:ln w="9525" cap="flat" cmpd="sng" algn="ctr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131" name="组合 130"/>
              <p:cNvGrpSpPr/>
              <p:nvPr/>
            </p:nvGrpSpPr>
            <p:grpSpPr>
              <a:xfrm>
                <a:off x="1967414" y="2132075"/>
                <a:ext cx="89763" cy="90432"/>
                <a:chOff x="2020803" y="1711683"/>
                <a:chExt cx="89763" cy="90432"/>
              </a:xfrm>
            </p:grpSpPr>
            <p:sp>
              <p:nvSpPr>
                <p:cNvPr id="135" name="椭圆 134"/>
                <p:cNvSpPr/>
                <p:nvPr/>
              </p:nvSpPr>
              <p:spPr>
                <a:xfrm>
                  <a:off x="2022112" y="1723234"/>
                  <a:ext cx="79200" cy="78881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70C0"/>
                  </a:solidFill>
                </a:ln>
              </p:spPr>
              <p:txBody>
                <a:bodyPr wrap="none" rtlCol="0" anchor="ctr" anchorCtr="0">
                  <a:noAutofit/>
                </a:bodyPr>
                <a:lstStyle/>
                <a:p>
                  <a:pPr algn="ctr" defTabSz="914400">
                    <a:lnSpc>
                      <a:spcPct val="125000"/>
                    </a:lnSpc>
                    <a:spcBef>
                      <a:spcPts val="600"/>
                    </a:spcBef>
                    <a:defRPr/>
                  </a:pPr>
                  <a:endParaRPr lang="zh-CN" altLang="en-US" sz="800" b="1" kern="0" dirty="0">
                    <a:solidFill>
                      <a:srgbClr val="2D2015"/>
                    </a:solidFill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36" name="直接箭头连接符 135"/>
                <p:cNvCxnSpPr/>
                <p:nvPr/>
              </p:nvCxnSpPr>
              <p:spPr bwMode="auto">
                <a:xfrm flipV="1">
                  <a:off x="2020803" y="1711683"/>
                  <a:ext cx="89763" cy="90432"/>
                </a:xfrm>
                <a:prstGeom prst="straightConnector1">
                  <a:avLst/>
                </a:prstGeom>
                <a:solidFill>
                  <a:srgbClr val="FFFFFF"/>
                </a:solidFill>
                <a:ln w="9525" cap="flat" cmpd="sng" algn="ctr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132" name="组合 131"/>
              <p:cNvGrpSpPr/>
              <p:nvPr/>
            </p:nvGrpSpPr>
            <p:grpSpPr>
              <a:xfrm>
                <a:off x="1967414" y="2289188"/>
                <a:ext cx="89763" cy="90432"/>
                <a:chOff x="2025401" y="1868796"/>
                <a:chExt cx="89763" cy="90432"/>
              </a:xfrm>
            </p:grpSpPr>
            <p:sp>
              <p:nvSpPr>
                <p:cNvPr id="133" name="椭圆 132"/>
                <p:cNvSpPr/>
                <p:nvPr/>
              </p:nvSpPr>
              <p:spPr>
                <a:xfrm>
                  <a:off x="2026710" y="1880347"/>
                  <a:ext cx="79200" cy="78881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70C0"/>
                  </a:solidFill>
                </a:ln>
              </p:spPr>
              <p:txBody>
                <a:bodyPr wrap="none" rtlCol="0" anchor="ctr" anchorCtr="0">
                  <a:noAutofit/>
                </a:bodyPr>
                <a:lstStyle/>
                <a:p>
                  <a:pPr algn="ctr" defTabSz="914400">
                    <a:lnSpc>
                      <a:spcPct val="125000"/>
                    </a:lnSpc>
                    <a:spcBef>
                      <a:spcPts val="600"/>
                    </a:spcBef>
                    <a:defRPr/>
                  </a:pPr>
                  <a:endParaRPr lang="zh-CN" altLang="en-US" sz="800" b="1" kern="0" dirty="0">
                    <a:solidFill>
                      <a:srgbClr val="2D2015"/>
                    </a:solidFill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34" name="直接箭头连接符 133"/>
                <p:cNvCxnSpPr/>
                <p:nvPr/>
              </p:nvCxnSpPr>
              <p:spPr bwMode="auto">
                <a:xfrm flipV="1">
                  <a:off x="2025401" y="1868796"/>
                  <a:ext cx="89763" cy="90432"/>
                </a:xfrm>
                <a:prstGeom prst="straightConnector1">
                  <a:avLst/>
                </a:prstGeom>
                <a:solidFill>
                  <a:srgbClr val="FFFFFF"/>
                </a:solidFill>
                <a:ln w="9525" cap="flat" cmpd="sng" algn="ctr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</p:grpSp>
      </p:grpSp>
      <p:sp>
        <p:nvSpPr>
          <p:cNvPr id="144" name="矩形 143"/>
          <p:cNvSpPr/>
          <p:nvPr/>
        </p:nvSpPr>
        <p:spPr>
          <a:xfrm>
            <a:off x="6399480" y="4170337"/>
            <a:ext cx="53816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8536" indent="-128536" defTabSz="9144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b="1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  <a:sym typeface="+mn-lt"/>
              </a:rPr>
              <a:t>UE transmitter: </a:t>
            </a:r>
            <a:r>
              <a:rPr lang="en-US" altLang="zh-CN" sz="1000" kern="0" dirty="0">
                <a:solidFill>
                  <a:srgbClr val="C00000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  <a:sym typeface="+mn-lt"/>
              </a:rPr>
              <a:t>Relax the EVM requirement </a:t>
            </a:r>
            <a:r>
              <a:rPr lang="en-US" altLang="zh-CN" sz="1000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  <a:sym typeface="+mn-lt"/>
              </a:rPr>
              <a:t>for large transmission power (small MPR)</a:t>
            </a:r>
          </a:p>
          <a:p>
            <a:pPr marL="128536" indent="-128536" defTabSz="9144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b="1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  <a:sym typeface="+mn-lt"/>
              </a:rPr>
              <a:t>BS receiver</a:t>
            </a:r>
            <a:r>
              <a:rPr lang="en-US" altLang="zh-CN" sz="1000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  <a:sym typeface="+mn-lt"/>
              </a:rPr>
              <a:t>: Perform </a:t>
            </a:r>
            <a:r>
              <a:rPr lang="en-US" altLang="zh-CN" sz="1000" kern="0" dirty="0" smtClean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  <a:sym typeface="+mn-lt"/>
              </a:rPr>
              <a:t>receiver </a:t>
            </a:r>
            <a:r>
              <a:rPr lang="en-US" altLang="zh-CN" sz="1000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  <a:sym typeface="+mn-lt"/>
              </a:rPr>
              <a:t>nonlinearity compensation to improve the EVM </a:t>
            </a:r>
          </a:p>
        </p:txBody>
      </p:sp>
      <p:sp>
        <p:nvSpPr>
          <p:cNvPr id="145" name="矩形 144"/>
          <p:cNvSpPr/>
          <p:nvPr/>
        </p:nvSpPr>
        <p:spPr>
          <a:xfrm>
            <a:off x="6406523" y="2953296"/>
            <a:ext cx="5374602" cy="1677124"/>
          </a:xfrm>
          <a:prstGeom prst="rect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089">
              <a:defRPr/>
            </a:pPr>
            <a:endParaRPr lang="zh-CN" altLang="en-US" kern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6186088" y="2459289"/>
            <a:ext cx="57477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8536" indent="-128536" defTabSz="9144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b="1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  <a:sym typeface="+mn-lt"/>
              </a:rPr>
              <a:t>Uplink receiver nonlinearity compensation: </a:t>
            </a:r>
            <a:r>
              <a:rPr lang="en-US" altLang="zh-CN" sz="1000" b="1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  <a:sym typeface="+mn-lt"/>
              </a:rPr>
              <a:t>i</a:t>
            </a:r>
            <a:r>
              <a:rPr lang="en-US" altLang="zh-CN" sz="1000" b="1" kern="0" dirty="0" smtClean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  <a:sym typeface="+mn-lt"/>
              </a:rPr>
              <a:t>mprove </a:t>
            </a:r>
            <a:r>
              <a:rPr lang="en-US" altLang="zh-CN" sz="1000" b="1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  <a:sym typeface="+mn-lt"/>
              </a:rPr>
              <a:t>uplink coverage by reducing the MPR of terminals</a:t>
            </a:r>
          </a:p>
        </p:txBody>
      </p:sp>
      <p:sp>
        <p:nvSpPr>
          <p:cNvPr id="147" name="圆角矩形 146"/>
          <p:cNvSpPr/>
          <p:nvPr/>
        </p:nvSpPr>
        <p:spPr bwMode="auto">
          <a:xfrm>
            <a:off x="6169573" y="2207343"/>
            <a:ext cx="5777136" cy="4400381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1D1D1A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charset="-122"/>
              <a:cs typeface="Arial" panose="020B0604020202020204" pitchFamily="34" charset="0"/>
            </a:endParaRPr>
          </a:p>
        </p:txBody>
      </p:sp>
      <p:sp>
        <p:nvSpPr>
          <p:cNvPr id="148" name="燕尾形 147"/>
          <p:cNvSpPr/>
          <p:nvPr/>
        </p:nvSpPr>
        <p:spPr>
          <a:xfrm>
            <a:off x="6844375" y="2050821"/>
            <a:ext cx="4610931" cy="257369"/>
          </a:xfrm>
          <a:prstGeom prst="chevron">
            <a:avLst>
              <a:gd name="adj" fmla="val 0"/>
            </a:avLst>
          </a:prstGeom>
          <a:solidFill>
            <a:srgbClr val="FFFFFF">
              <a:lumMod val="95000"/>
            </a:srgbClr>
          </a:solidFill>
        </p:spPr>
        <p:txBody>
          <a:bodyPr wrap="square" tIns="36000" bIns="36000" rtlCol="0" anchor="ctr" anchorCtr="1">
            <a:spAutoFit/>
          </a:bodyPr>
          <a:lstStyle/>
          <a:p>
            <a:pPr algn="just" defTabSz="914400">
              <a:buSzPct val="80000"/>
            </a:pPr>
            <a:r>
              <a:rPr lang="en-US" altLang="zh-CN" sz="1200" kern="0" dirty="0">
                <a:solidFill>
                  <a:srgbClr val="170BB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Uplink nonlinearity compensation to improve UL coverage</a:t>
            </a:r>
          </a:p>
        </p:txBody>
      </p:sp>
      <p:sp>
        <p:nvSpPr>
          <p:cNvPr id="149" name="矩形 148"/>
          <p:cNvSpPr/>
          <p:nvPr/>
        </p:nvSpPr>
        <p:spPr>
          <a:xfrm>
            <a:off x="6198545" y="4678092"/>
            <a:ext cx="558258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1000" b="1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Simulation: Performance gain=power gain (MPR reduction)+demodulation gain</a:t>
            </a:r>
          </a:p>
        </p:txBody>
      </p:sp>
      <p:grpSp>
        <p:nvGrpSpPr>
          <p:cNvPr id="150" name="组合 149"/>
          <p:cNvGrpSpPr/>
          <p:nvPr/>
        </p:nvGrpSpPr>
        <p:grpSpPr>
          <a:xfrm>
            <a:off x="6977136" y="5035209"/>
            <a:ext cx="4224730" cy="1220839"/>
            <a:chOff x="6890027" y="1530476"/>
            <a:chExt cx="4224730" cy="1619583"/>
          </a:xfrm>
        </p:grpSpPr>
        <p:grpSp>
          <p:nvGrpSpPr>
            <p:cNvPr id="153" name="组合 152"/>
            <p:cNvGrpSpPr/>
            <p:nvPr/>
          </p:nvGrpSpPr>
          <p:grpSpPr>
            <a:xfrm>
              <a:off x="6890027" y="1531808"/>
              <a:ext cx="4224730" cy="1618251"/>
              <a:chOff x="5422683" y="1091448"/>
              <a:chExt cx="6645165" cy="1321153"/>
            </a:xfrm>
          </p:grpSpPr>
          <p:sp>
            <p:nvSpPr>
              <p:cNvPr id="155" name="矩形 154"/>
              <p:cNvSpPr/>
              <p:nvPr/>
            </p:nvSpPr>
            <p:spPr>
              <a:xfrm>
                <a:off x="6179580" y="1091448"/>
                <a:ext cx="1431007" cy="219995"/>
              </a:xfrm>
              <a:prstGeom prst="rect">
                <a:avLst/>
              </a:prstGeom>
              <a:solidFill>
                <a:sysClr val="window" lastClr="FFFFFF"/>
              </a:solidFill>
            </p:spPr>
            <p:txBody>
              <a:bodyPr wrap="square" lIns="64000" tIns="32000" rIns="64000" bIns="32000" anchor="ctr" anchorCtr="0">
                <a:spAutoFit/>
              </a:bodyPr>
              <a:lstStyle/>
              <a:p>
                <a:pPr marL="0" marR="0" lvl="0" indent="0" algn="ctr" defTabSz="162551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64QAM BLER</a:t>
                </a:r>
              </a:p>
            </p:txBody>
          </p:sp>
          <p:sp>
            <p:nvSpPr>
              <p:cNvPr id="156" name="矩形 155"/>
              <p:cNvSpPr/>
              <p:nvPr/>
            </p:nvSpPr>
            <p:spPr>
              <a:xfrm>
                <a:off x="5422683" y="1464996"/>
                <a:ext cx="2621878" cy="336664"/>
              </a:xfrm>
              <a:prstGeom prst="rect">
                <a:avLst/>
              </a:prstGeom>
              <a:solidFill>
                <a:srgbClr val="F4A100">
                  <a:lumMod val="20000"/>
                  <a:lumOff val="80000"/>
                </a:srgbClr>
              </a:solidFill>
            </p:spPr>
            <p:txBody>
              <a:bodyPr wrap="square" lIns="64000" tIns="32000" rIns="64000" bIns="32000" anchor="ctr" anchorCtr="0">
                <a:spAutoFit/>
              </a:bodyPr>
              <a:lstStyle/>
              <a:p>
                <a:pPr marL="0" marR="0" lvl="0" indent="0" algn="ctr" defTabSz="162551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3.5dB</a:t>
                </a:r>
                <a:r>
                  <a:rPr kumimoji="0" lang="zh-CN" altLang="en-US" sz="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gain=</a:t>
                </a:r>
              </a:p>
              <a:p>
                <a:pPr marL="0" marR="0" lvl="0" indent="0" algn="ctr" defTabSz="162551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3dB MPR+0.5dB</a:t>
                </a:r>
                <a:r>
                  <a:rPr kumimoji="0" lang="zh-CN" altLang="en-US" sz="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require SNR</a:t>
                </a:r>
              </a:p>
            </p:txBody>
          </p:sp>
          <p:sp>
            <p:nvSpPr>
              <p:cNvPr id="157" name="矩形 156"/>
              <p:cNvSpPr/>
              <p:nvPr/>
            </p:nvSpPr>
            <p:spPr>
              <a:xfrm>
                <a:off x="7465459" y="2209272"/>
                <a:ext cx="890205" cy="203329"/>
              </a:xfrm>
              <a:prstGeom prst="rect">
                <a:avLst/>
              </a:prstGeom>
              <a:solidFill>
                <a:srgbClr val="F4A100">
                  <a:lumMod val="20000"/>
                  <a:lumOff val="80000"/>
                </a:srgbClr>
              </a:solidFill>
            </p:spPr>
            <p:txBody>
              <a:bodyPr wrap="square" lIns="64000" tIns="32000" rIns="64000" bIns="32000" anchor="ctr" anchorCtr="0">
                <a:spAutoFit/>
              </a:bodyPr>
              <a:lstStyle/>
              <a:p>
                <a:pPr marL="0" marR="0" lvl="0" indent="0" algn="ctr" defTabSz="162551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baseline</a:t>
                </a:r>
                <a:endParaRPr kumimoji="0" lang="en-US" altLang="zh-CN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8" name="矩形 157"/>
              <p:cNvSpPr/>
              <p:nvPr/>
            </p:nvSpPr>
            <p:spPr>
              <a:xfrm>
                <a:off x="6259900" y="2024657"/>
                <a:ext cx="1050008" cy="203329"/>
              </a:xfrm>
              <a:prstGeom prst="rect">
                <a:avLst/>
              </a:prstGeom>
              <a:solidFill>
                <a:srgbClr val="F4A100">
                  <a:lumMod val="20000"/>
                  <a:lumOff val="80000"/>
                </a:srgbClr>
              </a:solidFill>
            </p:spPr>
            <p:txBody>
              <a:bodyPr wrap="square" lIns="64000" tIns="32000" rIns="64000" bIns="32000" anchor="ctr" anchorCtr="0">
                <a:spAutoFit/>
              </a:bodyPr>
              <a:lstStyle/>
              <a:p>
                <a:pPr marL="0" marR="0" lvl="0" indent="0" algn="ctr" defTabSz="162551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NLC</a:t>
                </a:r>
              </a:p>
            </p:txBody>
          </p:sp>
          <p:sp>
            <p:nvSpPr>
              <p:cNvPr id="159" name="矩形 158"/>
              <p:cNvSpPr/>
              <p:nvPr/>
            </p:nvSpPr>
            <p:spPr>
              <a:xfrm>
                <a:off x="9515807" y="1476614"/>
                <a:ext cx="2527464" cy="336664"/>
              </a:xfrm>
              <a:prstGeom prst="rect">
                <a:avLst/>
              </a:prstGeom>
              <a:solidFill>
                <a:srgbClr val="F4A100">
                  <a:lumMod val="20000"/>
                  <a:lumOff val="80000"/>
                </a:srgbClr>
              </a:solidFill>
            </p:spPr>
            <p:txBody>
              <a:bodyPr wrap="square" lIns="64000" tIns="32000" rIns="64000" bIns="32000" anchor="ctr" anchorCtr="0">
                <a:spAutoFit/>
              </a:bodyPr>
              <a:lstStyle/>
              <a:p>
                <a:pPr marL="0" marR="0" lvl="0" indent="0" algn="ctr" defTabSz="162551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6dB</a:t>
                </a:r>
                <a:r>
                  <a:rPr kumimoji="0" lang="zh-CN" altLang="en-US" sz="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gain=</a:t>
                </a:r>
              </a:p>
              <a:p>
                <a:pPr marL="0" marR="0" lvl="0" indent="0" algn="ctr" defTabSz="162551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4dB MPR+2dB</a:t>
                </a:r>
                <a:r>
                  <a:rPr kumimoji="0" lang="zh-CN" altLang="en-US" sz="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require SNR</a:t>
                </a:r>
              </a:p>
            </p:txBody>
          </p:sp>
          <p:sp>
            <p:nvSpPr>
              <p:cNvPr id="160" name="矩形 159"/>
              <p:cNvSpPr/>
              <p:nvPr/>
            </p:nvSpPr>
            <p:spPr>
              <a:xfrm>
                <a:off x="11177643" y="2108972"/>
                <a:ext cx="890205" cy="203329"/>
              </a:xfrm>
              <a:prstGeom prst="rect">
                <a:avLst/>
              </a:prstGeom>
              <a:solidFill>
                <a:srgbClr val="F4A100">
                  <a:lumMod val="20000"/>
                  <a:lumOff val="80000"/>
                </a:srgbClr>
              </a:solidFill>
            </p:spPr>
            <p:txBody>
              <a:bodyPr wrap="square" lIns="64000" tIns="32000" rIns="64000" bIns="32000" anchor="ctr" anchorCtr="0">
                <a:spAutoFit/>
              </a:bodyPr>
              <a:lstStyle/>
              <a:p>
                <a:pPr marL="0" marR="0" lvl="0" indent="0" algn="ctr" defTabSz="162551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baseline</a:t>
                </a:r>
                <a:endParaRPr kumimoji="0" lang="en-US" altLang="zh-CN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61" name="矩形 160"/>
              <p:cNvSpPr/>
              <p:nvPr/>
            </p:nvSpPr>
            <p:spPr>
              <a:xfrm>
                <a:off x="10040948" y="2028679"/>
                <a:ext cx="1050008" cy="203329"/>
              </a:xfrm>
              <a:prstGeom prst="rect">
                <a:avLst/>
              </a:prstGeom>
              <a:solidFill>
                <a:srgbClr val="F4A100">
                  <a:lumMod val="20000"/>
                  <a:lumOff val="80000"/>
                </a:srgbClr>
              </a:solidFill>
            </p:spPr>
            <p:txBody>
              <a:bodyPr wrap="square" lIns="64000" tIns="32000" rIns="64000" bIns="32000" anchor="ctr" anchorCtr="0">
                <a:spAutoFit/>
              </a:bodyPr>
              <a:lstStyle/>
              <a:p>
                <a:pPr marL="0" marR="0" lvl="0" indent="0" algn="ctr" defTabSz="162551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NLC</a:t>
                </a:r>
                <a:endParaRPr kumimoji="0" lang="en-US" altLang="zh-CN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4" name="矩形 153"/>
            <p:cNvSpPr/>
            <p:nvPr/>
          </p:nvSpPr>
          <p:spPr>
            <a:xfrm>
              <a:off x="9870628" y="1530476"/>
              <a:ext cx="998383" cy="269467"/>
            </a:xfrm>
            <a:prstGeom prst="rect">
              <a:avLst/>
            </a:prstGeom>
            <a:solidFill>
              <a:sysClr val="window" lastClr="FFFFFF"/>
            </a:solidFill>
          </p:spPr>
          <p:txBody>
            <a:bodyPr wrap="square" lIns="64000" tIns="32000" rIns="64000" bIns="32000" anchor="ctr" anchorCtr="0">
              <a:spAutoFit/>
            </a:bodyPr>
            <a:lstStyle/>
            <a:p>
              <a:pPr marL="0" marR="0" lvl="0" indent="0" algn="ctr" defTabSz="162551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256QAM BLER</a:t>
              </a:r>
            </a:p>
          </p:txBody>
        </p:sp>
      </p:grpSp>
      <p:sp>
        <p:nvSpPr>
          <p:cNvPr id="162" name="矩形 161"/>
          <p:cNvSpPr/>
          <p:nvPr/>
        </p:nvSpPr>
        <p:spPr>
          <a:xfrm>
            <a:off x="6401513" y="4993490"/>
            <a:ext cx="5374602" cy="1513931"/>
          </a:xfrm>
          <a:prstGeom prst="rect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089">
              <a:defRPr/>
            </a:pPr>
            <a:endParaRPr lang="zh-CN" altLang="en-US" kern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xmlns="" id="{E14E7E0A-BC69-4EE9-BC43-A172FA5EF752}"/>
              </a:ext>
            </a:extLst>
          </p:cNvPr>
          <p:cNvSpPr/>
          <p:nvPr/>
        </p:nvSpPr>
        <p:spPr>
          <a:xfrm>
            <a:off x="184301" y="770654"/>
            <a:ext cx="117072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Enabling UE side to transmit more power (with less power back-off) is also a way to enhance the UL coverage in mmWave, i.e., reduce MPR with relax EVM requirements for mmWave terminals. Accordingly, gNB side needs to support non-linear receiver to match the nonlinearity of signals.</a:t>
            </a: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xmlns="" id="{20A04519-58CD-4232-9E15-A417DF1300DF}"/>
              </a:ext>
            </a:extLst>
          </p:cNvPr>
          <p:cNvSpPr/>
          <p:nvPr/>
        </p:nvSpPr>
        <p:spPr>
          <a:xfrm>
            <a:off x="201527" y="1360022"/>
            <a:ext cx="114986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 3</a:t>
            </a:r>
            <a:r>
              <a:rPr lang="en-US" altLang="zh-CN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To enhance the UL coverage in mmWave, support relaxed EVM on UE transmission to reduce MPR with non-linear receiver at gNB</a:t>
            </a:r>
            <a:endParaRPr lang="zh-CN" altLang="en-US" sz="1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43632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3">
            <a:extLst>
              <a:ext uri="{FF2B5EF4-FFF2-40B4-BE49-F238E27FC236}">
                <a16:creationId xmlns:a16="http://schemas.microsoft.com/office/drawing/2014/main" xmlns="" id="{57778443-1C87-40D0-98AE-861F36B264BE}"/>
              </a:ext>
            </a:extLst>
          </p:cNvPr>
          <p:cNvSpPr txBox="1">
            <a:spLocks/>
          </p:cNvSpPr>
          <p:nvPr/>
        </p:nvSpPr>
        <p:spPr bwMode="auto">
          <a:xfrm>
            <a:off x="134414" y="134149"/>
            <a:ext cx="9809491" cy="476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0064" rIns="80129" bIns="40064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defTabSz="914400"/>
            <a:r>
              <a:rPr lang="en-US" altLang="zh-CN" sz="2400" b="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 Latency Beam Management</a:t>
            </a:r>
          </a:p>
        </p:txBody>
      </p:sp>
      <p:sp>
        <p:nvSpPr>
          <p:cNvPr id="9" name="矩形 199">
            <a:extLst>
              <a:ext uri="{FF2B5EF4-FFF2-40B4-BE49-F238E27FC236}">
                <a16:creationId xmlns:a16="http://schemas.microsoft.com/office/drawing/2014/main" xmlns="" id="{26B383D2-D1ED-48C0-908A-FEA0CFA2EA63}"/>
              </a:ext>
            </a:extLst>
          </p:cNvPr>
          <p:cNvSpPr/>
          <p:nvPr/>
        </p:nvSpPr>
        <p:spPr bwMode="auto">
          <a:xfrm flipV="1">
            <a:off x="104124" y="603862"/>
            <a:ext cx="11960741" cy="45701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 vert="horz" wrap="square" lIns="91344" tIns="45672" rIns="91344" bIns="45672" numCol="1" rtlCol="0" anchor="t" anchorCtr="0" compatLnSpc="1">
            <a:prstTxWarp prst="textNoShape">
              <a:avLst/>
            </a:prstTxWarp>
          </a:bodyPr>
          <a:lstStyle/>
          <a:p>
            <a:pPr defTabSz="913378"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z="1799">
              <a:solidFill>
                <a:srgbClr val="000000"/>
              </a:solidFill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xmlns="" id="{E14E7E0A-BC69-4EE9-BC43-A172FA5EF752}"/>
              </a:ext>
            </a:extLst>
          </p:cNvPr>
          <p:cNvSpPr/>
          <p:nvPr/>
        </p:nvSpPr>
        <p:spPr>
          <a:xfrm>
            <a:off x="160286" y="828261"/>
            <a:ext cx="118761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400">
                <a:solidFill>
                  <a:srgbClr val="1D1D1A"/>
                </a:solidFill>
                <a:ea typeface="微软雅黑" panose="020B0503020204020204" pitchFamily="34" charset="-122"/>
              </a:rPr>
              <a:t>In FR1 and FR2 </a:t>
            </a:r>
            <a:r>
              <a:rPr lang="en-US" altLang="zh-CN" sz="1400" dirty="0">
                <a:solidFill>
                  <a:srgbClr val="1D1D1A"/>
                </a:solidFill>
                <a:ea typeface="微软雅黑" panose="020B0503020204020204" pitchFamily="34" charset="-122"/>
              </a:rPr>
              <a:t>CA cases, </a:t>
            </a:r>
            <a:r>
              <a:rPr lang="en-US" altLang="zh-CN" sz="1400">
                <a:solidFill>
                  <a:srgbClr val="1D1D1A"/>
                </a:solidFill>
                <a:ea typeface="微软雅黑" panose="020B0503020204020204" pitchFamily="34" charset="-122"/>
              </a:rPr>
              <a:t>FR2 SCell may </a:t>
            </a:r>
            <a:r>
              <a:rPr lang="en-US" altLang="zh-CN" sz="1400" dirty="0">
                <a:solidFill>
                  <a:srgbClr val="1D1D1A"/>
                </a:solidFill>
                <a:ea typeface="微软雅黑" panose="020B0503020204020204" pitchFamily="34" charset="-122"/>
              </a:rPr>
              <a:t>not </a:t>
            </a:r>
            <a:r>
              <a:rPr lang="en-US" altLang="zh-CN" sz="1400">
                <a:solidFill>
                  <a:srgbClr val="1D1D1A"/>
                </a:solidFill>
                <a:ea typeface="微软雅黑" panose="020B0503020204020204" pitchFamily="34" charset="-122"/>
              </a:rPr>
              <a:t>always be in active state due to high UE power </a:t>
            </a:r>
            <a:r>
              <a:rPr lang="en-US" altLang="zh-CN" sz="1400" dirty="0">
                <a:solidFill>
                  <a:srgbClr val="1D1D1A"/>
                </a:solidFill>
                <a:ea typeface="微软雅黑" panose="020B0503020204020204" pitchFamily="34" charset="-122"/>
              </a:rPr>
              <a:t>consumption. However</a:t>
            </a:r>
            <a:r>
              <a:rPr lang="en-US" altLang="zh-CN" sz="1400">
                <a:solidFill>
                  <a:srgbClr val="1D1D1A"/>
                </a:solidFill>
                <a:ea typeface="微软雅黑" panose="020B0503020204020204" pitchFamily="34" charset="-122"/>
              </a:rPr>
              <a:t>, keeping FR2 SCell </a:t>
            </a:r>
            <a:r>
              <a:rPr lang="en-US" altLang="zh-CN" sz="1400" dirty="0">
                <a:solidFill>
                  <a:srgbClr val="1D1D1A"/>
                </a:solidFill>
                <a:ea typeface="微软雅黑" panose="020B0503020204020204" pitchFamily="34" charset="-122"/>
              </a:rPr>
              <a:t>as </a:t>
            </a:r>
            <a:r>
              <a:rPr lang="en-US" altLang="zh-CN" sz="1400">
                <a:solidFill>
                  <a:srgbClr val="1D1D1A"/>
                </a:solidFill>
                <a:ea typeface="微软雅黑" panose="020B0503020204020204" pitchFamily="34" charset="-122"/>
              </a:rPr>
              <a:t>inactive unknown </a:t>
            </a:r>
            <a:r>
              <a:rPr lang="en-US" altLang="zh-CN" sz="1400" dirty="0">
                <a:solidFill>
                  <a:srgbClr val="1D1D1A"/>
                </a:solidFill>
                <a:ea typeface="微软雅黑" panose="020B0503020204020204" pitchFamily="34" charset="-122"/>
              </a:rPr>
              <a:t>state will require </a:t>
            </a:r>
            <a:r>
              <a:rPr lang="en-US" altLang="zh-CN" sz="1400">
                <a:solidFill>
                  <a:srgbClr val="1D1D1A"/>
                </a:solidFill>
                <a:ea typeface="微软雅黑" panose="020B0503020204020204" pitchFamily="34" charset="-122"/>
              </a:rPr>
              <a:t>long activation time (shown </a:t>
            </a:r>
            <a:r>
              <a:rPr lang="en-US" altLang="zh-CN" sz="1400" dirty="0">
                <a:solidFill>
                  <a:srgbClr val="1D1D1A"/>
                </a:solidFill>
                <a:ea typeface="微软雅黑" panose="020B0503020204020204" pitchFamily="34" charset="-122"/>
              </a:rPr>
              <a:t>as following hundreds </a:t>
            </a:r>
            <a:r>
              <a:rPr lang="en-US" altLang="zh-CN" sz="1400">
                <a:solidFill>
                  <a:srgbClr val="1D1D1A"/>
                </a:solidFill>
                <a:ea typeface="微软雅黑" panose="020B0503020204020204" pitchFamily="34" charset="-122"/>
              </a:rPr>
              <a:t>milli-seconds).</a:t>
            </a:r>
            <a:endParaRPr lang="en-US" altLang="zh-CN" sz="1400" dirty="0">
              <a:solidFill>
                <a:srgbClr val="1D1D1A"/>
              </a:solidFill>
              <a:ea typeface="微软雅黑" panose="020B0503020204020204" pitchFamily="34" charset="-122"/>
            </a:endParaRP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xmlns="" id="{20A04519-58CD-4232-9E15-A417DF1300DF}"/>
              </a:ext>
            </a:extLst>
          </p:cNvPr>
          <p:cNvSpPr/>
          <p:nvPr/>
        </p:nvSpPr>
        <p:spPr>
          <a:xfrm>
            <a:off x="160286" y="1439393"/>
            <a:ext cx="116602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C00000"/>
                </a:solidFill>
                <a:ea typeface="微软雅黑" panose="020B0503020204020204" pitchFamily="34" charset="-122"/>
              </a:rPr>
              <a:t>Observation 2</a:t>
            </a:r>
            <a:r>
              <a:rPr lang="en-US" altLang="zh-CN" sz="1400" dirty="0">
                <a:solidFill>
                  <a:srgbClr val="C00000"/>
                </a:solidFill>
                <a:ea typeface="微软雅黑" panose="020B0503020204020204" pitchFamily="34" charset="-122"/>
              </a:rPr>
              <a:t>: The large</a:t>
            </a:r>
            <a:r>
              <a:rPr lang="zh-CN" altLang="en-US" sz="1400" dirty="0">
                <a:solidFill>
                  <a:srgbClr val="C00000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rgbClr val="C00000"/>
                </a:solidFill>
                <a:ea typeface="微软雅黑" panose="020B0503020204020204" pitchFamily="34" charset="-122"/>
              </a:rPr>
              <a:t>latency for </a:t>
            </a:r>
            <a:r>
              <a:rPr lang="en-US" altLang="zh-CN" sz="1400">
                <a:solidFill>
                  <a:srgbClr val="C00000"/>
                </a:solidFill>
                <a:ea typeface="微软雅黑" panose="020B0503020204020204" pitchFamily="34" charset="-122"/>
              </a:rPr>
              <a:t>FR2 unknown SCell activation needs </a:t>
            </a:r>
            <a:r>
              <a:rPr lang="en-US" altLang="zh-CN" sz="1400" dirty="0">
                <a:solidFill>
                  <a:srgbClr val="C00000"/>
                </a:solidFill>
                <a:ea typeface="微软雅黑" panose="020B0503020204020204" pitchFamily="34" charset="-122"/>
              </a:rPr>
              <a:t>to be addressed </a:t>
            </a:r>
            <a:r>
              <a:rPr lang="en-US" altLang="zh-CN" sz="1400">
                <a:solidFill>
                  <a:srgbClr val="C00000"/>
                </a:solidFill>
                <a:ea typeface="微软雅黑" panose="020B0503020204020204" pitchFamily="34" charset="-122"/>
              </a:rPr>
              <a:t>for FR1 and FR2 </a:t>
            </a:r>
            <a:r>
              <a:rPr lang="en-US" altLang="zh-CN" sz="1400" dirty="0">
                <a:solidFill>
                  <a:srgbClr val="C00000"/>
                </a:solidFill>
                <a:ea typeface="微软雅黑" panose="020B0503020204020204" pitchFamily="34" charset="-122"/>
              </a:rPr>
              <a:t>CA cases.</a:t>
            </a:r>
            <a:endParaRPr lang="zh-CN" altLang="en-US" sz="1400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67" name="圆角矩形 16">
            <a:extLst>
              <a:ext uri="{FF2B5EF4-FFF2-40B4-BE49-F238E27FC236}">
                <a16:creationId xmlns:a16="http://schemas.microsoft.com/office/drawing/2014/main" xmlns="" id="{69E61F4C-50EF-44B2-B8AE-B01E7CADC7C7}"/>
              </a:ext>
            </a:extLst>
          </p:cNvPr>
          <p:cNvSpPr/>
          <p:nvPr/>
        </p:nvSpPr>
        <p:spPr>
          <a:xfrm>
            <a:off x="496291" y="2108079"/>
            <a:ext cx="11155680" cy="4187945"/>
          </a:xfrm>
          <a:prstGeom prst="roundRect">
            <a:avLst>
              <a:gd name="adj" fmla="val 1954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666666"/>
              </a:solidFill>
              <a:latin typeface="Calibri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81" name="文本框 296">
            <a:extLst>
              <a:ext uri="{FF2B5EF4-FFF2-40B4-BE49-F238E27FC236}">
                <a16:creationId xmlns:a16="http://schemas.microsoft.com/office/drawing/2014/main" xmlns="" id="{793E02B3-4A66-40BF-A1C4-113902E58B28}"/>
              </a:ext>
            </a:extLst>
          </p:cNvPr>
          <p:cNvSpPr txBox="1"/>
          <p:nvPr/>
        </p:nvSpPr>
        <p:spPr>
          <a:xfrm>
            <a:off x="3495853" y="1936425"/>
            <a:ext cx="5205056" cy="307777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 defTabSz="914400">
              <a:spcAft>
                <a:spcPts val="600"/>
              </a:spcAft>
              <a:defRPr/>
            </a:pPr>
            <a:r>
              <a:rPr lang="en-US" altLang="zh-CN" sz="1400" dirty="0">
                <a:solidFill>
                  <a:srgbClr val="170BB5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Issues for FR1 and</a:t>
            </a:r>
            <a:r>
              <a:rPr lang="zh-CN" altLang="en-US" sz="1400" dirty="0">
                <a:solidFill>
                  <a:srgbClr val="170BB5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solidFill>
                  <a:srgbClr val="170BB5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FR2</a:t>
            </a:r>
            <a:r>
              <a:rPr lang="zh-CN" altLang="en-US" sz="1400" dirty="0">
                <a:solidFill>
                  <a:srgbClr val="170BB5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solidFill>
                  <a:srgbClr val="170BB5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CA</a:t>
            </a:r>
            <a:r>
              <a:rPr lang="zh-CN" altLang="en-US" sz="1400" dirty="0">
                <a:solidFill>
                  <a:srgbClr val="170BB5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solidFill>
                  <a:srgbClr val="170BB5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cases</a:t>
            </a:r>
            <a:endParaRPr lang="zh-CN" altLang="en-US" sz="1400" dirty="0">
              <a:solidFill>
                <a:srgbClr val="170BB5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82" name="文本框 302">
            <a:extLst>
              <a:ext uri="{FF2B5EF4-FFF2-40B4-BE49-F238E27FC236}">
                <a16:creationId xmlns:a16="http://schemas.microsoft.com/office/drawing/2014/main" xmlns="" id="{C2CC1BA1-37F5-4D21-932A-9D791C6507F7}"/>
              </a:ext>
            </a:extLst>
          </p:cNvPr>
          <p:cNvSpPr txBox="1"/>
          <p:nvPr/>
        </p:nvSpPr>
        <p:spPr>
          <a:xfrm>
            <a:off x="1967664" y="5478011"/>
            <a:ext cx="82614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spcAft>
                <a:spcPts val="600"/>
              </a:spcAft>
              <a:defRPr/>
            </a:pPr>
            <a:r>
              <a:rPr lang="en-US" altLang="zh-CN" sz="1100" b="1" i="1">
                <a:solidFill>
                  <a:srgbClr val="0070C0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Rel-19 Low Latency Beam Management (LL-BM): Keep FR2 inactive with low UE power consumption, and fast activate FR2 when it is available or burst packet arrives to achieve good user experience. </a:t>
            </a:r>
            <a:endParaRPr lang="zh-CN" altLang="en-US" sz="1100" i="1" dirty="0">
              <a:solidFill>
                <a:srgbClr val="0070C0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02" name="文本框 38">
            <a:extLst>
              <a:ext uri="{FF2B5EF4-FFF2-40B4-BE49-F238E27FC236}">
                <a16:creationId xmlns:a16="http://schemas.microsoft.com/office/drawing/2014/main" xmlns="" id="{C057FBED-84A9-47FF-963C-D9C4B37F66A5}"/>
              </a:ext>
            </a:extLst>
          </p:cNvPr>
          <p:cNvSpPr txBox="1"/>
          <p:nvPr/>
        </p:nvSpPr>
        <p:spPr>
          <a:xfrm>
            <a:off x="592309" y="6055621"/>
            <a:ext cx="8047789" cy="220573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50" b="0" i="0" u="none" strike="noStrike" cap="none" spc="0" normalizeH="0" baseline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algn="l">
              <a:defRPr/>
            </a:pPr>
            <a:r>
              <a:rPr lang="en-US" altLang="zh-CN" sz="900" dirty="0">
                <a:solidFill>
                  <a:srgbClr val="1D1D1A">
                    <a:lumMod val="75000"/>
                    <a:lumOff val="25000"/>
                  </a:srgbClr>
                </a:solidFill>
                <a:latin typeface="+mn-lt"/>
              </a:rPr>
              <a:t>[1] System assumption: the packet size is 5Mbyte and the packet arrive rate is 0.2s/packet. The UE power consumption model is referred to TR 38.840. </a:t>
            </a:r>
            <a:endParaRPr lang="zh-CN" altLang="en-US" sz="900" dirty="0">
              <a:solidFill>
                <a:srgbClr val="1D1D1A">
                  <a:lumMod val="75000"/>
                  <a:lumOff val="25000"/>
                </a:srgbClr>
              </a:solidFill>
              <a:latin typeface="+mn-lt"/>
            </a:endParaRPr>
          </a:p>
        </p:txBody>
      </p:sp>
      <p:cxnSp>
        <p:nvCxnSpPr>
          <p:cNvPr id="203" name="直接连接符 39">
            <a:extLst>
              <a:ext uri="{FF2B5EF4-FFF2-40B4-BE49-F238E27FC236}">
                <a16:creationId xmlns:a16="http://schemas.microsoft.com/office/drawing/2014/main" xmlns="" id="{716DE647-467F-4DE1-BDB5-C680808D25BB}"/>
              </a:ext>
            </a:extLst>
          </p:cNvPr>
          <p:cNvCxnSpPr/>
          <p:nvPr/>
        </p:nvCxnSpPr>
        <p:spPr>
          <a:xfrm>
            <a:off x="6093211" y="2378986"/>
            <a:ext cx="10340" cy="2772000"/>
          </a:xfrm>
          <a:prstGeom prst="line">
            <a:avLst/>
          </a:prstGeom>
          <a:ln>
            <a:solidFill>
              <a:schemeClr val="bg1">
                <a:lumMod val="60000"/>
                <a:lumOff val="4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图表 306">
            <a:extLst>
              <a:ext uri="{FF2B5EF4-FFF2-40B4-BE49-F238E27FC236}">
                <a16:creationId xmlns:a16="http://schemas.microsoft.com/office/drawing/2014/main" xmlns="" id="{17449448-3C06-4ABD-B0A2-DAA0C2578B0B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612249" y="3993343"/>
          <a:ext cx="3094137" cy="1175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4" name="文本框 304">
            <a:extLst>
              <a:ext uri="{FF2B5EF4-FFF2-40B4-BE49-F238E27FC236}">
                <a16:creationId xmlns:a16="http://schemas.microsoft.com/office/drawing/2014/main" xmlns="" id="{F9B647D5-F7CD-41DD-B540-086F0E3594AF}"/>
              </a:ext>
            </a:extLst>
          </p:cNvPr>
          <p:cNvSpPr txBox="1"/>
          <p:nvPr/>
        </p:nvSpPr>
        <p:spPr>
          <a:xfrm>
            <a:off x="496291" y="2442617"/>
            <a:ext cx="5563717" cy="1318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Aft>
                <a:spcPts val="600"/>
              </a:spcAft>
              <a:defRPr/>
            </a:pPr>
            <a:r>
              <a:rPr lang="en-US" altLang="zh-CN" sz="1300" dirty="0">
                <a:solidFill>
                  <a:srgbClr val="1D1D1A"/>
                </a:solidFill>
                <a:ea typeface="等线" panose="02010600030101010101" pitchFamily="2" charset="-122"/>
                <a:cs typeface="Calibri" panose="020F0502020204030204" pitchFamily="34" charset="0"/>
              </a:rPr>
              <a:t>① </a:t>
            </a:r>
            <a:r>
              <a:rPr lang="en-US" altLang="zh-CN" sz="13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If </a:t>
            </a:r>
            <a:r>
              <a:rPr lang="en-US" altLang="zh-CN" sz="1300" dirty="0" smtClean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keeping </a:t>
            </a:r>
            <a:r>
              <a:rPr lang="en-US" altLang="zh-CN" sz="13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one or more FR2 SCell in </a:t>
            </a:r>
            <a:r>
              <a:rPr lang="en-US" altLang="zh-CN" sz="130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active state</a:t>
            </a:r>
            <a:r>
              <a:rPr lang="en-US" altLang="zh-CN" sz="13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, </a:t>
            </a:r>
          </a:p>
          <a:p>
            <a:pPr marL="345600" lvl="1" indent="-171450" defTabSz="914400" fontAlgn="base">
              <a:lnSpc>
                <a:spcPts val="1800"/>
              </a:lnSpc>
              <a:spcAft>
                <a:spcPts val="15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3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Even </a:t>
            </a:r>
            <a:r>
              <a:rPr lang="en-US" altLang="zh-CN" sz="1300" dirty="0" smtClean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with </a:t>
            </a:r>
            <a:r>
              <a:rPr lang="en-US" altLang="zh-CN" sz="13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dormant BWP, beam management and measurement resulting in </a:t>
            </a:r>
            <a:r>
              <a:rPr lang="en-US" altLang="zh-CN" sz="130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1.7X~3X higher UE power consumption</a:t>
            </a:r>
            <a:r>
              <a:rPr lang="en-US" altLang="zh-CN" sz="13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 than FR1-only</a:t>
            </a:r>
          </a:p>
          <a:p>
            <a:pPr marL="345600" lvl="1" indent="-171450" defTabSz="914400" fontAlgn="base">
              <a:lnSpc>
                <a:spcPts val="1800"/>
              </a:lnSpc>
              <a:spcAft>
                <a:spcPts val="15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3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Long activation delay still needed if blockage happens or moving to FR2 unavailable area.</a:t>
            </a:r>
          </a:p>
        </p:txBody>
      </p:sp>
      <p:sp>
        <p:nvSpPr>
          <p:cNvPr id="45" name="文本框 305">
            <a:extLst>
              <a:ext uri="{FF2B5EF4-FFF2-40B4-BE49-F238E27FC236}">
                <a16:creationId xmlns:a16="http://schemas.microsoft.com/office/drawing/2014/main" xmlns="" id="{B7A6566F-084B-4704-86B1-70B0B0A7BB0F}"/>
              </a:ext>
            </a:extLst>
          </p:cNvPr>
          <p:cNvSpPr txBox="1"/>
          <p:nvPr/>
        </p:nvSpPr>
        <p:spPr>
          <a:xfrm>
            <a:off x="3365502" y="3817519"/>
            <a:ext cx="1578287" cy="246221"/>
          </a:xfrm>
          <a:prstGeom prst="rect">
            <a:avLst/>
          </a:prstGeom>
          <a:solidFill>
            <a:schemeClr val="tx2"/>
          </a:solidFill>
        </p:spPr>
        <p:txBody>
          <a:bodyPr vert="horz"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1000" i="1" dirty="0">
                <a:solidFill>
                  <a:srgbClr val="666666"/>
                </a:solidFill>
                <a:latin typeface="Calibri"/>
                <a:ea typeface="Microsoft YaHei" panose="020B0503020204020204" pitchFamily="34" charset="-122"/>
                <a:cs typeface="Arial" panose="020B0604020202020204" pitchFamily="34" charset="0"/>
              </a:rPr>
              <a:t>UE power consumption </a:t>
            </a:r>
            <a:r>
              <a:rPr lang="en-US" altLang="zh-CN" sz="1000" i="1" baseline="30000" dirty="0">
                <a:solidFill>
                  <a:srgbClr val="666666"/>
                </a:solidFill>
                <a:latin typeface="Calibri"/>
                <a:ea typeface="Microsoft YaHei" panose="020B0503020204020204" pitchFamily="34" charset="-122"/>
                <a:cs typeface="Arial" panose="020B0604020202020204" pitchFamily="34" charset="0"/>
              </a:rPr>
              <a:t>[1]</a:t>
            </a:r>
            <a:endParaRPr lang="zh-CN" altLang="en-US" sz="1000" i="1" baseline="30000" dirty="0">
              <a:solidFill>
                <a:srgbClr val="666666"/>
              </a:solidFill>
              <a:latin typeface="Calibri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文本框 307">
            <a:extLst>
              <a:ext uri="{FF2B5EF4-FFF2-40B4-BE49-F238E27FC236}">
                <a16:creationId xmlns:a16="http://schemas.microsoft.com/office/drawing/2014/main" xmlns="" id="{1110DB0E-648A-4A3E-AFE4-F892209CF6C8}"/>
              </a:ext>
            </a:extLst>
          </p:cNvPr>
          <p:cNvSpPr txBox="1"/>
          <p:nvPr/>
        </p:nvSpPr>
        <p:spPr>
          <a:xfrm>
            <a:off x="4035370" y="4076515"/>
            <a:ext cx="25979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kumimoji="1" lang="en-US" altLang="zh-CN" sz="1000" dirty="0">
                <a:solidFill>
                  <a:srgbClr val="FF0000"/>
                </a:solidFill>
                <a:latin typeface="Calibri" panose="020F0502020204030204"/>
                <a:ea typeface="Microsoft YaHei" panose="020B0503020204020204" pitchFamily="34" charset="-122"/>
              </a:rPr>
              <a:t>3.1X</a:t>
            </a:r>
            <a:endParaRPr kumimoji="1" lang="zh-CN" altLang="en-US" sz="1000" dirty="0">
              <a:solidFill>
                <a:srgbClr val="FF0000"/>
              </a:solidFill>
              <a:latin typeface="Calibri" panose="020F0502020204030204"/>
              <a:ea typeface="Microsoft YaHei" panose="020B0503020204020204" pitchFamily="34" charset="-122"/>
            </a:endParaRPr>
          </a:p>
        </p:txBody>
      </p:sp>
      <p:sp>
        <p:nvSpPr>
          <p:cNvPr id="47" name="文本框 308">
            <a:extLst>
              <a:ext uri="{FF2B5EF4-FFF2-40B4-BE49-F238E27FC236}">
                <a16:creationId xmlns:a16="http://schemas.microsoft.com/office/drawing/2014/main" xmlns="" id="{FD6EC31E-F6D0-40F1-9029-A4BCB00E173E}"/>
              </a:ext>
            </a:extLst>
          </p:cNvPr>
          <p:cNvSpPr txBox="1"/>
          <p:nvPr/>
        </p:nvSpPr>
        <p:spPr>
          <a:xfrm>
            <a:off x="4982816" y="4198405"/>
            <a:ext cx="25979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kumimoji="1" lang="en-US" altLang="zh-CN" sz="1000" dirty="0">
                <a:solidFill>
                  <a:srgbClr val="FF0000"/>
                </a:solidFill>
                <a:latin typeface="Calibri" panose="020F0502020204030204"/>
                <a:ea typeface="Microsoft YaHei" panose="020B0503020204020204" pitchFamily="34" charset="-122"/>
              </a:rPr>
              <a:t>1.7X</a:t>
            </a:r>
            <a:endParaRPr kumimoji="1" lang="zh-CN" altLang="en-US" sz="1000" dirty="0">
              <a:solidFill>
                <a:srgbClr val="FF0000"/>
              </a:solidFill>
              <a:latin typeface="Calibri" panose="020F0502020204030204"/>
              <a:ea typeface="Microsoft YaHei" panose="020B0503020204020204" pitchFamily="34" charset="-122"/>
            </a:endParaRPr>
          </a:p>
        </p:txBody>
      </p:sp>
      <p:grpSp>
        <p:nvGrpSpPr>
          <p:cNvPr id="48" name="组合 318">
            <a:extLst>
              <a:ext uri="{FF2B5EF4-FFF2-40B4-BE49-F238E27FC236}">
                <a16:creationId xmlns:a16="http://schemas.microsoft.com/office/drawing/2014/main" xmlns="" id="{E9EBCAA9-E494-4AE7-9F7A-4C1F8B06CF59}"/>
              </a:ext>
            </a:extLst>
          </p:cNvPr>
          <p:cNvGrpSpPr/>
          <p:nvPr/>
        </p:nvGrpSpPr>
        <p:grpSpPr>
          <a:xfrm>
            <a:off x="827108" y="4029236"/>
            <a:ext cx="1329601" cy="1000384"/>
            <a:chOff x="6326129" y="3236782"/>
            <a:chExt cx="1329601" cy="1000384"/>
          </a:xfrm>
        </p:grpSpPr>
        <p:sp>
          <p:nvSpPr>
            <p:cNvPr id="49" name="矩形 310">
              <a:extLst>
                <a:ext uri="{FF2B5EF4-FFF2-40B4-BE49-F238E27FC236}">
                  <a16:creationId xmlns:a16="http://schemas.microsoft.com/office/drawing/2014/main" xmlns="" id="{40A7ABE1-D2A9-4B16-B3A3-118C923A8772}"/>
                </a:ext>
              </a:extLst>
            </p:cNvPr>
            <p:cNvSpPr/>
            <p:nvPr/>
          </p:nvSpPr>
          <p:spPr>
            <a:xfrm>
              <a:off x="7043730" y="4035148"/>
              <a:ext cx="612000" cy="180000"/>
            </a:xfrm>
            <a:prstGeom prst="rect">
              <a:avLst/>
            </a:prstGeom>
            <a:solidFill>
              <a:srgbClr val="FFD966"/>
            </a:solidFill>
            <a:ln>
              <a:solidFill>
                <a:srgbClr val="FFD9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r>
                <a:rPr lang="en-US" altLang="zh-CN" sz="1050" dirty="0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  <a:cs typeface="Arial"/>
                </a:rPr>
                <a:t>Active</a:t>
              </a:r>
              <a:endParaRPr lang="zh-CN" altLang="en-US" sz="105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  <a:cs typeface="Arial"/>
              </a:endParaRPr>
            </a:p>
          </p:txBody>
        </p:sp>
        <p:sp>
          <p:nvSpPr>
            <p:cNvPr id="50" name="矩形 311">
              <a:extLst>
                <a:ext uri="{FF2B5EF4-FFF2-40B4-BE49-F238E27FC236}">
                  <a16:creationId xmlns:a16="http://schemas.microsoft.com/office/drawing/2014/main" xmlns="" id="{072658BF-58A6-4521-856A-8C0AC218E99D}"/>
                </a:ext>
              </a:extLst>
            </p:cNvPr>
            <p:cNvSpPr/>
            <p:nvPr/>
          </p:nvSpPr>
          <p:spPr>
            <a:xfrm>
              <a:off x="7043730" y="3517796"/>
              <a:ext cx="612000" cy="252000"/>
            </a:xfrm>
            <a:prstGeom prst="rect">
              <a:avLst/>
            </a:prstGeom>
            <a:solidFill>
              <a:srgbClr val="FFD966"/>
            </a:solidFill>
            <a:ln>
              <a:solidFill>
                <a:srgbClr val="FFD9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r>
                <a:rPr lang="en-US" altLang="zh-CN" sz="1050" dirty="0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  <a:cs typeface="Arial"/>
                </a:rPr>
                <a:t>Active</a:t>
              </a:r>
              <a:endParaRPr lang="zh-CN" altLang="en-US" sz="105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  <a:cs typeface="Arial"/>
              </a:endParaRPr>
            </a:p>
          </p:txBody>
        </p:sp>
        <p:sp>
          <p:nvSpPr>
            <p:cNvPr id="51" name="矩形 312">
              <a:extLst>
                <a:ext uri="{FF2B5EF4-FFF2-40B4-BE49-F238E27FC236}">
                  <a16:creationId xmlns:a16="http://schemas.microsoft.com/office/drawing/2014/main" xmlns="" id="{3B002BDB-E791-43BB-AA26-26B96ACD1852}"/>
                </a:ext>
              </a:extLst>
            </p:cNvPr>
            <p:cNvSpPr/>
            <p:nvPr/>
          </p:nvSpPr>
          <p:spPr>
            <a:xfrm>
              <a:off x="7043730" y="3236782"/>
              <a:ext cx="612000" cy="252000"/>
            </a:xfrm>
            <a:prstGeom prst="rect">
              <a:avLst/>
            </a:prstGeom>
            <a:noFill/>
            <a:ln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r>
                <a:rPr lang="en-US" altLang="zh-CN" sz="1000" dirty="0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  <a:cs typeface="Arial"/>
                </a:rPr>
                <a:t>Inactive</a:t>
              </a:r>
              <a:endParaRPr lang="zh-CN" altLang="en-US" sz="100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  <a:cs typeface="Arial"/>
              </a:endParaRPr>
            </a:p>
          </p:txBody>
        </p:sp>
        <p:sp>
          <p:nvSpPr>
            <p:cNvPr id="52" name="文本框 313">
              <a:extLst>
                <a:ext uri="{FF2B5EF4-FFF2-40B4-BE49-F238E27FC236}">
                  <a16:creationId xmlns:a16="http://schemas.microsoft.com/office/drawing/2014/main" xmlns="" id="{062A105A-2888-49A1-A068-590CE29DA111}"/>
                </a:ext>
              </a:extLst>
            </p:cNvPr>
            <p:cNvSpPr txBox="1"/>
            <p:nvPr/>
          </p:nvSpPr>
          <p:spPr>
            <a:xfrm>
              <a:off x="6326129" y="4013130"/>
              <a:ext cx="873680" cy="224036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>
              <a:defPPr>
                <a:defRPr lang="en-US"/>
              </a:defPPr>
              <a:lvl1pPr marR="0" lvl="0" indent="0" algn="ctr" defTabSz="914400" fontAlgn="auto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50" b="0" i="0" u="none" strike="noStrike" cap="none" spc="0" normalizeH="0" baseline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l">
                <a:defRPr/>
              </a:pPr>
              <a:r>
                <a:rPr lang="en-US" altLang="zh-CN" sz="1000" dirty="0">
                  <a:solidFill>
                    <a:srgbClr val="1D1D1A">
                      <a:lumMod val="75000"/>
                      <a:lumOff val="25000"/>
                    </a:srgbClr>
                  </a:solidFill>
                </a:rPr>
                <a:t>FR1 100M</a:t>
              </a:r>
              <a:endParaRPr lang="zh-CN" altLang="en-US" sz="1000" dirty="0">
                <a:solidFill>
                  <a:srgbClr val="1D1D1A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53" name="文本框 314">
              <a:extLst>
                <a:ext uri="{FF2B5EF4-FFF2-40B4-BE49-F238E27FC236}">
                  <a16:creationId xmlns:a16="http://schemas.microsoft.com/office/drawing/2014/main" xmlns="" id="{7EBDC3A1-CEBC-4FBD-B542-831E5E1823BD}"/>
                </a:ext>
              </a:extLst>
            </p:cNvPr>
            <p:cNvSpPr txBox="1"/>
            <p:nvPr/>
          </p:nvSpPr>
          <p:spPr>
            <a:xfrm>
              <a:off x="6326129" y="3531778"/>
              <a:ext cx="904589" cy="224036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pPr defTabSz="914400">
                <a:lnSpc>
                  <a:spcPts val="1000"/>
                </a:lnSpc>
                <a:defRPr/>
              </a:pPr>
              <a:r>
                <a:rPr lang="en-US" altLang="zh-CN" sz="1000" dirty="0">
                  <a:solidFill>
                    <a:srgbClr val="1D1D1A">
                      <a:lumMod val="75000"/>
                      <a:lumOff val="25000"/>
                    </a:srgbClr>
                  </a:solidFill>
                  <a:latin typeface="Calibri"/>
                  <a:ea typeface="微软雅黑" panose="020B0503020204020204" pitchFamily="34" charset="-122"/>
                  <a:cs typeface="Arial" panose="020B0604020202020204" pitchFamily="34" charset="0"/>
                </a:rPr>
                <a:t>FR2 400M</a:t>
              </a:r>
              <a:endParaRPr lang="zh-CN" altLang="en-US" sz="1000" dirty="0">
                <a:solidFill>
                  <a:srgbClr val="1D1D1A">
                    <a:lumMod val="75000"/>
                    <a:lumOff val="25000"/>
                  </a:srgbClr>
                </a:solidFill>
                <a:latin typeface="Calibri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4" name="文本框 315">
              <a:extLst>
                <a:ext uri="{FF2B5EF4-FFF2-40B4-BE49-F238E27FC236}">
                  <a16:creationId xmlns:a16="http://schemas.microsoft.com/office/drawing/2014/main" xmlns="" id="{91A1083B-E56F-4531-96CC-84A86DDBA10C}"/>
                </a:ext>
              </a:extLst>
            </p:cNvPr>
            <p:cNvSpPr txBox="1"/>
            <p:nvPr/>
          </p:nvSpPr>
          <p:spPr>
            <a:xfrm>
              <a:off x="6326129" y="3250764"/>
              <a:ext cx="904589" cy="224036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pPr defTabSz="914400">
                <a:lnSpc>
                  <a:spcPts val="1000"/>
                </a:lnSpc>
                <a:defRPr/>
              </a:pPr>
              <a:r>
                <a:rPr lang="en-US" altLang="zh-CN" sz="1000" dirty="0">
                  <a:solidFill>
                    <a:srgbClr val="1D1D1A">
                      <a:lumMod val="75000"/>
                      <a:lumOff val="25000"/>
                    </a:srgbClr>
                  </a:solidFill>
                  <a:latin typeface="Calibri"/>
                  <a:ea typeface="微软雅黑" panose="020B0503020204020204" pitchFamily="34" charset="-122"/>
                  <a:cs typeface="Arial" panose="020B0604020202020204" pitchFamily="34" charset="0"/>
                </a:rPr>
                <a:t>FR2 400M</a:t>
              </a:r>
              <a:endParaRPr lang="zh-CN" altLang="en-US" sz="1000" dirty="0">
                <a:solidFill>
                  <a:srgbClr val="1D1D1A">
                    <a:lumMod val="75000"/>
                    <a:lumOff val="25000"/>
                  </a:srgbClr>
                </a:solidFill>
                <a:latin typeface="Calibri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5" name="组合 284">
            <a:extLst>
              <a:ext uri="{FF2B5EF4-FFF2-40B4-BE49-F238E27FC236}">
                <a16:creationId xmlns:a16="http://schemas.microsoft.com/office/drawing/2014/main" xmlns="" id="{18B81C2F-669C-4633-902A-59A88CEB8052}"/>
              </a:ext>
            </a:extLst>
          </p:cNvPr>
          <p:cNvGrpSpPr/>
          <p:nvPr/>
        </p:nvGrpSpPr>
        <p:grpSpPr>
          <a:xfrm>
            <a:off x="8115743" y="3541341"/>
            <a:ext cx="2639076" cy="1735112"/>
            <a:chOff x="8212962" y="2227344"/>
            <a:chExt cx="3002511" cy="1359108"/>
          </a:xfrm>
        </p:grpSpPr>
        <p:sp>
          <p:nvSpPr>
            <p:cNvPr id="56" name="任意多边形 5">
              <a:extLst>
                <a:ext uri="{FF2B5EF4-FFF2-40B4-BE49-F238E27FC236}">
                  <a16:creationId xmlns:a16="http://schemas.microsoft.com/office/drawing/2014/main" xmlns="" id="{0FBB9A1B-5A81-4C6F-8D71-79207A31C6F4}"/>
                </a:ext>
              </a:extLst>
            </p:cNvPr>
            <p:cNvSpPr/>
            <p:nvPr/>
          </p:nvSpPr>
          <p:spPr>
            <a:xfrm>
              <a:off x="8760884" y="2460328"/>
              <a:ext cx="1737199" cy="657805"/>
            </a:xfrm>
            <a:custGeom>
              <a:avLst/>
              <a:gdLst>
                <a:gd name="connsiteX0" fmla="*/ 0 w 3446584"/>
                <a:gd name="connsiteY0" fmla="*/ 1225740 h 1246089"/>
                <a:gd name="connsiteX1" fmla="*/ 542611 w 3446584"/>
                <a:gd name="connsiteY1" fmla="*/ 1155402 h 1246089"/>
                <a:gd name="connsiteX2" fmla="*/ 904351 w 3446584"/>
                <a:gd name="connsiteY2" fmla="*/ 1165450 h 1246089"/>
                <a:gd name="connsiteX3" fmla="*/ 1286189 w 3446584"/>
                <a:gd name="connsiteY3" fmla="*/ 1165450 h 1246089"/>
                <a:gd name="connsiteX4" fmla="*/ 1617784 w 3446584"/>
                <a:gd name="connsiteY4" fmla="*/ 1125257 h 1246089"/>
                <a:gd name="connsiteX5" fmla="*/ 1919235 w 3446584"/>
                <a:gd name="connsiteY5" fmla="*/ 1195595 h 1246089"/>
                <a:gd name="connsiteX6" fmla="*/ 2270927 w 3446584"/>
                <a:gd name="connsiteY6" fmla="*/ 261098 h 1246089"/>
                <a:gd name="connsiteX7" fmla="*/ 2502039 w 3446584"/>
                <a:gd name="connsiteY7" fmla="*/ 29986 h 1246089"/>
                <a:gd name="connsiteX8" fmla="*/ 3446584 w 3446584"/>
                <a:gd name="connsiteY8" fmla="*/ 9890 h 1246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46584" h="1246089">
                  <a:moveTo>
                    <a:pt x="0" y="1225740"/>
                  </a:moveTo>
                  <a:cubicBezTo>
                    <a:pt x="195943" y="1195595"/>
                    <a:pt x="391886" y="1165450"/>
                    <a:pt x="542611" y="1155402"/>
                  </a:cubicBezTo>
                  <a:cubicBezTo>
                    <a:pt x="693336" y="1145354"/>
                    <a:pt x="780421" y="1163775"/>
                    <a:pt x="904351" y="1165450"/>
                  </a:cubicBezTo>
                  <a:cubicBezTo>
                    <a:pt x="1028281" y="1167125"/>
                    <a:pt x="1167284" y="1172149"/>
                    <a:pt x="1286189" y="1165450"/>
                  </a:cubicBezTo>
                  <a:cubicBezTo>
                    <a:pt x="1405094" y="1158751"/>
                    <a:pt x="1512276" y="1120233"/>
                    <a:pt x="1617784" y="1125257"/>
                  </a:cubicBezTo>
                  <a:cubicBezTo>
                    <a:pt x="1723292" y="1130281"/>
                    <a:pt x="1810378" y="1339622"/>
                    <a:pt x="1919235" y="1195595"/>
                  </a:cubicBezTo>
                  <a:cubicBezTo>
                    <a:pt x="2028092" y="1051568"/>
                    <a:pt x="2173793" y="455366"/>
                    <a:pt x="2270927" y="261098"/>
                  </a:cubicBezTo>
                  <a:cubicBezTo>
                    <a:pt x="2368061" y="66830"/>
                    <a:pt x="2306096" y="71854"/>
                    <a:pt x="2502039" y="29986"/>
                  </a:cubicBezTo>
                  <a:cubicBezTo>
                    <a:pt x="2697982" y="-11882"/>
                    <a:pt x="3072283" y="-996"/>
                    <a:pt x="3446584" y="9890"/>
                  </a:cubicBezTo>
                </a:path>
              </a:pathLst>
            </a:custGeom>
            <a:noFill/>
            <a:ln w="952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200">
                <a:solidFill>
                  <a:srgbClr val="666666"/>
                </a:solidFill>
                <a:latin typeface="Calibri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57" name="直接箭头连接符 286">
              <a:extLst>
                <a:ext uri="{FF2B5EF4-FFF2-40B4-BE49-F238E27FC236}">
                  <a16:creationId xmlns:a16="http://schemas.microsoft.com/office/drawing/2014/main" xmlns="" id="{FB1DFE23-B38E-421D-94A1-835A0BA9441D}"/>
                </a:ext>
              </a:extLst>
            </p:cNvPr>
            <p:cNvCxnSpPr/>
            <p:nvPr/>
          </p:nvCxnSpPr>
          <p:spPr>
            <a:xfrm flipV="1">
              <a:off x="8580219" y="2413906"/>
              <a:ext cx="0" cy="828000"/>
            </a:xfrm>
            <a:prstGeom prst="straightConnector1">
              <a:avLst/>
            </a:prstGeom>
            <a:ln w="12700">
              <a:solidFill>
                <a:srgbClr val="7F7F7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箭头连接符 287">
              <a:extLst>
                <a:ext uri="{FF2B5EF4-FFF2-40B4-BE49-F238E27FC236}">
                  <a16:creationId xmlns:a16="http://schemas.microsoft.com/office/drawing/2014/main" xmlns="" id="{DA1A7B57-C85B-452B-B150-6886F772025A}"/>
                </a:ext>
              </a:extLst>
            </p:cNvPr>
            <p:cNvCxnSpPr/>
            <p:nvPr/>
          </p:nvCxnSpPr>
          <p:spPr>
            <a:xfrm>
              <a:off x="8580219" y="3248254"/>
              <a:ext cx="2268000" cy="0"/>
            </a:xfrm>
            <a:prstGeom prst="straightConnector1">
              <a:avLst/>
            </a:prstGeom>
            <a:ln w="12700">
              <a:solidFill>
                <a:srgbClr val="7F7F7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288">
              <a:extLst>
                <a:ext uri="{FF2B5EF4-FFF2-40B4-BE49-F238E27FC236}">
                  <a16:creationId xmlns:a16="http://schemas.microsoft.com/office/drawing/2014/main" xmlns="" id="{4F61E6A1-FDAD-473B-99EC-4DC196758DE5}"/>
                </a:ext>
              </a:extLst>
            </p:cNvPr>
            <p:cNvSpPr txBox="1"/>
            <p:nvPr/>
          </p:nvSpPr>
          <p:spPr>
            <a:xfrm rot="16200000">
              <a:off x="7980520" y="2513829"/>
              <a:ext cx="819191" cy="24622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1000" dirty="0">
                  <a:solidFill>
                    <a:srgbClr val="7F7F7F"/>
                  </a:solidFill>
                  <a:latin typeface="Calibri"/>
                  <a:ea typeface="Microsoft YaHei" panose="020B0503020204020204" pitchFamily="34" charset="-122"/>
                  <a:cs typeface="Arial" panose="020B0604020202020204" pitchFamily="34" charset="0"/>
                </a:rPr>
                <a:t>Throughput</a:t>
              </a:r>
              <a:endParaRPr lang="zh-CN" altLang="en-US" sz="1000" dirty="0">
                <a:solidFill>
                  <a:srgbClr val="7F7F7F"/>
                </a:solidFill>
                <a:latin typeface="Calibri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0" name="文本框 289">
              <a:extLst>
                <a:ext uri="{FF2B5EF4-FFF2-40B4-BE49-F238E27FC236}">
                  <a16:creationId xmlns:a16="http://schemas.microsoft.com/office/drawing/2014/main" xmlns="" id="{53FF67D4-1291-47F2-A019-B4987921B7E0}"/>
                </a:ext>
              </a:extLst>
            </p:cNvPr>
            <p:cNvSpPr txBox="1"/>
            <p:nvPr/>
          </p:nvSpPr>
          <p:spPr>
            <a:xfrm>
              <a:off x="8706622" y="2609511"/>
              <a:ext cx="1111036" cy="24622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altLang="zh-CN" sz="1000" dirty="0">
                  <a:solidFill>
                    <a:srgbClr val="0070C0"/>
                  </a:solidFill>
                  <a:latin typeface="Calibri"/>
                  <a:ea typeface="Microsoft YaHei" panose="020B0503020204020204" pitchFamily="34" charset="-122"/>
                  <a:cs typeface="Arial" panose="020B0604020202020204" pitchFamily="34" charset="0"/>
                </a:rPr>
                <a:t>&gt; 600ms Delay</a:t>
              </a:r>
              <a:endParaRPr lang="zh-CN" altLang="en-US" sz="1000" dirty="0">
                <a:solidFill>
                  <a:srgbClr val="0070C0"/>
                </a:solidFill>
                <a:latin typeface="Calibri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61" name="直接箭头连接符 290">
              <a:extLst>
                <a:ext uri="{FF2B5EF4-FFF2-40B4-BE49-F238E27FC236}">
                  <a16:creationId xmlns:a16="http://schemas.microsoft.com/office/drawing/2014/main" xmlns="" id="{07FB7E8D-E28C-49C4-B3FE-6DFFB522A3A6}"/>
                </a:ext>
              </a:extLst>
            </p:cNvPr>
            <p:cNvCxnSpPr/>
            <p:nvPr/>
          </p:nvCxnSpPr>
          <p:spPr>
            <a:xfrm>
              <a:off x="8722140" y="2862743"/>
              <a:ext cx="1080000" cy="0"/>
            </a:xfrm>
            <a:prstGeom prst="straightConnector1">
              <a:avLst/>
            </a:prstGeom>
            <a:ln w="12700">
              <a:solidFill>
                <a:srgbClr val="0070C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箭头连接符 291">
              <a:extLst>
                <a:ext uri="{FF2B5EF4-FFF2-40B4-BE49-F238E27FC236}">
                  <a16:creationId xmlns:a16="http://schemas.microsoft.com/office/drawing/2014/main" xmlns="" id="{EBA544E8-144B-47F5-8C28-6A1B21F9A8E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869469" y="2681305"/>
              <a:ext cx="154574" cy="109704"/>
            </a:xfrm>
            <a:prstGeom prst="straightConnector1">
              <a:avLst/>
            </a:prstGeom>
            <a:ln w="12700">
              <a:solidFill>
                <a:srgbClr val="7F7F7F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箭头连接符 292">
              <a:extLst>
                <a:ext uri="{FF2B5EF4-FFF2-40B4-BE49-F238E27FC236}">
                  <a16:creationId xmlns:a16="http://schemas.microsoft.com/office/drawing/2014/main" xmlns="" id="{DCE75F6D-9D32-4D1E-A795-18227C3BA8A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0884" y="3132792"/>
              <a:ext cx="0" cy="216000"/>
            </a:xfrm>
            <a:prstGeom prst="straightConnector1">
              <a:avLst/>
            </a:prstGeom>
            <a:ln w="12700">
              <a:solidFill>
                <a:srgbClr val="7F7F7F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293">
              <a:extLst>
                <a:ext uri="{FF2B5EF4-FFF2-40B4-BE49-F238E27FC236}">
                  <a16:creationId xmlns:a16="http://schemas.microsoft.com/office/drawing/2014/main" xmlns="" id="{964A40A9-AC58-4BEF-A6D1-8108A1AD41E3}"/>
                </a:ext>
              </a:extLst>
            </p:cNvPr>
            <p:cNvSpPr txBox="1"/>
            <p:nvPr/>
          </p:nvSpPr>
          <p:spPr>
            <a:xfrm>
              <a:off x="8212962" y="3340231"/>
              <a:ext cx="3002511" cy="24622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altLang="zh-CN" sz="1000" dirty="0">
                  <a:solidFill>
                    <a:srgbClr val="666666"/>
                  </a:solidFill>
                  <a:latin typeface="Calibri"/>
                  <a:ea typeface="Microsoft YaHei" panose="020B0503020204020204" pitchFamily="34" charset="-122"/>
                  <a:cs typeface="Arial" panose="020B0604020202020204" pitchFamily="34" charset="0"/>
                </a:rPr>
                <a:t>Big packet arrival, or FR2 coverage is available</a:t>
              </a:r>
              <a:endParaRPr lang="zh-CN" altLang="en-US" sz="1000" dirty="0">
                <a:solidFill>
                  <a:srgbClr val="666666"/>
                </a:solidFill>
                <a:latin typeface="Calibri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5" name="文本框 294">
              <a:extLst>
                <a:ext uri="{FF2B5EF4-FFF2-40B4-BE49-F238E27FC236}">
                  <a16:creationId xmlns:a16="http://schemas.microsoft.com/office/drawing/2014/main" xmlns="" id="{12528EDB-4CEF-4C46-9685-D177EFB63E58}"/>
                </a:ext>
              </a:extLst>
            </p:cNvPr>
            <p:cNvSpPr txBox="1"/>
            <p:nvPr/>
          </p:nvSpPr>
          <p:spPr>
            <a:xfrm>
              <a:off x="10019328" y="2736150"/>
              <a:ext cx="1167307" cy="24622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 defTabSz="914400">
                <a:defRPr/>
              </a:pPr>
              <a:r>
                <a:rPr lang="en-US" altLang="zh-CN" sz="1000" dirty="0">
                  <a:solidFill>
                    <a:srgbClr val="666666"/>
                  </a:solidFill>
                  <a:latin typeface="Calibri"/>
                  <a:ea typeface="Microsoft YaHei" panose="020B0503020204020204" pitchFamily="34" charset="-122"/>
                  <a:cs typeface="Arial" panose="020B0604020202020204" pitchFamily="34" charset="0"/>
                </a:rPr>
                <a:t>FR2 SCell activated</a:t>
              </a:r>
              <a:endParaRPr lang="zh-CN" altLang="en-US" sz="1000" dirty="0">
                <a:solidFill>
                  <a:srgbClr val="666666"/>
                </a:solidFill>
                <a:latin typeface="Calibri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6" name="文本框 295">
              <a:extLst>
                <a:ext uri="{FF2B5EF4-FFF2-40B4-BE49-F238E27FC236}">
                  <a16:creationId xmlns:a16="http://schemas.microsoft.com/office/drawing/2014/main" xmlns="" id="{26DD99D6-0567-42AE-8597-5CA52454AB3C}"/>
                </a:ext>
              </a:extLst>
            </p:cNvPr>
            <p:cNvSpPr txBox="1"/>
            <p:nvPr/>
          </p:nvSpPr>
          <p:spPr>
            <a:xfrm>
              <a:off x="10390844" y="3035763"/>
              <a:ext cx="442750" cy="24622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defTabSz="914400">
                <a:defRPr/>
              </a:pPr>
              <a:r>
                <a:rPr lang="en-US" altLang="zh-CN" sz="1000" dirty="0">
                  <a:solidFill>
                    <a:srgbClr val="7F7F7F"/>
                  </a:solidFill>
                  <a:latin typeface="Calibri"/>
                  <a:ea typeface="Microsoft YaHei" panose="020B0503020204020204" pitchFamily="34" charset="-122"/>
                  <a:cs typeface="Arial" panose="020B0604020202020204" pitchFamily="34" charset="0"/>
                </a:rPr>
                <a:t>Time</a:t>
              </a:r>
              <a:endParaRPr lang="zh-CN" altLang="en-US" sz="1000" dirty="0">
                <a:solidFill>
                  <a:srgbClr val="7F7F7F"/>
                </a:solidFill>
                <a:latin typeface="Calibri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7" name="文本框 303">
            <a:extLst>
              <a:ext uri="{FF2B5EF4-FFF2-40B4-BE49-F238E27FC236}">
                <a16:creationId xmlns:a16="http://schemas.microsoft.com/office/drawing/2014/main" xmlns="" id="{D920809A-1A06-4F84-9BF2-E6F6B61D617F}"/>
              </a:ext>
            </a:extLst>
          </p:cNvPr>
          <p:cNvSpPr txBox="1"/>
          <p:nvPr/>
        </p:nvSpPr>
        <p:spPr>
          <a:xfrm>
            <a:off x="6162117" y="2442617"/>
            <a:ext cx="539348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Aft>
                <a:spcPts val="600"/>
              </a:spcAft>
              <a:defRPr/>
            </a:pPr>
            <a:r>
              <a:rPr lang="en-US" altLang="zh-CN" sz="1300" dirty="0">
                <a:solidFill>
                  <a:srgbClr val="1D1D1A"/>
                </a:solidFill>
                <a:ea typeface="等线" panose="02010600030101010101" pitchFamily="2" charset="-122"/>
                <a:cs typeface="Calibri" panose="020F0502020204030204" pitchFamily="34" charset="0"/>
              </a:rPr>
              <a:t>② </a:t>
            </a:r>
            <a:r>
              <a:rPr lang="en-US" altLang="zh-CN" sz="13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If </a:t>
            </a:r>
            <a:r>
              <a:rPr lang="en-US" altLang="zh-CN" sz="1300" dirty="0" smtClean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keeping </a:t>
            </a:r>
            <a:r>
              <a:rPr lang="en-US" altLang="zh-CN" sz="13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FR2 SCell in </a:t>
            </a:r>
            <a:r>
              <a:rPr lang="en-US" altLang="zh-CN" sz="130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inactive unknown state</a:t>
            </a:r>
            <a:r>
              <a:rPr lang="en-US" altLang="zh-CN" sz="13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, </a:t>
            </a:r>
          </a:p>
          <a:p>
            <a:pPr marL="345600" lvl="1" indent="-171450" defTabSz="914400" fontAlgn="base">
              <a:lnSpc>
                <a:spcPts val="1800"/>
              </a:lnSpc>
              <a:spcAft>
                <a:spcPts val="15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3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No beam management and measurement is needed for low UE power consumption, but </a:t>
            </a:r>
            <a:r>
              <a:rPr lang="en-US" altLang="zh-CN" sz="130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bad user experience</a:t>
            </a:r>
            <a:r>
              <a:rPr lang="en-US" altLang="zh-CN" sz="13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 when burst packet arrives due to long activation delay.</a:t>
            </a:r>
            <a:endParaRPr lang="zh-CN" altLang="en-US" sz="1300" dirty="0">
              <a:solidFill>
                <a:srgbClr val="1D1D1A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68" name="组合 319">
            <a:extLst>
              <a:ext uri="{FF2B5EF4-FFF2-40B4-BE49-F238E27FC236}">
                <a16:creationId xmlns:a16="http://schemas.microsoft.com/office/drawing/2014/main" xmlns="" id="{4F188F92-CB35-4DCB-B03D-2F7D9E278B71}"/>
              </a:ext>
            </a:extLst>
          </p:cNvPr>
          <p:cNvGrpSpPr/>
          <p:nvPr/>
        </p:nvGrpSpPr>
        <p:grpSpPr>
          <a:xfrm>
            <a:off x="6402281" y="4029236"/>
            <a:ext cx="1329601" cy="973725"/>
            <a:chOff x="1062504" y="3300098"/>
            <a:chExt cx="1329601" cy="973725"/>
          </a:xfrm>
        </p:grpSpPr>
        <p:sp>
          <p:nvSpPr>
            <p:cNvPr id="69" name="矩形 297">
              <a:extLst>
                <a:ext uri="{FF2B5EF4-FFF2-40B4-BE49-F238E27FC236}">
                  <a16:creationId xmlns:a16="http://schemas.microsoft.com/office/drawing/2014/main" xmlns="" id="{E305F244-42B0-4DE8-A7DB-AB624B60002D}"/>
                </a:ext>
              </a:extLst>
            </p:cNvPr>
            <p:cNvSpPr/>
            <p:nvPr/>
          </p:nvSpPr>
          <p:spPr>
            <a:xfrm>
              <a:off x="1780105" y="4071805"/>
              <a:ext cx="612000" cy="180000"/>
            </a:xfrm>
            <a:prstGeom prst="rect">
              <a:avLst/>
            </a:prstGeom>
            <a:solidFill>
              <a:srgbClr val="FFD966"/>
            </a:solidFill>
            <a:ln>
              <a:solidFill>
                <a:srgbClr val="FFD9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r>
                <a:rPr lang="en-US" altLang="zh-CN" sz="1050" dirty="0">
                  <a:solidFill>
                    <a:srgbClr val="666666">
                      <a:lumMod val="75000"/>
                    </a:srgbClr>
                  </a:solidFill>
                  <a:latin typeface="Calibri" panose="020F0502020204030204"/>
                  <a:ea typeface="等线" panose="02010600030101010101" pitchFamily="2" charset="-122"/>
                  <a:cs typeface="Arial"/>
                </a:rPr>
                <a:t>Active</a:t>
              </a:r>
              <a:endParaRPr lang="zh-CN" altLang="en-US" sz="1050" dirty="0">
                <a:solidFill>
                  <a:srgbClr val="666666">
                    <a:lumMod val="75000"/>
                  </a:srgbClr>
                </a:solidFill>
                <a:latin typeface="Calibri" panose="020F0502020204030204"/>
                <a:ea typeface="等线" panose="02010600030101010101" pitchFamily="2" charset="-122"/>
                <a:cs typeface="Arial"/>
              </a:endParaRPr>
            </a:p>
          </p:txBody>
        </p:sp>
        <p:sp>
          <p:nvSpPr>
            <p:cNvPr id="70" name="矩形 298">
              <a:extLst>
                <a:ext uri="{FF2B5EF4-FFF2-40B4-BE49-F238E27FC236}">
                  <a16:creationId xmlns:a16="http://schemas.microsoft.com/office/drawing/2014/main" xmlns="" id="{AB9BE699-188B-4740-9D79-4D63ECAB26E2}"/>
                </a:ext>
              </a:extLst>
            </p:cNvPr>
            <p:cNvSpPr/>
            <p:nvPr/>
          </p:nvSpPr>
          <p:spPr>
            <a:xfrm>
              <a:off x="1780105" y="3581112"/>
              <a:ext cx="612000" cy="252000"/>
            </a:xfrm>
            <a:prstGeom prst="rect">
              <a:avLst/>
            </a:prstGeom>
            <a:noFill/>
            <a:ln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r>
                <a:rPr lang="en-US" altLang="zh-CN" sz="1000" dirty="0">
                  <a:solidFill>
                    <a:srgbClr val="666666">
                      <a:lumMod val="75000"/>
                    </a:srgbClr>
                  </a:solidFill>
                  <a:latin typeface="Calibri"/>
                  <a:ea typeface="等线" panose="02010600030101010101" pitchFamily="2" charset="-122"/>
                  <a:cs typeface="Arial"/>
                </a:rPr>
                <a:t>Inactive</a:t>
              </a:r>
              <a:endParaRPr lang="zh-CN" altLang="en-US" sz="1000" dirty="0">
                <a:solidFill>
                  <a:srgbClr val="666666">
                    <a:lumMod val="75000"/>
                  </a:srgbClr>
                </a:solidFill>
                <a:latin typeface="Calibri"/>
                <a:ea typeface="等线" panose="02010600030101010101" pitchFamily="2" charset="-122"/>
                <a:cs typeface="Arial"/>
              </a:endParaRPr>
            </a:p>
          </p:txBody>
        </p:sp>
        <p:sp>
          <p:nvSpPr>
            <p:cNvPr id="71" name="矩形 299">
              <a:extLst>
                <a:ext uri="{FF2B5EF4-FFF2-40B4-BE49-F238E27FC236}">
                  <a16:creationId xmlns:a16="http://schemas.microsoft.com/office/drawing/2014/main" xmlns="" id="{F12A2B8E-F993-4A50-8A7A-674B406401A1}"/>
                </a:ext>
              </a:extLst>
            </p:cNvPr>
            <p:cNvSpPr/>
            <p:nvPr/>
          </p:nvSpPr>
          <p:spPr>
            <a:xfrm>
              <a:off x="1780105" y="3300098"/>
              <a:ext cx="612000" cy="252000"/>
            </a:xfrm>
            <a:prstGeom prst="rect">
              <a:avLst/>
            </a:prstGeom>
            <a:noFill/>
            <a:ln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r>
                <a:rPr lang="en-US" altLang="zh-CN" sz="1000" dirty="0">
                  <a:solidFill>
                    <a:srgbClr val="666666">
                      <a:lumMod val="75000"/>
                    </a:srgbClr>
                  </a:solidFill>
                  <a:latin typeface="Calibri" panose="020F0502020204030204"/>
                  <a:ea typeface="等线" panose="02010600030101010101" pitchFamily="2" charset="-122"/>
                  <a:cs typeface="Arial"/>
                </a:rPr>
                <a:t>Inactive</a:t>
              </a:r>
              <a:endParaRPr lang="zh-CN" altLang="en-US" sz="1000" dirty="0">
                <a:solidFill>
                  <a:srgbClr val="666666">
                    <a:lumMod val="75000"/>
                  </a:srgbClr>
                </a:solidFill>
                <a:latin typeface="Calibri" panose="020F0502020204030204"/>
                <a:ea typeface="等线" panose="02010600030101010101" pitchFamily="2" charset="-122"/>
                <a:cs typeface="Arial"/>
              </a:endParaRPr>
            </a:p>
          </p:txBody>
        </p:sp>
        <p:sp>
          <p:nvSpPr>
            <p:cNvPr id="72" name="文本框 300">
              <a:extLst>
                <a:ext uri="{FF2B5EF4-FFF2-40B4-BE49-F238E27FC236}">
                  <a16:creationId xmlns:a16="http://schemas.microsoft.com/office/drawing/2014/main" xmlns="" id="{FC02D450-96E9-413A-BC6B-C0E772B490A0}"/>
                </a:ext>
              </a:extLst>
            </p:cNvPr>
            <p:cNvSpPr txBox="1"/>
            <p:nvPr/>
          </p:nvSpPr>
          <p:spPr>
            <a:xfrm>
              <a:off x="1062504" y="4049787"/>
              <a:ext cx="873680" cy="224036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>
              <a:defPPr>
                <a:defRPr lang="en-US"/>
              </a:defPPr>
              <a:lvl1pPr marR="0" lvl="0" indent="0" algn="ctr" defTabSz="914400" fontAlgn="auto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50" b="0" i="0" u="none" strike="noStrike" cap="none" spc="0" normalizeH="0" baseline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l">
                <a:defRPr/>
              </a:pPr>
              <a:r>
                <a:rPr lang="en-US" altLang="zh-CN" sz="1000" dirty="0">
                  <a:solidFill>
                    <a:srgbClr val="1D1D1A">
                      <a:lumMod val="75000"/>
                      <a:lumOff val="25000"/>
                    </a:srgbClr>
                  </a:solidFill>
                </a:rPr>
                <a:t>FR1 100M</a:t>
              </a:r>
              <a:endParaRPr lang="zh-CN" altLang="en-US" sz="1000" dirty="0">
                <a:solidFill>
                  <a:srgbClr val="1D1D1A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73" name="文本框 301">
              <a:extLst>
                <a:ext uri="{FF2B5EF4-FFF2-40B4-BE49-F238E27FC236}">
                  <a16:creationId xmlns:a16="http://schemas.microsoft.com/office/drawing/2014/main" xmlns="" id="{9A982D44-6A8B-4C6B-89DB-E7C885321315}"/>
                </a:ext>
              </a:extLst>
            </p:cNvPr>
            <p:cNvSpPr txBox="1"/>
            <p:nvPr/>
          </p:nvSpPr>
          <p:spPr>
            <a:xfrm>
              <a:off x="1062504" y="3595094"/>
              <a:ext cx="904589" cy="224036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pPr defTabSz="914400">
                <a:lnSpc>
                  <a:spcPts val="1000"/>
                </a:lnSpc>
                <a:defRPr/>
              </a:pPr>
              <a:r>
                <a:rPr lang="en-US" altLang="zh-CN" sz="1000" dirty="0">
                  <a:solidFill>
                    <a:srgbClr val="1D1D1A">
                      <a:lumMod val="75000"/>
                      <a:lumOff val="25000"/>
                    </a:srgbClr>
                  </a:solidFill>
                  <a:latin typeface="Calibri"/>
                  <a:ea typeface="微软雅黑" panose="020B0503020204020204" pitchFamily="34" charset="-122"/>
                  <a:cs typeface="Arial" panose="020B0604020202020204" pitchFamily="34" charset="0"/>
                </a:rPr>
                <a:t>FR2 400M</a:t>
              </a:r>
              <a:endParaRPr lang="zh-CN" altLang="en-US" sz="1000" dirty="0">
                <a:solidFill>
                  <a:srgbClr val="1D1D1A">
                    <a:lumMod val="75000"/>
                    <a:lumOff val="25000"/>
                  </a:srgbClr>
                </a:solidFill>
                <a:latin typeface="Calibri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4" name="文本框 309">
              <a:extLst>
                <a:ext uri="{FF2B5EF4-FFF2-40B4-BE49-F238E27FC236}">
                  <a16:creationId xmlns:a16="http://schemas.microsoft.com/office/drawing/2014/main" xmlns="" id="{672B659F-0274-459D-BFFB-D7423FF00B30}"/>
                </a:ext>
              </a:extLst>
            </p:cNvPr>
            <p:cNvSpPr txBox="1"/>
            <p:nvPr/>
          </p:nvSpPr>
          <p:spPr>
            <a:xfrm>
              <a:off x="1062504" y="3314080"/>
              <a:ext cx="904589" cy="224036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pPr defTabSz="914400">
                <a:lnSpc>
                  <a:spcPts val="1000"/>
                </a:lnSpc>
                <a:defRPr/>
              </a:pPr>
              <a:r>
                <a:rPr lang="en-US" altLang="zh-CN" sz="1000" dirty="0">
                  <a:solidFill>
                    <a:srgbClr val="1D1D1A">
                      <a:lumMod val="75000"/>
                      <a:lumOff val="25000"/>
                    </a:srgbClr>
                  </a:solidFill>
                  <a:latin typeface="Calibri"/>
                  <a:ea typeface="微软雅黑" panose="020B0503020204020204" pitchFamily="34" charset="-122"/>
                  <a:cs typeface="Arial" panose="020B0604020202020204" pitchFamily="34" charset="0"/>
                </a:rPr>
                <a:t>FR2 400M</a:t>
              </a:r>
              <a:endParaRPr lang="zh-CN" altLang="en-US" sz="1000" dirty="0">
                <a:solidFill>
                  <a:srgbClr val="1D1D1A">
                    <a:lumMod val="75000"/>
                    <a:lumOff val="25000"/>
                  </a:srgbClr>
                </a:solidFill>
                <a:latin typeface="Calibri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468265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3">
            <a:extLst>
              <a:ext uri="{FF2B5EF4-FFF2-40B4-BE49-F238E27FC236}">
                <a16:creationId xmlns:a16="http://schemas.microsoft.com/office/drawing/2014/main" xmlns="" id="{57778443-1C87-40D0-98AE-861F36B264BE}"/>
              </a:ext>
            </a:extLst>
          </p:cNvPr>
          <p:cNvSpPr txBox="1">
            <a:spLocks/>
          </p:cNvSpPr>
          <p:nvPr/>
        </p:nvSpPr>
        <p:spPr bwMode="auto">
          <a:xfrm>
            <a:off x="134414" y="134149"/>
            <a:ext cx="9809491" cy="476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0064" rIns="80129" bIns="40064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defTabSz="914400"/>
            <a:r>
              <a:rPr lang="en-US" altLang="zh-CN" sz="2400" b="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 Latency Beam Management</a:t>
            </a:r>
          </a:p>
        </p:txBody>
      </p:sp>
      <p:sp>
        <p:nvSpPr>
          <p:cNvPr id="9" name="矩形 199">
            <a:extLst>
              <a:ext uri="{FF2B5EF4-FFF2-40B4-BE49-F238E27FC236}">
                <a16:creationId xmlns:a16="http://schemas.microsoft.com/office/drawing/2014/main" xmlns="" id="{26B383D2-D1ED-48C0-908A-FEA0CFA2EA63}"/>
              </a:ext>
            </a:extLst>
          </p:cNvPr>
          <p:cNvSpPr/>
          <p:nvPr/>
        </p:nvSpPr>
        <p:spPr bwMode="auto">
          <a:xfrm flipV="1">
            <a:off x="104124" y="603862"/>
            <a:ext cx="11960741" cy="45701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 vert="horz" wrap="square" lIns="91344" tIns="45672" rIns="91344" bIns="45672" numCol="1" rtlCol="0" anchor="t" anchorCtr="0" compatLnSpc="1">
            <a:prstTxWarp prst="textNoShape">
              <a:avLst/>
            </a:prstTxWarp>
          </a:bodyPr>
          <a:lstStyle/>
          <a:p>
            <a:pPr defTabSz="913378"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z="1799">
              <a:solidFill>
                <a:srgbClr val="000000"/>
              </a:solidFill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xmlns="" id="{E14E7E0A-BC69-4EE9-BC43-A172FA5EF752}"/>
              </a:ext>
            </a:extLst>
          </p:cNvPr>
          <p:cNvSpPr/>
          <p:nvPr/>
        </p:nvSpPr>
        <p:spPr>
          <a:xfrm>
            <a:off x="212925" y="725830"/>
            <a:ext cx="117709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rgbClr val="1D1D1A"/>
                </a:solidFill>
              </a:rPr>
              <a:t>To address the latency issue for </a:t>
            </a:r>
            <a:r>
              <a:rPr lang="en-US" altLang="zh-CN" sz="1400">
                <a:solidFill>
                  <a:srgbClr val="1D1D1A"/>
                </a:solidFill>
              </a:rPr>
              <a:t>FR2 SCell activation </a:t>
            </a:r>
            <a:r>
              <a:rPr lang="en-US" altLang="zh-CN" sz="1400" dirty="0">
                <a:solidFill>
                  <a:srgbClr val="1D1D1A"/>
                </a:solidFill>
              </a:rPr>
              <a:t>in the deployment of </a:t>
            </a:r>
            <a:r>
              <a:rPr lang="en-US" altLang="zh-CN" sz="1400">
                <a:solidFill>
                  <a:srgbClr val="1D1D1A"/>
                </a:solidFill>
              </a:rPr>
              <a:t>co-located FR1 and FR2 CA, </a:t>
            </a:r>
            <a:r>
              <a:rPr lang="en-US" altLang="zh-CN" sz="1400" b="1">
                <a:solidFill>
                  <a:srgbClr val="1D1D1A"/>
                </a:solidFill>
              </a:rPr>
              <a:t>UE-specific </a:t>
            </a:r>
            <a:r>
              <a:rPr lang="en-US" altLang="zh-CN" sz="1400" b="1" dirty="0">
                <a:solidFill>
                  <a:srgbClr val="1D1D1A"/>
                </a:solidFill>
              </a:rPr>
              <a:t>reference signal (Temporary </a:t>
            </a:r>
            <a:r>
              <a:rPr lang="en-US" altLang="zh-CN" sz="1400" b="1">
                <a:solidFill>
                  <a:srgbClr val="1D1D1A"/>
                </a:solidFill>
              </a:rPr>
              <a:t>RS) can be introduced </a:t>
            </a:r>
            <a:r>
              <a:rPr lang="en-US" altLang="zh-CN" sz="1400" dirty="0">
                <a:solidFill>
                  <a:srgbClr val="1D1D1A"/>
                </a:solidFill>
              </a:rPr>
              <a:t>for </a:t>
            </a:r>
            <a:r>
              <a:rPr lang="en-US" altLang="zh-CN" sz="1400">
                <a:solidFill>
                  <a:srgbClr val="1D1D1A"/>
                </a:solidFill>
              </a:rPr>
              <a:t>fast SCell activation, and </a:t>
            </a:r>
            <a:r>
              <a:rPr lang="en-US" altLang="zh-CN" sz="1400" b="1">
                <a:solidFill>
                  <a:srgbClr val="1D1D1A"/>
                </a:solidFill>
              </a:rPr>
              <a:t>number of gNB Tx beam sweepings can be reduced </a:t>
            </a:r>
            <a:r>
              <a:rPr lang="en-US" altLang="zh-CN" sz="1400">
                <a:solidFill>
                  <a:srgbClr val="1D1D1A"/>
                </a:solidFill>
              </a:rPr>
              <a:t>with FR1 assistance by</a:t>
            </a:r>
            <a:r>
              <a:rPr lang="zh-CN" altLang="en-US" sz="1400">
                <a:solidFill>
                  <a:srgbClr val="1D1D1A"/>
                </a:solidFill>
              </a:rPr>
              <a:t> </a:t>
            </a:r>
            <a:r>
              <a:rPr lang="en-US" altLang="zh-CN" sz="1400" dirty="0">
                <a:solidFill>
                  <a:srgbClr val="1D1D1A"/>
                </a:solidFill>
              </a:rPr>
              <a:t>utilizing the high correlation on the beam </a:t>
            </a:r>
            <a:r>
              <a:rPr lang="en-US" altLang="zh-CN" sz="1400">
                <a:solidFill>
                  <a:srgbClr val="1D1D1A"/>
                </a:solidFill>
              </a:rPr>
              <a:t>direction/angle between FR1 </a:t>
            </a:r>
            <a:r>
              <a:rPr lang="en-US" altLang="zh-CN" sz="1400" dirty="0">
                <a:solidFill>
                  <a:srgbClr val="1D1D1A"/>
                </a:solidFill>
              </a:rPr>
              <a:t>and FR2. </a:t>
            </a: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xmlns="" id="{20A04519-58CD-4232-9E15-A417DF1300DF}"/>
              </a:ext>
            </a:extLst>
          </p:cNvPr>
          <p:cNvSpPr/>
          <p:nvPr/>
        </p:nvSpPr>
        <p:spPr>
          <a:xfrm>
            <a:off x="216813" y="1427305"/>
            <a:ext cx="11770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C00000"/>
                </a:solidFill>
              </a:rPr>
              <a:t>Proposal 4</a:t>
            </a:r>
            <a:r>
              <a:rPr lang="en-US" altLang="zh-CN" sz="1400" dirty="0">
                <a:solidFill>
                  <a:srgbClr val="C00000"/>
                </a:solidFill>
              </a:rPr>
              <a:t>: Support to introduce new UE-specific temporary RS along with reduced number </a:t>
            </a:r>
            <a:r>
              <a:rPr lang="en-US" altLang="zh-CN" sz="1400">
                <a:solidFill>
                  <a:srgbClr val="C00000"/>
                </a:solidFill>
              </a:rPr>
              <a:t>of gNB Tx </a:t>
            </a:r>
            <a:r>
              <a:rPr lang="en-US" altLang="zh-CN" sz="1400" dirty="0">
                <a:solidFill>
                  <a:srgbClr val="C00000"/>
                </a:solidFill>
              </a:rPr>
              <a:t>beam sweepings to reduce the latency for FR2 unknown SCell activation.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  <p:sp>
        <p:nvSpPr>
          <p:cNvPr id="167" name="圆角矩形 16">
            <a:extLst>
              <a:ext uri="{FF2B5EF4-FFF2-40B4-BE49-F238E27FC236}">
                <a16:creationId xmlns:a16="http://schemas.microsoft.com/office/drawing/2014/main" xmlns="" id="{69E61F4C-50EF-44B2-B8AE-B01E7CADC7C7}"/>
              </a:ext>
            </a:extLst>
          </p:cNvPr>
          <p:cNvSpPr/>
          <p:nvPr/>
        </p:nvSpPr>
        <p:spPr>
          <a:xfrm>
            <a:off x="423525" y="2169643"/>
            <a:ext cx="11320799" cy="4194767"/>
          </a:xfrm>
          <a:prstGeom prst="roundRect">
            <a:avLst>
              <a:gd name="adj" fmla="val 1954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666666"/>
              </a:solidFill>
              <a:latin typeface="Calibri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81" name="文本框 296">
            <a:extLst>
              <a:ext uri="{FF2B5EF4-FFF2-40B4-BE49-F238E27FC236}">
                <a16:creationId xmlns:a16="http://schemas.microsoft.com/office/drawing/2014/main" xmlns="" id="{793E02B3-4A66-40BF-A1C4-113902E58B28}"/>
              </a:ext>
            </a:extLst>
          </p:cNvPr>
          <p:cNvSpPr txBox="1"/>
          <p:nvPr/>
        </p:nvSpPr>
        <p:spPr>
          <a:xfrm>
            <a:off x="2037672" y="1994945"/>
            <a:ext cx="8121418" cy="307777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 defTabSz="914400">
              <a:spcAft>
                <a:spcPts val="600"/>
              </a:spcAft>
              <a:defRPr/>
            </a:pPr>
            <a:r>
              <a:rPr lang="en-US" altLang="zh-CN" sz="1400" dirty="0">
                <a:solidFill>
                  <a:srgbClr val="170BB5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Latency reduction for FR2 beam management in FR1 and FR2</a:t>
            </a:r>
            <a:r>
              <a:rPr lang="zh-CN" altLang="en-US" sz="1400" dirty="0">
                <a:solidFill>
                  <a:srgbClr val="170BB5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solidFill>
                  <a:srgbClr val="170BB5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CA</a:t>
            </a:r>
            <a:r>
              <a:rPr lang="zh-CN" altLang="en-US" sz="1400" dirty="0">
                <a:solidFill>
                  <a:srgbClr val="170BB5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solidFill>
                  <a:srgbClr val="170BB5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cases</a:t>
            </a:r>
            <a:endParaRPr lang="zh-CN" altLang="en-US" sz="1400" dirty="0">
              <a:solidFill>
                <a:srgbClr val="170BB5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6" name="文本框 41">
            <a:extLst>
              <a:ext uri="{FF2B5EF4-FFF2-40B4-BE49-F238E27FC236}">
                <a16:creationId xmlns:a16="http://schemas.microsoft.com/office/drawing/2014/main" xmlns="" id="{2E227E5B-9DCF-49B0-B860-2274BDDF47DF}"/>
              </a:ext>
            </a:extLst>
          </p:cNvPr>
          <p:cNvSpPr txBox="1"/>
          <p:nvPr/>
        </p:nvSpPr>
        <p:spPr>
          <a:xfrm>
            <a:off x="403571" y="2311399"/>
            <a:ext cx="100165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914400" fontAlgn="base">
              <a:lnSpc>
                <a:spcPts val="1800"/>
              </a:lnSpc>
              <a:buFont typeface="Wingdings" panose="05000000000000000000" pitchFamily="2" charset="2"/>
              <a:buChar char="p"/>
              <a:defRPr/>
            </a:pPr>
            <a:r>
              <a:rPr lang="en-US" altLang="zh-CN" sz="1200" b="1" dirty="0">
                <a:solidFill>
                  <a:srgbClr val="C00000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Rel-18 baseline</a:t>
            </a:r>
            <a:r>
              <a:rPr lang="en-US" altLang="zh-CN" sz="12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    </a:t>
            </a:r>
            <a:r>
              <a:rPr lang="en-US" altLang="zh-CN" sz="11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Large delay for activating FR2 SCell in non-active unknown state, which is caused by </a:t>
            </a:r>
            <a:r>
              <a:rPr lang="en-US" altLang="zh-CN" sz="1100" b="1" i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long beam sweeping and SSB period</a:t>
            </a:r>
            <a:r>
              <a:rPr lang="en-US" altLang="zh-CN" sz="11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88" name="文本框 42">
            <a:extLst>
              <a:ext uri="{FF2B5EF4-FFF2-40B4-BE49-F238E27FC236}">
                <a16:creationId xmlns:a16="http://schemas.microsoft.com/office/drawing/2014/main" xmlns="" id="{F3D14763-8CE9-4913-B467-C713A51500DD}"/>
              </a:ext>
            </a:extLst>
          </p:cNvPr>
          <p:cNvSpPr txBox="1"/>
          <p:nvPr/>
        </p:nvSpPr>
        <p:spPr>
          <a:xfrm>
            <a:off x="401264" y="4212223"/>
            <a:ext cx="1021767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914400" fontAlgn="base">
              <a:lnSpc>
                <a:spcPts val="1800"/>
              </a:lnSpc>
              <a:buFont typeface="Wingdings" panose="05000000000000000000" pitchFamily="2" charset="2"/>
              <a:buChar char="p"/>
              <a:defRPr/>
            </a:pPr>
            <a:r>
              <a:rPr lang="en-US" altLang="zh-CN" sz="1200" b="1" dirty="0">
                <a:solidFill>
                  <a:srgbClr val="C00000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Rel-19 LL-BM    </a:t>
            </a:r>
            <a:r>
              <a:rPr lang="en-US" altLang="zh-CN" sz="11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Reduced delay for activating FR2 SCell in non-active unknown state, by </a:t>
            </a:r>
            <a:r>
              <a:rPr lang="en-US" altLang="zh-CN" sz="1100" b="1" i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reducing the beam sweeping and periodicity.</a:t>
            </a:r>
          </a:p>
        </p:txBody>
      </p:sp>
      <p:sp>
        <p:nvSpPr>
          <p:cNvPr id="351" name="文本框 151">
            <a:extLst>
              <a:ext uri="{FF2B5EF4-FFF2-40B4-BE49-F238E27FC236}">
                <a16:creationId xmlns:a16="http://schemas.microsoft.com/office/drawing/2014/main" xmlns="" id="{A242C60E-70F5-48DA-AA19-79A27C5C0E1F}"/>
              </a:ext>
            </a:extLst>
          </p:cNvPr>
          <p:cNvSpPr txBox="1"/>
          <p:nvPr/>
        </p:nvSpPr>
        <p:spPr>
          <a:xfrm>
            <a:off x="6966486" y="5441706"/>
            <a:ext cx="4704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spcAft>
                <a:spcPts val="300"/>
              </a:spcAft>
              <a:defRPr/>
            </a:pPr>
            <a:r>
              <a:rPr lang="en-US" altLang="zh-CN" sz="12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Periodicity is reduced from 20ms to 2ms by introducing </a:t>
            </a:r>
            <a:r>
              <a:rPr lang="en-US" altLang="zh-CN" sz="120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new UE-specific temporary RS (T-RS) </a:t>
            </a:r>
            <a:r>
              <a:rPr lang="en-US" altLang="zh-CN" sz="12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instead of cell-specific SSB.</a:t>
            </a:r>
          </a:p>
        </p:txBody>
      </p:sp>
      <p:sp>
        <p:nvSpPr>
          <p:cNvPr id="354" name="文本框 150">
            <a:extLst>
              <a:ext uri="{FF2B5EF4-FFF2-40B4-BE49-F238E27FC236}">
                <a16:creationId xmlns:a16="http://schemas.microsoft.com/office/drawing/2014/main" xmlns="" id="{ED959364-B6DA-4532-8986-96F95067B436}"/>
              </a:ext>
            </a:extLst>
          </p:cNvPr>
          <p:cNvSpPr txBox="1"/>
          <p:nvPr/>
        </p:nvSpPr>
        <p:spPr>
          <a:xfrm>
            <a:off x="6568743" y="5422370"/>
            <a:ext cx="5170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Aft>
                <a:spcPts val="300"/>
              </a:spcAft>
              <a:defRPr/>
            </a:pPr>
            <a:r>
              <a:rPr lang="en-US" altLang="zh-CN" sz="140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②</a:t>
            </a:r>
          </a:p>
        </p:txBody>
      </p: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512466" y="4567438"/>
            <a:ext cx="6183563" cy="1643034"/>
            <a:chOff x="4333056" y="4202180"/>
            <a:chExt cx="7564837" cy="2095666"/>
          </a:xfrm>
        </p:grpSpPr>
        <p:sp>
          <p:nvSpPr>
            <p:cNvPr id="340" name="矩形 339">
              <a:extLst>
                <a:ext uri="{FF2B5EF4-FFF2-40B4-BE49-F238E27FC236}">
                  <a16:creationId xmlns:a16="http://schemas.microsoft.com/office/drawing/2014/main" xmlns="" id="{1F5C1F29-EA7A-451A-A079-7A243F234C22}"/>
                </a:ext>
              </a:extLst>
            </p:cNvPr>
            <p:cNvSpPr/>
            <p:nvPr/>
          </p:nvSpPr>
          <p:spPr bwMode="auto">
            <a:xfrm>
              <a:off x="4333056" y="4239630"/>
              <a:ext cx="7564837" cy="2002652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lumMod val="85000"/>
                    <a:alpha val="50000"/>
                  </a:srgbClr>
                </a:gs>
                <a:gs pos="100000">
                  <a:srgbClr val="FFFFFF">
                    <a:alpha val="50000"/>
                  </a:srgb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  <a:ea typeface="宋体" charset="-122"/>
              </a:endParaRPr>
            </a:p>
          </p:txBody>
        </p:sp>
        <p:cxnSp>
          <p:nvCxnSpPr>
            <p:cNvPr id="341" name="直接连接符 340">
              <a:extLst>
                <a:ext uri="{FF2B5EF4-FFF2-40B4-BE49-F238E27FC236}">
                  <a16:creationId xmlns:a16="http://schemas.microsoft.com/office/drawing/2014/main" xmlns="" id="{A443222A-B354-44BA-B277-387FA0C37749}"/>
                </a:ext>
              </a:extLst>
            </p:cNvPr>
            <p:cNvCxnSpPr>
              <a:cxnSpLocks/>
            </p:cNvCxnSpPr>
            <p:nvPr/>
          </p:nvCxnSpPr>
          <p:spPr>
            <a:xfrm>
              <a:off x="5751626" y="4684049"/>
              <a:ext cx="4296" cy="1512000"/>
            </a:xfrm>
            <a:prstGeom prst="line">
              <a:avLst/>
            </a:prstGeom>
            <a:noFill/>
            <a:ln w="6350" cap="flat" cmpd="sng" algn="ctr">
              <a:solidFill>
                <a:srgbClr val="666666">
                  <a:lumMod val="60000"/>
                  <a:lumOff val="40000"/>
                </a:srgbClr>
              </a:solidFill>
              <a:prstDash val="lgDash"/>
              <a:miter lim="800000"/>
            </a:ln>
            <a:effectLst/>
          </p:spPr>
        </p:cxnSp>
        <p:sp>
          <p:nvSpPr>
            <p:cNvPr id="342" name="文本框 341">
              <a:extLst>
                <a:ext uri="{FF2B5EF4-FFF2-40B4-BE49-F238E27FC236}">
                  <a16:creationId xmlns:a16="http://schemas.microsoft.com/office/drawing/2014/main" xmlns="" id="{C28056AE-70E4-41E2-9FB1-99FDE0F6F844}"/>
                </a:ext>
              </a:extLst>
            </p:cNvPr>
            <p:cNvSpPr txBox="1"/>
            <p:nvPr/>
          </p:nvSpPr>
          <p:spPr>
            <a:xfrm>
              <a:off x="5738172" y="4202180"/>
              <a:ext cx="4810994" cy="392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 algn="ctr" defTabSz="914400">
                <a:defRPr kumimoji="0" sz="1400" b="1" i="1" u="none" strike="noStrike" cap="none" spc="0" normalizeH="0" baseline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等线 Light" panose="02010600030101010101" pitchFamily="2" charset="-122"/>
                  <a:cs typeface="Arial" panose="020B0604020202020204" pitchFamily="34" charset="0"/>
                </a:defRPr>
              </a:lvl1pPr>
            </a:lstStyle>
            <a:p>
              <a:pPr>
                <a:defRPr/>
              </a:pPr>
              <a:r>
                <a:rPr lang="en-US" altLang="zh-CN" dirty="0">
                  <a:latin typeface="Calibri" panose="020F0502020204030204"/>
                </a:rPr>
                <a:t>5~8 * 2ms T-RS</a:t>
              </a:r>
              <a:r>
                <a:rPr lang="zh-CN" altLang="en-US" dirty="0">
                  <a:latin typeface="Calibri" panose="020F0502020204030204"/>
                </a:rPr>
                <a:t> </a:t>
              </a:r>
              <a:r>
                <a:rPr lang="en-US" altLang="zh-CN" dirty="0">
                  <a:latin typeface="Calibri" panose="020F0502020204030204"/>
                </a:rPr>
                <a:t>period </a:t>
              </a:r>
              <a:r>
                <a:rPr lang="en-US" altLang="zh-CN">
                  <a:latin typeface="Calibri" panose="020F0502020204030204"/>
                </a:rPr>
                <a:t>= ~16ms </a:t>
              </a:r>
              <a:r>
                <a:rPr lang="en-US" altLang="zh-CN" dirty="0">
                  <a:latin typeface="Calibri" panose="020F0502020204030204"/>
                </a:rPr>
                <a:t>delay</a:t>
              </a:r>
              <a:endParaRPr lang="zh-CN" altLang="en-US" dirty="0">
                <a:latin typeface="Calibri" panose="020F0502020204030204"/>
              </a:endParaRPr>
            </a:p>
          </p:txBody>
        </p:sp>
        <p:sp>
          <p:nvSpPr>
            <p:cNvPr id="343" name="文本框 342">
              <a:extLst>
                <a:ext uri="{FF2B5EF4-FFF2-40B4-BE49-F238E27FC236}">
                  <a16:creationId xmlns:a16="http://schemas.microsoft.com/office/drawing/2014/main" xmlns="" id="{2AD90EDC-1741-4327-8366-5F51AF16C48E}"/>
                </a:ext>
              </a:extLst>
            </p:cNvPr>
            <p:cNvSpPr txBox="1"/>
            <p:nvPr/>
          </p:nvSpPr>
          <p:spPr>
            <a:xfrm>
              <a:off x="8306697" y="5550750"/>
              <a:ext cx="963805" cy="221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900" dirty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…..</a:t>
              </a:r>
              <a:endParaRPr lang="zh-CN" altLang="en-US" sz="90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4" name="文本框 343">
              <a:extLst>
                <a:ext uri="{FF2B5EF4-FFF2-40B4-BE49-F238E27FC236}">
                  <a16:creationId xmlns:a16="http://schemas.microsoft.com/office/drawing/2014/main" xmlns="" id="{42DD46BA-6235-42E4-B326-E1B0F47773C9}"/>
                </a:ext>
              </a:extLst>
            </p:cNvPr>
            <p:cNvSpPr txBox="1"/>
            <p:nvPr/>
          </p:nvSpPr>
          <p:spPr>
            <a:xfrm>
              <a:off x="8315661" y="4901018"/>
              <a:ext cx="963805" cy="221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900" dirty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…..</a:t>
              </a:r>
              <a:endParaRPr lang="zh-CN" altLang="en-US" sz="90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5" name="文本框 344">
              <a:extLst>
                <a:ext uri="{FF2B5EF4-FFF2-40B4-BE49-F238E27FC236}">
                  <a16:creationId xmlns:a16="http://schemas.microsoft.com/office/drawing/2014/main" xmlns="" id="{B542590C-1295-4F7B-ACA8-C88214E527A3}"/>
                </a:ext>
              </a:extLst>
            </p:cNvPr>
            <p:cNvSpPr txBox="1"/>
            <p:nvPr/>
          </p:nvSpPr>
          <p:spPr>
            <a:xfrm>
              <a:off x="4601187" y="4862875"/>
              <a:ext cx="1095158" cy="29442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spcAft>
                  <a:spcPts val="300"/>
                </a:spcAft>
                <a:defRPr/>
              </a:pPr>
              <a:r>
                <a:rPr lang="en-US" altLang="zh-CN" sz="900" dirty="0">
                  <a:solidFill>
                    <a:srgbClr val="2218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gNB Tx beam</a:t>
              </a:r>
            </a:p>
          </p:txBody>
        </p:sp>
        <p:sp>
          <p:nvSpPr>
            <p:cNvPr id="346" name="文本框 345">
              <a:extLst>
                <a:ext uri="{FF2B5EF4-FFF2-40B4-BE49-F238E27FC236}">
                  <a16:creationId xmlns:a16="http://schemas.microsoft.com/office/drawing/2014/main" xmlns="" id="{7F596FB3-3712-4011-9F48-8F0DCBB03B89}"/>
                </a:ext>
              </a:extLst>
            </p:cNvPr>
            <p:cNvSpPr txBox="1"/>
            <p:nvPr/>
          </p:nvSpPr>
          <p:spPr>
            <a:xfrm>
              <a:off x="4617569" y="5451595"/>
              <a:ext cx="1078776" cy="29442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spcAft>
                  <a:spcPts val="300"/>
                </a:spcAft>
                <a:defRPr/>
              </a:pPr>
              <a:r>
                <a:rPr lang="en-US" altLang="zh-CN" sz="900" dirty="0">
                  <a:solidFill>
                    <a:srgbClr val="2218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UE Rx beam</a:t>
              </a:r>
            </a:p>
          </p:txBody>
        </p:sp>
        <p:sp>
          <p:nvSpPr>
            <p:cNvPr id="347" name="椭圆 346">
              <a:extLst>
                <a:ext uri="{FF2B5EF4-FFF2-40B4-BE49-F238E27FC236}">
                  <a16:creationId xmlns:a16="http://schemas.microsoft.com/office/drawing/2014/main" xmlns="" id="{F54E7315-9B65-4C47-B4DE-9B1B15A3CC5F}"/>
                </a:ext>
              </a:extLst>
            </p:cNvPr>
            <p:cNvSpPr/>
            <p:nvPr/>
          </p:nvSpPr>
          <p:spPr>
            <a:xfrm rot="20080855" flipV="1">
              <a:off x="6078533" y="4985673"/>
              <a:ext cx="279877" cy="104926"/>
            </a:xfrm>
            <a:prstGeom prst="ellipse">
              <a:avLst/>
            </a:prstGeom>
            <a:solidFill>
              <a:srgbClr val="FFC000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48" name="椭圆 347">
              <a:extLst>
                <a:ext uri="{FF2B5EF4-FFF2-40B4-BE49-F238E27FC236}">
                  <a16:creationId xmlns:a16="http://schemas.microsoft.com/office/drawing/2014/main" xmlns="" id="{181AE3F5-8381-4F0F-916E-479681EB2AF1}"/>
                </a:ext>
              </a:extLst>
            </p:cNvPr>
            <p:cNvSpPr/>
            <p:nvPr/>
          </p:nvSpPr>
          <p:spPr>
            <a:xfrm rot="3464201">
              <a:off x="6049040" y="5518806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49" name="文本框 348">
              <a:extLst>
                <a:ext uri="{FF2B5EF4-FFF2-40B4-BE49-F238E27FC236}">
                  <a16:creationId xmlns:a16="http://schemas.microsoft.com/office/drawing/2014/main" xmlns="" id="{D0FC1476-DCD2-407B-AF5B-DC99800834C1}"/>
                </a:ext>
              </a:extLst>
            </p:cNvPr>
            <p:cNvSpPr txBox="1"/>
            <p:nvPr/>
          </p:nvSpPr>
          <p:spPr>
            <a:xfrm>
              <a:off x="5902722" y="5659479"/>
              <a:ext cx="757784" cy="2747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spcAft>
                  <a:spcPts val="300"/>
                </a:spcAft>
                <a:defRPr/>
              </a:pPr>
              <a:r>
                <a:rPr lang="en-US" altLang="zh-CN" sz="800" dirty="0">
                  <a:solidFill>
                    <a:srgbClr val="0070C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Rx1~Rx8</a:t>
              </a:r>
            </a:p>
          </p:txBody>
        </p:sp>
        <p:sp>
          <p:nvSpPr>
            <p:cNvPr id="353" name="椭圆 352">
              <a:extLst>
                <a:ext uri="{FF2B5EF4-FFF2-40B4-BE49-F238E27FC236}">
                  <a16:creationId xmlns:a16="http://schemas.microsoft.com/office/drawing/2014/main" xmlns="" id="{BF9B5E42-CDF1-44F8-A721-A2AB40F39995}"/>
                </a:ext>
              </a:extLst>
            </p:cNvPr>
            <p:cNvSpPr/>
            <p:nvPr/>
          </p:nvSpPr>
          <p:spPr>
            <a:xfrm rot="823571">
              <a:off x="5964204" y="5582660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55" name="椭圆 354">
              <a:extLst>
                <a:ext uri="{FF2B5EF4-FFF2-40B4-BE49-F238E27FC236}">
                  <a16:creationId xmlns:a16="http://schemas.microsoft.com/office/drawing/2014/main" xmlns="" id="{657AE556-D6CE-4C20-8241-92789BA2CDDA}"/>
                </a:ext>
              </a:extLst>
            </p:cNvPr>
            <p:cNvSpPr/>
            <p:nvPr/>
          </p:nvSpPr>
          <p:spPr>
            <a:xfrm rot="18135799" flipH="1">
              <a:off x="6236820" y="5526552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56" name="椭圆 355">
              <a:extLst>
                <a:ext uri="{FF2B5EF4-FFF2-40B4-BE49-F238E27FC236}">
                  <a16:creationId xmlns:a16="http://schemas.microsoft.com/office/drawing/2014/main" xmlns="" id="{8060F7E5-76A5-4A91-B8F7-53982769C5FF}"/>
                </a:ext>
              </a:extLst>
            </p:cNvPr>
            <p:cNvSpPr/>
            <p:nvPr/>
          </p:nvSpPr>
          <p:spPr>
            <a:xfrm rot="20080855" flipV="1">
              <a:off x="6707224" y="4985673"/>
              <a:ext cx="279877" cy="104926"/>
            </a:xfrm>
            <a:prstGeom prst="ellipse">
              <a:avLst/>
            </a:prstGeom>
            <a:solidFill>
              <a:srgbClr val="FFC000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57" name="椭圆 356">
              <a:extLst>
                <a:ext uri="{FF2B5EF4-FFF2-40B4-BE49-F238E27FC236}">
                  <a16:creationId xmlns:a16="http://schemas.microsoft.com/office/drawing/2014/main" xmlns="" id="{1A00B176-A8CF-4688-B2E5-BFBB942FB92D}"/>
                </a:ext>
              </a:extLst>
            </p:cNvPr>
            <p:cNvSpPr/>
            <p:nvPr/>
          </p:nvSpPr>
          <p:spPr>
            <a:xfrm rot="3464201">
              <a:off x="6677731" y="5518806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58" name="文本框 357">
              <a:extLst>
                <a:ext uri="{FF2B5EF4-FFF2-40B4-BE49-F238E27FC236}">
                  <a16:creationId xmlns:a16="http://schemas.microsoft.com/office/drawing/2014/main" xmlns="" id="{A97ED947-D3FA-46D9-90CD-A2F67491CF38}"/>
                </a:ext>
              </a:extLst>
            </p:cNvPr>
            <p:cNvSpPr txBox="1"/>
            <p:nvPr/>
          </p:nvSpPr>
          <p:spPr>
            <a:xfrm>
              <a:off x="6531413" y="5659479"/>
              <a:ext cx="757784" cy="2747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spcAft>
                  <a:spcPts val="300"/>
                </a:spcAft>
                <a:defRPr/>
              </a:pPr>
              <a:r>
                <a:rPr lang="en-US" altLang="zh-CN" sz="800" dirty="0">
                  <a:solidFill>
                    <a:srgbClr val="0070C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Rx1~Rx8</a:t>
              </a:r>
            </a:p>
          </p:txBody>
        </p:sp>
        <p:sp>
          <p:nvSpPr>
            <p:cNvPr id="359" name="椭圆 358">
              <a:extLst>
                <a:ext uri="{FF2B5EF4-FFF2-40B4-BE49-F238E27FC236}">
                  <a16:creationId xmlns:a16="http://schemas.microsoft.com/office/drawing/2014/main" xmlns="" id="{EDAAE4A6-8500-40BC-AA3C-42D712BE2859}"/>
                </a:ext>
              </a:extLst>
            </p:cNvPr>
            <p:cNvSpPr/>
            <p:nvPr/>
          </p:nvSpPr>
          <p:spPr>
            <a:xfrm rot="823571">
              <a:off x="6592895" y="5582660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60" name="椭圆 359">
              <a:extLst>
                <a:ext uri="{FF2B5EF4-FFF2-40B4-BE49-F238E27FC236}">
                  <a16:creationId xmlns:a16="http://schemas.microsoft.com/office/drawing/2014/main" xmlns="" id="{576876B9-3C23-4C4B-95A9-6D93AE32C10C}"/>
                </a:ext>
              </a:extLst>
            </p:cNvPr>
            <p:cNvSpPr/>
            <p:nvPr/>
          </p:nvSpPr>
          <p:spPr>
            <a:xfrm rot="18135799" flipH="1">
              <a:off x="6865511" y="5526552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61" name="椭圆 360">
              <a:extLst>
                <a:ext uri="{FF2B5EF4-FFF2-40B4-BE49-F238E27FC236}">
                  <a16:creationId xmlns:a16="http://schemas.microsoft.com/office/drawing/2014/main" xmlns="" id="{5DC54EAC-4DB1-4520-B36C-B9C7ADD51F7B}"/>
                </a:ext>
              </a:extLst>
            </p:cNvPr>
            <p:cNvSpPr/>
            <p:nvPr/>
          </p:nvSpPr>
          <p:spPr>
            <a:xfrm rot="20080855" flipV="1">
              <a:off x="7327006" y="4985673"/>
              <a:ext cx="279877" cy="104926"/>
            </a:xfrm>
            <a:prstGeom prst="ellipse">
              <a:avLst/>
            </a:prstGeom>
            <a:solidFill>
              <a:srgbClr val="FFC000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62" name="椭圆 361">
              <a:extLst>
                <a:ext uri="{FF2B5EF4-FFF2-40B4-BE49-F238E27FC236}">
                  <a16:creationId xmlns:a16="http://schemas.microsoft.com/office/drawing/2014/main" xmlns="" id="{03A965BD-163B-4C05-B254-84997BB8606B}"/>
                </a:ext>
              </a:extLst>
            </p:cNvPr>
            <p:cNvSpPr/>
            <p:nvPr/>
          </p:nvSpPr>
          <p:spPr>
            <a:xfrm rot="3464201">
              <a:off x="7297513" y="5518806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63" name="文本框 362">
              <a:extLst>
                <a:ext uri="{FF2B5EF4-FFF2-40B4-BE49-F238E27FC236}">
                  <a16:creationId xmlns:a16="http://schemas.microsoft.com/office/drawing/2014/main" xmlns="" id="{FA730BCE-257A-4329-9CF4-CB60ED0067A5}"/>
                </a:ext>
              </a:extLst>
            </p:cNvPr>
            <p:cNvSpPr txBox="1"/>
            <p:nvPr/>
          </p:nvSpPr>
          <p:spPr>
            <a:xfrm>
              <a:off x="7151195" y="5659479"/>
              <a:ext cx="757784" cy="2747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spcAft>
                  <a:spcPts val="300"/>
                </a:spcAft>
                <a:defRPr/>
              </a:pPr>
              <a:r>
                <a:rPr lang="en-US" altLang="zh-CN" sz="800" dirty="0">
                  <a:solidFill>
                    <a:srgbClr val="0070C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Rx1~Rx8</a:t>
              </a:r>
            </a:p>
          </p:txBody>
        </p:sp>
        <p:sp>
          <p:nvSpPr>
            <p:cNvPr id="364" name="椭圆 363">
              <a:extLst>
                <a:ext uri="{FF2B5EF4-FFF2-40B4-BE49-F238E27FC236}">
                  <a16:creationId xmlns:a16="http://schemas.microsoft.com/office/drawing/2014/main" xmlns="" id="{28890B07-D7BE-4D7D-B679-90982E132079}"/>
                </a:ext>
              </a:extLst>
            </p:cNvPr>
            <p:cNvSpPr/>
            <p:nvPr/>
          </p:nvSpPr>
          <p:spPr>
            <a:xfrm rot="823571">
              <a:off x="7212677" y="5582660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65" name="椭圆 364">
              <a:extLst>
                <a:ext uri="{FF2B5EF4-FFF2-40B4-BE49-F238E27FC236}">
                  <a16:creationId xmlns:a16="http://schemas.microsoft.com/office/drawing/2014/main" xmlns="" id="{30EA6761-79D1-4DAD-A8AD-A614C4BDACA4}"/>
                </a:ext>
              </a:extLst>
            </p:cNvPr>
            <p:cNvSpPr/>
            <p:nvPr/>
          </p:nvSpPr>
          <p:spPr>
            <a:xfrm rot="18135799" flipH="1">
              <a:off x="7485293" y="5526552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66" name="椭圆 365">
              <a:extLst>
                <a:ext uri="{FF2B5EF4-FFF2-40B4-BE49-F238E27FC236}">
                  <a16:creationId xmlns:a16="http://schemas.microsoft.com/office/drawing/2014/main" xmlns="" id="{5EFE65BF-F507-4AD7-86A8-56D337ED751E}"/>
                </a:ext>
              </a:extLst>
            </p:cNvPr>
            <p:cNvSpPr/>
            <p:nvPr/>
          </p:nvSpPr>
          <p:spPr>
            <a:xfrm rot="20080855" flipV="1">
              <a:off x="7965712" y="4985673"/>
              <a:ext cx="279877" cy="104926"/>
            </a:xfrm>
            <a:prstGeom prst="ellipse">
              <a:avLst/>
            </a:prstGeom>
            <a:solidFill>
              <a:srgbClr val="FFC000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67" name="椭圆 366">
              <a:extLst>
                <a:ext uri="{FF2B5EF4-FFF2-40B4-BE49-F238E27FC236}">
                  <a16:creationId xmlns:a16="http://schemas.microsoft.com/office/drawing/2014/main" xmlns="" id="{0892E4CE-942D-4D56-AAD5-72F147048BDA}"/>
                </a:ext>
              </a:extLst>
            </p:cNvPr>
            <p:cNvSpPr/>
            <p:nvPr/>
          </p:nvSpPr>
          <p:spPr>
            <a:xfrm rot="3464201">
              <a:off x="7936219" y="5518806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68" name="文本框 367">
              <a:extLst>
                <a:ext uri="{FF2B5EF4-FFF2-40B4-BE49-F238E27FC236}">
                  <a16:creationId xmlns:a16="http://schemas.microsoft.com/office/drawing/2014/main" xmlns="" id="{7B582640-D339-425A-B8CE-0723DE368BE2}"/>
                </a:ext>
              </a:extLst>
            </p:cNvPr>
            <p:cNvSpPr txBox="1"/>
            <p:nvPr/>
          </p:nvSpPr>
          <p:spPr>
            <a:xfrm>
              <a:off x="7789901" y="5659479"/>
              <a:ext cx="757784" cy="2747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spcAft>
                  <a:spcPts val="300"/>
                </a:spcAft>
                <a:defRPr/>
              </a:pPr>
              <a:r>
                <a:rPr lang="en-US" altLang="zh-CN" sz="800" dirty="0">
                  <a:solidFill>
                    <a:srgbClr val="0070C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Rx1~Rx8</a:t>
              </a:r>
            </a:p>
          </p:txBody>
        </p:sp>
        <p:sp>
          <p:nvSpPr>
            <p:cNvPr id="369" name="椭圆 368">
              <a:extLst>
                <a:ext uri="{FF2B5EF4-FFF2-40B4-BE49-F238E27FC236}">
                  <a16:creationId xmlns:a16="http://schemas.microsoft.com/office/drawing/2014/main" xmlns="" id="{1E9921FC-A678-4BD0-9E24-7C205FEFC817}"/>
                </a:ext>
              </a:extLst>
            </p:cNvPr>
            <p:cNvSpPr/>
            <p:nvPr/>
          </p:nvSpPr>
          <p:spPr>
            <a:xfrm rot="823571">
              <a:off x="7851383" y="5582660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70" name="椭圆 369">
              <a:extLst>
                <a:ext uri="{FF2B5EF4-FFF2-40B4-BE49-F238E27FC236}">
                  <a16:creationId xmlns:a16="http://schemas.microsoft.com/office/drawing/2014/main" xmlns="" id="{D20CF01A-0158-4EFA-88C4-D19F09C41F88}"/>
                </a:ext>
              </a:extLst>
            </p:cNvPr>
            <p:cNvSpPr/>
            <p:nvPr/>
          </p:nvSpPr>
          <p:spPr>
            <a:xfrm rot="18135799" flipH="1">
              <a:off x="8123999" y="5526552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cxnSp>
          <p:nvCxnSpPr>
            <p:cNvPr id="371" name="直接连接符 370">
              <a:extLst>
                <a:ext uri="{FF2B5EF4-FFF2-40B4-BE49-F238E27FC236}">
                  <a16:creationId xmlns:a16="http://schemas.microsoft.com/office/drawing/2014/main" xmlns="" id="{E3606F5C-1E4F-44C3-BD2F-6092C3A06F9D}"/>
                </a:ext>
              </a:extLst>
            </p:cNvPr>
            <p:cNvCxnSpPr>
              <a:cxnSpLocks/>
            </p:cNvCxnSpPr>
            <p:nvPr/>
          </p:nvCxnSpPr>
          <p:spPr>
            <a:xfrm>
              <a:off x="8579932" y="4684049"/>
              <a:ext cx="4296" cy="1512000"/>
            </a:xfrm>
            <a:prstGeom prst="line">
              <a:avLst/>
            </a:prstGeom>
            <a:noFill/>
            <a:ln w="6350" cap="flat" cmpd="sng" algn="ctr">
              <a:solidFill>
                <a:srgbClr val="666666">
                  <a:lumMod val="60000"/>
                  <a:lumOff val="40000"/>
                </a:srgbClr>
              </a:solidFill>
              <a:prstDash val="lgDash"/>
              <a:miter lim="800000"/>
            </a:ln>
            <a:effectLst/>
          </p:spPr>
        </p:cxnSp>
        <p:cxnSp>
          <p:nvCxnSpPr>
            <p:cNvPr id="372" name="直接连接符 371">
              <a:extLst>
                <a:ext uri="{FF2B5EF4-FFF2-40B4-BE49-F238E27FC236}">
                  <a16:creationId xmlns:a16="http://schemas.microsoft.com/office/drawing/2014/main" xmlns="" id="{A5284212-0F07-4285-BD70-26EA9EF84B0A}"/>
                </a:ext>
              </a:extLst>
            </p:cNvPr>
            <p:cNvCxnSpPr>
              <a:cxnSpLocks/>
            </p:cNvCxnSpPr>
            <p:nvPr/>
          </p:nvCxnSpPr>
          <p:spPr>
            <a:xfrm>
              <a:off x="9043967" y="4684049"/>
              <a:ext cx="4296" cy="1512000"/>
            </a:xfrm>
            <a:prstGeom prst="line">
              <a:avLst/>
            </a:prstGeom>
            <a:noFill/>
            <a:ln w="6350" cap="flat" cmpd="sng" algn="ctr">
              <a:solidFill>
                <a:srgbClr val="666666">
                  <a:lumMod val="60000"/>
                  <a:lumOff val="40000"/>
                </a:srgbClr>
              </a:solidFill>
              <a:prstDash val="lgDash"/>
              <a:miter lim="800000"/>
            </a:ln>
            <a:effectLst/>
          </p:spPr>
        </p:cxnSp>
        <p:sp>
          <p:nvSpPr>
            <p:cNvPr id="373" name="椭圆 372">
              <a:extLst>
                <a:ext uri="{FF2B5EF4-FFF2-40B4-BE49-F238E27FC236}">
                  <a16:creationId xmlns:a16="http://schemas.microsoft.com/office/drawing/2014/main" xmlns="" id="{9B632589-1642-4A0A-BEA7-14E2A38A3928}"/>
                </a:ext>
              </a:extLst>
            </p:cNvPr>
            <p:cNvSpPr/>
            <p:nvPr/>
          </p:nvSpPr>
          <p:spPr>
            <a:xfrm rot="13720032" flipV="1">
              <a:off x="9227438" y="5012568"/>
              <a:ext cx="279877" cy="104926"/>
            </a:xfrm>
            <a:prstGeom prst="ellipse">
              <a:avLst/>
            </a:prstGeom>
            <a:solidFill>
              <a:srgbClr val="FFC000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74" name="椭圆 373">
              <a:extLst>
                <a:ext uri="{FF2B5EF4-FFF2-40B4-BE49-F238E27FC236}">
                  <a16:creationId xmlns:a16="http://schemas.microsoft.com/office/drawing/2014/main" xmlns="" id="{7A9E6F40-A74A-47D1-B429-83F2FEC0CDAA}"/>
                </a:ext>
              </a:extLst>
            </p:cNvPr>
            <p:cNvSpPr/>
            <p:nvPr/>
          </p:nvSpPr>
          <p:spPr>
            <a:xfrm rot="3464201">
              <a:off x="9197945" y="5518806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75" name="文本框 374">
              <a:extLst>
                <a:ext uri="{FF2B5EF4-FFF2-40B4-BE49-F238E27FC236}">
                  <a16:creationId xmlns:a16="http://schemas.microsoft.com/office/drawing/2014/main" xmlns="" id="{79B5E6AF-2AE6-450E-978E-84CD94AE1849}"/>
                </a:ext>
              </a:extLst>
            </p:cNvPr>
            <p:cNvSpPr txBox="1"/>
            <p:nvPr/>
          </p:nvSpPr>
          <p:spPr>
            <a:xfrm>
              <a:off x="8974924" y="6008312"/>
              <a:ext cx="947050" cy="2747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algn="ctr">
                <a:spcAft>
                  <a:spcPts val="300"/>
                </a:spcAft>
                <a:buNone/>
                <a:defRPr sz="900" b="1" i="1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914400">
                <a:defRPr/>
              </a:pPr>
              <a:r>
                <a:rPr lang="en-US" altLang="zh-CN" sz="800" kern="0" dirty="0">
                  <a:solidFill>
                    <a:srgbClr val="1D1D1A"/>
                  </a:solidFill>
                </a:rPr>
                <a:t>AGC1</a:t>
              </a:r>
            </a:p>
          </p:txBody>
        </p:sp>
        <p:sp>
          <p:nvSpPr>
            <p:cNvPr id="376" name="文本框 375">
              <a:extLst>
                <a:ext uri="{FF2B5EF4-FFF2-40B4-BE49-F238E27FC236}">
                  <a16:creationId xmlns:a16="http://schemas.microsoft.com/office/drawing/2014/main" xmlns="" id="{2000E3C6-FC6C-45AB-A183-C59EE62BB783}"/>
                </a:ext>
              </a:extLst>
            </p:cNvPr>
            <p:cNvSpPr txBox="1"/>
            <p:nvPr/>
          </p:nvSpPr>
          <p:spPr>
            <a:xfrm>
              <a:off x="9051626" y="5659479"/>
              <a:ext cx="757784" cy="2747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spcAft>
                  <a:spcPts val="300"/>
                </a:spcAft>
                <a:defRPr/>
              </a:pPr>
              <a:r>
                <a:rPr lang="en-US" altLang="zh-CN" sz="800" dirty="0">
                  <a:solidFill>
                    <a:srgbClr val="0070C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Rx1~Rx8</a:t>
              </a:r>
            </a:p>
          </p:txBody>
        </p:sp>
        <p:sp>
          <p:nvSpPr>
            <p:cNvPr id="377" name="椭圆 376">
              <a:extLst>
                <a:ext uri="{FF2B5EF4-FFF2-40B4-BE49-F238E27FC236}">
                  <a16:creationId xmlns:a16="http://schemas.microsoft.com/office/drawing/2014/main" xmlns="" id="{D2A13709-46CD-4CA0-9E62-E565D922E3BA}"/>
                </a:ext>
              </a:extLst>
            </p:cNvPr>
            <p:cNvSpPr/>
            <p:nvPr/>
          </p:nvSpPr>
          <p:spPr>
            <a:xfrm rot="823571">
              <a:off x="9113109" y="5582660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78" name="椭圆 377">
              <a:extLst>
                <a:ext uri="{FF2B5EF4-FFF2-40B4-BE49-F238E27FC236}">
                  <a16:creationId xmlns:a16="http://schemas.microsoft.com/office/drawing/2014/main" xmlns="" id="{15D446E9-F336-4E29-9091-16BE46BC5ED4}"/>
                </a:ext>
              </a:extLst>
            </p:cNvPr>
            <p:cNvSpPr/>
            <p:nvPr/>
          </p:nvSpPr>
          <p:spPr>
            <a:xfrm rot="18135799" flipH="1">
              <a:off x="9385725" y="5526552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79" name="椭圆 378">
              <a:extLst>
                <a:ext uri="{FF2B5EF4-FFF2-40B4-BE49-F238E27FC236}">
                  <a16:creationId xmlns:a16="http://schemas.microsoft.com/office/drawing/2014/main" xmlns="" id="{99A354B3-BD86-4292-91B3-B35282BF92BE}"/>
                </a:ext>
              </a:extLst>
            </p:cNvPr>
            <p:cNvSpPr/>
            <p:nvPr/>
          </p:nvSpPr>
          <p:spPr>
            <a:xfrm rot="14060268" flipV="1">
              <a:off x="9856129" y="5012568"/>
              <a:ext cx="279877" cy="104926"/>
            </a:xfrm>
            <a:prstGeom prst="ellipse">
              <a:avLst/>
            </a:prstGeom>
            <a:solidFill>
              <a:srgbClr val="FFC000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80" name="椭圆 379">
              <a:extLst>
                <a:ext uri="{FF2B5EF4-FFF2-40B4-BE49-F238E27FC236}">
                  <a16:creationId xmlns:a16="http://schemas.microsoft.com/office/drawing/2014/main" xmlns="" id="{BED048E5-808A-47D3-901B-C6EA3088EE10}"/>
                </a:ext>
              </a:extLst>
            </p:cNvPr>
            <p:cNvSpPr/>
            <p:nvPr/>
          </p:nvSpPr>
          <p:spPr>
            <a:xfrm rot="3464201">
              <a:off x="9826636" y="5518806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81" name="文本框 380">
              <a:extLst>
                <a:ext uri="{FF2B5EF4-FFF2-40B4-BE49-F238E27FC236}">
                  <a16:creationId xmlns:a16="http://schemas.microsoft.com/office/drawing/2014/main" xmlns="" id="{89EEC27A-6921-43F2-90D8-01C7593C4E29}"/>
                </a:ext>
              </a:extLst>
            </p:cNvPr>
            <p:cNvSpPr txBox="1"/>
            <p:nvPr/>
          </p:nvSpPr>
          <p:spPr>
            <a:xfrm>
              <a:off x="9500794" y="6004935"/>
              <a:ext cx="947050" cy="2747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algn="ctr">
                <a:spcAft>
                  <a:spcPts val="300"/>
                </a:spcAft>
                <a:buNone/>
                <a:defRPr sz="900" b="1" i="1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914400">
                <a:defRPr/>
              </a:pPr>
              <a:r>
                <a:rPr lang="en-US" altLang="zh-CN" sz="800" kern="0" dirty="0">
                  <a:solidFill>
                    <a:srgbClr val="1D1D1A"/>
                  </a:solidFill>
                </a:rPr>
                <a:t>AGC2</a:t>
              </a:r>
            </a:p>
          </p:txBody>
        </p:sp>
        <p:sp>
          <p:nvSpPr>
            <p:cNvPr id="382" name="文本框 381">
              <a:extLst>
                <a:ext uri="{FF2B5EF4-FFF2-40B4-BE49-F238E27FC236}">
                  <a16:creationId xmlns:a16="http://schemas.microsoft.com/office/drawing/2014/main" xmlns="" id="{E655BE0D-7867-4C14-8121-F29731541BBB}"/>
                </a:ext>
              </a:extLst>
            </p:cNvPr>
            <p:cNvSpPr txBox="1"/>
            <p:nvPr/>
          </p:nvSpPr>
          <p:spPr>
            <a:xfrm>
              <a:off x="9680318" y="5659479"/>
              <a:ext cx="757784" cy="2747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spcAft>
                  <a:spcPts val="300"/>
                </a:spcAft>
                <a:defRPr/>
              </a:pPr>
              <a:r>
                <a:rPr lang="en-US" altLang="zh-CN" sz="800" dirty="0">
                  <a:solidFill>
                    <a:srgbClr val="0070C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Rx1~Rx8</a:t>
              </a:r>
            </a:p>
          </p:txBody>
        </p:sp>
        <p:sp>
          <p:nvSpPr>
            <p:cNvPr id="383" name="椭圆 382">
              <a:extLst>
                <a:ext uri="{FF2B5EF4-FFF2-40B4-BE49-F238E27FC236}">
                  <a16:creationId xmlns:a16="http://schemas.microsoft.com/office/drawing/2014/main" xmlns="" id="{90228566-3265-4A06-9E6A-7F3775DF6BBE}"/>
                </a:ext>
              </a:extLst>
            </p:cNvPr>
            <p:cNvSpPr/>
            <p:nvPr/>
          </p:nvSpPr>
          <p:spPr>
            <a:xfrm rot="823571">
              <a:off x="9741800" y="5582660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84" name="椭圆 383">
              <a:extLst>
                <a:ext uri="{FF2B5EF4-FFF2-40B4-BE49-F238E27FC236}">
                  <a16:creationId xmlns:a16="http://schemas.microsoft.com/office/drawing/2014/main" xmlns="" id="{DE2C1A1D-D150-4749-84AB-35F542078E6E}"/>
                </a:ext>
              </a:extLst>
            </p:cNvPr>
            <p:cNvSpPr/>
            <p:nvPr/>
          </p:nvSpPr>
          <p:spPr>
            <a:xfrm rot="18135799" flipH="1">
              <a:off x="10014416" y="5526552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85" name="椭圆 384">
              <a:extLst>
                <a:ext uri="{FF2B5EF4-FFF2-40B4-BE49-F238E27FC236}">
                  <a16:creationId xmlns:a16="http://schemas.microsoft.com/office/drawing/2014/main" xmlns="" id="{7845B009-9536-4AF5-BFB8-7098A2A9625B}"/>
                </a:ext>
              </a:extLst>
            </p:cNvPr>
            <p:cNvSpPr/>
            <p:nvPr/>
          </p:nvSpPr>
          <p:spPr>
            <a:xfrm rot="14008276" flipV="1">
              <a:off x="10475911" y="5012568"/>
              <a:ext cx="279877" cy="104926"/>
            </a:xfrm>
            <a:prstGeom prst="ellipse">
              <a:avLst/>
            </a:prstGeom>
            <a:solidFill>
              <a:srgbClr val="FFC000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86" name="椭圆 385">
              <a:extLst>
                <a:ext uri="{FF2B5EF4-FFF2-40B4-BE49-F238E27FC236}">
                  <a16:creationId xmlns:a16="http://schemas.microsoft.com/office/drawing/2014/main" xmlns="" id="{2FE8AF4E-DA3D-4D49-B380-E9F944331982}"/>
                </a:ext>
              </a:extLst>
            </p:cNvPr>
            <p:cNvSpPr/>
            <p:nvPr/>
          </p:nvSpPr>
          <p:spPr>
            <a:xfrm rot="3464201">
              <a:off x="10446418" y="5518806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87" name="文本框 386">
              <a:extLst>
                <a:ext uri="{FF2B5EF4-FFF2-40B4-BE49-F238E27FC236}">
                  <a16:creationId xmlns:a16="http://schemas.microsoft.com/office/drawing/2014/main" xmlns="" id="{9EE7291F-E617-464F-999D-839D1A170A46}"/>
                </a:ext>
              </a:extLst>
            </p:cNvPr>
            <p:cNvSpPr txBox="1"/>
            <p:nvPr/>
          </p:nvSpPr>
          <p:spPr>
            <a:xfrm>
              <a:off x="10120537" y="6000559"/>
              <a:ext cx="1085121" cy="2747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algn="ctr" defTabSz="914400">
                <a:spcAft>
                  <a:spcPts val="300"/>
                </a:spcAft>
                <a:buNone/>
                <a:defRPr sz="800" b="1" i="1" kern="0">
                  <a:solidFill>
                    <a:srgbClr val="1D1D1A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Coarse Sync.</a:t>
              </a:r>
            </a:p>
          </p:txBody>
        </p:sp>
        <p:sp>
          <p:nvSpPr>
            <p:cNvPr id="388" name="文本框 387">
              <a:extLst>
                <a:ext uri="{FF2B5EF4-FFF2-40B4-BE49-F238E27FC236}">
                  <a16:creationId xmlns:a16="http://schemas.microsoft.com/office/drawing/2014/main" xmlns="" id="{518AD2D1-1ECF-4A23-BA9A-257079161B43}"/>
                </a:ext>
              </a:extLst>
            </p:cNvPr>
            <p:cNvSpPr txBox="1"/>
            <p:nvPr/>
          </p:nvSpPr>
          <p:spPr>
            <a:xfrm>
              <a:off x="10300100" y="5659479"/>
              <a:ext cx="757784" cy="2747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spcAft>
                  <a:spcPts val="300"/>
                </a:spcAft>
                <a:defRPr/>
              </a:pPr>
              <a:r>
                <a:rPr lang="en-US" altLang="zh-CN" sz="800" dirty="0">
                  <a:solidFill>
                    <a:srgbClr val="0070C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Rx1~Rx8</a:t>
              </a:r>
            </a:p>
          </p:txBody>
        </p:sp>
        <p:sp>
          <p:nvSpPr>
            <p:cNvPr id="389" name="椭圆 388">
              <a:extLst>
                <a:ext uri="{FF2B5EF4-FFF2-40B4-BE49-F238E27FC236}">
                  <a16:creationId xmlns:a16="http://schemas.microsoft.com/office/drawing/2014/main" xmlns="" id="{11B51B12-5F4E-4C1A-9305-1B6359569BFA}"/>
                </a:ext>
              </a:extLst>
            </p:cNvPr>
            <p:cNvSpPr/>
            <p:nvPr/>
          </p:nvSpPr>
          <p:spPr>
            <a:xfrm rot="823571">
              <a:off x="10361582" y="5582660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90" name="椭圆 389">
              <a:extLst>
                <a:ext uri="{FF2B5EF4-FFF2-40B4-BE49-F238E27FC236}">
                  <a16:creationId xmlns:a16="http://schemas.microsoft.com/office/drawing/2014/main" xmlns="" id="{85BBD389-0675-4021-B035-2BEFE01B7991}"/>
                </a:ext>
              </a:extLst>
            </p:cNvPr>
            <p:cNvSpPr/>
            <p:nvPr/>
          </p:nvSpPr>
          <p:spPr>
            <a:xfrm rot="18135799" flipH="1">
              <a:off x="10634198" y="5526552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91" name="椭圆 390">
              <a:extLst>
                <a:ext uri="{FF2B5EF4-FFF2-40B4-BE49-F238E27FC236}">
                  <a16:creationId xmlns:a16="http://schemas.microsoft.com/office/drawing/2014/main" xmlns="" id="{391E04EF-372E-4F54-9059-2B665D345B77}"/>
                </a:ext>
              </a:extLst>
            </p:cNvPr>
            <p:cNvSpPr/>
            <p:nvPr/>
          </p:nvSpPr>
          <p:spPr>
            <a:xfrm rot="13604747" flipV="1">
              <a:off x="11114617" y="5012568"/>
              <a:ext cx="279877" cy="104926"/>
            </a:xfrm>
            <a:prstGeom prst="ellipse">
              <a:avLst/>
            </a:prstGeom>
            <a:solidFill>
              <a:srgbClr val="FFC000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92" name="椭圆 391">
              <a:extLst>
                <a:ext uri="{FF2B5EF4-FFF2-40B4-BE49-F238E27FC236}">
                  <a16:creationId xmlns:a16="http://schemas.microsoft.com/office/drawing/2014/main" xmlns="" id="{74F20F5A-A7C4-42D0-9A72-72179CF8EDA3}"/>
                </a:ext>
              </a:extLst>
            </p:cNvPr>
            <p:cNvSpPr/>
            <p:nvPr/>
          </p:nvSpPr>
          <p:spPr>
            <a:xfrm rot="3464201">
              <a:off x="11085124" y="5518806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93" name="文本框 392">
              <a:extLst>
                <a:ext uri="{FF2B5EF4-FFF2-40B4-BE49-F238E27FC236}">
                  <a16:creationId xmlns:a16="http://schemas.microsoft.com/office/drawing/2014/main" xmlns="" id="{355A2B36-CCB7-44CA-B473-263634A241A0}"/>
                </a:ext>
              </a:extLst>
            </p:cNvPr>
            <p:cNvSpPr txBox="1"/>
            <p:nvPr/>
          </p:nvSpPr>
          <p:spPr>
            <a:xfrm>
              <a:off x="10933821" y="6012569"/>
              <a:ext cx="947050" cy="2747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algn="ctr">
                <a:spcAft>
                  <a:spcPts val="300"/>
                </a:spcAft>
                <a:buNone/>
                <a:defRPr sz="900" b="1" i="1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914400">
                <a:defRPr/>
              </a:pPr>
              <a:r>
                <a:rPr lang="en-US" altLang="zh-CN" sz="800" kern="0" dirty="0">
                  <a:solidFill>
                    <a:srgbClr val="1D1D1A"/>
                  </a:solidFill>
                </a:rPr>
                <a:t>L1 meas.</a:t>
              </a:r>
            </a:p>
          </p:txBody>
        </p:sp>
        <p:sp>
          <p:nvSpPr>
            <p:cNvPr id="394" name="文本框 393">
              <a:extLst>
                <a:ext uri="{FF2B5EF4-FFF2-40B4-BE49-F238E27FC236}">
                  <a16:creationId xmlns:a16="http://schemas.microsoft.com/office/drawing/2014/main" xmlns="" id="{3FC33715-9F1A-426E-8201-701C55872EF1}"/>
                </a:ext>
              </a:extLst>
            </p:cNvPr>
            <p:cNvSpPr txBox="1"/>
            <p:nvPr/>
          </p:nvSpPr>
          <p:spPr>
            <a:xfrm>
              <a:off x="10938806" y="5659479"/>
              <a:ext cx="757784" cy="2747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spcAft>
                  <a:spcPts val="300"/>
                </a:spcAft>
                <a:defRPr/>
              </a:pPr>
              <a:r>
                <a:rPr lang="en-US" altLang="zh-CN" sz="800" dirty="0">
                  <a:solidFill>
                    <a:srgbClr val="0070C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Rx1~Rx8</a:t>
              </a:r>
            </a:p>
          </p:txBody>
        </p:sp>
        <p:sp>
          <p:nvSpPr>
            <p:cNvPr id="395" name="椭圆 394">
              <a:extLst>
                <a:ext uri="{FF2B5EF4-FFF2-40B4-BE49-F238E27FC236}">
                  <a16:creationId xmlns:a16="http://schemas.microsoft.com/office/drawing/2014/main" xmlns="" id="{DE1B1E16-5EF8-40BE-B34C-3519E812BE23}"/>
                </a:ext>
              </a:extLst>
            </p:cNvPr>
            <p:cNvSpPr/>
            <p:nvPr/>
          </p:nvSpPr>
          <p:spPr>
            <a:xfrm rot="823571">
              <a:off x="11000288" y="5582660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96" name="椭圆 395">
              <a:extLst>
                <a:ext uri="{FF2B5EF4-FFF2-40B4-BE49-F238E27FC236}">
                  <a16:creationId xmlns:a16="http://schemas.microsoft.com/office/drawing/2014/main" xmlns="" id="{BE23A73D-3C7A-494D-99AC-54F4802D2FA1}"/>
                </a:ext>
              </a:extLst>
            </p:cNvPr>
            <p:cNvSpPr/>
            <p:nvPr/>
          </p:nvSpPr>
          <p:spPr>
            <a:xfrm rot="18135799" flipH="1">
              <a:off x="11272904" y="5526552"/>
              <a:ext cx="262440" cy="104927"/>
            </a:xfrm>
            <a:prstGeom prst="ellipse">
              <a:avLst/>
            </a:prstGeom>
            <a:solidFill>
              <a:srgbClr val="96C0EA">
                <a:alpha val="6588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600" kern="0">
                <a:solidFill>
                  <a:srgbClr val="666666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cxnSp>
          <p:nvCxnSpPr>
            <p:cNvPr id="397" name="直接连接符 396">
              <a:extLst>
                <a:ext uri="{FF2B5EF4-FFF2-40B4-BE49-F238E27FC236}">
                  <a16:creationId xmlns:a16="http://schemas.microsoft.com/office/drawing/2014/main" xmlns="" id="{3CB7ABFA-0191-4D5A-A40F-2FE8C5B80AFA}"/>
                </a:ext>
              </a:extLst>
            </p:cNvPr>
            <p:cNvCxnSpPr>
              <a:cxnSpLocks/>
            </p:cNvCxnSpPr>
            <p:nvPr/>
          </p:nvCxnSpPr>
          <p:spPr>
            <a:xfrm>
              <a:off x="11728837" y="4684049"/>
              <a:ext cx="4296" cy="1512000"/>
            </a:xfrm>
            <a:prstGeom prst="line">
              <a:avLst/>
            </a:prstGeom>
            <a:noFill/>
            <a:ln w="6350" cap="flat" cmpd="sng" algn="ctr">
              <a:solidFill>
                <a:srgbClr val="666666">
                  <a:lumMod val="60000"/>
                  <a:lumOff val="40000"/>
                </a:srgbClr>
              </a:solidFill>
              <a:prstDash val="lgDash"/>
              <a:miter lim="800000"/>
            </a:ln>
            <a:effectLst/>
          </p:spPr>
        </p:cxnSp>
        <p:sp>
          <p:nvSpPr>
            <p:cNvPr id="398" name="文本框 397">
              <a:extLst>
                <a:ext uri="{FF2B5EF4-FFF2-40B4-BE49-F238E27FC236}">
                  <a16:creationId xmlns:a16="http://schemas.microsoft.com/office/drawing/2014/main" xmlns="" id="{1397E812-7FA7-4D02-900A-609E2737E060}"/>
                </a:ext>
              </a:extLst>
            </p:cNvPr>
            <p:cNvSpPr txBox="1"/>
            <p:nvPr/>
          </p:nvSpPr>
          <p:spPr>
            <a:xfrm>
              <a:off x="4657982" y="6000559"/>
              <a:ext cx="1033599" cy="29442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spcAft>
                  <a:spcPts val="300"/>
                </a:spcAft>
                <a:defRPr/>
              </a:pPr>
              <a:r>
                <a:rPr lang="en-US" altLang="zh-CN" sz="900" dirty="0">
                  <a:solidFill>
                    <a:srgbClr val="2218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Functionality</a:t>
              </a:r>
            </a:p>
          </p:txBody>
        </p:sp>
        <p:sp>
          <p:nvSpPr>
            <p:cNvPr id="399" name="文本框 398">
              <a:extLst>
                <a:ext uri="{FF2B5EF4-FFF2-40B4-BE49-F238E27FC236}">
                  <a16:creationId xmlns:a16="http://schemas.microsoft.com/office/drawing/2014/main" xmlns="" id="{79B5E6AF-2AE6-450E-978E-84CD94AE1849}"/>
                </a:ext>
              </a:extLst>
            </p:cNvPr>
            <p:cNvSpPr txBox="1"/>
            <p:nvPr/>
          </p:nvSpPr>
          <p:spPr>
            <a:xfrm>
              <a:off x="5722453" y="6021535"/>
              <a:ext cx="947050" cy="2747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algn="ctr">
                <a:spcAft>
                  <a:spcPts val="300"/>
                </a:spcAft>
                <a:buNone/>
                <a:defRPr sz="900" b="1" i="1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914400">
                <a:defRPr/>
              </a:pPr>
              <a:r>
                <a:rPr lang="en-US" altLang="zh-CN" sz="800" kern="0" dirty="0">
                  <a:solidFill>
                    <a:srgbClr val="1D1D1A"/>
                  </a:solidFill>
                </a:rPr>
                <a:t>AGC1</a:t>
              </a:r>
            </a:p>
          </p:txBody>
        </p:sp>
        <p:sp>
          <p:nvSpPr>
            <p:cNvPr id="400" name="文本框 399">
              <a:extLst>
                <a:ext uri="{FF2B5EF4-FFF2-40B4-BE49-F238E27FC236}">
                  <a16:creationId xmlns:a16="http://schemas.microsoft.com/office/drawing/2014/main" xmlns="" id="{89EEC27A-6921-43F2-90D8-01C7593C4E29}"/>
                </a:ext>
              </a:extLst>
            </p:cNvPr>
            <p:cNvSpPr txBox="1"/>
            <p:nvPr/>
          </p:nvSpPr>
          <p:spPr>
            <a:xfrm>
              <a:off x="6249123" y="6021535"/>
              <a:ext cx="947050" cy="2747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algn="ctr">
                <a:spcAft>
                  <a:spcPts val="300"/>
                </a:spcAft>
                <a:buNone/>
                <a:defRPr sz="900" b="1" i="1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914400">
                <a:defRPr/>
              </a:pPr>
              <a:r>
                <a:rPr lang="en-US" altLang="zh-CN" sz="800" kern="0" dirty="0">
                  <a:solidFill>
                    <a:srgbClr val="1D1D1A"/>
                  </a:solidFill>
                </a:rPr>
                <a:t>AGC2</a:t>
              </a:r>
            </a:p>
          </p:txBody>
        </p:sp>
        <p:sp>
          <p:nvSpPr>
            <p:cNvPr id="401" name="文本框 400">
              <a:extLst>
                <a:ext uri="{FF2B5EF4-FFF2-40B4-BE49-F238E27FC236}">
                  <a16:creationId xmlns:a16="http://schemas.microsoft.com/office/drawing/2014/main" xmlns="" id="{9EE7291F-E617-464F-999D-839D1A170A46}"/>
                </a:ext>
              </a:extLst>
            </p:cNvPr>
            <p:cNvSpPr txBox="1"/>
            <p:nvPr/>
          </p:nvSpPr>
          <p:spPr>
            <a:xfrm>
              <a:off x="6907409" y="6016643"/>
              <a:ext cx="1071168" cy="2747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algn="ctr">
                <a:spcAft>
                  <a:spcPts val="300"/>
                </a:spcAft>
                <a:buNone/>
                <a:defRPr sz="900" b="1" i="1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914400">
                <a:defRPr/>
              </a:pPr>
              <a:r>
                <a:rPr lang="en-US" altLang="zh-CN" sz="800" kern="0" dirty="0">
                  <a:solidFill>
                    <a:srgbClr val="1D1D1A"/>
                  </a:solidFill>
                </a:rPr>
                <a:t>Coarse Sync.</a:t>
              </a:r>
            </a:p>
          </p:txBody>
        </p:sp>
        <p:sp>
          <p:nvSpPr>
            <p:cNvPr id="402" name="文本框 401">
              <a:extLst>
                <a:ext uri="{FF2B5EF4-FFF2-40B4-BE49-F238E27FC236}">
                  <a16:creationId xmlns:a16="http://schemas.microsoft.com/office/drawing/2014/main" xmlns="" id="{355A2B36-CCB7-44CA-B473-263634A241A0}"/>
                </a:ext>
              </a:extLst>
            </p:cNvPr>
            <p:cNvSpPr txBox="1"/>
            <p:nvPr/>
          </p:nvSpPr>
          <p:spPr>
            <a:xfrm>
              <a:off x="7729757" y="6023050"/>
              <a:ext cx="947050" cy="2747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algn="ctr">
                <a:spcAft>
                  <a:spcPts val="300"/>
                </a:spcAft>
                <a:buNone/>
                <a:defRPr sz="900" b="1" i="1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914400">
                <a:defRPr/>
              </a:pPr>
              <a:r>
                <a:rPr lang="en-US" altLang="zh-CN" sz="800" kern="0" dirty="0">
                  <a:solidFill>
                    <a:srgbClr val="1D1D1A"/>
                  </a:solidFill>
                </a:rPr>
                <a:t>L1 meas.</a:t>
              </a:r>
            </a:p>
          </p:txBody>
        </p:sp>
        <p:sp>
          <p:nvSpPr>
            <p:cNvPr id="403" name="文本框 402">
              <a:extLst>
                <a:ext uri="{FF2B5EF4-FFF2-40B4-BE49-F238E27FC236}">
                  <a16:creationId xmlns:a16="http://schemas.microsoft.com/office/drawing/2014/main" xmlns="" id="{85AEDC7D-E096-43B2-B48D-8A08C839EAF4}"/>
                </a:ext>
              </a:extLst>
            </p:cNvPr>
            <p:cNvSpPr txBox="1"/>
            <p:nvPr/>
          </p:nvSpPr>
          <p:spPr>
            <a:xfrm>
              <a:off x="5677006" y="4534283"/>
              <a:ext cx="3040011" cy="480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300"/>
                </a:spcAft>
                <a:defRPr/>
              </a:pPr>
              <a:r>
                <a:rPr lang="en-US" altLang="zh-CN" sz="800" dirty="0">
                  <a:solidFill>
                    <a:srgbClr val="0070C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T-RS Period 1 (2ms)</a:t>
              </a:r>
            </a:p>
            <a:p>
              <a:pPr algn="ctr">
                <a:spcAft>
                  <a:spcPts val="300"/>
                </a:spcAft>
                <a:defRPr/>
              </a:pPr>
              <a:r>
                <a:rPr lang="en-US" altLang="zh-CN" sz="800" b="1" dirty="0">
                  <a:solidFill>
                    <a:srgbClr val="C0000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1</a:t>
              </a:r>
              <a:r>
                <a:rPr lang="en-US" altLang="zh-CN" sz="800" b="1" baseline="30000" dirty="0">
                  <a:solidFill>
                    <a:srgbClr val="C0000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st</a:t>
              </a:r>
              <a:r>
                <a:rPr lang="en-US" altLang="zh-CN" sz="800" dirty="0">
                  <a:solidFill>
                    <a:srgbClr val="0070C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 candidate </a:t>
              </a:r>
              <a:r>
                <a:rPr lang="en-US" altLang="zh-CN" sz="800" dirty="0" err="1">
                  <a:solidFill>
                    <a:srgbClr val="0070C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Tx</a:t>
              </a:r>
              <a:r>
                <a:rPr lang="en-US" altLang="zh-CN" sz="800" dirty="0">
                  <a:solidFill>
                    <a:srgbClr val="0070C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 beam based on FR1 channel</a:t>
              </a:r>
            </a:p>
          </p:txBody>
        </p:sp>
        <p:sp>
          <p:nvSpPr>
            <p:cNvPr id="404" name="文本框 403">
              <a:extLst>
                <a:ext uri="{FF2B5EF4-FFF2-40B4-BE49-F238E27FC236}">
                  <a16:creationId xmlns:a16="http://schemas.microsoft.com/office/drawing/2014/main" xmlns="" id="{85AEDC7D-E096-43B2-B48D-8A08C839EAF4}"/>
                </a:ext>
              </a:extLst>
            </p:cNvPr>
            <p:cNvSpPr txBox="1"/>
            <p:nvPr/>
          </p:nvSpPr>
          <p:spPr>
            <a:xfrm>
              <a:off x="9010777" y="4534283"/>
              <a:ext cx="2834922" cy="480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300"/>
                </a:spcAft>
                <a:defRPr/>
              </a:pPr>
              <a:r>
                <a:rPr lang="en-US" altLang="zh-CN" sz="800" dirty="0">
                  <a:solidFill>
                    <a:srgbClr val="0070C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T-RS Period 8 (2ms)</a:t>
              </a:r>
            </a:p>
            <a:p>
              <a:pPr algn="ctr">
                <a:spcAft>
                  <a:spcPts val="300"/>
                </a:spcAft>
                <a:defRPr/>
              </a:pPr>
              <a:r>
                <a:rPr lang="en-US" altLang="zh-CN" sz="800" b="1" dirty="0">
                  <a:solidFill>
                    <a:srgbClr val="C0000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8</a:t>
              </a:r>
              <a:r>
                <a:rPr lang="en-US" altLang="zh-CN" sz="800" b="1" baseline="30000" dirty="0">
                  <a:solidFill>
                    <a:srgbClr val="C0000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th</a:t>
              </a:r>
              <a:r>
                <a:rPr lang="en-US" altLang="zh-CN" sz="800" b="1" dirty="0">
                  <a:solidFill>
                    <a:srgbClr val="C0000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altLang="zh-CN" sz="800" dirty="0">
                  <a:solidFill>
                    <a:srgbClr val="0070C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candidate </a:t>
              </a:r>
              <a:r>
                <a:rPr lang="en-US" altLang="zh-CN" sz="800" dirty="0" err="1">
                  <a:solidFill>
                    <a:srgbClr val="0070C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Tx</a:t>
              </a:r>
              <a:r>
                <a:rPr lang="en-US" altLang="zh-CN" sz="800" dirty="0">
                  <a:solidFill>
                    <a:srgbClr val="0070C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 beam based on FR1 channel</a:t>
              </a:r>
            </a:p>
          </p:txBody>
        </p:sp>
      </p:grpSp>
      <p:sp>
        <p:nvSpPr>
          <p:cNvPr id="169" name="文本框 148">
            <a:extLst>
              <a:ext uri="{FF2B5EF4-FFF2-40B4-BE49-F238E27FC236}">
                <a16:creationId xmlns:a16="http://schemas.microsoft.com/office/drawing/2014/main" xmlns="" id="{AB63C6B4-7D0D-425C-81F2-6403F598250A}"/>
              </a:ext>
            </a:extLst>
          </p:cNvPr>
          <p:cNvSpPr txBox="1"/>
          <p:nvPr/>
        </p:nvSpPr>
        <p:spPr>
          <a:xfrm>
            <a:off x="6967947" y="4874532"/>
            <a:ext cx="4702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spcAft>
                <a:spcPts val="300"/>
              </a:spcAft>
              <a:defRPr/>
            </a:pPr>
            <a:r>
              <a:rPr lang="en-US" altLang="zh-CN" sz="1200" dirty="0" smtClean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The number of FR2 </a:t>
            </a:r>
            <a:r>
              <a:rPr lang="en-US" altLang="zh-CN" sz="12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candidate </a:t>
            </a:r>
            <a:r>
              <a:rPr lang="en-US" altLang="zh-CN" sz="1200" dirty="0" err="1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gNB</a:t>
            </a:r>
            <a:r>
              <a:rPr lang="en-US" altLang="zh-CN" sz="12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Tx</a:t>
            </a:r>
            <a:r>
              <a:rPr lang="en-US" altLang="zh-CN" sz="12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smtClean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beams </a:t>
            </a:r>
            <a:r>
              <a:rPr lang="en-US" altLang="zh-CN" sz="12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is reduced from 32 to 5~8 with FR1 assistance based on the </a:t>
            </a:r>
            <a:r>
              <a:rPr lang="en-US" altLang="zh-CN" sz="120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angle correlations</a:t>
            </a:r>
            <a:r>
              <a:rPr lang="en-US" altLang="zh-CN" sz="12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70" name="文本框 147">
            <a:extLst>
              <a:ext uri="{FF2B5EF4-FFF2-40B4-BE49-F238E27FC236}">
                <a16:creationId xmlns:a16="http://schemas.microsoft.com/office/drawing/2014/main" xmlns="" id="{AABF9844-858F-45C7-B0AD-2932EF6F48E3}"/>
              </a:ext>
            </a:extLst>
          </p:cNvPr>
          <p:cNvSpPr txBox="1"/>
          <p:nvPr/>
        </p:nvSpPr>
        <p:spPr>
          <a:xfrm>
            <a:off x="6564978" y="4852016"/>
            <a:ext cx="5170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Aft>
                <a:spcPts val="300"/>
              </a:spcAft>
              <a:defRPr/>
            </a:pPr>
            <a:r>
              <a:rPr lang="en-US" altLang="zh-CN" sz="140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①</a:t>
            </a:r>
          </a:p>
        </p:txBody>
      </p:sp>
      <p:grpSp>
        <p:nvGrpSpPr>
          <p:cNvPr id="171" name="组合 170"/>
          <p:cNvGrpSpPr>
            <a:grpSpLocks noChangeAspect="1"/>
          </p:cNvGrpSpPr>
          <p:nvPr/>
        </p:nvGrpSpPr>
        <p:grpSpPr>
          <a:xfrm>
            <a:off x="389021" y="2723516"/>
            <a:ext cx="6307010" cy="1409279"/>
            <a:chOff x="885689" y="1053983"/>
            <a:chExt cx="9861537" cy="2185218"/>
          </a:xfrm>
        </p:grpSpPr>
        <p:sp>
          <p:nvSpPr>
            <p:cNvPr id="172" name="矩形 171">
              <a:extLst>
                <a:ext uri="{FF2B5EF4-FFF2-40B4-BE49-F238E27FC236}">
                  <a16:creationId xmlns:a16="http://schemas.microsoft.com/office/drawing/2014/main" xmlns="" id="{BBB34BF4-0EDE-4C17-B297-707D08AB66F8}"/>
                </a:ext>
              </a:extLst>
            </p:cNvPr>
            <p:cNvSpPr/>
            <p:nvPr/>
          </p:nvSpPr>
          <p:spPr bwMode="auto">
            <a:xfrm>
              <a:off x="1078707" y="1061728"/>
              <a:ext cx="9668519" cy="2177473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lumMod val="85000"/>
                    <a:alpha val="50000"/>
                  </a:srgbClr>
                </a:gs>
                <a:gs pos="100000">
                  <a:srgbClr val="FFFFFF">
                    <a:alpha val="50000"/>
                  </a:srgb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宋体" charset="-122"/>
                <a:cs typeface="+mn-cs"/>
              </a:endParaRPr>
            </a:p>
          </p:txBody>
        </p:sp>
        <p:grpSp>
          <p:nvGrpSpPr>
            <p:cNvPr id="173" name="组合 172">
              <a:extLst>
                <a:ext uri="{FF2B5EF4-FFF2-40B4-BE49-F238E27FC236}">
                  <a16:creationId xmlns:a16="http://schemas.microsoft.com/office/drawing/2014/main" xmlns="" id="{ABCC52E7-453A-4083-B49D-784140E72F2B}"/>
                </a:ext>
              </a:extLst>
            </p:cNvPr>
            <p:cNvGrpSpPr/>
            <p:nvPr/>
          </p:nvGrpSpPr>
          <p:grpSpPr>
            <a:xfrm>
              <a:off x="885689" y="1053983"/>
              <a:ext cx="9783055" cy="2143751"/>
              <a:chOff x="701982" y="1371656"/>
              <a:chExt cx="9783055" cy="2459360"/>
            </a:xfrm>
          </p:grpSpPr>
          <p:sp>
            <p:nvSpPr>
              <p:cNvPr id="175" name="文本框 174">
                <a:extLst>
                  <a:ext uri="{FF2B5EF4-FFF2-40B4-BE49-F238E27FC236}">
                    <a16:creationId xmlns:a16="http://schemas.microsoft.com/office/drawing/2014/main" xmlns="" id="{87C22EA4-4A20-4CAD-9D4D-FDFD82873945}"/>
                  </a:ext>
                </a:extLst>
              </p:cNvPr>
              <p:cNvSpPr txBox="1"/>
              <p:nvPr/>
            </p:nvSpPr>
            <p:spPr>
              <a:xfrm>
                <a:off x="2748570" y="2821360"/>
                <a:ext cx="963805" cy="2545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…..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6" name="文本框 175">
                <a:extLst>
                  <a:ext uri="{FF2B5EF4-FFF2-40B4-BE49-F238E27FC236}">
                    <a16:creationId xmlns:a16="http://schemas.microsoft.com/office/drawing/2014/main" xmlns="" id="{FA8607D9-D505-4500-A42E-A1F8FF416716}"/>
                  </a:ext>
                </a:extLst>
              </p:cNvPr>
              <p:cNvSpPr txBox="1"/>
              <p:nvPr/>
            </p:nvSpPr>
            <p:spPr>
              <a:xfrm>
                <a:off x="2748570" y="2165301"/>
                <a:ext cx="963805" cy="2545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…..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8" name="文本框 187">
                <a:extLst>
                  <a:ext uri="{FF2B5EF4-FFF2-40B4-BE49-F238E27FC236}">
                    <a16:creationId xmlns:a16="http://schemas.microsoft.com/office/drawing/2014/main" xmlns="" id="{4B9782CD-C8B4-40B5-A388-8D2298ED74CE}"/>
                  </a:ext>
                </a:extLst>
              </p:cNvPr>
              <p:cNvSpPr txBox="1"/>
              <p:nvPr/>
            </p:nvSpPr>
            <p:spPr>
              <a:xfrm>
                <a:off x="2748570" y="2014265"/>
                <a:ext cx="963805" cy="2545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…..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grpSp>
            <p:nvGrpSpPr>
              <p:cNvPr id="189" name="组合 188">
                <a:extLst>
                  <a:ext uri="{FF2B5EF4-FFF2-40B4-BE49-F238E27FC236}">
                    <a16:creationId xmlns:a16="http://schemas.microsoft.com/office/drawing/2014/main" xmlns="" id="{E113292F-AD7F-4FBD-BB59-7BD8F10301F8}"/>
                  </a:ext>
                </a:extLst>
              </p:cNvPr>
              <p:cNvGrpSpPr/>
              <p:nvPr/>
            </p:nvGrpSpPr>
            <p:grpSpPr>
              <a:xfrm flipV="1">
                <a:off x="2364749" y="2173200"/>
                <a:ext cx="564664" cy="316114"/>
                <a:chOff x="7680451" y="4525090"/>
                <a:chExt cx="697116" cy="390264"/>
              </a:xfrm>
            </p:grpSpPr>
            <p:grpSp>
              <p:nvGrpSpPr>
                <p:cNvPr id="412" name="组合 411">
                  <a:extLst>
                    <a:ext uri="{FF2B5EF4-FFF2-40B4-BE49-F238E27FC236}">
                      <a16:creationId xmlns:a16="http://schemas.microsoft.com/office/drawing/2014/main" xmlns="" id="{EE0A9774-624D-45F2-AF30-E6A8BA5F89C4}"/>
                    </a:ext>
                  </a:extLst>
                </p:cNvPr>
                <p:cNvGrpSpPr/>
                <p:nvPr/>
              </p:nvGrpSpPr>
              <p:grpSpPr>
                <a:xfrm rot="1519145">
                  <a:off x="7680451" y="4596793"/>
                  <a:ext cx="390264" cy="254448"/>
                  <a:chOff x="1742933" y="4583113"/>
                  <a:chExt cx="300644" cy="215553"/>
                </a:xfrm>
              </p:grpSpPr>
              <p:sp>
                <p:nvSpPr>
                  <p:cNvPr id="416" name="椭圆 415">
                    <a:extLst>
                      <a:ext uri="{FF2B5EF4-FFF2-40B4-BE49-F238E27FC236}">
                        <a16:creationId xmlns:a16="http://schemas.microsoft.com/office/drawing/2014/main" xmlns="" id="{4E4A76A7-3D34-4E79-AEA7-3198B89B56E4}"/>
                      </a:ext>
                    </a:extLst>
                  </p:cNvPr>
                  <p:cNvSpPr/>
                  <p:nvPr/>
                </p:nvSpPr>
                <p:spPr>
                  <a:xfrm>
                    <a:off x="1742933" y="4672772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417" name="椭圆 416">
                    <a:extLst>
                      <a:ext uri="{FF2B5EF4-FFF2-40B4-BE49-F238E27FC236}">
                        <a16:creationId xmlns:a16="http://schemas.microsoft.com/office/drawing/2014/main" xmlns="" id="{6D32D1A6-D284-464C-BB9B-8BAF1A72BA37}"/>
                      </a:ext>
                    </a:extLst>
                  </p:cNvPr>
                  <p:cNvSpPr/>
                  <p:nvPr/>
                </p:nvSpPr>
                <p:spPr>
                  <a:xfrm rot="2078530">
                    <a:off x="1777396" y="4583113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413" name="组合 412">
                  <a:extLst>
                    <a:ext uri="{FF2B5EF4-FFF2-40B4-BE49-F238E27FC236}">
                      <a16:creationId xmlns:a16="http://schemas.microsoft.com/office/drawing/2014/main" xmlns="" id="{6F576694-1B9D-4812-8AB1-F6B33AEC9758}"/>
                    </a:ext>
                  </a:extLst>
                </p:cNvPr>
                <p:cNvGrpSpPr/>
                <p:nvPr/>
              </p:nvGrpSpPr>
              <p:grpSpPr>
                <a:xfrm rot="6938510">
                  <a:off x="8055211" y="4592998"/>
                  <a:ext cx="390264" cy="254448"/>
                  <a:chOff x="1742933" y="4583113"/>
                  <a:chExt cx="300644" cy="215553"/>
                </a:xfrm>
              </p:grpSpPr>
              <p:sp>
                <p:nvSpPr>
                  <p:cNvPr id="414" name="椭圆 413">
                    <a:extLst>
                      <a:ext uri="{FF2B5EF4-FFF2-40B4-BE49-F238E27FC236}">
                        <a16:creationId xmlns:a16="http://schemas.microsoft.com/office/drawing/2014/main" xmlns="" id="{A4988126-D7B0-46BB-BC00-AA4D113A7F73}"/>
                      </a:ext>
                    </a:extLst>
                  </p:cNvPr>
                  <p:cNvSpPr/>
                  <p:nvPr/>
                </p:nvSpPr>
                <p:spPr>
                  <a:xfrm>
                    <a:off x="1742933" y="4672772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415" name="椭圆 414">
                    <a:extLst>
                      <a:ext uri="{FF2B5EF4-FFF2-40B4-BE49-F238E27FC236}">
                        <a16:creationId xmlns:a16="http://schemas.microsoft.com/office/drawing/2014/main" xmlns="" id="{47910D64-5FD6-4A21-A9D3-90738AD71618}"/>
                      </a:ext>
                    </a:extLst>
                  </p:cNvPr>
                  <p:cNvSpPr/>
                  <p:nvPr/>
                </p:nvSpPr>
                <p:spPr>
                  <a:xfrm rot="2078530">
                    <a:off x="1777396" y="4583113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90" name="组合 189">
                <a:extLst>
                  <a:ext uri="{FF2B5EF4-FFF2-40B4-BE49-F238E27FC236}">
                    <a16:creationId xmlns:a16="http://schemas.microsoft.com/office/drawing/2014/main" xmlns="" id="{0D5A82E7-0436-4B57-AC3E-B8DA6D3BD8EB}"/>
                  </a:ext>
                </a:extLst>
              </p:cNvPr>
              <p:cNvGrpSpPr/>
              <p:nvPr/>
            </p:nvGrpSpPr>
            <p:grpSpPr>
              <a:xfrm flipV="1">
                <a:off x="3482873" y="2173200"/>
                <a:ext cx="564664" cy="316114"/>
                <a:chOff x="7680451" y="4525090"/>
                <a:chExt cx="697116" cy="390264"/>
              </a:xfrm>
            </p:grpSpPr>
            <p:grpSp>
              <p:nvGrpSpPr>
                <p:cNvPr id="406" name="组合 405">
                  <a:extLst>
                    <a:ext uri="{FF2B5EF4-FFF2-40B4-BE49-F238E27FC236}">
                      <a16:creationId xmlns:a16="http://schemas.microsoft.com/office/drawing/2014/main" xmlns="" id="{13BE214C-7128-4888-98F6-8DC773185E24}"/>
                    </a:ext>
                  </a:extLst>
                </p:cNvPr>
                <p:cNvGrpSpPr/>
                <p:nvPr/>
              </p:nvGrpSpPr>
              <p:grpSpPr>
                <a:xfrm rot="1519145">
                  <a:off x="7680451" y="4596793"/>
                  <a:ext cx="390264" cy="254448"/>
                  <a:chOff x="1742933" y="4583113"/>
                  <a:chExt cx="300644" cy="215553"/>
                </a:xfrm>
              </p:grpSpPr>
              <p:sp>
                <p:nvSpPr>
                  <p:cNvPr id="410" name="椭圆 409">
                    <a:extLst>
                      <a:ext uri="{FF2B5EF4-FFF2-40B4-BE49-F238E27FC236}">
                        <a16:creationId xmlns:a16="http://schemas.microsoft.com/office/drawing/2014/main" xmlns="" id="{5D37D635-A758-4D34-ABF3-99542B7D2E8B}"/>
                      </a:ext>
                    </a:extLst>
                  </p:cNvPr>
                  <p:cNvSpPr/>
                  <p:nvPr/>
                </p:nvSpPr>
                <p:spPr>
                  <a:xfrm>
                    <a:off x="1742933" y="4672772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411" name="椭圆 410">
                    <a:extLst>
                      <a:ext uri="{FF2B5EF4-FFF2-40B4-BE49-F238E27FC236}">
                        <a16:creationId xmlns:a16="http://schemas.microsoft.com/office/drawing/2014/main" xmlns="" id="{E619D738-A5BF-4DBF-9904-337A717775C0}"/>
                      </a:ext>
                    </a:extLst>
                  </p:cNvPr>
                  <p:cNvSpPr/>
                  <p:nvPr/>
                </p:nvSpPr>
                <p:spPr>
                  <a:xfrm rot="2078530">
                    <a:off x="1777396" y="4583113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407" name="组合 406">
                  <a:extLst>
                    <a:ext uri="{FF2B5EF4-FFF2-40B4-BE49-F238E27FC236}">
                      <a16:creationId xmlns:a16="http://schemas.microsoft.com/office/drawing/2014/main" xmlns="" id="{B7AC318B-B510-4B4F-B22C-7212F13BAB34}"/>
                    </a:ext>
                  </a:extLst>
                </p:cNvPr>
                <p:cNvGrpSpPr/>
                <p:nvPr/>
              </p:nvGrpSpPr>
              <p:grpSpPr>
                <a:xfrm rot="6938510">
                  <a:off x="8055211" y="4592998"/>
                  <a:ext cx="390264" cy="254448"/>
                  <a:chOff x="1742933" y="4583113"/>
                  <a:chExt cx="300644" cy="215553"/>
                </a:xfrm>
              </p:grpSpPr>
              <p:sp>
                <p:nvSpPr>
                  <p:cNvPr id="408" name="椭圆 407">
                    <a:extLst>
                      <a:ext uri="{FF2B5EF4-FFF2-40B4-BE49-F238E27FC236}">
                        <a16:creationId xmlns:a16="http://schemas.microsoft.com/office/drawing/2014/main" xmlns="" id="{55147A5F-129E-4B7E-87E0-6B1BAE285BC6}"/>
                      </a:ext>
                    </a:extLst>
                  </p:cNvPr>
                  <p:cNvSpPr/>
                  <p:nvPr/>
                </p:nvSpPr>
                <p:spPr>
                  <a:xfrm>
                    <a:off x="1742933" y="4672772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409" name="椭圆 408">
                    <a:extLst>
                      <a:ext uri="{FF2B5EF4-FFF2-40B4-BE49-F238E27FC236}">
                        <a16:creationId xmlns:a16="http://schemas.microsoft.com/office/drawing/2014/main" xmlns="" id="{4483F6CC-D4CB-400D-8B62-1E70B51E6507}"/>
                      </a:ext>
                    </a:extLst>
                  </p:cNvPr>
                  <p:cNvSpPr/>
                  <p:nvPr/>
                </p:nvSpPr>
                <p:spPr>
                  <a:xfrm rot="2078530">
                    <a:off x="1777396" y="4583113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xmlns="" id="{491FCBAE-37A1-46C9-9E36-778606F7AC02}"/>
                  </a:ext>
                </a:extLst>
              </p:cNvPr>
              <p:cNvSpPr/>
              <p:nvPr/>
            </p:nvSpPr>
            <p:spPr>
              <a:xfrm rot="2573130">
                <a:off x="2585172" y="2911491"/>
                <a:ext cx="262440" cy="120375"/>
              </a:xfrm>
              <a:prstGeom prst="ellipse">
                <a:avLst/>
              </a:prstGeom>
              <a:solidFill>
                <a:srgbClr val="96C0EA">
                  <a:alpha val="65882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xmlns="" id="{61CE6135-B3E9-4919-BF35-1B41BDB230D0}"/>
                  </a:ext>
                </a:extLst>
              </p:cNvPr>
              <p:cNvSpPr/>
              <p:nvPr/>
            </p:nvSpPr>
            <p:spPr>
              <a:xfrm rot="7694853">
                <a:off x="3668267" y="2898014"/>
                <a:ext cx="279878" cy="120375"/>
              </a:xfrm>
              <a:prstGeom prst="ellipse">
                <a:avLst/>
              </a:prstGeom>
              <a:solidFill>
                <a:srgbClr val="96C0EA">
                  <a:alpha val="65882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3" name="文本框 192">
                <a:extLst>
                  <a:ext uri="{FF2B5EF4-FFF2-40B4-BE49-F238E27FC236}">
                    <a16:creationId xmlns:a16="http://schemas.microsoft.com/office/drawing/2014/main" xmlns="" id="{67C9FE85-AFD2-4409-BAD7-D1B01BB4C7EC}"/>
                  </a:ext>
                </a:extLst>
              </p:cNvPr>
              <p:cNvSpPr txBox="1"/>
              <p:nvPr/>
            </p:nvSpPr>
            <p:spPr>
              <a:xfrm>
                <a:off x="2026180" y="1852751"/>
                <a:ext cx="1290451" cy="3558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SSB Period 1</a:t>
                </a:r>
              </a:p>
            </p:txBody>
          </p:sp>
          <p:sp>
            <p:nvSpPr>
              <p:cNvPr id="194" name="文本框 193">
                <a:extLst>
                  <a:ext uri="{FF2B5EF4-FFF2-40B4-BE49-F238E27FC236}">
                    <a16:creationId xmlns:a16="http://schemas.microsoft.com/office/drawing/2014/main" xmlns="" id="{24BED387-ED52-4FE7-A6D8-63933B153C4C}"/>
                  </a:ext>
                </a:extLst>
              </p:cNvPr>
              <p:cNvSpPr txBox="1"/>
              <p:nvPr/>
            </p:nvSpPr>
            <p:spPr>
              <a:xfrm>
                <a:off x="3097211" y="1852751"/>
                <a:ext cx="1284026" cy="3558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SSB Period 8</a:t>
                </a:r>
              </a:p>
            </p:txBody>
          </p:sp>
          <p:cxnSp>
            <p:nvCxnSpPr>
              <p:cNvPr id="195" name="直接连接符 194">
                <a:extLst>
                  <a:ext uri="{FF2B5EF4-FFF2-40B4-BE49-F238E27FC236}">
                    <a16:creationId xmlns:a16="http://schemas.microsoft.com/office/drawing/2014/main" xmlns="" id="{01DE5650-1401-4B2E-99D6-6A2C6E9AE6B9}"/>
                  </a:ext>
                </a:extLst>
              </p:cNvPr>
              <p:cNvCxnSpPr/>
              <p:nvPr/>
            </p:nvCxnSpPr>
            <p:spPr>
              <a:xfrm>
                <a:off x="4259990" y="1958678"/>
                <a:ext cx="17585" cy="1358088"/>
              </a:xfrm>
              <a:prstGeom prst="line">
                <a:avLst/>
              </a:prstGeom>
              <a:noFill/>
              <a:ln w="6350" cap="flat" cmpd="sng" algn="ctr">
                <a:solidFill>
                  <a:srgbClr val="666666">
                    <a:lumMod val="60000"/>
                    <a:lumOff val="40000"/>
                  </a:srgbClr>
                </a:solidFill>
                <a:prstDash val="lgDash"/>
                <a:miter lim="800000"/>
              </a:ln>
              <a:effectLst/>
            </p:spPr>
          </p:cxnSp>
          <p:cxnSp>
            <p:nvCxnSpPr>
              <p:cNvPr id="196" name="直接连接符 195">
                <a:extLst>
                  <a:ext uri="{FF2B5EF4-FFF2-40B4-BE49-F238E27FC236}">
                    <a16:creationId xmlns:a16="http://schemas.microsoft.com/office/drawing/2014/main" xmlns="" id="{79B00E11-6E8E-4F98-992B-406AA1CCFE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91238" y="1894446"/>
                <a:ext cx="4296" cy="1404000"/>
              </a:xfrm>
              <a:prstGeom prst="line">
                <a:avLst/>
              </a:prstGeom>
              <a:noFill/>
              <a:ln w="6350" cap="flat" cmpd="sng" algn="ctr">
                <a:solidFill>
                  <a:srgbClr val="666666">
                    <a:lumMod val="60000"/>
                    <a:lumOff val="40000"/>
                  </a:srgbClr>
                </a:solidFill>
                <a:prstDash val="lgDash"/>
                <a:miter lim="800000"/>
              </a:ln>
              <a:effectLst/>
            </p:spPr>
          </p:cxnSp>
          <p:sp>
            <p:nvSpPr>
              <p:cNvPr id="197" name="文本框 196">
                <a:extLst>
                  <a:ext uri="{FF2B5EF4-FFF2-40B4-BE49-F238E27FC236}">
                    <a16:creationId xmlns:a16="http://schemas.microsoft.com/office/drawing/2014/main" xmlns="" id="{70C7A510-E1D4-47C2-AE65-A9D3CDF85087}"/>
                  </a:ext>
                </a:extLst>
              </p:cNvPr>
              <p:cNvSpPr txBox="1"/>
              <p:nvPr/>
            </p:nvSpPr>
            <p:spPr>
              <a:xfrm>
                <a:off x="3224550" y="1371656"/>
                <a:ext cx="4950527" cy="547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/>
                    <a:ea typeface="等线 Light" panose="02010600030101010101" pitchFamily="2" charset="-122"/>
                    <a:cs typeface="Arial" panose="020B0604020202020204" pitchFamily="34" charset="0"/>
                  </a:rPr>
                  <a:t>32 * 20ms SSB</a:t>
                </a:r>
                <a:r>
                  <a:rPr kumimoji="0" lang="zh-CN" altLang="en-US" sz="14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/>
                    <a:ea typeface="等线 Light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14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/>
                    <a:ea typeface="等线 Light" panose="02010600030101010101" pitchFamily="2" charset="-122"/>
                    <a:cs typeface="Arial" panose="020B0604020202020204" pitchFamily="34" charset="0"/>
                  </a:rPr>
                  <a:t>period </a:t>
                </a:r>
                <a:r>
                  <a:rPr kumimoji="0" lang="en-US" altLang="zh-CN" sz="1400" b="1" i="1" u="none" strike="noStrike" kern="0" cap="none" spc="0" normalizeH="0" baseline="0" noProof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/>
                    <a:ea typeface="等线 Light" panose="02010600030101010101" pitchFamily="2" charset="-122"/>
                    <a:cs typeface="Arial" panose="020B0604020202020204" pitchFamily="34" charset="0"/>
                  </a:rPr>
                  <a:t>= ~640ms </a:t>
                </a:r>
                <a:r>
                  <a:rPr kumimoji="0" lang="en-US" altLang="zh-CN" sz="14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/>
                    <a:ea typeface="等线 Light" panose="02010600030101010101" pitchFamily="2" charset="-122"/>
                    <a:cs typeface="Arial" panose="020B0604020202020204" pitchFamily="34" charset="0"/>
                  </a:rPr>
                  <a:t>delay</a:t>
                </a:r>
                <a:endParaRPr kumimoji="0" lang="zh-CN" altLang="en-US" sz="1400" b="1" i="1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/>
                  <a:ea typeface="等线 Light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8" name="文本框 197">
                <a:extLst>
                  <a:ext uri="{FF2B5EF4-FFF2-40B4-BE49-F238E27FC236}">
                    <a16:creationId xmlns:a16="http://schemas.microsoft.com/office/drawing/2014/main" xmlns="" id="{107EDF3F-4D0F-4428-9EF6-A2C4F6A7D9AC}"/>
                  </a:ext>
                </a:extLst>
              </p:cNvPr>
              <p:cNvSpPr txBox="1"/>
              <p:nvPr/>
            </p:nvSpPr>
            <p:spPr>
              <a:xfrm>
                <a:off x="4736009" y="2821765"/>
                <a:ext cx="963805" cy="2545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…..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9" name="文本框 198">
                <a:extLst>
                  <a:ext uri="{FF2B5EF4-FFF2-40B4-BE49-F238E27FC236}">
                    <a16:creationId xmlns:a16="http://schemas.microsoft.com/office/drawing/2014/main" xmlns="" id="{C050CEAC-240E-49B4-A2B2-8A2BEFA293ED}"/>
                  </a:ext>
                </a:extLst>
              </p:cNvPr>
              <p:cNvSpPr txBox="1"/>
              <p:nvPr/>
            </p:nvSpPr>
            <p:spPr>
              <a:xfrm>
                <a:off x="4736009" y="2165705"/>
                <a:ext cx="963805" cy="2545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…..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00" name="文本框 199">
                <a:extLst>
                  <a:ext uri="{FF2B5EF4-FFF2-40B4-BE49-F238E27FC236}">
                    <a16:creationId xmlns:a16="http://schemas.microsoft.com/office/drawing/2014/main" xmlns="" id="{E363E2B8-F5EB-4942-8DFC-4E31F3612898}"/>
                  </a:ext>
                </a:extLst>
              </p:cNvPr>
              <p:cNvSpPr txBox="1"/>
              <p:nvPr/>
            </p:nvSpPr>
            <p:spPr>
              <a:xfrm>
                <a:off x="4736009" y="2014670"/>
                <a:ext cx="963805" cy="2545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…..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grpSp>
            <p:nvGrpSpPr>
              <p:cNvPr id="201" name="组合 200">
                <a:extLst>
                  <a:ext uri="{FF2B5EF4-FFF2-40B4-BE49-F238E27FC236}">
                    <a16:creationId xmlns:a16="http://schemas.microsoft.com/office/drawing/2014/main" xmlns="" id="{257D2EE8-537D-4A9B-BFEA-0CE0785A0C5E}"/>
                  </a:ext>
                </a:extLst>
              </p:cNvPr>
              <p:cNvGrpSpPr/>
              <p:nvPr/>
            </p:nvGrpSpPr>
            <p:grpSpPr>
              <a:xfrm flipV="1">
                <a:off x="4372508" y="2173605"/>
                <a:ext cx="564664" cy="316114"/>
                <a:chOff x="7680451" y="4525090"/>
                <a:chExt cx="697116" cy="390264"/>
              </a:xfrm>
            </p:grpSpPr>
            <p:grpSp>
              <p:nvGrpSpPr>
                <p:cNvPr id="324" name="组合 323">
                  <a:extLst>
                    <a:ext uri="{FF2B5EF4-FFF2-40B4-BE49-F238E27FC236}">
                      <a16:creationId xmlns:a16="http://schemas.microsoft.com/office/drawing/2014/main" xmlns="" id="{8829E173-DE9C-47E9-9268-AAC2BB1190A1}"/>
                    </a:ext>
                  </a:extLst>
                </p:cNvPr>
                <p:cNvGrpSpPr/>
                <p:nvPr/>
              </p:nvGrpSpPr>
              <p:grpSpPr>
                <a:xfrm rot="1519145">
                  <a:off x="7680451" y="4596793"/>
                  <a:ext cx="390264" cy="254448"/>
                  <a:chOff x="1742933" y="4583113"/>
                  <a:chExt cx="300644" cy="215553"/>
                </a:xfrm>
              </p:grpSpPr>
              <p:sp>
                <p:nvSpPr>
                  <p:cNvPr id="352" name="椭圆 351">
                    <a:extLst>
                      <a:ext uri="{FF2B5EF4-FFF2-40B4-BE49-F238E27FC236}">
                        <a16:creationId xmlns:a16="http://schemas.microsoft.com/office/drawing/2014/main" xmlns="" id="{0681A91C-36F1-4E33-8140-6B194D2E951D}"/>
                      </a:ext>
                    </a:extLst>
                  </p:cNvPr>
                  <p:cNvSpPr/>
                  <p:nvPr/>
                </p:nvSpPr>
                <p:spPr>
                  <a:xfrm>
                    <a:off x="1742933" y="4672772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405" name="椭圆 404">
                    <a:extLst>
                      <a:ext uri="{FF2B5EF4-FFF2-40B4-BE49-F238E27FC236}">
                        <a16:creationId xmlns:a16="http://schemas.microsoft.com/office/drawing/2014/main" xmlns="" id="{89F5610F-3355-401B-B4A6-6136A0352DF1}"/>
                      </a:ext>
                    </a:extLst>
                  </p:cNvPr>
                  <p:cNvSpPr/>
                  <p:nvPr/>
                </p:nvSpPr>
                <p:spPr>
                  <a:xfrm rot="2078530">
                    <a:off x="1777396" y="4583113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325" name="组合 324">
                  <a:extLst>
                    <a:ext uri="{FF2B5EF4-FFF2-40B4-BE49-F238E27FC236}">
                      <a16:creationId xmlns:a16="http://schemas.microsoft.com/office/drawing/2014/main" xmlns="" id="{59D373E1-666D-4A95-B153-2A0274D3FDD8}"/>
                    </a:ext>
                  </a:extLst>
                </p:cNvPr>
                <p:cNvGrpSpPr/>
                <p:nvPr/>
              </p:nvGrpSpPr>
              <p:grpSpPr>
                <a:xfrm rot="6938510">
                  <a:off x="8055211" y="4592998"/>
                  <a:ext cx="390264" cy="254448"/>
                  <a:chOff x="1742933" y="4583113"/>
                  <a:chExt cx="300644" cy="215553"/>
                </a:xfrm>
              </p:grpSpPr>
              <p:sp>
                <p:nvSpPr>
                  <p:cNvPr id="339" name="椭圆 338">
                    <a:extLst>
                      <a:ext uri="{FF2B5EF4-FFF2-40B4-BE49-F238E27FC236}">
                        <a16:creationId xmlns:a16="http://schemas.microsoft.com/office/drawing/2014/main" xmlns="" id="{35E7A793-60BE-4BD7-8291-D9BD1F3F03AB}"/>
                      </a:ext>
                    </a:extLst>
                  </p:cNvPr>
                  <p:cNvSpPr/>
                  <p:nvPr/>
                </p:nvSpPr>
                <p:spPr>
                  <a:xfrm>
                    <a:off x="1742933" y="4672772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50" name="椭圆 349">
                    <a:extLst>
                      <a:ext uri="{FF2B5EF4-FFF2-40B4-BE49-F238E27FC236}">
                        <a16:creationId xmlns:a16="http://schemas.microsoft.com/office/drawing/2014/main" xmlns="" id="{4E073F7F-C1B2-4B6C-AC2F-408A0FB3F936}"/>
                      </a:ext>
                    </a:extLst>
                  </p:cNvPr>
                  <p:cNvSpPr/>
                  <p:nvPr/>
                </p:nvSpPr>
                <p:spPr>
                  <a:xfrm rot="2078530">
                    <a:off x="1777396" y="4583113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202" name="组合 201">
                <a:extLst>
                  <a:ext uri="{FF2B5EF4-FFF2-40B4-BE49-F238E27FC236}">
                    <a16:creationId xmlns:a16="http://schemas.microsoft.com/office/drawing/2014/main" xmlns="" id="{5B9389AE-2995-4327-B204-8E6D5C039A3C}"/>
                  </a:ext>
                </a:extLst>
              </p:cNvPr>
              <p:cNvGrpSpPr/>
              <p:nvPr/>
            </p:nvGrpSpPr>
            <p:grpSpPr>
              <a:xfrm flipV="1">
                <a:off x="5470312" y="2173605"/>
                <a:ext cx="564664" cy="316114"/>
                <a:chOff x="7680451" y="4525090"/>
                <a:chExt cx="697116" cy="390264"/>
              </a:xfrm>
            </p:grpSpPr>
            <p:grpSp>
              <p:nvGrpSpPr>
                <p:cNvPr id="291" name="组合 290">
                  <a:extLst>
                    <a:ext uri="{FF2B5EF4-FFF2-40B4-BE49-F238E27FC236}">
                      <a16:creationId xmlns:a16="http://schemas.microsoft.com/office/drawing/2014/main" xmlns="" id="{6137C784-2D4F-44BA-AEED-D6EC9CF8B5F5}"/>
                    </a:ext>
                  </a:extLst>
                </p:cNvPr>
                <p:cNvGrpSpPr/>
                <p:nvPr/>
              </p:nvGrpSpPr>
              <p:grpSpPr>
                <a:xfrm rot="1519145">
                  <a:off x="7680451" y="4596793"/>
                  <a:ext cx="390264" cy="254448"/>
                  <a:chOff x="1742933" y="4583113"/>
                  <a:chExt cx="300644" cy="215553"/>
                </a:xfrm>
              </p:grpSpPr>
              <p:sp>
                <p:nvSpPr>
                  <p:cNvPr id="307" name="椭圆 306">
                    <a:extLst>
                      <a:ext uri="{FF2B5EF4-FFF2-40B4-BE49-F238E27FC236}">
                        <a16:creationId xmlns:a16="http://schemas.microsoft.com/office/drawing/2014/main" xmlns="" id="{B5501A22-46B2-457D-B4D5-94783CDDA4DB}"/>
                      </a:ext>
                    </a:extLst>
                  </p:cNvPr>
                  <p:cNvSpPr/>
                  <p:nvPr/>
                </p:nvSpPr>
                <p:spPr>
                  <a:xfrm>
                    <a:off x="1742933" y="4672772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17" name="椭圆 316">
                    <a:extLst>
                      <a:ext uri="{FF2B5EF4-FFF2-40B4-BE49-F238E27FC236}">
                        <a16:creationId xmlns:a16="http://schemas.microsoft.com/office/drawing/2014/main" xmlns="" id="{3368AE8E-396D-472A-BC5C-B4C1E9AD6D71}"/>
                      </a:ext>
                    </a:extLst>
                  </p:cNvPr>
                  <p:cNvSpPr/>
                  <p:nvPr/>
                </p:nvSpPr>
                <p:spPr>
                  <a:xfrm rot="2078530">
                    <a:off x="1777396" y="4583113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292" name="组合 291">
                  <a:extLst>
                    <a:ext uri="{FF2B5EF4-FFF2-40B4-BE49-F238E27FC236}">
                      <a16:creationId xmlns:a16="http://schemas.microsoft.com/office/drawing/2014/main" xmlns="" id="{7EA06123-0E57-4E43-958B-195086DB6D07}"/>
                    </a:ext>
                  </a:extLst>
                </p:cNvPr>
                <p:cNvGrpSpPr/>
                <p:nvPr/>
              </p:nvGrpSpPr>
              <p:grpSpPr>
                <a:xfrm rot="6938510">
                  <a:off x="8055211" y="4592998"/>
                  <a:ext cx="390264" cy="254448"/>
                  <a:chOff x="1742933" y="4583113"/>
                  <a:chExt cx="300644" cy="215553"/>
                </a:xfrm>
              </p:grpSpPr>
              <p:sp>
                <p:nvSpPr>
                  <p:cNvPr id="295" name="椭圆 294">
                    <a:extLst>
                      <a:ext uri="{FF2B5EF4-FFF2-40B4-BE49-F238E27FC236}">
                        <a16:creationId xmlns:a16="http://schemas.microsoft.com/office/drawing/2014/main" xmlns="" id="{E3EB5153-0FED-4293-96CC-B4EF88B8D7BC}"/>
                      </a:ext>
                    </a:extLst>
                  </p:cNvPr>
                  <p:cNvSpPr/>
                  <p:nvPr/>
                </p:nvSpPr>
                <p:spPr>
                  <a:xfrm>
                    <a:off x="1742933" y="4672772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06" name="椭圆 305">
                    <a:extLst>
                      <a:ext uri="{FF2B5EF4-FFF2-40B4-BE49-F238E27FC236}">
                        <a16:creationId xmlns:a16="http://schemas.microsoft.com/office/drawing/2014/main" xmlns="" id="{62D616EE-998D-45D1-986D-9F1A86A6DC23}"/>
                      </a:ext>
                    </a:extLst>
                  </p:cNvPr>
                  <p:cNvSpPr/>
                  <p:nvPr/>
                </p:nvSpPr>
                <p:spPr>
                  <a:xfrm rot="2078530">
                    <a:off x="1777396" y="4583113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sp>
            <p:nvSpPr>
              <p:cNvPr id="203" name="椭圆 202">
                <a:extLst>
                  <a:ext uri="{FF2B5EF4-FFF2-40B4-BE49-F238E27FC236}">
                    <a16:creationId xmlns:a16="http://schemas.microsoft.com/office/drawing/2014/main" xmlns="" id="{48FA223C-E640-43DC-BDAC-F0F06219509B}"/>
                  </a:ext>
                </a:extLst>
              </p:cNvPr>
              <p:cNvSpPr/>
              <p:nvPr/>
            </p:nvSpPr>
            <p:spPr>
              <a:xfrm rot="2573130">
                <a:off x="4592931" y="2911896"/>
                <a:ext cx="262440" cy="120375"/>
              </a:xfrm>
              <a:prstGeom prst="ellipse">
                <a:avLst/>
              </a:prstGeom>
              <a:solidFill>
                <a:srgbClr val="96C0EA">
                  <a:alpha val="65882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xmlns="" id="{9CC9ADEE-CAC5-4784-BE9F-15E70D410690}"/>
                  </a:ext>
                </a:extLst>
              </p:cNvPr>
              <p:cNvSpPr/>
              <p:nvPr/>
            </p:nvSpPr>
            <p:spPr>
              <a:xfrm rot="7694853">
                <a:off x="5655706" y="2898419"/>
                <a:ext cx="279878" cy="120375"/>
              </a:xfrm>
              <a:prstGeom prst="ellipse">
                <a:avLst/>
              </a:prstGeom>
              <a:solidFill>
                <a:srgbClr val="96C0EA">
                  <a:alpha val="65882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5" name="文本框 204">
                <a:extLst>
                  <a:ext uri="{FF2B5EF4-FFF2-40B4-BE49-F238E27FC236}">
                    <a16:creationId xmlns:a16="http://schemas.microsoft.com/office/drawing/2014/main" xmlns="" id="{FFDFC41F-9BFA-410D-8611-3B7B128C3389}"/>
                  </a:ext>
                </a:extLst>
              </p:cNvPr>
              <p:cNvSpPr txBox="1"/>
              <p:nvPr/>
            </p:nvSpPr>
            <p:spPr>
              <a:xfrm>
                <a:off x="4079739" y="1852751"/>
                <a:ext cx="1285424" cy="3558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SSB Period 9</a:t>
                </a:r>
              </a:p>
            </p:txBody>
          </p:sp>
          <p:sp>
            <p:nvSpPr>
              <p:cNvPr id="206" name="文本框 205">
                <a:extLst>
                  <a:ext uri="{FF2B5EF4-FFF2-40B4-BE49-F238E27FC236}">
                    <a16:creationId xmlns:a16="http://schemas.microsoft.com/office/drawing/2014/main" xmlns="" id="{C966DF75-2C01-4B7F-BE6D-BD546F6A070B}"/>
                  </a:ext>
                </a:extLst>
              </p:cNvPr>
              <p:cNvSpPr txBox="1"/>
              <p:nvPr/>
            </p:nvSpPr>
            <p:spPr>
              <a:xfrm>
                <a:off x="5133386" y="1852751"/>
                <a:ext cx="1280576" cy="3558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SSB Period 16</a:t>
                </a:r>
              </a:p>
            </p:txBody>
          </p:sp>
          <p:cxnSp>
            <p:nvCxnSpPr>
              <p:cNvPr id="207" name="直接连接符 206">
                <a:extLst>
                  <a:ext uri="{FF2B5EF4-FFF2-40B4-BE49-F238E27FC236}">
                    <a16:creationId xmlns:a16="http://schemas.microsoft.com/office/drawing/2014/main" xmlns="" id="{F210A998-4FB8-4831-BA3B-FEC98905774E}"/>
                  </a:ext>
                </a:extLst>
              </p:cNvPr>
              <p:cNvCxnSpPr/>
              <p:nvPr/>
            </p:nvCxnSpPr>
            <p:spPr>
              <a:xfrm>
                <a:off x="6254674" y="1912766"/>
                <a:ext cx="10340" cy="1404000"/>
              </a:xfrm>
              <a:prstGeom prst="line">
                <a:avLst/>
              </a:prstGeom>
              <a:noFill/>
              <a:ln w="6350" cap="flat" cmpd="sng" algn="ctr">
                <a:solidFill>
                  <a:srgbClr val="666666">
                    <a:lumMod val="60000"/>
                    <a:lumOff val="40000"/>
                  </a:srgbClr>
                </a:solidFill>
                <a:prstDash val="lgDash"/>
                <a:miter lim="800000"/>
              </a:ln>
              <a:effectLst/>
            </p:spPr>
          </p:cxnSp>
          <p:sp>
            <p:nvSpPr>
              <p:cNvPr id="208" name="文本框 207">
                <a:extLst>
                  <a:ext uri="{FF2B5EF4-FFF2-40B4-BE49-F238E27FC236}">
                    <a16:creationId xmlns:a16="http://schemas.microsoft.com/office/drawing/2014/main" xmlns="" id="{D86E06C4-C774-4FC4-89DA-C26319648CD8}"/>
                  </a:ext>
                </a:extLst>
              </p:cNvPr>
              <p:cNvSpPr txBox="1"/>
              <p:nvPr/>
            </p:nvSpPr>
            <p:spPr>
              <a:xfrm>
                <a:off x="6716593" y="2821360"/>
                <a:ext cx="963805" cy="2545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…..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09" name="文本框 208">
                <a:extLst>
                  <a:ext uri="{FF2B5EF4-FFF2-40B4-BE49-F238E27FC236}">
                    <a16:creationId xmlns:a16="http://schemas.microsoft.com/office/drawing/2014/main" xmlns="" id="{4165EEDF-B978-43E4-9729-B0DAF8BA710E}"/>
                  </a:ext>
                </a:extLst>
              </p:cNvPr>
              <p:cNvSpPr txBox="1"/>
              <p:nvPr/>
            </p:nvSpPr>
            <p:spPr>
              <a:xfrm>
                <a:off x="6716593" y="2165301"/>
                <a:ext cx="963805" cy="2545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…..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0" name="文本框 209">
                <a:extLst>
                  <a:ext uri="{FF2B5EF4-FFF2-40B4-BE49-F238E27FC236}">
                    <a16:creationId xmlns:a16="http://schemas.microsoft.com/office/drawing/2014/main" xmlns="" id="{BB0650E7-849C-494D-B46E-18DD1712F51A}"/>
                  </a:ext>
                </a:extLst>
              </p:cNvPr>
              <p:cNvSpPr txBox="1"/>
              <p:nvPr/>
            </p:nvSpPr>
            <p:spPr>
              <a:xfrm>
                <a:off x="6716593" y="2014265"/>
                <a:ext cx="963805" cy="2545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…..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grpSp>
            <p:nvGrpSpPr>
              <p:cNvPr id="211" name="组合 210">
                <a:extLst>
                  <a:ext uri="{FF2B5EF4-FFF2-40B4-BE49-F238E27FC236}">
                    <a16:creationId xmlns:a16="http://schemas.microsoft.com/office/drawing/2014/main" xmlns="" id="{C5FE2EE4-E50D-4AAA-B4AE-38ED73EA9D78}"/>
                  </a:ext>
                </a:extLst>
              </p:cNvPr>
              <p:cNvGrpSpPr/>
              <p:nvPr/>
            </p:nvGrpSpPr>
            <p:grpSpPr>
              <a:xfrm flipV="1">
                <a:off x="6332772" y="2173200"/>
                <a:ext cx="564664" cy="316114"/>
                <a:chOff x="7680451" y="4525090"/>
                <a:chExt cx="697116" cy="390264"/>
              </a:xfrm>
            </p:grpSpPr>
            <p:grpSp>
              <p:nvGrpSpPr>
                <p:cNvPr id="267" name="组合 266">
                  <a:extLst>
                    <a:ext uri="{FF2B5EF4-FFF2-40B4-BE49-F238E27FC236}">
                      <a16:creationId xmlns:a16="http://schemas.microsoft.com/office/drawing/2014/main" xmlns="" id="{87A75BD6-043A-4A97-AE48-1E0C87879AB2}"/>
                    </a:ext>
                  </a:extLst>
                </p:cNvPr>
                <p:cNvGrpSpPr/>
                <p:nvPr/>
              </p:nvGrpSpPr>
              <p:grpSpPr>
                <a:xfrm rot="1519145">
                  <a:off x="7680451" y="4596793"/>
                  <a:ext cx="390264" cy="254448"/>
                  <a:chOff x="1742933" y="4583113"/>
                  <a:chExt cx="300644" cy="215553"/>
                </a:xfrm>
              </p:grpSpPr>
              <p:sp>
                <p:nvSpPr>
                  <p:cNvPr id="281" name="椭圆 280">
                    <a:extLst>
                      <a:ext uri="{FF2B5EF4-FFF2-40B4-BE49-F238E27FC236}">
                        <a16:creationId xmlns:a16="http://schemas.microsoft.com/office/drawing/2014/main" xmlns="" id="{C936F221-1BE5-48F5-B631-4D9D98C23247}"/>
                      </a:ext>
                    </a:extLst>
                  </p:cNvPr>
                  <p:cNvSpPr/>
                  <p:nvPr/>
                </p:nvSpPr>
                <p:spPr>
                  <a:xfrm>
                    <a:off x="1742933" y="4672772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83" name="椭圆 282">
                    <a:extLst>
                      <a:ext uri="{FF2B5EF4-FFF2-40B4-BE49-F238E27FC236}">
                        <a16:creationId xmlns:a16="http://schemas.microsoft.com/office/drawing/2014/main" xmlns="" id="{4265B0C6-CA30-49CA-8E6D-48F2CECA14CD}"/>
                      </a:ext>
                    </a:extLst>
                  </p:cNvPr>
                  <p:cNvSpPr/>
                  <p:nvPr/>
                </p:nvSpPr>
                <p:spPr>
                  <a:xfrm rot="2078530">
                    <a:off x="1777396" y="4583113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268" name="组合 267">
                  <a:extLst>
                    <a:ext uri="{FF2B5EF4-FFF2-40B4-BE49-F238E27FC236}">
                      <a16:creationId xmlns:a16="http://schemas.microsoft.com/office/drawing/2014/main" xmlns="" id="{2CE16B39-27CE-4B1D-B851-65C1D3DFCCC1}"/>
                    </a:ext>
                  </a:extLst>
                </p:cNvPr>
                <p:cNvGrpSpPr/>
                <p:nvPr/>
              </p:nvGrpSpPr>
              <p:grpSpPr>
                <a:xfrm rot="6938510">
                  <a:off x="8055211" y="4592998"/>
                  <a:ext cx="390264" cy="254448"/>
                  <a:chOff x="1742933" y="4583113"/>
                  <a:chExt cx="300644" cy="215553"/>
                </a:xfrm>
              </p:grpSpPr>
              <p:sp>
                <p:nvSpPr>
                  <p:cNvPr id="279" name="椭圆 278">
                    <a:extLst>
                      <a:ext uri="{FF2B5EF4-FFF2-40B4-BE49-F238E27FC236}">
                        <a16:creationId xmlns:a16="http://schemas.microsoft.com/office/drawing/2014/main" xmlns="" id="{3651504C-9251-48CB-BE43-F41AFA1FF724}"/>
                      </a:ext>
                    </a:extLst>
                  </p:cNvPr>
                  <p:cNvSpPr/>
                  <p:nvPr/>
                </p:nvSpPr>
                <p:spPr>
                  <a:xfrm>
                    <a:off x="1742933" y="4672772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80" name="椭圆 279">
                    <a:extLst>
                      <a:ext uri="{FF2B5EF4-FFF2-40B4-BE49-F238E27FC236}">
                        <a16:creationId xmlns:a16="http://schemas.microsoft.com/office/drawing/2014/main" xmlns="" id="{1B050DAD-054A-445A-A1DB-7899A6AAAC32}"/>
                      </a:ext>
                    </a:extLst>
                  </p:cNvPr>
                  <p:cNvSpPr/>
                  <p:nvPr/>
                </p:nvSpPr>
                <p:spPr>
                  <a:xfrm rot="2078530">
                    <a:off x="1777396" y="4583113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212" name="组合 211">
                <a:extLst>
                  <a:ext uri="{FF2B5EF4-FFF2-40B4-BE49-F238E27FC236}">
                    <a16:creationId xmlns:a16="http://schemas.microsoft.com/office/drawing/2014/main" xmlns="" id="{3218B632-83F7-4254-B424-37C4A14E29DC}"/>
                  </a:ext>
                </a:extLst>
              </p:cNvPr>
              <p:cNvGrpSpPr/>
              <p:nvPr/>
            </p:nvGrpSpPr>
            <p:grpSpPr>
              <a:xfrm flipV="1">
                <a:off x="7450896" y="2173200"/>
                <a:ext cx="564664" cy="316114"/>
                <a:chOff x="7680451" y="4525090"/>
                <a:chExt cx="697116" cy="390264"/>
              </a:xfrm>
            </p:grpSpPr>
            <p:grpSp>
              <p:nvGrpSpPr>
                <p:cNvPr id="261" name="组合 260">
                  <a:extLst>
                    <a:ext uri="{FF2B5EF4-FFF2-40B4-BE49-F238E27FC236}">
                      <a16:creationId xmlns:a16="http://schemas.microsoft.com/office/drawing/2014/main" xmlns="" id="{BE4CB51A-5900-43F9-9B58-37DEE1191409}"/>
                    </a:ext>
                  </a:extLst>
                </p:cNvPr>
                <p:cNvGrpSpPr/>
                <p:nvPr/>
              </p:nvGrpSpPr>
              <p:grpSpPr>
                <a:xfrm rot="1519145">
                  <a:off x="7680451" y="4596793"/>
                  <a:ext cx="390264" cy="254448"/>
                  <a:chOff x="1742933" y="4583113"/>
                  <a:chExt cx="300644" cy="215553"/>
                </a:xfrm>
              </p:grpSpPr>
              <p:sp>
                <p:nvSpPr>
                  <p:cNvPr id="265" name="椭圆 264">
                    <a:extLst>
                      <a:ext uri="{FF2B5EF4-FFF2-40B4-BE49-F238E27FC236}">
                        <a16:creationId xmlns:a16="http://schemas.microsoft.com/office/drawing/2014/main" xmlns="" id="{1355D9F7-A310-441E-89E0-8FCED4C6ED20}"/>
                      </a:ext>
                    </a:extLst>
                  </p:cNvPr>
                  <p:cNvSpPr/>
                  <p:nvPr/>
                </p:nvSpPr>
                <p:spPr>
                  <a:xfrm>
                    <a:off x="1742933" y="4672772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66" name="椭圆 265">
                    <a:extLst>
                      <a:ext uri="{FF2B5EF4-FFF2-40B4-BE49-F238E27FC236}">
                        <a16:creationId xmlns:a16="http://schemas.microsoft.com/office/drawing/2014/main" xmlns="" id="{8F6E4B99-56EF-4DED-906C-9990F211430B}"/>
                      </a:ext>
                    </a:extLst>
                  </p:cNvPr>
                  <p:cNvSpPr/>
                  <p:nvPr/>
                </p:nvSpPr>
                <p:spPr>
                  <a:xfrm rot="2078530">
                    <a:off x="1777396" y="4583113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262" name="组合 261">
                  <a:extLst>
                    <a:ext uri="{FF2B5EF4-FFF2-40B4-BE49-F238E27FC236}">
                      <a16:creationId xmlns:a16="http://schemas.microsoft.com/office/drawing/2014/main" xmlns="" id="{182C718B-06E7-4A85-9258-884941FAB31A}"/>
                    </a:ext>
                  </a:extLst>
                </p:cNvPr>
                <p:cNvGrpSpPr/>
                <p:nvPr/>
              </p:nvGrpSpPr>
              <p:grpSpPr>
                <a:xfrm rot="6938510">
                  <a:off x="8055211" y="4592998"/>
                  <a:ext cx="390264" cy="254448"/>
                  <a:chOff x="1742933" y="4583113"/>
                  <a:chExt cx="300644" cy="215553"/>
                </a:xfrm>
              </p:grpSpPr>
              <p:sp>
                <p:nvSpPr>
                  <p:cNvPr id="263" name="椭圆 262">
                    <a:extLst>
                      <a:ext uri="{FF2B5EF4-FFF2-40B4-BE49-F238E27FC236}">
                        <a16:creationId xmlns:a16="http://schemas.microsoft.com/office/drawing/2014/main" xmlns="" id="{EBF67C82-9466-4E2C-8F37-FFAFDEE0F9D7}"/>
                      </a:ext>
                    </a:extLst>
                  </p:cNvPr>
                  <p:cNvSpPr/>
                  <p:nvPr/>
                </p:nvSpPr>
                <p:spPr>
                  <a:xfrm>
                    <a:off x="1742933" y="4672772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64" name="椭圆 263">
                    <a:extLst>
                      <a:ext uri="{FF2B5EF4-FFF2-40B4-BE49-F238E27FC236}">
                        <a16:creationId xmlns:a16="http://schemas.microsoft.com/office/drawing/2014/main" xmlns="" id="{B4FFE717-414B-409D-800F-32305C78DB8F}"/>
                      </a:ext>
                    </a:extLst>
                  </p:cNvPr>
                  <p:cNvSpPr/>
                  <p:nvPr/>
                </p:nvSpPr>
                <p:spPr>
                  <a:xfrm rot="2078530">
                    <a:off x="1777396" y="4583113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sp>
            <p:nvSpPr>
              <p:cNvPr id="213" name="椭圆 212">
                <a:extLst>
                  <a:ext uri="{FF2B5EF4-FFF2-40B4-BE49-F238E27FC236}">
                    <a16:creationId xmlns:a16="http://schemas.microsoft.com/office/drawing/2014/main" xmlns="" id="{212BE214-5F2E-407B-B840-CD50D0C09D5F}"/>
                  </a:ext>
                </a:extLst>
              </p:cNvPr>
              <p:cNvSpPr/>
              <p:nvPr/>
            </p:nvSpPr>
            <p:spPr>
              <a:xfrm rot="2573130">
                <a:off x="6553195" y="2911491"/>
                <a:ext cx="262440" cy="120375"/>
              </a:xfrm>
              <a:prstGeom prst="ellipse">
                <a:avLst/>
              </a:prstGeom>
              <a:solidFill>
                <a:srgbClr val="96C0EA">
                  <a:alpha val="65882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4" name="椭圆 213">
                <a:extLst>
                  <a:ext uri="{FF2B5EF4-FFF2-40B4-BE49-F238E27FC236}">
                    <a16:creationId xmlns:a16="http://schemas.microsoft.com/office/drawing/2014/main" xmlns="" id="{DDCA2CC9-4154-40E9-9265-810DFEB31A9A}"/>
                  </a:ext>
                </a:extLst>
              </p:cNvPr>
              <p:cNvSpPr/>
              <p:nvPr/>
            </p:nvSpPr>
            <p:spPr>
              <a:xfrm rot="7694853">
                <a:off x="7636290" y="2898014"/>
                <a:ext cx="279878" cy="120375"/>
              </a:xfrm>
              <a:prstGeom prst="ellipse">
                <a:avLst/>
              </a:prstGeom>
              <a:solidFill>
                <a:srgbClr val="96C0EA">
                  <a:alpha val="65882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5" name="文本框 214">
                <a:extLst>
                  <a:ext uri="{FF2B5EF4-FFF2-40B4-BE49-F238E27FC236}">
                    <a16:creationId xmlns:a16="http://schemas.microsoft.com/office/drawing/2014/main" xmlns="" id="{D2A465F8-8795-4AEF-961F-C364AA483912}"/>
                  </a:ext>
                </a:extLst>
              </p:cNvPr>
              <p:cNvSpPr txBox="1"/>
              <p:nvPr/>
            </p:nvSpPr>
            <p:spPr>
              <a:xfrm>
                <a:off x="6156972" y="1852751"/>
                <a:ext cx="1231222" cy="3558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SSB Period 17</a:t>
                </a:r>
              </a:p>
            </p:txBody>
          </p:sp>
          <p:sp>
            <p:nvSpPr>
              <p:cNvPr id="216" name="文本框 215">
                <a:extLst>
                  <a:ext uri="{FF2B5EF4-FFF2-40B4-BE49-F238E27FC236}">
                    <a16:creationId xmlns:a16="http://schemas.microsoft.com/office/drawing/2014/main" xmlns="" id="{7001F846-B994-4997-9819-079B08AB2787}"/>
                  </a:ext>
                </a:extLst>
              </p:cNvPr>
              <p:cNvSpPr txBox="1"/>
              <p:nvPr/>
            </p:nvSpPr>
            <p:spPr>
              <a:xfrm>
                <a:off x="7137184" y="1852751"/>
                <a:ext cx="1227476" cy="3558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SSB Period 24</a:t>
                </a:r>
              </a:p>
            </p:txBody>
          </p:sp>
          <p:cxnSp>
            <p:nvCxnSpPr>
              <p:cNvPr id="217" name="直接连接符 216">
                <a:extLst>
                  <a:ext uri="{FF2B5EF4-FFF2-40B4-BE49-F238E27FC236}">
                    <a16:creationId xmlns:a16="http://schemas.microsoft.com/office/drawing/2014/main" xmlns="" id="{54B53164-2EFB-459C-B585-76B57F217C5B}"/>
                  </a:ext>
                </a:extLst>
              </p:cNvPr>
              <p:cNvCxnSpPr/>
              <p:nvPr/>
            </p:nvCxnSpPr>
            <p:spPr>
              <a:xfrm>
                <a:off x="8235258" y="1894446"/>
                <a:ext cx="10340" cy="1404000"/>
              </a:xfrm>
              <a:prstGeom prst="line">
                <a:avLst/>
              </a:prstGeom>
              <a:noFill/>
              <a:ln w="6350" cap="flat" cmpd="sng" algn="ctr">
                <a:solidFill>
                  <a:srgbClr val="666666">
                    <a:lumMod val="60000"/>
                    <a:lumOff val="40000"/>
                  </a:srgbClr>
                </a:solidFill>
                <a:prstDash val="lgDash"/>
                <a:miter lim="800000"/>
              </a:ln>
              <a:effectLst/>
            </p:spPr>
          </p:cxnSp>
          <p:sp>
            <p:nvSpPr>
              <p:cNvPr id="218" name="文本框 217">
                <a:extLst>
                  <a:ext uri="{FF2B5EF4-FFF2-40B4-BE49-F238E27FC236}">
                    <a16:creationId xmlns:a16="http://schemas.microsoft.com/office/drawing/2014/main" xmlns="" id="{040B236B-945B-4039-8E52-9E63E6BE1D89}"/>
                  </a:ext>
                </a:extLst>
              </p:cNvPr>
              <p:cNvSpPr txBox="1"/>
              <p:nvPr/>
            </p:nvSpPr>
            <p:spPr>
              <a:xfrm>
                <a:off x="8704032" y="2821765"/>
                <a:ext cx="963805" cy="2545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…..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9" name="文本框 218">
                <a:extLst>
                  <a:ext uri="{FF2B5EF4-FFF2-40B4-BE49-F238E27FC236}">
                    <a16:creationId xmlns:a16="http://schemas.microsoft.com/office/drawing/2014/main" xmlns="" id="{4DC306F6-1C49-4BCD-A4DD-21EB04CF2DD5}"/>
                  </a:ext>
                </a:extLst>
              </p:cNvPr>
              <p:cNvSpPr txBox="1"/>
              <p:nvPr/>
            </p:nvSpPr>
            <p:spPr>
              <a:xfrm>
                <a:off x="8704032" y="2165705"/>
                <a:ext cx="963805" cy="2545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…..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20" name="文本框 219">
                <a:extLst>
                  <a:ext uri="{FF2B5EF4-FFF2-40B4-BE49-F238E27FC236}">
                    <a16:creationId xmlns:a16="http://schemas.microsoft.com/office/drawing/2014/main" xmlns="" id="{70027F44-C6F3-4F8F-AB6E-F4A77757A6CB}"/>
                  </a:ext>
                </a:extLst>
              </p:cNvPr>
              <p:cNvSpPr txBox="1"/>
              <p:nvPr/>
            </p:nvSpPr>
            <p:spPr>
              <a:xfrm>
                <a:off x="8704032" y="2014670"/>
                <a:ext cx="963805" cy="2545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…..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grpSp>
            <p:nvGrpSpPr>
              <p:cNvPr id="221" name="组合 220">
                <a:extLst>
                  <a:ext uri="{FF2B5EF4-FFF2-40B4-BE49-F238E27FC236}">
                    <a16:creationId xmlns:a16="http://schemas.microsoft.com/office/drawing/2014/main" xmlns="" id="{DF9AA714-ECC4-4A2B-B074-CD373B1549B0}"/>
                  </a:ext>
                </a:extLst>
              </p:cNvPr>
              <p:cNvGrpSpPr/>
              <p:nvPr/>
            </p:nvGrpSpPr>
            <p:grpSpPr>
              <a:xfrm flipV="1">
                <a:off x="8340531" y="2173605"/>
                <a:ext cx="564664" cy="316114"/>
                <a:chOff x="7680451" y="4525090"/>
                <a:chExt cx="697116" cy="390264"/>
              </a:xfrm>
            </p:grpSpPr>
            <p:grpSp>
              <p:nvGrpSpPr>
                <p:cNvPr id="255" name="组合 254">
                  <a:extLst>
                    <a:ext uri="{FF2B5EF4-FFF2-40B4-BE49-F238E27FC236}">
                      <a16:creationId xmlns:a16="http://schemas.microsoft.com/office/drawing/2014/main" xmlns="" id="{65A8DF13-22E5-4A83-8697-25EE92C4CFF8}"/>
                    </a:ext>
                  </a:extLst>
                </p:cNvPr>
                <p:cNvGrpSpPr/>
                <p:nvPr/>
              </p:nvGrpSpPr>
              <p:grpSpPr>
                <a:xfrm rot="1519145">
                  <a:off x="7680451" y="4596793"/>
                  <a:ext cx="390264" cy="254448"/>
                  <a:chOff x="1742933" y="4583113"/>
                  <a:chExt cx="300644" cy="215553"/>
                </a:xfrm>
              </p:grpSpPr>
              <p:sp>
                <p:nvSpPr>
                  <p:cNvPr id="259" name="椭圆 258">
                    <a:extLst>
                      <a:ext uri="{FF2B5EF4-FFF2-40B4-BE49-F238E27FC236}">
                        <a16:creationId xmlns:a16="http://schemas.microsoft.com/office/drawing/2014/main" xmlns="" id="{60D3F837-412D-44F9-AEFE-B308583AC5EF}"/>
                      </a:ext>
                    </a:extLst>
                  </p:cNvPr>
                  <p:cNvSpPr/>
                  <p:nvPr/>
                </p:nvSpPr>
                <p:spPr>
                  <a:xfrm>
                    <a:off x="1742933" y="4672772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60" name="椭圆 259">
                    <a:extLst>
                      <a:ext uri="{FF2B5EF4-FFF2-40B4-BE49-F238E27FC236}">
                        <a16:creationId xmlns:a16="http://schemas.microsoft.com/office/drawing/2014/main" xmlns="" id="{B700AEB5-9915-427A-9947-9DAACAECF481}"/>
                      </a:ext>
                    </a:extLst>
                  </p:cNvPr>
                  <p:cNvSpPr/>
                  <p:nvPr/>
                </p:nvSpPr>
                <p:spPr>
                  <a:xfrm rot="2078530">
                    <a:off x="1777396" y="4583113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256" name="组合 255">
                  <a:extLst>
                    <a:ext uri="{FF2B5EF4-FFF2-40B4-BE49-F238E27FC236}">
                      <a16:creationId xmlns:a16="http://schemas.microsoft.com/office/drawing/2014/main" xmlns="" id="{9D92FFC1-B63C-4A9E-834E-4994B5CC7B20}"/>
                    </a:ext>
                  </a:extLst>
                </p:cNvPr>
                <p:cNvGrpSpPr/>
                <p:nvPr/>
              </p:nvGrpSpPr>
              <p:grpSpPr>
                <a:xfrm rot="6938510">
                  <a:off x="8055211" y="4592998"/>
                  <a:ext cx="390264" cy="254448"/>
                  <a:chOff x="1742933" y="4583113"/>
                  <a:chExt cx="300644" cy="215553"/>
                </a:xfrm>
              </p:grpSpPr>
              <p:sp>
                <p:nvSpPr>
                  <p:cNvPr id="257" name="椭圆 256">
                    <a:extLst>
                      <a:ext uri="{FF2B5EF4-FFF2-40B4-BE49-F238E27FC236}">
                        <a16:creationId xmlns:a16="http://schemas.microsoft.com/office/drawing/2014/main" xmlns="" id="{CB0562E1-C056-4584-8F4B-1640C9D1ACD8}"/>
                      </a:ext>
                    </a:extLst>
                  </p:cNvPr>
                  <p:cNvSpPr/>
                  <p:nvPr/>
                </p:nvSpPr>
                <p:spPr>
                  <a:xfrm>
                    <a:off x="1742933" y="4672772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58" name="椭圆 257">
                    <a:extLst>
                      <a:ext uri="{FF2B5EF4-FFF2-40B4-BE49-F238E27FC236}">
                        <a16:creationId xmlns:a16="http://schemas.microsoft.com/office/drawing/2014/main" xmlns="" id="{3A2CEDA5-558A-46E8-BE6A-53DFE7154BFD}"/>
                      </a:ext>
                    </a:extLst>
                  </p:cNvPr>
                  <p:cNvSpPr/>
                  <p:nvPr/>
                </p:nvSpPr>
                <p:spPr>
                  <a:xfrm rot="2078530">
                    <a:off x="1777396" y="4583113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222" name="组合 221">
                <a:extLst>
                  <a:ext uri="{FF2B5EF4-FFF2-40B4-BE49-F238E27FC236}">
                    <a16:creationId xmlns:a16="http://schemas.microsoft.com/office/drawing/2014/main" xmlns="" id="{E94C8BFB-6911-48C1-9585-3CE422A00430}"/>
                  </a:ext>
                </a:extLst>
              </p:cNvPr>
              <p:cNvGrpSpPr/>
              <p:nvPr/>
            </p:nvGrpSpPr>
            <p:grpSpPr>
              <a:xfrm flipV="1">
                <a:off x="9438335" y="2173605"/>
                <a:ext cx="564664" cy="316114"/>
                <a:chOff x="7680451" y="4525090"/>
                <a:chExt cx="697116" cy="390264"/>
              </a:xfrm>
            </p:grpSpPr>
            <p:grpSp>
              <p:nvGrpSpPr>
                <p:cNvPr id="249" name="组合 248">
                  <a:extLst>
                    <a:ext uri="{FF2B5EF4-FFF2-40B4-BE49-F238E27FC236}">
                      <a16:creationId xmlns:a16="http://schemas.microsoft.com/office/drawing/2014/main" xmlns="" id="{03DF4660-C555-4B48-8CE8-DB42C5D6D7B5}"/>
                    </a:ext>
                  </a:extLst>
                </p:cNvPr>
                <p:cNvGrpSpPr/>
                <p:nvPr/>
              </p:nvGrpSpPr>
              <p:grpSpPr>
                <a:xfrm rot="1519145">
                  <a:off x="7680451" y="4596793"/>
                  <a:ext cx="390264" cy="254448"/>
                  <a:chOff x="1742933" y="4583113"/>
                  <a:chExt cx="300644" cy="215553"/>
                </a:xfrm>
              </p:grpSpPr>
              <p:sp>
                <p:nvSpPr>
                  <p:cNvPr id="253" name="椭圆 252">
                    <a:extLst>
                      <a:ext uri="{FF2B5EF4-FFF2-40B4-BE49-F238E27FC236}">
                        <a16:creationId xmlns:a16="http://schemas.microsoft.com/office/drawing/2014/main" xmlns="" id="{FF34589E-9D97-4453-9013-2B7A8B49FCF1}"/>
                      </a:ext>
                    </a:extLst>
                  </p:cNvPr>
                  <p:cNvSpPr/>
                  <p:nvPr/>
                </p:nvSpPr>
                <p:spPr>
                  <a:xfrm>
                    <a:off x="1742933" y="4672772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54" name="椭圆 253">
                    <a:extLst>
                      <a:ext uri="{FF2B5EF4-FFF2-40B4-BE49-F238E27FC236}">
                        <a16:creationId xmlns:a16="http://schemas.microsoft.com/office/drawing/2014/main" xmlns="" id="{379F9356-AA20-4A81-8D41-7AD3CDA77383}"/>
                      </a:ext>
                    </a:extLst>
                  </p:cNvPr>
                  <p:cNvSpPr/>
                  <p:nvPr/>
                </p:nvSpPr>
                <p:spPr>
                  <a:xfrm rot="2078530">
                    <a:off x="1777396" y="4583113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250" name="组合 249">
                  <a:extLst>
                    <a:ext uri="{FF2B5EF4-FFF2-40B4-BE49-F238E27FC236}">
                      <a16:creationId xmlns:a16="http://schemas.microsoft.com/office/drawing/2014/main" xmlns="" id="{FF161C9E-31D4-4E99-9206-13EE2582223C}"/>
                    </a:ext>
                  </a:extLst>
                </p:cNvPr>
                <p:cNvGrpSpPr/>
                <p:nvPr/>
              </p:nvGrpSpPr>
              <p:grpSpPr>
                <a:xfrm rot="6938510">
                  <a:off x="8055211" y="4592998"/>
                  <a:ext cx="390264" cy="254448"/>
                  <a:chOff x="1742933" y="4583113"/>
                  <a:chExt cx="300644" cy="215553"/>
                </a:xfrm>
              </p:grpSpPr>
              <p:sp>
                <p:nvSpPr>
                  <p:cNvPr id="251" name="椭圆 250">
                    <a:extLst>
                      <a:ext uri="{FF2B5EF4-FFF2-40B4-BE49-F238E27FC236}">
                        <a16:creationId xmlns:a16="http://schemas.microsoft.com/office/drawing/2014/main" xmlns="" id="{8AA2AA5D-4BA7-42A7-A668-CA610893206A}"/>
                      </a:ext>
                    </a:extLst>
                  </p:cNvPr>
                  <p:cNvSpPr/>
                  <p:nvPr/>
                </p:nvSpPr>
                <p:spPr>
                  <a:xfrm>
                    <a:off x="1742933" y="4672772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52" name="椭圆 251">
                    <a:extLst>
                      <a:ext uri="{FF2B5EF4-FFF2-40B4-BE49-F238E27FC236}">
                        <a16:creationId xmlns:a16="http://schemas.microsoft.com/office/drawing/2014/main" xmlns="" id="{BF190F15-B65C-4D0B-8C7B-308CB00D66C0}"/>
                      </a:ext>
                    </a:extLst>
                  </p:cNvPr>
                  <p:cNvSpPr/>
                  <p:nvPr/>
                </p:nvSpPr>
                <p:spPr>
                  <a:xfrm rot="2078530">
                    <a:off x="1777396" y="4583113"/>
                    <a:ext cx="266181" cy="125894"/>
                  </a:xfrm>
                  <a:prstGeom prst="ellipse">
                    <a:avLst/>
                  </a:prstGeom>
                  <a:solidFill>
                    <a:srgbClr val="FFC000">
                      <a:alpha val="65882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sp>
            <p:nvSpPr>
              <p:cNvPr id="223" name="椭圆 222">
                <a:extLst>
                  <a:ext uri="{FF2B5EF4-FFF2-40B4-BE49-F238E27FC236}">
                    <a16:creationId xmlns:a16="http://schemas.microsoft.com/office/drawing/2014/main" xmlns="" id="{2C63D305-CF2A-4EEF-B729-ED28285ADBC8}"/>
                  </a:ext>
                </a:extLst>
              </p:cNvPr>
              <p:cNvSpPr/>
              <p:nvPr/>
            </p:nvSpPr>
            <p:spPr>
              <a:xfrm rot="2573130">
                <a:off x="8560954" y="2911896"/>
                <a:ext cx="262440" cy="120375"/>
              </a:xfrm>
              <a:prstGeom prst="ellipse">
                <a:avLst/>
              </a:prstGeom>
              <a:solidFill>
                <a:srgbClr val="96C0EA">
                  <a:alpha val="65882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4" name="椭圆 223">
                <a:extLst>
                  <a:ext uri="{FF2B5EF4-FFF2-40B4-BE49-F238E27FC236}">
                    <a16:creationId xmlns:a16="http://schemas.microsoft.com/office/drawing/2014/main" xmlns="" id="{B6F6BD4B-D7E9-40EC-87FB-38DE9AE15616}"/>
                  </a:ext>
                </a:extLst>
              </p:cNvPr>
              <p:cNvSpPr/>
              <p:nvPr/>
            </p:nvSpPr>
            <p:spPr>
              <a:xfrm rot="7694853">
                <a:off x="9623729" y="2898419"/>
                <a:ext cx="279878" cy="120375"/>
              </a:xfrm>
              <a:prstGeom prst="ellipse">
                <a:avLst/>
              </a:prstGeom>
              <a:solidFill>
                <a:srgbClr val="96C0EA">
                  <a:alpha val="65882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8" name="文本框 227">
                <a:extLst>
                  <a:ext uri="{FF2B5EF4-FFF2-40B4-BE49-F238E27FC236}">
                    <a16:creationId xmlns:a16="http://schemas.microsoft.com/office/drawing/2014/main" xmlns="" id="{97B30BBB-77A3-495E-A018-2A1F79D1C999}"/>
                  </a:ext>
                </a:extLst>
              </p:cNvPr>
              <p:cNvSpPr txBox="1"/>
              <p:nvPr/>
            </p:nvSpPr>
            <p:spPr>
              <a:xfrm>
                <a:off x="8092907" y="1834552"/>
                <a:ext cx="1426107" cy="3558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SSB Period 25</a:t>
                </a:r>
              </a:p>
            </p:txBody>
          </p:sp>
          <p:sp>
            <p:nvSpPr>
              <p:cNvPr id="229" name="文本框 228">
                <a:extLst>
                  <a:ext uri="{FF2B5EF4-FFF2-40B4-BE49-F238E27FC236}">
                    <a16:creationId xmlns:a16="http://schemas.microsoft.com/office/drawing/2014/main" xmlns="" id="{A6AB3CD5-8796-4A26-8323-D4D6C9631C81}"/>
                  </a:ext>
                </a:extLst>
              </p:cNvPr>
              <p:cNvSpPr txBox="1"/>
              <p:nvPr/>
            </p:nvSpPr>
            <p:spPr>
              <a:xfrm>
                <a:off x="9281161" y="1827203"/>
                <a:ext cx="1203876" cy="3558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SSB Period 32</a:t>
                </a:r>
              </a:p>
            </p:txBody>
          </p:sp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xmlns="" id="{E1606D95-8B3D-4A5E-A4B1-B9BF615558DA}"/>
                  </a:ext>
                </a:extLst>
              </p:cNvPr>
              <p:cNvCxnSpPr/>
              <p:nvPr/>
            </p:nvCxnSpPr>
            <p:spPr>
              <a:xfrm>
                <a:off x="10395518" y="1894852"/>
                <a:ext cx="10340" cy="1404000"/>
              </a:xfrm>
              <a:prstGeom prst="line">
                <a:avLst/>
              </a:prstGeom>
              <a:noFill/>
              <a:ln w="6350" cap="flat" cmpd="sng" algn="ctr">
                <a:solidFill>
                  <a:srgbClr val="666666">
                    <a:lumMod val="60000"/>
                    <a:lumOff val="40000"/>
                  </a:srgbClr>
                </a:solidFill>
                <a:prstDash val="lgDash"/>
                <a:miter lim="800000"/>
              </a:ln>
              <a:effectLst/>
            </p:spPr>
          </p:cxnSp>
          <p:sp>
            <p:nvSpPr>
              <p:cNvPr id="234" name="文本框 233">
                <a:extLst>
                  <a:ext uri="{FF2B5EF4-FFF2-40B4-BE49-F238E27FC236}">
                    <a16:creationId xmlns:a16="http://schemas.microsoft.com/office/drawing/2014/main" xmlns="" id="{A691DE3D-77DC-43BB-AB68-C2F89138CF7C}"/>
                  </a:ext>
                </a:extLst>
              </p:cNvPr>
              <p:cNvSpPr txBox="1"/>
              <p:nvPr/>
            </p:nvSpPr>
            <p:spPr>
              <a:xfrm>
                <a:off x="701982" y="2096576"/>
                <a:ext cx="1443599" cy="38324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21815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gNB Tx beam</a:t>
                </a:r>
              </a:p>
            </p:txBody>
          </p:sp>
          <p:sp>
            <p:nvSpPr>
              <p:cNvPr id="235" name="文本框 234">
                <a:extLst>
                  <a:ext uri="{FF2B5EF4-FFF2-40B4-BE49-F238E27FC236}">
                    <a16:creationId xmlns:a16="http://schemas.microsoft.com/office/drawing/2014/main" xmlns="" id="{C03365B4-8066-4D1F-9192-776DDA991457}"/>
                  </a:ext>
                </a:extLst>
              </p:cNvPr>
              <p:cNvSpPr txBox="1"/>
              <p:nvPr/>
            </p:nvSpPr>
            <p:spPr>
              <a:xfrm>
                <a:off x="771472" y="2830242"/>
                <a:ext cx="1374108" cy="4106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21815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UE Rx beam</a:t>
                </a:r>
              </a:p>
            </p:txBody>
          </p:sp>
          <p:sp>
            <p:nvSpPr>
              <p:cNvPr id="237" name="文本框 236">
                <a:extLst>
                  <a:ext uri="{FF2B5EF4-FFF2-40B4-BE49-F238E27FC236}">
                    <a16:creationId xmlns:a16="http://schemas.microsoft.com/office/drawing/2014/main" xmlns="" id="{6A71625E-D0AB-462B-8E7C-F968434FCC6B}"/>
                  </a:ext>
                </a:extLst>
              </p:cNvPr>
              <p:cNvSpPr txBox="1"/>
              <p:nvPr/>
            </p:nvSpPr>
            <p:spPr>
              <a:xfrm>
                <a:off x="2781842" y="3519884"/>
                <a:ext cx="947050" cy="26481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AGC1</a:t>
                </a:r>
              </a:p>
            </p:txBody>
          </p:sp>
          <p:sp>
            <p:nvSpPr>
              <p:cNvPr id="238" name="文本框 237">
                <a:extLst>
                  <a:ext uri="{FF2B5EF4-FFF2-40B4-BE49-F238E27FC236}">
                    <a16:creationId xmlns:a16="http://schemas.microsoft.com/office/drawing/2014/main" xmlns="" id="{3C4DDB1F-FB69-489E-9A05-5A0F26CB2FDB}"/>
                  </a:ext>
                </a:extLst>
              </p:cNvPr>
              <p:cNvSpPr txBox="1"/>
              <p:nvPr/>
            </p:nvSpPr>
            <p:spPr>
              <a:xfrm>
                <a:off x="2293237" y="3011549"/>
                <a:ext cx="682912" cy="4106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Rx1</a:t>
                </a:r>
              </a:p>
            </p:txBody>
          </p:sp>
          <p:sp>
            <p:nvSpPr>
              <p:cNvPr id="239" name="文本框 238">
                <a:extLst>
                  <a:ext uri="{FF2B5EF4-FFF2-40B4-BE49-F238E27FC236}">
                    <a16:creationId xmlns:a16="http://schemas.microsoft.com/office/drawing/2014/main" xmlns="" id="{B75927B8-4486-4A8B-8C3F-260BD74CC225}"/>
                  </a:ext>
                </a:extLst>
              </p:cNvPr>
              <p:cNvSpPr txBox="1"/>
              <p:nvPr/>
            </p:nvSpPr>
            <p:spPr>
              <a:xfrm>
                <a:off x="3437208" y="3013712"/>
                <a:ext cx="685472" cy="4106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Rx8</a:t>
                </a:r>
              </a:p>
            </p:txBody>
          </p:sp>
          <p:sp>
            <p:nvSpPr>
              <p:cNvPr id="243" name="文本框 242">
                <a:extLst>
                  <a:ext uri="{FF2B5EF4-FFF2-40B4-BE49-F238E27FC236}">
                    <a16:creationId xmlns:a16="http://schemas.microsoft.com/office/drawing/2014/main" xmlns="" id="{B01AE4D4-74EB-4D8C-9F8C-546883C464CC}"/>
                  </a:ext>
                </a:extLst>
              </p:cNvPr>
              <p:cNvSpPr txBox="1"/>
              <p:nvPr/>
            </p:nvSpPr>
            <p:spPr>
              <a:xfrm>
                <a:off x="2178491" y="2375644"/>
                <a:ext cx="997399" cy="35587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>
                <a:defPPr>
                  <a:defRPr lang="en-US"/>
                </a:defPPr>
                <a:lvl1pPr algn="ctr">
                  <a:spcAft>
                    <a:spcPts val="300"/>
                  </a:spcAft>
                  <a:buNone/>
                  <a:defRPr sz="900" b="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Tx1~Tx32</a:t>
                </a:r>
                <a:endPara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6" name="文本框 245">
                <a:extLst>
                  <a:ext uri="{FF2B5EF4-FFF2-40B4-BE49-F238E27FC236}">
                    <a16:creationId xmlns:a16="http://schemas.microsoft.com/office/drawing/2014/main" xmlns="" id="{4F6D3608-6103-47B1-B70C-499A83E9F5A2}"/>
                  </a:ext>
                </a:extLst>
              </p:cNvPr>
              <p:cNvSpPr txBox="1"/>
              <p:nvPr/>
            </p:nvSpPr>
            <p:spPr>
              <a:xfrm>
                <a:off x="4848595" y="3519881"/>
                <a:ext cx="947050" cy="26481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AGC2</a:t>
                </a:r>
              </a:p>
            </p:txBody>
          </p:sp>
          <p:sp>
            <p:nvSpPr>
              <p:cNvPr id="247" name="文本框 246">
                <a:extLst>
                  <a:ext uri="{FF2B5EF4-FFF2-40B4-BE49-F238E27FC236}">
                    <a16:creationId xmlns:a16="http://schemas.microsoft.com/office/drawing/2014/main" xmlns="" id="{73C1ABDE-0BEB-458E-97F4-FC272E968BDD}"/>
                  </a:ext>
                </a:extLst>
              </p:cNvPr>
              <p:cNvSpPr txBox="1"/>
              <p:nvPr/>
            </p:nvSpPr>
            <p:spPr>
              <a:xfrm>
                <a:off x="6622949" y="3509594"/>
                <a:ext cx="1420575" cy="26481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Coarse Sync.</a:t>
                </a:r>
              </a:p>
            </p:txBody>
          </p:sp>
          <p:sp>
            <p:nvSpPr>
              <p:cNvPr id="248" name="文本框 247">
                <a:extLst>
                  <a:ext uri="{FF2B5EF4-FFF2-40B4-BE49-F238E27FC236}">
                    <a16:creationId xmlns:a16="http://schemas.microsoft.com/office/drawing/2014/main" xmlns="" id="{424012E6-9335-46D4-9283-A81BB38D8193}"/>
                  </a:ext>
                </a:extLst>
              </p:cNvPr>
              <p:cNvSpPr txBox="1"/>
              <p:nvPr/>
            </p:nvSpPr>
            <p:spPr>
              <a:xfrm>
                <a:off x="8877882" y="3420395"/>
                <a:ext cx="1132451" cy="4106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rPr>
                  <a:t>L1 meas.</a:t>
                </a:r>
              </a:p>
            </p:txBody>
          </p:sp>
        </p:grp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xmlns="" id="{6687DAD1-EF36-4DB3-8FA9-812686BA4C9F}"/>
                </a:ext>
              </a:extLst>
            </p:cNvPr>
            <p:cNvSpPr txBox="1"/>
            <p:nvPr/>
          </p:nvSpPr>
          <p:spPr>
            <a:xfrm>
              <a:off x="955179" y="2864308"/>
              <a:ext cx="1382186" cy="35792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221815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rPr>
                <a:t>Functionality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554886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3">
            <a:extLst>
              <a:ext uri="{FF2B5EF4-FFF2-40B4-BE49-F238E27FC236}">
                <a16:creationId xmlns:a16="http://schemas.microsoft.com/office/drawing/2014/main" xmlns="" id="{57778443-1C87-40D0-98AE-861F36B264BE}"/>
              </a:ext>
            </a:extLst>
          </p:cNvPr>
          <p:cNvSpPr txBox="1">
            <a:spLocks/>
          </p:cNvSpPr>
          <p:nvPr/>
        </p:nvSpPr>
        <p:spPr bwMode="auto">
          <a:xfrm>
            <a:off x="134414" y="134149"/>
            <a:ext cx="9809491" cy="476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0064" rIns="80129" bIns="40064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defTabSz="914400"/>
            <a:r>
              <a:rPr lang="en-US" altLang="zh-CN" sz="2400" b="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 Latency Beam Management</a:t>
            </a:r>
          </a:p>
        </p:txBody>
      </p:sp>
      <p:sp>
        <p:nvSpPr>
          <p:cNvPr id="9" name="矩形 199">
            <a:extLst>
              <a:ext uri="{FF2B5EF4-FFF2-40B4-BE49-F238E27FC236}">
                <a16:creationId xmlns:a16="http://schemas.microsoft.com/office/drawing/2014/main" xmlns="" id="{26B383D2-D1ED-48C0-908A-FEA0CFA2EA63}"/>
              </a:ext>
            </a:extLst>
          </p:cNvPr>
          <p:cNvSpPr/>
          <p:nvPr/>
        </p:nvSpPr>
        <p:spPr bwMode="auto">
          <a:xfrm flipV="1">
            <a:off x="104124" y="603862"/>
            <a:ext cx="11960741" cy="45701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 vert="horz" wrap="square" lIns="91344" tIns="45672" rIns="91344" bIns="45672" numCol="1" rtlCol="0" anchor="t" anchorCtr="0" compatLnSpc="1">
            <a:prstTxWarp prst="textNoShape">
              <a:avLst/>
            </a:prstTxWarp>
          </a:bodyPr>
          <a:lstStyle/>
          <a:p>
            <a:pPr defTabSz="913378"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z="1799">
              <a:solidFill>
                <a:srgbClr val="000000"/>
              </a:solidFill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xmlns="" id="{E14E7E0A-BC69-4EE9-BC43-A172FA5EF752}"/>
              </a:ext>
            </a:extLst>
          </p:cNvPr>
          <p:cNvSpPr/>
          <p:nvPr/>
        </p:nvSpPr>
        <p:spPr>
          <a:xfrm>
            <a:off x="134414" y="689553"/>
            <a:ext cx="11450472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dirty="0">
                <a:solidFill>
                  <a:srgbClr val="1D1D1A"/>
                </a:solidFill>
              </a:rPr>
              <a:t>In following evaluations, it shows that, with FR1 assistance,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1D1D1A"/>
                </a:solidFill>
              </a:rPr>
              <a:t>Significant gain could be obtained with </a:t>
            </a:r>
            <a:r>
              <a:rPr lang="en-US" altLang="zh-CN" sz="1400">
                <a:solidFill>
                  <a:srgbClr val="1D1D1A"/>
                </a:solidFill>
              </a:rPr>
              <a:t>new T-RS</a:t>
            </a:r>
            <a:r>
              <a:rPr lang="en-US" altLang="zh-CN" sz="1400" dirty="0">
                <a:solidFill>
                  <a:srgbClr val="1D1D1A"/>
                </a:solidFill>
              </a:rPr>
              <a:t>, especially for big data packets.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rgbClr val="1D1D1A"/>
                </a:solidFill>
              </a:rPr>
              <a:t>Top 8 </a:t>
            </a:r>
            <a:r>
              <a:rPr lang="en-US" altLang="zh-CN" sz="1400" dirty="0">
                <a:solidFill>
                  <a:srgbClr val="1D1D1A"/>
                </a:solidFill>
              </a:rPr>
              <a:t>beams will cover the best beam direction for FR2 with probability </a:t>
            </a:r>
            <a:r>
              <a:rPr lang="en-US" altLang="zh-CN" sz="1400">
                <a:solidFill>
                  <a:srgbClr val="1D1D1A"/>
                </a:solidFill>
              </a:rPr>
              <a:t>of 95%~</a:t>
            </a:r>
            <a:r>
              <a:rPr lang="en-US" altLang="zh-CN" sz="1400" dirty="0">
                <a:solidFill>
                  <a:srgbClr val="1D1D1A"/>
                </a:solidFill>
              </a:rPr>
              <a:t>97%.</a:t>
            </a:r>
          </a:p>
        </p:txBody>
      </p:sp>
      <p:sp>
        <p:nvSpPr>
          <p:cNvPr id="16" name="圆角矩形 16">
            <a:extLst>
              <a:ext uri="{FF2B5EF4-FFF2-40B4-BE49-F238E27FC236}">
                <a16:creationId xmlns:a16="http://schemas.microsoft.com/office/drawing/2014/main" xmlns="" id="{F4BA4D97-ABD7-4000-A4BD-5821190F450A}"/>
              </a:ext>
            </a:extLst>
          </p:cNvPr>
          <p:cNvSpPr/>
          <p:nvPr/>
        </p:nvSpPr>
        <p:spPr>
          <a:xfrm>
            <a:off x="455730" y="1743075"/>
            <a:ext cx="3957856" cy="4959963"/>
          </a:xfrm>
          <a:prstGeom prst="roundRect">
            <a:avLst>
              <a:gd name="adj" fmla="val 1861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666666"/>
              </a:solidFill>
              <a:latin typeface="Calibri" panose="020F0502020204030204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" name="圆角矩形 16">
            <a:extLst>
              <a:ext uri="{FF2B5EF4-FFF2-40B4-BE49-F238E27FC236}">
                <a16:creationId xmlns:a16="http://schemas.microsoft.com/office/drawing/2014/main" xmlns="" id="{BF2ED418-E975-486B-AF75-13795D01C2E4}"/>
              </a:ext>
            </a:extLst>
          </p:cNvPr>
          <p:cNvSpPr/>
          <p:nvPr/>
        </p:nvSpPr>
        <p:spPr>
          <a:xfrm>
            <a:off x="4725567" y="1743075"/>
            <a:ext cx="7047670" cy="4962502"/>
          </a:xfrm>
          <a:prstGeom prst="roundRect">
            <a:avLst>
              <a:gd name="adj" fmla="val 2011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666666"/>
              </a:solidFill>
              <a:latin typeface="Calibri" panose="020F0502020204030204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8" name="文本框 286">
            <a:extLst>
              <a:ext uri="{FF2B5EF4-FFF2-40B4-BE49-F238E27FC236}">
                <a16:creationId xmlns:a16="http://schemas.microsoft.com/office/drawing/2014/main" xmlns="" id="{CE3309AB-6C8A-4E6F-839E-0BB1AB276518}"/>
              </a:ext>
            </a:extLst>
          </p:cNvPr>
          <p:cNvSpPr txBox="1"/>
          <p:nvPr/>
        </p:nvSpPr>
        <p:spPr>
          <a:xfrm>
            <a:off x="6919298" y="1553752"/>
            <a:ext cx="2842679" cy="307777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kern="0" dirty="0">
                <a:solidFill>
                  <a:srgbClr val="170BB5"/>
                </a:solidFill>
                <a:ea typeface="微软雅黑"/>
                <a:cs typeface="Arial" panose="020B0604020202020204" pitchFamily="34" charset="0"/>
              </a:rPr>
              <a:t>Performance Evaluation</a:t>
            </a:r>
          </a:p>
        </p:txBody>
      </p:sp>
      <p:sp>
        <p:nvSpPr>
          <p:cNvPr id="19" name="文本框 287">
            <a:extLst>
              <a:ext uri="{FF2B5EF4-FFF2-40B4-BE49-F238E27FC236}">
                <a16:creationId xmlns:a16="http://schemas.microsoft.com/office/drawing/2014/main" xmlns="" id="{9DED3C55-8AB7-499A-918A-59B321D4F910}"/>
              </a:ext>
            </a:extLst>
          </p:cNvPr>
          <p:cNvSpPr txBox="1"/>
          <p:nvPr/>
        </p:nvSpPr>
        <p:spPr>
          <a:xfrm>
            <a:off x="999924" y="1545277"/>
            <a:ext cx="2946195" cy="307777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kern="0" dirty="0">
                <a:solidFill>
                  <a:srgbClr val="170BB5"/>
                </a:solidFill>
                <a:ea typeface="微软雅黑"/>
                <a:cs typeface="Arial" panose="020B0604020202020204" pitchFamily="34" charset="0"/>
              </a:rPr>
              <a:t>Simulation assumption</a:t>
            </a:r>
          </a:p>
        </p:txBody>
      </p:sp>
      <p:graphicFrame>
        <p:nvGraphicFramePr>
          <p:cNvPr id="20" name="内容占位符 3">
            <a:extLst>
              <a:ext uri="{FF2B5EF4-FFF2-40B4-BE49-F238E27FC236}">
                <a16:creationId xmlns:a16="http://schemas.microsoft.com/office/drawing/2014/main" xmlns="" id="{9FA9EE09-D62D-4CF4-8889-59A7777407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2330643"/>
              </p:ext>
            </p:extLst>
          </p:nvPr>
        </p:nvGraphicFramePr>
        <p:xfrm>
          <a:off x="674040" y="2166504"/>
          <a:ext cx="3600000" cy="1938460"/>
        </p:xfrm>
        <a:graphic>
          <a:graphicData uri="http://schemas.openxmlformats.org/drawingml/2006/table">
            <a:tbl>
              <a:tblPr firstRow="1" bandRow="1"/>
              <a:tblGrid>
                <a:gridCol w="1512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44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44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9669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Parameters</a:t>
                      </a:r>
                      <a:endParaRPr lang="zh-CN" altLang="en-US" sz="8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8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FR1</a:t>
                      </a:r>
                      <a:endParaRPr lang="zh-CN" altLang="en-US" sz="8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FR2</a:t>
                      </a:r>
                      <a:endParaRPr lang="zh-CN" altLang="en-US" sz="8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666666"/>
                      </a:solidFill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666666"/>
                      </a:solidFill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669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Bandwidth</a:t>
                      </a:r>
                      <a:endParaRPr lang="zh-CN" altLang="en-US" sz="8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100 MHz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400 MHz</a:t>
                      </a:r>
                      <a:endParaRPr lang="zh-CN" altLang="en-US" sz="8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04568714"/>
                  </a:ext>
                </a:extLst>
              </a:tr>
              <a:tr h="19669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BS</a:t>
                      </a:r>
                      <a:r>
                        <a:rPr lang="en-US" altLang="zh-CN" sz="800" baseline="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antenna </a:t>
                      </a:r>
                      <a:r>
                        <a:rPr lang="en-US" altLang="zh-CN" sz="8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[Mg, Ng, M, N, P] </a:t>
                      </a:r>
                      <a:endParaRPr lang="zh-CN" altLang="en-US" sz="8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[1,1,4,8,2]</a:t>
                      </a:r>
                      <a:endParaRPr lang="zh-CN" altLang="en-US" sz="8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[1,1,16,16,2]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669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BS</a:t>
                      </a:r>
                      <a:r>
                        <a:rPr lang="zh-CN" altLang="en-US" sz="800" baseline="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800" baseline="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antenna location</a:t>
                      </a:r>
                      <a:endParaRPr lang="en-US" altLang="zh-CN" sz="8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FR1 and FR2 co-located</a:t>
                      </a:r>
                      <a:endParaRPr lang="zh-CN" altLang="en-US" sz="8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altLang="zh-CN" sz="8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669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Height of antenna</a:t>
                      </a:r>
                      <a:endParaRPr lang="zh-CN" altLang="en-US" sz="8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4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8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BS:</a:t>
                      </a:r>
                      <a:r>
                        <a:rPr lang="en-US" altLang="zh-CN" sz="800" baseline="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8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25 m; UE:</a:t>
                      </a:r>
                      <a:r>
                        <a:rPr lang="en-US" altLang="zh-CN" sz="800" baseline="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8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1.5 m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02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Channel</a:t>
                      </a:r>
                      <a:r>
                        <a:rPr lang="en-US" altLang="zh-CN" sz="800" baseline="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model 1</a:t>
                      </a:r>
                      <a:endParaRPr lang="zh-CN" altLang="en-US" sz="8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4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8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3GPP</a:t>
                      </a:r>
                      <a:r>
                        <a:rPr lang="en-US" altLang="zh-CN" sz="800" baseline="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channel model</a:t>
                      </a:r>
                      <a:r>
                        <a:rPr lang="en-US" altLang="zh-CN" sz="800" dirty="0">
                          <a:latin typeface="Arial" panose="020B0604020202020204" pitchFamily="34" charset="0"/>
                          <a:ea typeface="微软雅黑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8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(Uma, </a:t>
                      </a:r>
                      <a:r>
                        <a:rPr lang="en-US" altLang="zh-CN" sz="800" dirty="0">
                          <a:latin typeface="Arial" panose="020B0604020202020204" pitchFamily="34" charset="0"/>
                          <a:ea typeface="微软雅黑" charset="0"/>
                          <a:cs typeface="Arial" panose="020B0604020202020204" pitchFamily="34" charset="0"/>
                        </a:rPr>
                        <a:t>correlation modelling 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charset="0"/>
                          <a:cs typeface="Arial" panose="020B0604020202020204" pitchFamily="34" charset="0"/>
                        </a:rPr>
                        <a:t>for multi</a:t>
                      </a:r>
                      <a:r>
                        <a:rPr lang="zh-CN" alt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charset="0"/>
                          <a:cs typeface="Arial" panose="020B0604020202020204" pitchFamily="34" charset="0"/>
                        </a:rPr>
                        <a:t>frequency simulations</a:t>
                      </a:r>
                      <a:r>
                        <a:rPr lang="en-US" altLang="zh-CN" sz="800" dirty="0">
                          <a:latin typeface="Arial" panose="020B0604020202020204" pitchFamily="34" charset="0"/>
                          <a:ea typeface="微软雅黑" charset="0"/>
                          <a:cs typeface="Arial" panose="020B0604020202020204" pitchFamily="34" charset="0"/>
                        </a:rPr>
                        <a:t>)</a:t>
                      </a:r>
                      <a:endParaRPr lang="en-US" altLang="zh-CN" sz="800" baseline="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666666"/>
                      </a:solidFill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666666"/>
                      </a:solidFill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819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Channel</a:t>
                      </a:r>
                      <a:r>
                        <a:rPr lang="en-US" altLang="zh-CN" sz="800" baseline="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model 2</a:t>
                      </a:r>
                      <a:endParaRPr lang="zh-CN" altLang="en-US" sz="8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4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aseline="0" dirty="0">
                          <a:latin typeface="Arial" panose="020B0604020202020204" pitchFamily="34" charset="0"/>
                          <a:ea typeface="微软雅黑" charset="0"/>
                          <a:cs typeface="Arial" panose="020B0604020202020204" pitchFamily="34" charset="0"/>
                        </a:rPr>
                        <a:t>Measurement Calibrated channel model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6819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Data composition</a:t>
                      </a:r>
                      <a:endParaRPr lang="zh-CN" altLang="en-US" sz="8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4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800" baseline="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Mixed LOS&amp;NLOS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1" name="图表 96">
            <a:extLst>
              <a:ext uri="{FF2B5EF4-FFF2-40B4-BE49-F238E27FC236}">
                <a16:creationId xmlns:a16="http://schemas.microsoft.com/office/drawing/2014/main" xmlns="" id="{74F6413A-100E-42B4-A932-36570C09C213}"/>
              </a:ext>
            </a:extLst>
          </p:cNvPr>
          <p:cNvGraphicFramePr/>
          <p:nvPr>
            <p:extLst/>
          </p:nvPr>
        </p:nvGraphicFramePr>
        <p:xfrm>
          <a:off x="4960501" y="4987530"/>
          <a:ext cx="1972860" cy="1578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2" name="组合 97">
            <a:extLst>
              <a:ext uri="{FF2B5EF4-FFF2-40B4-BE49-F238E27FC236}">
                <a16:creationId xmlns:a16="http://schemas.microsoft.com/office/drawing/2014/main" xmlns="" id="{CFC2F079-BFCD-467E-A549-FB822CFCAD7A}"/>
              </a:ext>
            </a:extLst>
          </p:cNvPr>
          <p:cNvGrpSpPr/>
          <p:nvPr/>
        </p:nvGrpSpPr>
        <p:grpSpPr>
          <a:xfrm>
            <a:off x="7212022" y="4474036"/>
            <a:ext cx="4327324" cy="2146574"/>
            <a:chOff x="8632341" y="3705010"/>
            <a:chExt cx="3224951" cy="2082176"/>
          </a:xfrm>
        </p:grpSpPr>
        <p:graphicFrame>
          <p:nvGraphicFramePr>
            <p:cNvPr id="23" name="图表 98">
              <a:extLst>
                <a:ext uri="{FF2B5EF4-FFF2-40B4-BE49-F238E27FC236}">
                  <a16:creationId xmlns:a16="http://schemas.microsoft.com/office/drawing/2014/main" xmlns="" id="{A2BD2E6C-3632-439C-BCFE-D434683AF03D}"/>
                </a:ext>
              </a:extLst>
            </p:cNvPr>
            <p:cNvGraphicFramePr>
              <a:graphicFrameLocks/>
            </p:cNvGraphicFramePr>
            <p:nvPr>
              <p:extLst/>
            </p:nvPr>
          </p:nvGraphicFramePr>
          <p:xfrm>
            <a:off x="8632341" y="3705010"/>
            <a:ext cx="3180246" cy="20821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4" name="文本框 99">
              <a:extLst>
                <a:ext uri="{FF2B5EF4-FFF2-40B4-BE49-F238E27FC236}">
                  <a16:creationId xmlns:a16="http://schemas.microsoft.com/office/drawing/2014/main" xmlns="" id="{65D50407-3EBA-48DE-A859-5F25F6B98836}"/>
                </a:ext>
              </a:extLst>
            </p:cNvPr>
            <p:cNvSpPr txBox="1"/>
            <p:nvPr/>
          </p:nvSpPr>
          <p:spPr>
            <a:xfrm>
              <a:off x="11279676" y="4110421"/>
              <a:ext cx="577616" cy="1959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altLang="zh-CN" sz="800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2.57X</a:t>
              </a:r>
              <a:endParaRPr lang="zh-CN" altLang="en-US" sz="8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5" name="文本框 100">
              <a:extLst>
                <a:ext uri="{FF2B5EF4-FFF2-40B4-BE49-F238E27FC236}">
                  <a16:creationId xmlns:a16="http://schemas.microsoft.com/office/drawing/2014/main" xmlns="" id="{EF5F1DA4-DD09-408C-A04F-D073A1E9276B}"/>
                </a:ext>
              </a:extLst>
            </p:cNvPr>
            <p:cNvSpPr txBox="1"/>
            <p:nvPr/>
          </p:nvSpPr>
          <p:spPr>
            <a:xfrm>
              <a:off x="10760339" y="4177627"/>
              <a:ext cx="577616" cy="1959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altLang="zh-CN" sz="800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2.61X</a:t>
              </a:r>
              <a:endParaRPr lang="zh-CN" altLang="en-US" sz="8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6" name="文本框 101">
              <a:extLst>
                <a:ext uri="{FF2B5EF4-FFF2-40B4-BE49-F238E27FC236}">
                  <a16:creationId xmlns:a16="http://schemas.microsoft.com/office/drawing/2014/main" xmlns="" id="{187B5337-3313-4869-9FF4-5D2EC41A7690}"/>
                </a:ext>
              </a:extLst>
            </p:cNvPr>
            <p:cNvSpPr txBox="1"/>
            <p:nvPr/>
          </p:nvSpPr>
          <p:spPr>
            <a:xfrm>
              <a:off x="9229728" y="4716807"/>
              <a:ext cx="557492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altLang="zh-CN" sz="800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1.11X</a:t>
              </a:r>
              <a:endParaRPr lang="zh-CN" altLang="en-US" sz="8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7" name="文本框 102">
              <a:extLst>
                <a:ext uri="{FF2B5EF4-FFF2-40B4-BE49-F238E27FC236}">
                  <a16:creationId xmlns:a16="http://schemas.microsoft.com/office/drawing/2014/main" xmlns="" id="{C26FE971-1EA9-4AB5-96EA-0EF34BC1E376}"/>
                </a:ext>
              </a:extLst>
            </p:cNvPr>
            <p:cNvSpPr txBox="1"/>
            <p:nvPr/>
          </p:nvSpPr>
          <p:spPr>
            <a:xfrm>
              <a:off x="9725206" y="4557074"/>
              <a:ext cx="522688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altLang="zh-CN" sz="800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1.71X</a:t>
              </a:r>
              <a:endParaRPr lang="zh-CN" altLang="en-US" sz="8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8" name="文本框 103">
              <a:extLst>
                <a:ext uri="{FF2B5EF4-FFF2-40B4-BE49-F238E27FC236}">
                  <a16:creationId xmlns:a16="http://schemas.microsoft.com/office/drawing/2014/main" xmlns="" id="{F6194890-C229-4315-B5C3-8C58802F2BAF}"/>
                </a:ext>
              </a:extLst>
            </p:cNvPr>
            <p:cNvSpPr txBox="1"/>
            <p:nvPr/>
          </p:nvSpPr>
          <p:spPr>
            <a:xfrm>
              <a:off x="10222464" y="4396260"/>
              <a:ext cx="565095" cy="1959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altLang="zh-CN" sz="800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2.19X</a:t>
              </a:r>
              <a:endParaRPr lang="zh-CN" altLang="en-US" sz="8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9" name="文本框 104">
              <a:extLst>
                <a:ext uri="{FF2B5EF4-FFF2-40B4-BE49-F238E27FC236}">
                  <a16:creationId xmlns:a16="http://schemas.microsoft.com/office/drawing/2014/main" xmlns="" id="{CE946A43-9641-4C61-8EEA-597AD13E3683}"/>
                </a:ext>
              </a:extLst>
            </p:cNvPr>
            <p:cNvSpPr txBox="1"/>
            <p:nvPr/>
          </p:nvSpPr>
          <p:spPr>
            <a:xfrm>
              <a:off x="11107749" y="4296544"/>
              <a:ext cx="556446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altLang="zh-CN" sz="800" kern="0" dirty="0">
                  <a:solidFill>
                    <a:srgbClr val="5B9B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2.04X</a:t>
              </a:r>
              <a:endParaRPr lang="zh-CN" altLang="en-US" sz="800" kern="0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30" name="文本框 105">
              <a:extLst>
                <a:ext uri="{FF2B5EF4-FFF2-40B4-BE49-F238E27FC236}">
                  <a16:creationId xmlns:a16="http://schemas.microsoft.com/office/drawing/2014/main" xmlns="" id="{6AA7DE89-7E2E-46A9-ACA6-08B84BF8247C}"/>
                </a:ext>
              </a:extLst>
            </p:cNvPr>
            <p:cNvSpPr txBox="1"/>
            <p:nvPr/>
          </p:nvSpPr>
          <p:spPr>
            <a:xfrm>
              <a:off x="10610087" y="4449352"/>
              <a:ext cx="530355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altLang="zh-CN" sz="800" kern="0" dirty="0">
                  <a:solidFill>
                    <a:srgbClr val="5B9B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1.85X</a:t>
              </a:r>
              <a:endParaRPr lang="zh-CN" altLang="en-US" sz="800" kern="0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31" name="文本框 106">
              <a:extLst>
                <a:ext uri="{FF2B5EF4-FFF2-40B4-BE49-F238E27FC236}">
                  <a16:creationId xmlns:a16="http://schemas.microsoft.com/office/drawing/2014/main" xmlns="" id="{957B9791-7ABB-47EA-B332-45BF2BAF9F37}"/>
                </a:ext>
              </a:extLst>
            </p:cNvPr>
            <p:cNvSpPr txBox="1"/>
            <p:nvPr/>
          </p:nvSpPr>
          <p:spPr>
            <a:xfrm>
              <a:off x="9095945" y="4774445"/>
              <a:ext cx="480208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altLang="zh-CN" sz="800" kern="0" dirty="0">
                  <a:solidFill>
                    <a:srgbClr val="5B9B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1X</a:t>
              </a:r>
              <a:endParaRPr lang="zh-CN" altLang="en-US" sz="800" kern="0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32" name="文本框 107">
              <a:extLst>
                <a:ext uri="{FF2B5EF4-FFF2-40B4-BE49-F238E27FC236}">
                  <a16:creationId xmlns:a16="http://schemas.microsoft.com/office/drawing/2014/main" xmlns="" id="{15D0A93B-F976-4F19-9A82-D0A18733C8C9}"/>
                </a:ext>
              </a:extLst>
            </p:cNvPr>
            <p:cNvSpPr txBox="1"/>
            <p:nvPr/>
          </p:nvSpPr>
          <p:spPr>
            <a:xfrm>
              <a:off x="9590228" y="4765176"/>
              <a:ext cx="522688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altLang="zh-CN" sz="800" kern="0" dirty="0">
                  <a:solidFill>
                    <a:srgbClr val="5B9B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1X</a:t>
              </a:r>
              <a:endParaRPr lang="zh-CN" altLang="en-US" sz="800" kern="0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33" name="文本框 108">
              <a:extLst>
                <a:ext uri="{FF2B5EF4-FFF2-40B4-BE49-F238E27FC236}">
                  <a16:creationId xmlns:a16="http://schemas.microsoft.com/office/drawing/2014/main" xmlns="" id="{6630C497-8808-4CAC-9BC3-B087E3786A11}"/>
                </a:ext>
              </a:extLst>
            </p:cNvPr>
            <p:cNvSpPr txBox="1"/>
            <p:nvPr/>
          </p:nvSpPr>
          <p:spPr>
            <a:xfrm>
              <a:off x="10070556" y="4684155"/>
              <a:ext cx="582114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altLang="zh-CN" sz="800" kern="0" dirty="0">
                  <a:solidFill>
                    <a:srgbClr val="5B9B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1.23X</a:t>
              </a:r>
              <a:endParaRPr lang="zh-CN" altLang="en-US" sz="800" kern="0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34" name="矩形 109">
            <a:extLst>
              <a:ext uri="{FF2B5EF4-FFF2-40B4-BE49-F238E27FC236}">
                <a16:creationId xmlns:a16="http://schemas.microsoft.com/office/drawing/2014/main" xmlns="" id="{3A8FB40B-28F6-4443-B7CF-B5CDF4860DB0}"/>
              </a:ext>
            </a:extLst>
          </p:cNvPr>
          <p:cNvSpPr/>
          <p:nvPr/>
        </p:nvSpPr>
        <p:spPr>
          <a:xfrm>
            <a:off x="1656160" y="4500776"/>
            <a:ext cx="1444043" cy="335967"/>
          </a:xfrm>
          <a:prstGeom prst="rect">
            <a:avLst/>
          </a:prstGeom>
          <a:solidFill>
            <a:srgbClr val="DEEBF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8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Beam prediction based on FR1 channel info.</a:t>
            </a:r>
            <a:endParaRPr lang="zh-CN" altLang="en-US" sz="800" kern="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110">
            <a:extLst>
              <a:ext uri="{FF2B5EF4-FFF2-40B4-BE49-F238E27FC236}">
                <a16:creationId xmlns:a16="http://schemas.microsoft.com/office/drawing/2014/main" xmlns="" id="{FA6E0039-DD53-4023-830C-F45191D7AEF2}"/>
              </a:ext>
            </a:extLst>
          </p:cNvPr>
          <p:cNvSpPr/>
          <p:nvPr/>
        </p:nvSpPr>
        <p:spPr>
          <a:xfrm>
            <a:off x="1656161" y="5276141"/>
            <a:ext cx="1440308" cy="322375"/>
          </a:xfrm>
          <a:prstGeom prst="rect">
            <a:avLst/>
          </a:prstGeom>
          <a:solidFill>
            <a:srgbClr val="DEEBF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800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 8 </a:t>
            </a:r>
            <a:r>
              <a:rPr lang="en-US" altLang="zh-CN" sz="8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beam training based on T-RS</a:t>
            </a:r>
            <a:endParaRPr lang="zh-CN" altLang="en-US" sz="800" kern="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111">
            <a:extLst>
              <a:ext uri="{FF2B5EF4-FFF2-40B4-BE49-F238E27FC236}">
                <a16:creationId xmlns:a16="http://schemas.microsoft.com/office/drawing/2014/main" xmlns="" id="{7CA99120-5D08-42C3-9958-91B779E62059}"/>
              </a:ext>
            </a:extLst>
          </p:cNvPr>
          <p:cNvSpPr/>
          <p:nvPr/>
        </p:nvSpPr>
        <p:spPr>
          <a:xfrm>
            <a:off x="2221061" y="6086708"/>
            <a:ext cx="1490554" cy="429502"/>
          </a:xfrm>
          <a:prstGeom prst="rect">
            <a:avLst/>
          </a:prstGeom>
          <a:solidFill>
            <a:srgbClr val="DEEBF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8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takes 640ms to fall back to remaining beams if activation is unsuccessful.</a:t>
            </a:r>
            <a:endParaRPr lang="zh-CN" altLang="en-US" sz="800" kern="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112">
            <a:extLst>
              <a:ext uri="{FF2B5EF4-FFF2-40B4-BE49-F238E27FC236}">
                <a16:creationId xmlns:a16="http://schemas.microsoft.com/office/drawing/2014/main" xmlns="" id="{DBA2BAF8-0094-4EB8-93EA-A40BFA4D54C6}"/>
              </a:ext>
            </a:extLst>
          </p:cNvPr>
          <p:cNvSpPr/>
          <p:nvPr/>
        </p:nvSpPr>
        <p:spPr>
          <a:xfrm>
            <a:off x="1203311" y="6089659"/>
            <a:ext cx="913231" cy="426551"/>
          </a:xfrm>
          <a:prstGeom prst="rect">
            <a:avLst/>
          </a:prstGeom>
          <a:solidFill>
            <a:srgbClr val="DEEBF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8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takes 20ms if activation is successful.</a:t>
            </a:r>
          </a:p>
        </p:txBody>
      </p:sp>
      <p:cxnSp>
        <p:nvCxnSpPr>
          <p:cNvPr id="38" name="直接箭头连接符 113">
            <a:extLst>
              <a:ext uri="{FF2B5EF4-FFF2-40B4-BE49-F238E27FC236}">
                <a16:creationId xmlns:a16="http://schemas.microsoft.com/office/drawing/2014/main" xmlns="" id="{90056606-8D87-48EC-8DE2-B94A9AE72C6D}"/>
              </a:ext>
            </a:extLst>
          </p:cNvPr>
          <p:cNvCxnSpPr>
            <a:stCxn id="34" idx="2"/>
            <a:endCxn id="35" idx="0"/>
          </p:cNvCxnSpPr>
          <p:nvPr/>
        </p:nvCxnSpPr>
        <p:spPr>
          <a:xfrm flipH="1">
            <a:off x="2376315" y="4836743"/>
            <a:ext cx="1867" cy="439398"/>
          </a:xfrm>
          <a:prstGeom prst="straightConnector1">
            <a:avLst/>
          </a:prstGeom>
          <a:noFill/>
          <a:ln w="9525" cap="flat" cmpd="sng" algn="ctr">
            <a:solidFill>
              <a:srgbClr val="666666">
                <a:lumMod val="60000"/>
                <a:lumOff val="40000"/>
              </a:srgbClr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9" name="直接箭头连接符 114">
            <a:extLst>
              <a:ext uri="{FF2B5EF4-FFF2-40B4-BE49-F238E27FC236}">
                <a16:creationId xmlns:a16="http://schemas.microsoft.com/office/drawing/2014/main" xmlns="" id="{484C2133-5693-4EAC-9E77-17C8550C15AC}"/>
              </a:ext>
            </a:extLst>
          </p:cNvPr>
          <p:cNvCxnSpPr>
            <a:stCxn id="35" idx="2"/>
            <a:endCxn id="37" idx="0"/>
          </p:cNvCxnSpPr>
          <p:nvPr/>
        </p:nvCxnSpPr>
        <p:spPr>
          <a:xfrm flipH="1">
            <a:off x="1659927" y="5598516"/>
            <a:ext cx="716388" cy="491143"/>
          </a:xfrm>
          <a:prstGeom prst="straightConnector1">
            <a:avLst/>
          </a:prstGeom>
          <a:noFill/>
          <a:ln w="9525" cap="flat" cmpd="sng" algn="ctr">
            <a:solidFill>
              <a:srgbClr val="666666">
                <a:lumMod val="60000"/>
                <a:lumOff val="40000"/>
              </a:srgbClr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0" name="直接箭头连接符 115">
            <a:extLst>
              <a:ext uri="{FF2B5EF4-FFF2-40B4-BE49-F238E27FC236}">
                <a16:creationId xmlns:a16="http://schemas.microsoft.com/office/drawing/2014/main" xmlns="" id="{77EF9BD1-CA8A-4357-BBE0-2C0BE41B7F85}"/>
              </a:ext>
            </a:extLst>
          </p:cNvPr>
          <p:cNvCxnSpPr>
            <a:stCxn id="35" idx="2"/>
            <a:endCxn id="36" idx="0"/>
          </p:cNvCxnSpPr>
          <p:nvPr/>
        </p:nvCxnSpPr>
        <p:spPr>
          <a:xfrm>
            <a:off x="2376315" y="5598516"/>
            <a:ext cx="590023" cy="488192"/>
          </a:xfrm>
          <a:prstGeom prst="straightConnector1">
            <a:avLst/>
          </a:prstGeom>
          <a:noFill/>
          <a:ln w="9525" cap="flat" cmpd="sng" algn="ctr">
            <a:solidFill>
              <a:srgbClr val="666666">
                <a:lumMod val="60000"/>
                <a:lumOff val="40000"/>
              </a:srgbClr>
            </a:solidFill>
            <a:prstDash val="solid"/>
            <a:miter lim="800000"/>
            <a:tailEnd type="triangle"/>
          </a:ln>
          <a:effectLst/>
        </p:spPr>
      </p:cxnSp>
      <p:sp>
        <p:nvSpPr>
          <p:cNvPr id="41" name="文本框 116">
            <a:extLst>
              <a:ext uri="{FF2B5EF4-FFF2-40B4-BE49-F238E27FC236}">
                <a16:creationId xmlns:a16="http://schemas.microsoft.com/office/drawing/2014/main" xmlns="" id="{71B8B6B5-7119-4EEC-943E-300BBD26101E}"/>
              </a:ext>
            </a:extLst>
          </p:cNvPr>
          <p:cNvSpPr txBox="1"/>
          <p:nvPr/>
        </p:nvSpPr>
        <p:spPr>
          <a:xfrm>
            <a:off x="810194" y="5705571"/>
            <a:ext cx="18090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7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   95% </a:t>
            </a:r>
            <a:r>
              <a:rPr lang="en-US" altLang="zh-CN" sz="70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(3GPP channel model)</a:t>
            </a:r>
          </a:p>
          <a:p>
            <a:pPr>
              <a:defRPr/>
            </a:pPr>
            <a:r>
              <a:rPr lang="en-US" altLang="zh-CN" sz="70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/ </a:t>
            </a:r>
            <a:r>
              <a:rPr lang="en-US" altLang="zh-CN" sz="7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97% </a:t>
            </a:r>
            <a:r>
              <a:rPr lang="en-US" altLang="zh-CN" sz="70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(Measurement channel model)</a:t>
            </a:r>
            <a:endParaRPr lang="zh-CN" altLang="en-US" sz="700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2" name="文本框 117">
            <a:extLst>
              <a:ext uri="{FF2B5EF4-FFF2-40B4-BE49-F238E27FC236}">
                <a16:creationId xmlns:a16="http://schemas.microsoft.com/office/drawing/2014/main" xmlns="" id="{87C78FEC-4844-4F23-93AF-947A0E1469B3}"/>
              </a:ext>
            </a:extLst>
          </p:cNvPr>
          <p:cNvSpPr txBox="1"/>
          <p:nvPr/>
        </p:nvSpPr>
        <p:spPr>
          <a:xfrm>
            <a:off x="2735256" y="5705570"/>
            <a:ext cx="17586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700">
                <a:solidFill>
                  <a:srgbClr val="1D1D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  5% </a:t>
            </a:r>
            <a:r>
              <a:rPr lang="en-US" altLang="zh-CN" sz="70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(3GPP channel model)</a:t>
            </a:r>
            <a:endParaRPr lang="en-US" altLang="zh-CN" sz="700">
              <a:solidFill>
                <a:srgbClr val="1D1D1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defRPr/>
            </a:pPr>
            <a:r>
              <a:rPr lang="en-US" altLang="zh-CN" sz="700">
                <a:solidFill>
                  <a:srgbClr val="1D1D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/ 3% </a:t>
            </a:r>
            <a:r>
              <a:rPr lang="en-US" altLang="zh-CN" sz="70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(Measurement channel model)</a:t>
            </a:r>
            <a:endParaRPr lang="zh-CN" altLang="en-US" sz="70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3" name="文本框 118">
            <a:extLst>
              <a:ext uri="{FF2B5EF4-FFF2-40B4-BE49-F238E27FC236}">
                <a16:creationId xmlns:a16="http://schemas.microsoft.com/office/drawing/2014/main" xmlns="" id="{1D9D7E3B-F9E1-4F5A-A19C-BC759BB5028B}"/>
              </a:ext>
            </a:extLst>
          </p:cNvPr>
          <p:cNvSpPr txBox="1"/>
          <p:nvPr/>
        </p:nvSpPr>
        <p:spPr>
          <a:xfrm>
            <a:off x="1409882" y="4872966"/>
            <a:ext cx="1026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900" dirty="0">
                <a:solidFill>
                  <a:srgbClr val="1D1D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FR2 activation command</a:t>
            </a:r>
            <a:endParaRPr lang="zh-CN" altLang="en-US" sz="900" dirty="0">
              <a:solidFill>
                <a:srgbClr val="1D1D1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4" name="文本框 119">
            <a:extLst>
              <a:ext uri="{FF2B5EF4-FFF2-40B4-BE49-F238E27FC236}">
                <a16:creationId xmlns:a16="http://schemas.microsoft.com/office/drawing/2014/main" xmlns="" id="{0B4BE83A-270F-4F0F-914C-3474C3372D99}"/>
              </a:ext>
            </a:extLst>
          </p:cNvPr>
          <p:cNvSpPr txBox="1"/>
          <p:nvPr/>
        </p:nvSpPr>
        <p:spPr>
          <a:xfrm>
            <a:off x="546765" y="1892306"/>
            <a:ext cx="168620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914400">
              <a:spcAft>
                <a:spcPts val="600"/>
              </a:spcAft>
              <a:buFont typeface="Wingdings" panose="05000000000000000000" pitchFamily="2" charset="2"/>
              <a:buChar char="p"/>
              <a:defRPr/>
            </a:pPr>
            <a:r>
              <a:rPr lang="en-US" altLang="zh-CN" sz="1300" b="1" dirty="0">
                <a:solidFill>
                  <a:srgbClr val="C00000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System setting</a:t>
            </a:r>
            <a:endParaRPr lang="zh-CN" altLang="en-US" sz="1300" dirty="0">
              <a:solidFill>
                <a:srgbClr val="1D1D1A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5" name="文本框 120">
            <a:extLst>
              <a:ext uri="{FF2B5EF4-FFF2-40B4-BE49-F238E27FC236}">
                <a16:creationId xmlns:a16="http://schemas.microsoft.com/office/drawing/2014/main" xmlns="" id="{7210116E-6B91-4A70-8157-AA79D5ACB230}"/>
              </a:ext>
            </a:extLst>
          </p:cNvPr>
          <p:cNvSpPr txBox="1"/>
          <p:nvPr/>
        </p:nvSpPr>
        <p:spPr>
          <a:xfrm>
            <a:off x="543275" y="4172165"/>
            <a:ext cx="168620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914400">
              <a:spcAft>
                <a:spcPts val="600"/>
              </a:spcAft>
              <a:buFont typeface="Wingdings" panose="05000000000000000000" pitchFamily="2" charset="2"/>
              <a:buChar char="p"/>
              <a:defRPr/>
            </a:pPr>
            <a:r>
              <a:rPr lang="en-US" altLang="zh-CN" sz="1300" b="1" dirty="0">
                <a:solidFill>
                  <a:srgbClr val="C00000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Algorithm</a:t>
            </a:r>
            <a:endParaRPr lang="zh-CN" altLang="en-US" sz="1300" b="1" dirty="0">
              <a:solidFill>
                <a:srgbClr val="C00000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6" name="文本框 121">
            <a:extLst>
              <a:ext uri="{FF2B5EF4-FFF2-40B4-BE49-F238E27FC236}">
                <a16:creationId xmlns:a16="http://schemas.microsoft.com/office/drawing/2014/main" xmlns="" id="{1E976B19-49BA-46B6-9B71-4A3562288D25}"/>
              </a:ext>
            </a:extLst>
          </p:cNvPr>
          <p:cNvSpPr txBox="1"/>
          <p:nvPr/>
        </p:nvSpPr>
        <p:spPr>
          <a:xfrm>
            <a:off x="4783191" y="1889322"/>
            <a:ext cx="284267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914400">
              <a:spcAft>
                <a:spcPts val="600"/>
              </a:spcAft>
              <a:buFont typeface="Wingdings" panose="05000000000000000000" pitchFamily="2" charset="2"/>
              <a:buChar char="p"/>
              <a:defRPr/>
            </a:pPr>
            <a:r>
              <a:rPr lang="en-US" altLang="zh-CN" sz="1300" b="1" dirty="0">
                <a:solidFill>
                  <a:srgbClr val="C00000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3GPP channel model</a:t>
            </a:r>
            <a:endParaRPr lang="zh-CN" altLang="en-US" sz="1300" b="1" dirty="0">
              <a:solidFill>
                <a:srgbClr val="C00000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7" name="文本框 122">
            <a:extLst>
              <a:ext uri="{FF2B5EF4-FFF2-40B4-BE49-F238E27FC236}">
                <a16:creationId xmlns:a16="http://schemas.microsoft.com/office/drawing/2014/main" xmlns="" id="{0B3B5292-84A6-484D-A4CB-DC85B65E33A8}"/>
              </a:ext>
            </a:extLst>
          </p:cNvPr>
          <p:cNvSpPr txBox="1"/>
          <p:nvPr/>
        </p:nvSpPr>
        <p:spPr>
          <a:xfrm>
            <a:off x="4808447" y="4268677"/>
            <a:ext cx="341821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914400">
              <a:spcAft>
                <a:spcPts val="600"/>
              </a:spcAft>
              <a:buFont typeface="Wingdings" panose="05000000000000000000" pitchFamily="2" charset="2"/>
              <a:buChar char="p"/>
              <a:defRPr/>
            </a:pPr>
            <a:r>
              <a:rPr lang="en-US" altLang="zh-CN" sz="1300" b="1" dirty="0">
                <a:solidFill>
                  <a:srgbClr val="C00000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Measurement channel model</a:t>
            </a:r>
            <a:endParaRPr lang="zh-CN" altLang="en-US" sz="1300" b="1" dirty="0">
              <a:solidFill>
                <a:srgbClr val="C00000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8" name="矩形 123">
            <a:extLst>
              <a:ext uri="{FF2B5EF4-FFF2-40B4-BE49-F238E27FC236}">
                <a16:creationId xmlns:a16="http://schemas.microsoft.com/office/drawing/2014/main" xmlns="" id="{0D3242E3-46E4-4C7B-AEC5-6BAAD4187717}"/>
              </a:ext>
            </a:extLst>
          </p:cNvPr>
          <p:cNvSpPr/>
          <p:nvPr/>
        </p:nvSpPr>
        <p:spPr>
          <a:xfrm>
            <a:off x="5057905" y="2292592"/>
            <a:ext cx="17780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1000" dirty="0">
                <a:solidFill>
                  <a:srgbClr val="FFFFFF">
                    <a:lumMod val="50000"/>
                  </a:srgbClr>
                </a:solidFill>
                <a:latin typeface="Calibri" panose="020F0502020204030204"/>
                <a:ea typeface="等线" panose="02010600030101010101" pitchFamily="2" charset="-122"/>
                <a:cs typeface="Arial" panose="020B0604020202020204" pitchFamily="34" charset="0"/>
              </a:rPr>
              <a:t> FR2 beam prediction accuracy</a:t>
            </a:r>
            <a:endParaRPr lang="zh-CN" altLang="en-US" sz="1000" dirty="0">
              <a:solidFill>
                <a:srgbClr val="FFFFFF">
                  <a:lumMod val="50000"/>
                </a:srgbClr>
              </a:solidFill>
              <a:latin typeface="Calibri" panose="020F0502020204030204"/>
              <a:ea typeface="等线" panose="02010600030101010101" pitchFamily="2" charset="-122"/>
              <a:cs typeface="Arial"/>
            </a:endParaRPr>
          </a:p>
        </p:txBody>
      </p:sp>
      <p:sp>
        <p:nvSpPr>
          <p:cNvPr id="49" name="矩形 124">
            <a:extLst>
              <a:ext uri="{FF2B5EF4-FFF2-40B4-BE49-F238E27FC236}">
                <a16:creationId xmlns:a16="http://schemas.microsoft.com/office/drawing/2014/main" xmlns="" id="{54C98F1D-78C4-407A-AE6A-87B7A1FD00A0}"/>
              </a:ext>
            </a:extLst>
          </p:cNvPr>
          <p:cNvSpPr/>
          <p:nvPr/>
        </p:nvSpPr>
        <p:spPr>
          <a:xfrm>
            <a:off x="5057905" y="4637887"/>
            <a:ext cx="17780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1000" dirty="0">
                <a:solidFill>
                  <a:srgbClr val="FFFFFF">
                    <a:lumMod val="50000"/>
                  </a:srgbClr>
                </a:solidFill>
                <a:latin typeface="Calibri" panose="020F0502020204030204"/>
                <a:ea typeface="等线" panose="02010600030101010101" pitchFamily="2" charset="-122"/>
                <a:cs typeface="Arial" panose="020B0604020202020204" pitchFamily="34" charset="0"/>
              </a:rPr>
              <a:t> FR2 beam prediction accuracy</a:t>
            </a:r>
            <a:endParaRPr lang="zh-CN" altLang="en-US" sz="1000" dirty="0">
              <a:solidFill>
                <a:srgbClr val="FFFFFF">
                  <a:lumMod val="50000"/>
                </a:srgbClr>
              </a:solidFill>
              <a:latin typeface="Calibri" panose="020F0502020204030204"/>
              <a:ea typeface="等线" panose="02010600030101010101" pitchFamily="2" charset="-122"/>
              <a:cs typeface="Arial"/>
            </a:endParaRPr>
          </a:p>
        </p:txBody>
      </p:sp>
      <p:graphicFrame>
        <p:nvGraphicFramePr>
          <p:cNvPr id="50" name="图表 125">
            <a:extLst>
              <a:ext uri="{FF2B5EF4-FFF2-40B4-BE49-F238E27FC236}">
                <a16:creationId xmlns:a16="http://schemas.microsoft.com/office/drawing/2014/main" xmlns="" id="{558FCC72-8F6A-4B60-9E72-58B05C441EAC}"/>
              </a:ext>
            </a:extLst>
          </p:cNvPr>
          <p:cNvGraphicFramePr/>
          <p:nvPr>
            <p:extLst/>
          </p:nvPr>
        </p:nvGraphicFramePr>
        <p:xfrm>
          <a:off x="4961690" y="2618142"/>
          <a:ext cx="1972860" cy="1578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1" name="图表 126">
            <a:extLst>
              <a:ext uri="{FF2B5EF4-FFF2-40B4-BE49-F238E27FC236}">
                <a16:creationId xmlns:a16="http://schemas.microsoft.com/office/drawing/2014/main" xmlns="" id="{0D36165C-3E24-4F87-8099-9A852D75758A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7212022" y="2374173"/>
          <a:ext cx="4200357" cy="2099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2" name="文本框 127">
            <a:extLst>
              <a:ext uri="{FF2B5EF4-FFF2-40B4-BE49-F238E27FC236}">
                <a16:creationId xmlns:a16="http://schemas.microsoft.com/office/drawing/2014/main" xmlns="" id="{DCF40555-628D-424A-85B0-D6CD5C741D93}"/>
              </a:ext>
            </a:extLst>
          </p:cNvPr>
          <p:cNvSpPr txBox="1"/>
          <p:nvPr/>
        </p:nvSpPr>
        <p:spPr>
          <a:xfrm>
            <a:off x="10707061" y="2774654"/>
            <a:ext cx="778674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8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2.61X</a:t>
            </a:r>
            <a:endParaRPr lang="zh-CN" altLang="en-US" sz="800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53" name="文本框 128">
            <a:extLst>
              <a:ext uri="{FF2B5EF4-FFF2-40B4-BE49-F238E27FC236}">
                <a16:creationId xmlns:a16="http://schemas.microsoft.com/office/drawing/2014/main" xmlns="" id="{9FB3CA8A-60F9-49A8-B8C7-883AE8F73323}"/>
              </a:ext>
            </a:extLst>
          </p:cNvPr>
          <p:cNvSpPr txBox="1"/>
          <p:nvPr/>
        </p:nvSpPr>
        <p:spPr>
          <a:xfrm>
            <a:off x="9992099" y="2817297"/>
            <a:ext cx="778674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8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2.64X</a:t>
            </a:r>
            <a:endParaRPr lang="zh-CN" altLang="en-US" sz="800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54" name="文本框 129">
            <a:extLst>
              <a:ext uri="{FF2B5EF4-FFF2-40B4-BE49-F238E27FC236}">
                <a16:creationId xmlns:a16="http://schemas.microsoft.com/office/drawing/2014/main" xmlns="" id="{3C97E795-5C97-473E-9E61-6665DF3ED053}"/>
              </a:ext>
            </a:extLst>
          </p:cNvPr>
          <p:cNvSpPr txBox="1"/>
          <p:nvPr/>
        </p:nvSpPr>
        <p:spPr>
          <a:xfrm>
            <a:off x="7968834" y="3383053"/>
            <a:ext cx="751545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8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1.12X</a:t>
            </a:r>
            <a:endParaRPr lang="zh-CN" altLang="en-US" sz="800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55" name="文本框 130">
            <a:extLst>
              <a:ext uri="{FF2B5EF4-FFF2-40B4-BE49-F238E27FC236}">
                <a16:creationId xmlns:a16="http://schemas.microsoft.com/office/drawing/2014/main" xmlns="" id="{F0B256D7-FFC4-49D4-BECE-D3A892C26F75}"/>
              </a:ext>
            </a:extLst>
          </p:cNvPr>
          <p:cNvSpPr txBox="1"/>
          <p:nvPr/>
        </p:nvSpPr>
        <p:spPr>
          <a:xfrm>
            <a:off x="8646555" y="3199193"/>
            <a:ext cx="704626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8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1.73X</a:t>
            </a:r>
            <a:endParaRPr lang="zh-CN" altLang="en-US" sz="800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56" name="文本框 131">
            <a:extLst>
              <a:ext uri="{FF2B5EF4-FFF2-40B4-BE49-F238E27FC236}">
                <a16:creationId xmlns:a16="http://schemas.microsoft.com/office/drawing/2014/main" xmlns="" id="{DB379F36-6141-4031-8D9C-7D23CAF4A26E}"/>
              </a:ext>
            </a:extLst>
          </p:cNvPr>
          <p:cNvSpPr txBox="1"/>
          <p:nvPr/>
        </p:nvSpPr>
        <p:spPr>
          <a:xfrm>
            <a:off x="9305631" y="3066999"/>
            <a:ext cx="761795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8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2.22X</a:t>
            </a:r>
            <a:endParaRPr lang="zh-CN" altLang="en-US" sz="800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57" name="文本框 132">
            <a:extLst>
              <a:ext uri="{FF2B5EF4-FFF2-40B4-BE49-F238E27FC236}">
                <a16:creationId xmlns:a16="http://schemas.microsoft.com/office/drawing/2014/main" xmlns="" id="{C1487D59-9B57-4A61-9AF5-0384BC6F2F2E}"/>
              </a:ext>
            </a:extLst>
          </p:cNvPr>
          <p:cNvSpPr txBox="1"/>
          <p:nvPr/>
        </p:nvSpPr>
        <p:spPr>
          <a:xfrm>
            <a:off x="10491971" y="2987689"/>
            <a:ext cx="750135" cy="2368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800" kern="0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2.04X</a:t>
            </a:r>
            <a:endParaRPr lang="zh-CN" altLang="en-US" sz="800" kern="0" dirty="0">
              <a:solidFill>
                <a:srgbClr val="5B9B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58" name="文本框 133">
            <a:extLst>
              <a:ext uri="{FF2B5EF4-FFF2-40B4-BE49-F238E27FC236}">
                <a16:creationId xmlns:a16="http://schemas.microsoft.com/office/drawing/2014/main" xmlns="" id="{096DC881-BE1A-42AB-A58C-04356B6FA5A3}"/>
              </a:ext>
            </a:extLst>
          </p:cNvPr>
          <p:cNvSpPr txBox="1"/>
          <p:nvPr/>
        </p:nvSpPr>
        <p:spPr>
          <a:xfrm>
            <a:off x="9815315" y="3113440"/>
            <a:ext cx="714962" cy="2368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800" kern="0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1.85X</a:t>
            </a:r>
            <a:endParaRPr lang="zh-CN" altLang="en-US" sz="800" kern="0" dirty="0">
              <a:solidFill>
                <a:srgbClr val="5B9B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59" name="文本框 134">
            <a:extLst>
              <a:ext uri="{FF2B5EF4-FFF2-40B4-BE49-F238E27FC236}">
                <a16:creationId xmlns:a16="http://schemas.microsoft.com/office/drawing/2014/main" xmlns="" id="{7191CF71-CF2B-4753-8197-C33CC8BC2252}"/>
              </a:ext>
            </a:extLst>
          </p:cNvPr>
          <p:cNvSpPr txBox="1"/>
          <p:nvPr/>
        </p:nvSpPr>
        <p:spPr>
          <a:xfrm>
            <a:off x="7812102" y="3461496"/>
            <a:ext cx="647360" cy="2368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800" kern="0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1X</a:t>
            </a:r>
            <a:endParaRPr lang="zh-CN" altLang="en-US" sz="800" kern="0" dirty="0">
              <a:solidFill>
                <a:srgbClr val="5B9B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60" name="文本框 135">
            <a:extLst>
              <a:ext uri="{FF2B5EF4-FFF2-40B4-BE49-F238E27FC236}">
                <a16:creationId xmlns:a16="http://schemas.microsoft.com/office/drawing/2014/main" xmlns="" id="{BC9EC58D-2B57-4C6F-84E6-6D9EB1750D9D}"/>
              </a:ext>
            </a:extLst>
          </p:cNvPr>
          <p:cNvSpPr txBox="1"/>
          <p:nvPr/>
        </p:nvSpPr>
        <p:spPr>
          <a:xfrm>
            <a:off x="8494070" y="3419991"/>
            <a:ext cx="704626" cy="2368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800" kern="0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1X</a:t>
            </a:r>
            <a:endParaRPr lang="zh-CN" altLang="en-US" sz="800" kern="0" dirty="0">
              <a:solidFill>
                <a:srgbClr val="5B9B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61" name="文本框 136">
            <a:extLst>
              <a:ext uri="{FF2B5EF4-FFF2-40B4-BE49-F238E27FC236}">
                <a16:creationId xmlns:a16="http://schemas.microsoft.com/office/drawing/2014/main" xmlns="" id="{C94D06C7-4B17-4DAD-BAAE-9ABB367C8712}"/>
              </a:ext>
            </a:extLst>
          </p:cNvPr>
          <p:cNvSpPr txBox="1"/>
          <p:nvPr/>
        </p:nvSpPr>
        <p:spPr>
          <a:xfrm>
            <a:off x="9115683" y="3375510"/>
            <a:ext cx="784738" cy="2368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800" kern="0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1.23X</a:t>
            </a:r>
            <a:endParaRPr lang="zh-CN" altLang="en-US" sz="800" kern="0" dirty="0">
              <a:solidFill>
                <a:srgbClr val="5B9B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932004" y="1984751"/>
            <a:ext cx="2856441" cy="392486"/>
            <a:chOff x="7482984" y="1923736"/>
            <a:chExt cx="3895386" cy="392486"/>
          </a:xfrm>
        </p:grpSpPr>
        <p:sp>
          <p:nvSpPr>
            <p:cNvPr id="2" name="矩形 1"/>
            <p:cNvSpPr/>
            <p:nvPr/>
          </p:nvSpPr>
          <p:spPr>
            <a:xfrm>
              <a:off x="7482984" y="1952276"/>
              <a:ext cx="156732" cy="77420"/>
            </a:xfrm>
            <a:prstGeom prst="rect">
              <a:avLst/>
            </a:prstGeom>
            <a:solidFill>
              <a:srgbClr val="C2C2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666666"/>
                </a:solidFill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7482984" y="2076323"/>
              <a:ext cx="156732" cy="77420"/>
            </a:xfrm>
            <a:prstGeom prst="rect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666666"/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7482984" y="2212921"/>
              <a:ext cx="156732" cy="77420"/>
            </a:xfrm>
            <a:prstGeom prst="rect">
              <a:avLst/>
            </a:pr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666666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729075" y="1923736"/>
              <a:ext cx="2432903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kumimoji="1" lang="en-US" altLang="zh-CN" sz="800">
                  <a:solidFill>
                    <a:srgbClr val="1D1D1A"/>
                  </a:solidFill>
                  <a:latin typeface="Calibri" panose="020F0502020204030204" pitchFamily="34" charset="0"/>
                  <a:ea typeface="Microsoft YaHei" panose="020B0503020204020204" pitchFamily="34" charset="-122"/>
                  <a:cs typeface="Calibri" panose="020F0502020204030204" pitchFamily="34" charset="0"/>
                </a:rPr>
                <a:t>R18 (32 * 20ms SSB period = 640ms)</a:t>
              </a:r>
              <a:endParaRPr kumimoji="1" lang="zh-CN" altLang="en-US" sz="800" dirty="0">
                <a:solidFill>
                  <a:srgbClr val="1D1D1A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7729075" y="2056553"/>
              <a:ext cx="3649295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kumimoji="1" lang="en-US" altLang="zh-CN" sz="800">
                  <a:solidFill>
                    <a:srgbClr val="1D1D1A"/>
                  </a:solidFill>
                  <a:latin typeface="Calibri" panose="020F0502020204030204" pitchFamily="34" charset="0"/>
                  <a:ea typeface="Microsoft YaHei" panose="020B0503020204020204" pitchFamily="34" charset="-122"/>
                  <a:cs typeface="Calibri" panose="020F0502020204030204" pitchFamily="34" charset="0"/>
                </a:rPr>
                <a:t>New T-RS without FR1-aided BM (32 * 2ms T-RS period = 64ms)</a:t>
              </a:r>
              <a:endParaRPr kumimoji="1" lang="zh-CN" altLang="en-US" sz="800" dirty="0">
                <a:solidFill>
                  <a:srgbClr val="1D1D1A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729075" y="2193111"/>
              <a:ext cx="3649295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kumimoji="1" lang="en-US" altLang="zh-CN" sz="800">
                  <a:solidFill>
                    <a:srgbClr val="1D1D1A"/>
                  </a:solidFill>
                  <a:latin typeface="Calibri" panose="020F0502020204030204" pitchFamily="34" charset="0"/>
                  <a:ea typeface="Microsoft YaHei" panose="020B0503020204020204" pitchFamily="34" charset="-122"/>
                  <a:cs typeface="Calibri" panose="020F0502020204030204" pitchFamily="34" charset="0"/>
                </a:rPr>
                <a:t>New T-RS with FR1-aided BM (8 * 2ms T-RS period = 16ms)</a:t>
              </a:r>
              <a:endParaRPr kumimoji="1" lang="zh-CN" altLang="en-US" sz="800" dirty="0">
                <a:solidFill>
                  <a:srgbClr val="1D1D1A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322292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default">
  <a:themeElements>
    <a:clrScheme name="default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7B95C"/>
      </a:accent6>
      <a:hlink>
        <a:srgbClr val="FF9900"/>
      </a:hlink>
      <a:folHlink>
        <a:srgbClr val="996600"/>
      </a:folHlink>
    </a:clrScheme>
    <a:fontScheme name="default">
      <a:majorFont>
        <a:latin typeface="FrutigerNext LT Medium"/>
        <a:ea typeface="黑体"/>
        <a:cs typeface=""/>
      </a:majorFont>
      <a:minorFont>
        <a:latin typeface="FrutigerNext LT Regular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ＭＳ Ｐゴシック" pitchFamily="34" charset="-128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DDDDDD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Title Slid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575756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模板.pptx" id="{B4542FC2-A7B2-4ED3-BB20-F6750F3E246A}" vid="{14E5A528-164A-4F9B-B3A5-57862E2D7804}"/>
    </a:ext>
  </a:extLst>
</a:theme>
</file>

<file path=ppt/theme/theme4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96C0EA">
            <a:alpha val="65882"/>
          </a:srgbClr>
        </a:solidFill>
        <a:ln w="12700" cap="flat" cmpd="sng" algn="ctr">
          <a:noFill/>
          <a:prstDash val="solid"/>
          <a:miter lim="800000"/>
        </a:ln>
        <a:effectLst/>
      </a:spPr>
      <a:bodyPr rtlCol="0" anchor="ctr"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600" b="0" i="0" u="none" strike="noStrike" kern="0" cap="none" spc="0" normalizeH="0" baseline="0" noProof="0">
            <a:ln>
              <a:noFill/>
            </a:ln>
            <a:solidFill>
              <a:srgbClr val="666666"/>
            </a:solidFill>
            <a:effectLst/>
            <a:uLnTx/>
            <a:uFillTx/>
            <a:latin typeface="Calibri" panose="020F0502020204030204"/>
            <a:ea typeface="等线" panose="02010600030101010101" pitchFamily="2" charset="-122"/>
            <a:cs typeface="+mn-cs"/>
          </a:defRPr>
        </a:defPPr>
      </a:lst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HuaWei colour 3">
    <a:dk1>
      <a:srgbClr val="1D1D1A"/>
    </a:dk1>
    <a:lt1>
      <a:srgbClr val="666666"/>
    </a:lt1>
    <a:dk2>
      <a:srgbClr val="FFFFFF"/>
    </a:dk2>
    <a:lt2>
      <a:srgbClr val="DDDDDD"/>
    </a:lt2>
    <a:accent1>
      <a:srgbClr val="E9002F"/>
    </a:accent1>
    <a:accent2>
      <a:srgbClr val="7F0000"/>
    </a:accent2>
    <a:accent3>
      <a:srgbClr val="ED6D00"/>
    </a:accent3>
    <a:accent4>
      <a:srgbClr val="FCC800"/>
    </a:accent4>
    <a:accent5>
      <a:srgbClr val="61B230"/>
    </a:accent5>
    <a:accent6>
      <a:srgbClr val="30B5C5"/>
    </a:accent6>
    <a:hlink>
      <a:srgbClr val="C7000B"/>
    </a:hlink>
    <a:folHlink>
      <a:srgbClr val="666666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HuaWei colour 3">
    <a:dk1>
      <a:srgbClr val="1D1D1A"/>
    </a:dk1>
    <a:lt1>
      <a:srgbClr val="666666"/>
    </a:lt1>
    <a:dk2>
      <a:srgbClr val="FFFFFF"/>
    </a:dk2>
    <a:lt2>
      <a:srgbClr val="DDDDDD"/>
    </a:lt2>
    <a:accent1>
      <a:srgbClr val="E9002F"/>
    </a:accent1>
    <a:accent2>
      <a:srgbClr val="7F0000"/>
    </a:accent2>
    <a:accent3>
      <a:srgbClr val="ED6D00"/>
    </a:accent3>
    <a:accent4>
      <a:srgbClr val="FCC800"/>
    </a:accent4>
    <a:accent5>
      <a:srgbClr val="61B230"/>
    </a:accent5>
    <a:accent6>
      <a:srgbClr val="30B5C5"/>
    </a:accent6>
    <a:hlink>
      <a:srgbClr val="C7000B"/>
    </a:hlink>
    <a:folHlink>
      <a:srgbClr val="666666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HuaWei colour 3">
    <a:dk1>
      <a:srgbClr val="1D1D1A"/>
    </a:dk1>
    <a:lt1>
      <a:srgbClr val="666666"/>
    </a:lt1>
    <a:dk2>
      <a:srgbClr val="FFFFFF"/>
    </a:dk2>
    <a:lt2>
      <a:srgbClr val="DDDDDD"/>
    </a:lt2>
    <a:accent1>
      <a:srgbClr val="E9002F"/>
    </a:accent1>
    <a:accent2>
      <a:srgbClr val="7F0000"/>
    </a:accent2>
    <a:accent3>
      <a:srgbClr val="ED6D00"/>
    </a:accent3>
    <a:accent4>
      <a:srgbClr val="FCC800"/>
    </a:accent4>
    <a:accent5>
      <a:srgbClr val="61B230"/>
    </a:accent5>
    <a:accent6>
      <a:srgbClr val="30B5C5"/>
    </a:accent6>
    <a:hlink>
      <a:srgbClr val="C7000B"/>
    </a:hlink>
    <a:folHlink>
      <a:srgbClr val="666666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HuaWei colour 3">
    <a:dk1>
      <a:srgbClr val="1D1D1A"/>
    </a:dk1>
    <a:lt1>
      <a:srgbClr val="666666"/>
    </a:lt1>
    <a:dk2>
      <a:srgbClr val="FFFFFF"/>
    </a:dk2>
    <a:lt2>
      <a:srgbClr val="DDDDDD"/>
    </a:lt2>
    <a:accent1>
      <a:srgbClr val="E9002F"/>
    </a:accent1>
    <a:accent2>
      <a:srgbClr val="7F0000"/>
    </a:accent2>
    <a:accent3>
      <a:srgbClr val="ED6D00"/>
    </a:accent3>
    <a:accent4>
      <a:srgbClr val="FCC800"/>
    </a:accent4>
    <a:accent5>
      <a:srgbClr val="61B230"/>
    </a:accent5>
    <a:accent6>
      <a:srgbClr val="30B5C5"/>
    </a:accent6>
    <a:hlink>
      <a:srgbClr val="C7000B"/>
    </a:hlink>
    <a:folHlink>
      <a:srgbClr val="666666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20497</TotalTime>
  <Words>2255</Words>
  <Application>Microsoft Office PowerPoint</Application>
  <PresentationFormat>Custom</PresentationFormat>
  <Paragraphs>341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10</vt:i4>
      </vt:variant>
    </vt:vector>
  </HeadingPairs>
  <TitlesOfParts>
    <vt:vector size="33" baseType="lpstr">
      <vt:lpstr>.AppleSystemUIFont</vt:lpstr>
      <vt:lpstr>等线</vt:lpstr>
      <vt:lpstr>等线 Light</vt:lpstr>
      <vt:lpstr>FrutigerNext LT Bold</vt:lpstr>
      <vt:lpstr>FrutigerNext LT Light</vt:lpstr>
      <vt:lpstr>FrutigerNext LT Medium</vt:lpstr>
      <vt:lpstr>FrutigerNext LT Regular</vt:lpstr>
      <vt:lpstr>微软雅黑</vt:lpstr>
      <vt:lpstr>微软雅黑</vt:lpstr>
      <vt:lpstr>MS Mincho</vt:lpstr>
      <vt:lpstr>MS PGothic</vt:lpstr>
      <vt:lpstr>MS PGothic</vt:lpstr>
      <vt:lpstr>黑体</vt:lpstr>
      <vt:lpstr>宋体</vt:lpstr>
      <vt:lpstr>华文细黑</vt:lpstr>
      <vt:lpstr>Arial</vt:lpstr>
      <vt:lpstr>Calibri</vt:lpstr>
      <vt:lpstr>Times New Roman</vt:lpstr>
      <vt:lpstr>Wingdings</vt:lpstr>
      <vt:lpstr>封面页_图片版 </vt:lpstr>
      <vt:lpstr>default</vt:lpstr>
      <vt:lpstr>1_Title Slide</vt:lpstr>
      <vt:lpstr>1_封面页_图片版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huangzonghao</dc:creator>
  <cp:lastModifiedBy>Huawei</cp:lastModifiedBy>
  <cp:revision>641</cp:revision>
  <dcterms:created xsi:type="dcterms:W3CDTF">2020-08-28T08:44:19Z</dcterms:created>
  <dcterms:modified xsi:type="dcterms:W3CDTF">2023-05-31T12:19:46Z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(3)YA7Bl24WUaa6nKDrE/pfgawZpuS8N4FHfx936Q16oVROfpzVXixNIBiuVe87hV6MRuGzN7/X
9GFOViv3ZWG4XrnIqc1H9IvdgEtJsC9JrqOohXTXW3JAPV8GXNneu51dqXLS8t0fR83fXOJW
lSb6tz80C2qVdxIbdKc2wzkmYHtlH4qF1v9t55mNp82mZNMhzh7uZFGuqkhHANqZfenUObhJ
DZQiy1UNaT6u8HiBxE</vt:lpwstr>
  </property>
  <property fmtid="{D5CDD505-2E9C-101B-9397-08002B2CF9AE}" pid="3" name="_2015_ms_pID_7253431">
    <vt:lpwstr>JgE6wIWyunLy6Pv7M3p7hLhJxP3gAnUo+LdPSLODqNtMeBVQ6ROqKP
QAJaOYGXyBPT7BUyh0xfAkT9ub675hWESvABy+0aO+6pSZEPwr0GjRBSzUjNslr1457TS/HO
w4Emkl6HzLZ+WZgSpkyQkEWsUvN7WY2shskcU8oQ3VbOpNJQ5tPEqtlT9wBhFiQHiMV0iAnB
F3r+aLDTt6h+cnGKQQiF+xkjBgIFxlcMpCKV</vt:lpwstr>
  </property>
  <property fmtid="{D5CDD505-2E9C-101B-9397-08002B2CF9AE}" pid="4" name="_2015_ms_pID_7253432">
    <vt:lpwstr>QQ==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1684755310</vt:lpwstr>
  </property>
</Properties>
</file>