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1" r:id="rId2"/>
    <p:sldMasterId id="2147484026" r:id="rId3"/>
  </p:sldMasterIdLst>
  <p:notesMasterIdLst>
    <p:notesMasterId r:id="rId31"/>
  </p:notesMasterIdLst>
  <p:handoutMasterIdLst>
    <p:handoutMasterId r:id="rId32"/>
  </p:handoutMasterIdLst>
  <p:sldIdLst>
    <p:sldId id="283" r:id="rId4"/>
    <p:sldId id="1494" r:id="rId5"/>
    <p:sldId id="1504" r:id="rId6"/>
    <p:sldId id="1505" r:id="rId7"/>
    <p:sldId id="1506" r:id="rId8"/>
    <p:sldId id="1507" r:id="rId9"/>
    <p:sldId id="2147470988" r:id="rId10"/>
    <p:sldId id="2147470996" r:id="rId11"/>
    <p:sldId id="2147471001" r:id="rId12"/>
    <p:sldId id="2147470991" r:id="rId13"/>
    <p:sldId id="2147470999" r:id="rId14"/>
    <p:sldId id="2147471006" r:id="rId15"/>
    <p:sldId id="2147471010" r:id="rId16"/>
    <p:sldId id="2147471011" r:id="rId17"/>
    <p:sldId id="1515" r:id="rId18"/>
    <p:sldId id="2147470992" r:id="rId19"/>
    <p:sldId id="1535" r:id="rId20"/>
    <p:sldId id="2147471005" r:id="rId21"/>
    <p:sldId id="2147471013" r:id="rId22"/>
    <p:sldId id="2147471012" r:id="rId23"/>
    <p:sldId id="2147471002" r:id="rId24"/>
    <p:sldId id="2147471003" r:id="rId25"/>
    <p:sldId id="1522" r:id="rId26"/>
    <p:sldId id="2147470998" r:id="rId27"/>
    <p:sldId id="2147471007" r:id="rId28"/>
    <p:sldId id="2147471004" r:id="rId29"/>
    <p:sldId id="2147471008" r:id="rId30"/>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PAGE" id="{E8D0D622-F6C6-F44A-B365-B4A5FF6195C2}">
          <p14:sldIdLst>
            <p14:sldId id="283"/>
          </p14:sldIdLst>
        </p14:section>
        <p14:section name="General" id="{17C670ED-A4D6-4502-8203-67C0E20568EB}">
          <p14:sldIdLst>
            <p14:sldId id="1494"/>
            <p14:sldId id="1504"/>
            <p14:sldId id="1505"/>
            <p14:sldId id="1506"/>
            <p14:sldId id="1507"/>
            <p14:sldId id="2147470988"/>
            <p14:sldId id="2147470996"/>
            <p14:sldId id="2147471001"/>
            <p14:sldId id="2147470991"/>
            <p14:sldId id="2147470999"/>
            <p14:sldId id="2147471006"/>
            <p14:sldId id="2147471010"/>
            <p14:sldId id="2147471011"/>
            <p14:sldId id="1515"/>
            <p14:sldId id="2147470992"/>
            <p14:sldId id="1535"/>
            <p14:sldId id="2147471005"/>
            <p14:sldId id="2147471013"/>
            <p14:sldId id="2147471012"/>
            <p14:sldId id="2147471002"/>
            <p14:sldId id="2147471003"/>
            <p14:sldId id="1522"/>
            <p14:sldId id="2147470998"/>
            <p14:sldId id="2147471007"/>
            <p14:sldId id="2147471004"/>
            <p14:sldId id="214747100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16"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4F1F5"/>
    <a:srgbClr val="D0E8C4"/>
    <a:srgbClr val="170BB5"/>
    <a:srgbClr val="DDDDDD"/>
    <a:srgbClr val="B5B5B5"/>
    <a:srgbClr val="000000"/>
    <a:srgbClr val="E9002F"/>
    <a:srgbClr val="595757"/>
    <a:srgbClr val="2218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39" autoAdjust="0"/>
    <p:restoredTop sz="96291"/>
  </p:normalViewPr>
  <p:slideViewPr>
    <p:cSldViewPr snapToGrid="0" snapToObjects="1">
      <p:cViewPr varScale="1">
        <p:scale>
          <a:sx n="116" d="100"/>
          <a:sy n="116" d="100"/>
        </p:scale>
        <p:origin x="52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4" d="100"/>
        <a:sy n="104" d="100"/>
      </p:scale>
      <p:origin x="0" y="-528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dirty="0">
                <a:effectLst/>
              </a:rPr>
              <a:t>Global RFID Market Revenue Forecast (Million $)</a:t>
            </a:r>
            <a:endParaRPr lang="zh-CN" altLang="zh-CN" sz="1400" dirty="0">
              <a:effectLst/>
            </a:endParaRPr>
          </a:p>
        </c:rich>
      </c:tx>
      <c:layout>
        <c:manualLayout>
          <c:xMode val="edge"/>
          <c:yMode val="edge"/>
          <c:x val="0.24472689607565001"/>
          <c:y val="3.626572844118194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stacked"/>
        <c:varyColors val="0"/>
        <c:ser>
          <c:idx val="0"/>
          <c:order val="0"/>
          <c:tx>
            <c:strRef>
              <c:f>'sensor RFID'!$B$30</c:f>
              <c:strCache>
                <c:ptCount val="1"/>
                <c:pt idx="0">
                  <c:v>2017</c:v>
                </c:pt>
              </c:strCache>
            </c:strRef>
          </c:tx>
          <c:spPr>
            <a:solidFill>
              <a:schemeClr val="accent1"/>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RFID'!$B$31:$B$38</c:f>
              <c:numCache>
                <c:formatCode>General</c:formatCode>
                <c:ptCount val="8"/>
                <c:pt idx="0">
                  <c:v>869.2</c:v>
                </c:pt>
                <c:pt idx="1">
                  <c:v>967</c:v>
                </c:pt>
                <c:pt idx="2">
                  <c:v>541.6</c:v>
                </c:pt>
                <c:pt idx="3">
                  <c:v>1783.7</c:v>
                </c:pt>
                <c:pt idx="4">
                  <c:v>735.2</c:v>
                </c:pt>
                <c:pt idx="5">
                  <c:v>497.7</c:v>
                </c:pt>
                <c:pt idx="6">
                  <c:v>587.1</c:v>
                </c:pt>
                <c:pt idx="7">
                  <c:v>1919.7</c:v>
                </c:pt>
              </c:numCache>
            </c:numRef>
          </c:val>
          <c:extLst xmlns:c16r2="http://schemas.microsoft.com/office/drawing/2015/06/chart">
            <c:ext xmlns:c16="http://schemas.microsoft.com/office/drawing/2014/chart" uri="{C3380CC4-5D6E-409C-BE32-E72D297353CC}">
              <c16:uniqueId val="{00000000-AB86-4B86-ACD2-476A06B10216}"/>
            </c:ext>
          </c:extLst>
        </c:ser>
        <c:ser>
          <c:idx val="1"/>
          <c:order val="1"/>
          <c:tx>
            <c:strRef>
              <c:f>'sensor RFID'!$C$30</c:f>
              <c:strCache>
                <c:ptCount val="1"/>
                <c:pt idx="0">
                  <c:v>2020</c:v>
                </c:pt>
              </c:strCache>
            </c:strRef>
          </c:tx>
          <c:spPr>
            <a:solidFill>
              <a:schemeClr val="accent2"/>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RFID'!$C$31:$C$38</c:f>
              <c:numCache>
                <c:formatCode>General</c:formatCode>
                <c:ptCount val="8"/>
                <c:pt idx="0">
                  <c:v>937.4</c:v>
                </c:pt>
                <c:pt idx="1">
                  <c:v>1055.8</c:v>
                </c:pt>
                <c:pt idx="2">
                  <c:v>586</c:v>
                </c:pt>
                <c:pt idx="3">
                  <c:v>1912.3</c:v>
                </c:pt>
                <c:pt idx="4">
                  <c:v>794.3</c:v>
                </c:pt>
                <c:pt idx="5">
                  <c:v>534.9</c:v>
                </c:pt>
                <c:pt idx="6">
                  <c:v>634.5</c:v>
                </c:pt>
                <c:pt idx="7">
                  <c:v>2034.5</c:v>
                </c:pt>
              </c:numCache>
            </c:numRef>
          </c:val>
          <c:extLst xmlns:c16r2="http://schemas.microsoft.com/office/drawing/2015/06/chart">
            <c:ext xmlns:c16="http://schemas.microsoft.com/office/drawing/2014/chart" uri="{C3380CC4-5D6E-409C-BE32-E72D297353CC}">
              <c16:uniqueId val="{00000001-AB86-4B86-ACD2-476A06B10216}"/>
            </c:ext>
          </c:extLst>
        </c:ser>
        <c:ser>
          <c:idx val="2"/>
          <c:order val="2"/>
          <c:tx>
            <c:strRef>
              <c:f>'sensor RFID'!$D$30</c:f>
              <c:strCache>
                <c:ptCount val="1"/>
                <c:pt idx="0">
                  <c:v>2022</c:v>
                </c:pt>
              </c:strCache>
            </c:strRef>
          </c:tx>
          <c:spPr>
            <a:solidFill>
              <a:schemeClr val="accent3"/>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RFID'!$D$31:$D$38</c:f>
              <c:numCache>
                <c:formatCode>General</c:formatCode>
                <c:ptCount val="8"/>
                <c:pt idx="0">
                  <c:v>975</c:v>
                </c:pt>
                <c:pt idx="1">
                  <c:v>1107.7</c:v>
                </c:pt>
                <c:pt idx="2">
                  <c:v>610.79999999999995</c:v>
                </c:pt>
                <c:pt idx="3">
                  <c:v>1980.8</c:v>
                </c:pt>
                <c:pt idx="4">
                  <c:v>827.2</c:v>
                </c:pt>
                <c:pt idx="5">
                  <c:v>555.29999999999995</c:v>
                </c:pt>
                <c:pt idx="6">
                  <c:v>661</c:v>
                </c:pt>
                <c:pt idx="7">
                  <c:v>2090.9</c:v>
                </c:pt>
              </c:numCache>
            </c:numRef>
          </c:val>
          <c:extLst xmlns:c16r2="http://schemas.microsoft.com/office/drawing/2015/06/chart">
            <c:ext xmlns:c16="http://schemas.microsoft.com/office/drawing/2014/chart" uri="{C3380CC4-5D6E-409C-BE32-E72D297353CC}">
              <c16:uniqueId val="{00000002-AB86-4B86-ACD2-476A06B10216}"/>
            </c:ext>
          </c:extLst>
        </c:ser>
        <c:ser>
          <c:idx val="3"/>
          <c:order val="3"/>
          <c:tx>
            <c:strRef>
              <c:f>'sensor RFID'!$E$30</c:f>
              <c:strCache>
                <c:ptCount val="1"/>
                <c:pt idx="0">
                  <c:v>2025</c:v>
                </c:pt>
              </c:strCache>
            </c:strRef>
          </c:tx>
          <c:spPr>
            <a:solidFill>
              <a:schemeClr val="accent4"/>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RFID'!$E$31:$E$38</c:f>
              <c:numCache>
                <c:formatCode>General</c:formatCode>
                <c:ptCount val="8"/>
                <c:pt idx="0">
                  <c:v>1134.3</c:v>
                </c:pt>
                <c:pt idx="1">
                  <c:v>1305.8</c:v>
                </c:pt>
                <c:pt idx="2">
                  <c:v>712.8</c:v>
                </c:pt>
                <c:pt idx="3">
                  <c:v>2290.1</c:v>
                </c:pt>
                <c:pt idx="4">
                  <c:v>964.1</c:v>
                </c:pt>
                <c:pt idx="5">
                  <c:v>644.6</c:v>
                </c:pt>
                <c:pt idx="6">
                  <c:v>770.8</c:v>
                </c:pt>
                <c:pt idx="7">
                  <c:v>2388.6999999999998</c:v>
                </c:pt>
              </c:numCache>
            </c:numRef>
          </c:val>
          <c:extLst xmlns:c16r2="http://schemas.microsoft.com/office/drawing/2015/06/chart">
            <c:ext xmlns:c16="http://schemas.microsoft.com/office/drawing/2014/chart" uri="{C3380CC4-5D6E-409C-BE32-E72D297353CC}">
              <c16:uniqueId val="{00000003-AB86-4B86-ACD2-476A06B10216}"/>
            </c:ext>
          </c:extLst>
        </c:ser>
        <c:ser>
          <c:idx val="4"/>
          <c:order val="4"/>
          <c:tx>
            <c:strRef>
              <c:f>'sensor RFID'!$F$30</c:f>
              <c:strCache>
                <c:ptCount val="1"/>
                <c:pt idx="0">
                  <c:v>2028</c:v>
                </c:pt>
              </c:strCache>
            </c:strRef>
          </c:tx>
          <c:spPr>
            <a:solidFill>
              <a:schemeClr val="accent5"/>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RFID'!$F$31:$F$38</c:f>
              <c:numCache>
                <c:formatCode>General</c:formatCode>
                <c:ptCount val="8"/>
                <c:pt idx="0">
                  <c:v>1459.1</c:v>
                </c:pt>
                <c:pt idx="1">
                  <c:v>1702.5</c:v>
                </c:pt>
                <c:pt idx="2">
                  <c:v>919.6</c:v>
                </c:pt>
                <c:pt idx="3">
                  <c:v>2927.1</c:v>
                </c:pt>
                <c:pt idx="4">
                  <c:v>1242.3</c:v>
                </c:pt>
                <c:pt idx="5">
                  <c:v>828</c:v>
                </c:pt>
                <c:pt idx="6">
                  <c:v>993.6</c:v>
                </c:pt>
                <c:pt idx="7">
                  <c:v>3016.7</c:v>
                </c:pt>
              </c:numCache>
            </c:numRef>
          </c:val>
          <c:extLst xmlns:c16r2="http://schemas.microsoft.com/office/drawing/2015/06/chart">
            <c:ext xmlns:c16="http://schemas.microsoft.com/office/drawing/2014/chart" uri="{C3380CC4-5D6E-409C-BE32-E72D297353CC}">
              <c16:uniqueId val="{00000004-AB86-4B86-ACD2-476A06B10216}"/>
            </c:ext>
          </c:extLst>
        </c:ser>
        <c:ser>
          <c:idx val="5"/>
          <c:order val="5"/>
          <c:tx>
            <c:strRef>
              <c:f>'sensor RFID'!$G$30</c:f>
              <c:strCache>
                <c:ptCount val="1"/>
                <c:pt idx="0">
                  <c:v>2031</c:v>
                </c:pt>
              </c:strCache>
            </c:strRef>
          </c:tx>
          <c:spPr>
            <a:solidFill>
              <a:schemeClr val="accent6"/>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RFID'!$G$31:$G$38</c:f>
              <c:numCache>
                <c:formatCode>General</c:formatCode>
                <c:ptCount val="8"/>
                <c:pt idx="0">
                  <c:v>2072.1999999999998</c:v>
                </c:pt>
                <c:pt idx="1">
                  <c:v>2451.1999999999998</c:v>
                </c:pt>
                <c:pt idx="2">
                  <c:v>1309.7</c:v>
                </c:pt>
                <c:pt idx="3">
                  <c:v>4130.3999999999996</c:v>
                </c:pt>
                <c:pt idx="4">
                  <c:v>1767.3</c:v>
                </c:pt>
                <c:pt idx="5">
                  <c:v>1174.5999999999999</c:v>
                </c:pt>
                <c:pt idx="6">
                  <c:v>1414.1</c:v>
                </c:pt>
                <c:pt idx="7">
                  <c:v>4205.5</c:v>
                </c:pt>
              </c:numCache>
            </c:numRef>
          </c:val>
          <c:extLst xmlns:c16r2="http://schemas.microsoft.com/office/drawing/2015/06/chart">
            <c:ext xmlns:c16="http://schemas.microsoft.com/office/drawing/2014/chart" uri="{C3380CC4-5D6E-409C-BE32-E72D297353CC}">
              <c16:uniqueId val="{00000005-AB86-4B86-ACD2-476A06B10216}"/>
            </c:ext>
          </c:extLst>
        </c:ser>
        <c:dLbls>
          <c:showLegendKey val="0"/>
          <c:showVal val="0"/>
          <c:showCatName val="0"/>
          <c:showSerName val="0"/>
          <c:showPercent val="0"/>
          <c:showBubbleSize val="0"/>
        </c:dLbls>
        <c:gapWidth val="100"/>
        <c:overlap val="100"/>
        <c:axId val="1668099296"/>
        <c:axId val="1668090048"/>
      </c:barChart>
      <c:catAx>
        <c:axId val="1668099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668090048"/>
        <c:crosses val="autoZero"/>
        <c:auto val="1"/>
        <c:lblAlgn val="ctr"/>
        <c:lblOffset val="100"/>
        <c:noMultiLvlLbl val="0"/>
      </c:catAx>
      <c:valAx>
        <c:axId val="16680900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68099296"/>
        <c:crosses val="autoZero"/>
        <c:crossBetween val="between"/>
      </c:valAx>
      <c:spPr>
        <a:noFill/>
        <a:ln>
          <a:noFill/>
        </a:ln>
        <a:effectLst/>
      </c:spPr>
    </c:plotArea>
    <c:legend>
      <c:legendPos val="r"/>
      <c:layout>
        <c:manualLayout>
          <c:xMode val="edge"/>
          <c:yMode val="edge"/>
          <c:x val="0.8625125374369621"/>
          <c:y val="0.24987618137724507"/>
          <c:w val="0.11002489665528351"/>
          <c:h val="0.6144180556686327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cat>
            <c:strRef>
              <c:f>'Dense Urban MU &amp; jitter'!$Y$35:$Y$36</c:f>
              <c:strCache>
                <c:ptCount val="2"/>
                <c:pt idx="0">
                  <c:v>30Mbps, 60FPS</c:v>
                </c:pt>
                <c:pt idx="1">
                  <c:v>45Mbps, 60FPS</c:v>
                </c:pt>
              </c:strCache>
            </c:strRef>
          </c:cat>
          <c:val>
            <c:numRef>
              <c:f>'Dense Urban MU &amp; jitter'!$Z$35:$Z$36</c:f>
              <c:numCache>
                <c:formatCode>General</c:formatCode>
                <c:ptCount val="2"/>
                <c:pt idx="0">
                  <c:v>8.6</c:v>
                </c:pt>
                <c:pt idx="1">
                  <c:v>3.2</c:v>
                </c:pt>
              </c:numCache>
            </c:numRef>
          </c:val>
          <c:extLst xmlns:c16r2="http://schemas.microsoft.com/office/drawing/2015/06/chart">
            <c:ext xmlns:c16="http://schemas.microsoft.com/office/drawing/2014/chart" uri="{C3380CC4-5D6E-409C-BE32-E72D297353CC}">
              <c16:uniqueId val="{00000000-5AC9-48A8-B340-909E79526396}"/>
            </c:ext>
          </c:extLst>
        </c:ser>
        <c:dLbls>
          <c:showLegendKey val="0"/>
          <c:showVal val="0"/>
          <c:showCatName val="0"/>
          <c:showSerName val="0"/>
          <c:showPercent val="0"/>
          <c:showBubbleSize val="0"/>
        </c:dLbls>
        <c:gapWidth val="219"/>
        <c:overlap val="-27"/>
        <c:axId val="1668094400"/>
        <c:axId val="1668100384"/>
      </c:barChart>
      <c:catAx>
        <c:axId val="166809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68100384"/>
        <c:crosses val="autoZero"/>
        <c:auto val="1"/>
        <c:lblAlgn val="ctr"/>
        <c:lblOffset val="100"/>
        <c:noMultiLvlLbl val="0"/>
      </c:catAx>
      <c:valAx>
        <c:axId val="1668100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sz="1100" dirty="0"/>
                  <a:t>XR</a:t>
                </a:r>
                <a:r>
                  <a:rPr lang="en-US" altLang="zh-CN" sz="1100" baseline="0" dirty="0"/>
                  <a:t> Capacity via R18</a:t>
                </a:r>
                <a:endParaRPr lang="zh-CN" altLang="en-US" sz="1100" dirty="0"/>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68094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5/31/2023</a:t>
            </a:fld>
            <a:endParaRPr lang="en-US"/>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5/31/2023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1" dirty="0"/>
          </a:p>
        </p:txBody>
      </p:sp>
      <p:sp>
        <p:nvSpPr>
          <p:cNvPr id="4" name="灯片编号占位符 3"/>
          <p:cNvSpPr>
            <a:spLocks noGrp="1"/>
          </p:cNvSpPr>
          <p:nvPr>
            <p:ph type="sldNum" sz="quarter" idx="10"/>
          </p:nvPr>
        </p:nvSpPr>
        <p:spPr/>
        <p:txBody>
          <a:bodyPr/>
          <a:lstStyle/>
          <a:p>
            <a:fld id="{7B776DFB-1911-46C6-97F1-8C5FFD365E6E}" type="slidenum">
              <a:rPr lang="zh-CN" altLang="en-US" smtClean="0">
                <a:solidFill>
                  <a:prstClr val="black"/>
                </a:solidFill>
                <a:cs typeface="Arial"/>
              </a:rPr>
              <a:pPr/>
              <a:t>5</a:t>
            </a:fld>
            <a:endParaRPr lang="zh-CN" altLang="en-US">
              <a:solidFill>
                <a:prstClr val="black"/>
              </a:solidFill>
              <a:cs typeface="Arial"/>
            </a:endParaRPr>
          </a:p>
        </p:txBody>
      </p:sp>
    </p:spTree>
    <p:extLst>
      <p:ext uri="{BB962C8B-B14F-4D97-AF65-F5344CB8AC3E}">
        <p14:creationId xmlns:p14="http://schemas.microsoft.com/office/powerpoint/2010/main" val="1417506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1" dirty="0"/>
          </a:p>
        </p:txBody>
      </p:sp>
      <p:sp>
        <p:nvSpPr>
          <p:cNvPr id="4" name="灯片编号占位符 3"/>
          <p:cNvSpPr>
            <a:spLocks noGrp="1"/>
          </p:cNvSpPr>
          <p:nvPr>
            <p:ph type="sldNum" sz="quarter" idx="10"/>
          </p:nvPr>
        </p:nvSpPr>
        <p:spPr/>
        <p:txBody>
          <a:bodyPr/>
          <a:lstStyle/>
          <a:p>
            <a:fld id="{7B776DFB-1911-46C6-97F1-8C5FFD365E6E}" type="slidenum">
              <a:rPr lang="zh-CN" altLang="en-US" smtClean="0">
                <a:solidFill>
                  <a:prstClr val="black"/>
                </a:solidFill>
                <a:cs typeface="Arial"/>
              </a:rPr>
              <a:pPr/>
              <a:t>6</a:t>
            </a:fld>
            <a:endParaRPr lang="zh-CN" altLang="en-US">
              <a:solidFill>
                <a:prstClr val="black"/>
              </a:solidFill>
              <a:cs typeface="Arial"/>
            </a:endParaRPr>
          </a:p>
        </p:txBody>
      </p:sp>
    </p:spTree>
    <p:extLst>
      <p:ext uri="{BB962C8B-B14F-4D97-AF65-F5344CB8AC3E}">
        <p14:creationId xmlns:p14="http://schemas.microsoft.com/office/powerpoint/2010/main" val="3627731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7326F3-4732-B74B-9C70-D0992466E499}" type="slidenum">
              <a:rPr lang="en-US" smtClean="0"/>
              <a:t>14</a:t>
            </a:fld>
            <a:endParaRPr lang="en-US"/>
          </a:p>
        </p:txBody>
      </p:sp>
    </p:spTree>
    <p:extLst>
      <p:ext uri="{BB962C8B-B14F-4D97-AF65-F5344CB8AC3E}">
        <p14:creationId xmlns:p14="http://schemas.microsoft.com/office/powerpoint/2010/main" val="32113779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 y="-7746"/>
            <a:ext cx="11790204" cy="686822"/>
          </a:xfrm>
        </p:spPr>
        <p:txBody>
          <a:bodyPr/>
          <a:lstStyle>
            <a:lvl1pPr>
              <a:defRPr sz="2397"/>
            </a:lvl1pPr>
          </a:lstStyle>
          <a:p>
            <a:r>
              <a:rPr lang="zh-CN" altLang="en-US" dirty="0"/>
              <a:t>单击此处编辑母版标题样式</a:t>
            </a:r>
            <a:endParaRPr lang="en-US" dirty="0"/>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3052289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0" y="4406908"/>
            <a:ext cx="10367249" cy="1362075"/>
          </a:xfrm>
        </p:spPr>
        <p:txBody>
          <a:bodyPr anchor="t"/>
          <a:lstStyle>
            <a:lvl1pPr algn="l">
              <a:defRPr sz="3994" b="1" cap="a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文本占位符 2"/>
          <p:cNvSpPr>
            <a:spLocks noGrp="1"/>
          </p:cNvSpPr>
          <p:nvPr>
            <p:ph type="body" idx="1"/>
          </p:nvPr>
        </p:nvSpPr>
        <p:spPr>
          <a:xfrm>
            <a:off x="963460" y="2906713"/>
            <a:ext cx="10367249" cy="1500187"/>
          </a:xfrm>
        </p:spPr>
        <p:txBody>
          <a:bodyPr anchor="b"/>
          <a:lstStyle>
            <a:lvl1pPr marL="0" indent="0">
              <a:buNone/>
              <a:defRPr sz="1997">
                <a:latin typeface="微软雅黑" panose="020B0503020204020204" pitchFamily="34" charset="-122"/>
                <a:ea typeface="微软雅黑" panose="020B0503020204020204" pitchFamily="34" charset="-122"/>
              </a:defRPr>
            </a:lvl1pPr>
            <a:lvl2pPr marL="456651" indent="0">
              <a:buNone/>
              <a:defRPr sz="1797"/>
            </a:lvl2pPr>
            <a:lvl3pPr marL="913303" indent="0">
              <a:buNone/>
              <a:defRPr sz="1597"/>
            </a:lvl3pPr>
            <a:lvl4pPr marL="1369955" indent="0">
              <a:buNone/>
              <a:defRPr sz="1397"/>
            </a:lvl4pPr>
            <a:lvl5pPr marL="1826606" indent="0">
              <a:buNone/>
              <a:defRPr sz="1397"/>
            </a:lvl5pPr>
            <a:lvl6pPr marL="2283258" indent="0">
              <a:buNone/>
              <a:defRPr sz="1397"/>
            </a:lvl6pPr>
            <a:lvl7pPr marL="2739910" indent="0">
              <a:buNone/>
              <a:defRPr sz="1397"/>
            </a:lvl7pPr>
            <a:lvl8pPr marL="3196561" indent="0">
              <a:buNone/>
              <a:defRPr sz="1397"/>
            </a:lvl8pPr>
            <a:lvl9pPr marL="3653213" indent="0">
              <a:buNone/>
              <a:defRPr sz="1397"/>
            </a:lvl9pPr>
          </a:lstStyle>
          <a:p>
            <a:pPr lvl="0"/>
            <a:r>
              <a:rPr lang="zh-CN" altLang="en-US" dirty="0"/>
              <a:t>单击此处编辑母版文本样式</a:t>
            </a:r>
          </a:p>
        </p:txBody>
      </p:sp>
    </p:spTree>
    <p:extLst>
      <p:ext uri="{BB962C8B-B14F-4D97-AF65-F5344CB8AC3E}">
        <p14:creationId xmlns:p14="http://schemas.microsoft.com/office/powerpoint/2010/main" val="1587714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a:p>
        </p:txBody>
      </p:sp>
      <p:sp>
        <p:nvSpPr>
          <p:cNvPr id="3" name="内容占位符 2"/>
          <p:cNvSpPr>
            <a:spLocks noGrp="1"/>
          </p:cNvSpPr>
          <p:nvPr>
            <p:ph sz="half" idx="1"/>
          </p:nvPr>
        </p:nvSpPr>
        <p:spPr>
          <a:xfrm>
            <a:off x="248869" y="1438836"/>
            <a:ext cx="5791220"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内容占位符 3"/>
          <p:cNvSpPr>
            <a:spLocks noGrp="1"/>
          </p:cNvSpPr>
          <p:nvPr>
            <p:ph sz="half" idx="2"/>
          </p:nvPr>
        </p:nvSpPr>
        <p:spPr>
          <a:xfrm>
            <a:off x="6295682" y="1438836"/>
            <a:ext cx="5494522"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7403208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4146033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2817" y="273051"/>
            <a:ext cx="4012651" cy="863226"/>
          </a:xfrm>
        </p:spPr>
        <p:txBody>
          <a:bodyPr anchor="b"/>
          <a:lstStyle>
            <a:lvl1pPr algn="l">
              <a:defRPr sz="2397" b="1"/>
            </a:lvl1pPr>
          </a:lstStyle>
          <a:p>
            <a:r>
              <a:rPr lang="zh-CN" altLang="en-US" dirty="0"/>
              <a:t>单击此处编辑母版标题样式</a:t>
            </a:r>
            <a:endParaRPr lang="en-US" dirty="0"/>
          </a:p>
        </p:txBody>
      </p:sp>
      <p:sp>
        <p:nvSpPr>
          <p:cNvPr id="3" name="内容占位符 2"/>
          <p:cNvSpPr>
            <a:spLocks noGrp="1"/>
          </p:cNvSpPr>
          <p:nvPr>
            <p:ph idx="1"/>
          </p:nvPr>
        </p:nvSpPr>
        <p:spPr>
          <a:xfrm>
            <a:off x="4768599" y="273058"/>
            <a:ext cx="6818330" cy="5853113"/>
          </a:xfrm>
        </p:spPr>
        <p:txBody>
          <a:bodyPr/>
          <a:lstStyle>
            <a:lvl1pPr>
              <a:defRPr sz="3197"/>
            </a:lvl1pPr>
            <a:lvl2pPr>
              <a:defRPr sz="2797"/>
            </a:lvl2pPr>
            <a:lvl3pPr>
              <a:defRPr sz="2397"/>
            </a:lvl3pPr>
            <a:lvl4pPr>
              <a:defRPr sz="1997"/>
            </a:lvl4pPr>
            <a:lvl5pPr>
              <a:defRPr sz="1997"/>
            </a:lvl5pPr>
            <a:lvl6pPr>
              <a:defRPr sz="1997"/>
            </a:lvl6pPr>
            <a:lvl7pPr>
              <a:defRPr sz="1997"/>
            </a:lvl7pPr>
            <a:lvl8pPr>
              <a:defRPr sz="1997"/>
            </a:lvl8pPr>
            <a:lvl9pPr>
              <a:defRPr sz="199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609839" y="1435103"/>
            <a:ext cx="4012651" cy="4691063"/>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9973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50" y="4800600"/>
            <a:ext cx="7318058" cy="566738"/>
          </a:xfrm>
        </p:spPr>
        <p:txBody>
          <a:bodyPr anchor="b"/>
          <a:lstStyle>
            <a:lvl1pPr algn="l">
              <a:defRPr sz="1997" b="1"/>
            </a:lvl1pPr>
          </a:lstStyle>
          <a:p>
            <a:r>
              <a:rPr lang="zh-CN" altLang="en-US"/>
              <a:t>单击此处编辑母版标题样式</a:t>
            </a:r>
            <a:endParaRPr lang="en-US"/>
          </a:p>
        </p:txBody>
      </p:sp>
      <p:sp>
        <p:nvSpPr>
          <p:cNvPr id="3" name="图片占位符 2"/>
          <p:cNvSpPr>
            <a:spLocks noGrp="1"/>
          </p:cNvSpPr>
          <p:nvPr>
            <p:ph type="pic" idx="1"/>
          </p:nvPr>
        </p:nvSpPr>
        <p:spPr>
          <a:xfrm>
            <a:off x="2390650" y="612775"/>
            <a:ext cx="7318058" cy="4114800"/>
          </a:xfrm>
        </p:spPr>
        <p:txBody>
          <a:bodyPr/>
          <a:lstStyle>
            <a:lvl1pPr marL="0" indent="0">
              <a:buNone/>
              <a:defRPr sz="3197"/>
            </a:lvl1pPr>
            <a:lvl2pPr marL="456651" indent="0">
              <a:buNone/>
              <a:defRPr sz="2797"/>
            </a:lvl2pPr>
            <a:lvl3pPr marL="913303" indent="0">
              <a:buNone/>
              <a:defRPr sz="2397"/>
            </a:lvl3pPr>
            <a:lvl4pPr marL="1369955" indent="0">
              <a:buNone/>
              <a:defRPr sz="1997"/>
            </a:lvl4pPr>
            <a:lvl5pPr marL="1826606" indent="0">
              <a:buNone/>
              <a:defRPr sz="1997"/>
            </a:lvl5pPr>
            <a:lvl6pPr marL="2283258" indent="0">
              <a:buNone/>
              <a:defRPr sz="1997"/>
            </a:lvl6pPr>
            <a:lvl7pPr marL="2739910" indent="0">
              <a:buNone/>
              <a:defRPr sz="1997"/>
            </a:lvl7pPr>
            <a:lvl8pPr marL="3196561" indent="0">
              <a:buNone/>
              <a:defRPr sz="1997"/>
            </a:lvl8pPr>
            <a:lvl9pPr marL="3653213" indent="0">
              <a:buNone/>
              <a:defRPr sz="1997"/>
            </a:lvl9pPr>
          </a:lstStyle>
          <a:p>
            <a:endParaRPr lang="en-US"/>
          </a:p>
        </p:txBody>
      </p:sp>
      <p:sp>
        <p:nvSpPr>
          <p:cNvPr id="4" name="文本占位符 3"/>
          <p:cNvSpPr>
            <a:spLocks noGrp="1"/>
          </p:cNvSpPr>
          <p:nvPr>
            <p:ph type="body" sz="half" idx="2"/>
          </p:nvPr>
        </p:nvSpPr>
        <p:spPr>
          <a:xfrm>
            <a:off x="2390650" y="5367338"/>
            <a:ext cx="7318058" cy="804862"/>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373034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2448113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5932" y="274638"/>
            <a:ext cx="2744272" cy="5897562"/>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13117" y="274638"/>
            <a:ext cx="8029536" cy="58975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3667546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mod="1">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928" y="325440"/>
            <a:ext cx="10180909" cy="871537"/>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1007928" y="1628777"/>
            <a:ext cx="10180909" cy="4194175"/>
          </a:xfrm>
          <a:prstGeom prst="rect">
            <a:avLst/>
          </a:prstGeom>
        </p:spPr>
        <p:txBody>
          <a:bodyPr/>
          <a:lstStyle>
            <a:lvl1pPr>
              <a:defRPr/>
            </a:lvl1pPr>
            <a:lvl2pPr>
              <a:defRPr/>
            </a:lvl2pPr>
            <a:lvl3pPr>
              <a:defRPr/>
            </a:lvl3pPr>
            <a:lvl4pPr>
              <a:defRPr/>
            </a:lvl4pPr>
            <a:lvl5pP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7125321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2"/>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7" y="907094"/>
            <a:ext cx="6559809"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24432102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3" y="1512879"/>
            <a:ext cx="10733557"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Calibri" panose="020F0502020204030204" pitchFamily="34" charset="0"/>
                <a:ea typeface="Microsoft YaHei" panose="020B0503020204020204" pitchFamily="34" charset="-122"/>
                <a:cs typeface="Calibri" panose="020F0502020204030204" pitchFamily="34" charset="0"/>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Calibri" panose="020F0502020204030204" pitchFamily="34" charset="0"/>
                <a:ea typeface="Microsoft YaHei" panose="020B0503020204020204" pitchFamily="34" charset="-122"/>
                <a:cs typeface="Calibri" panose="020F0502020204030204" pitchFamily="34" charset="0"/>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dirty="0"/>
              <a:t>单击此处添加文本</a:t>
            </a:r>
            <a:endParaRPr lang="en-US" dirty="0"/>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dirty="0"/>
              <a:t>单击此处添加文本</a:t>
            </a:r>
            <a:endParaRPr lang="en-US" dirty="0"/>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dirty="0"/>
              <a:t>单击此处添加文本</a:t>
            </a:r>
            <a:endParaRPr lang="en-US" dirty="0"/>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dirty="0"/>
          </a:p>
        </p:txBody>
      </p:sp>
    </p:spTree>
    <p:extLst>
      <p:ext uri="{BB962C8B-B14F-4D97-AF65-F5344CB8AC3E}">
        <p14:creationId xmlns:p14="http://schemas.microsoft.com/office/powerpoint/2010/main" val="1831068660"/>
      </p:ext>
    </p:extLst>
  </p:cSld>
  <p:clrMapOvr>
    <a:masterClrMapping/>
  </p:clrMapOvr>
  <p:transition/>
  <p:extLst mod="1">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4"/>
              </a:lnSpc>
              <a:spcBef>
                <a:spcPts val="0"/>
              </a:spcBef>
              <a:buNone/>
              <a:defRPr sz="3195" baseline="0">
                <a:solidFill>
                  <a:schemeClr val="tx1"/>
                </a:solidFill>
                <a:latin typeface="Microsoft YaHei" panose="020B0503020204020204" pitchFamily="34" charset="-122"/>
                <a:ea typeface="Microsoft YaHei" panose="020B0503020204020204" pitchFamily="34" charset="-122"/>
              </a:defRPr>
            </a:lvl1pPr>
            <a:lvl2pPr marL="592699" indent="0" algn="ctr">
              <a:buNone/>
              <a:defRPr sz="2592"/>
            </a:lvl2pPr>
            <a:lvl3pPr marL="1185395" indent="0" algn="ctr">
              <a:buNone/>
              <a:defRPr sz="2334"/>
            </a:lvl3pPr>
            <a:lvl4pPr marL="1778094" indent="0" algn="ctr">
              <a:buNone/>
              <a:defRPr sz="2074"/>
            </a:lvl4pPr>
            <a:lvl5pPr marL="2370792" indent="0" algn="ctr">
              <a:buNone/>
              <a:defRPr sz="2074"/>
            </a:lvl5pPr>
            <a:lvl6pPr marL="2963488" indent="0" algn="ctr">
              <a:buNone/>
              <a:defRPr sz="2074"/>
            </a:lvl6pPr>
            <a:lvl7pPr marL="3556187" indent="0" algn="ctr">
              <a:buNone/>
              <a:defRPr sz="2074"/>
            </a:lvl7pPr>
            <a:lvl8pPr marL="4148886" indent="0" algn="ctr">
              <a:buNone/>
              <a:defRPr sz="2074"/>
            </a:lvl8pPr>
            <a:lvl9pPr marL="4741582" indent="0" algn="ctr">
              <a:buNone/>
              <a:defRPr sz="2074"/>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3" y="1501989"/>
            <a:ext cx="10733557" cy="4690459"/>
          </a:xfrm>
          <a:prstGeom prst="rect">
            <a:avLst/>
          </a:prstGeom>
        </p:spPr>
        <p:txBody>
          <a:bodyPr lIns="0" tIns="0" rIns="0" bIns="0"/>
          <a:lstStyle>
            <a:lvl1pPr marL="12348" indent="0">
              <a:lnSpc>
                <a:spcPct val="100000"/>
              </a:lnSpc>
              <a:spcBef>
                <a:spcPts val="0"/>
              </a:spcBef>
              <a:buFontTx/>
              <a:buNone/>
              <a:tabLst>
                <a:tab pos="1205975" algn="ctr"/>
              </a:tabLst>
              <a:defRPr sz="1795"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786" indent="-170814">
              <a:buFont typeface="Arial" panose="020B0604020202020204" pitchFamily="34" charset="0"/>
              <a:buChar char="•"/>
              <a:tabLst>
                <a:tab pos="1205975" algn="ctr"/>
              </a:tabLst>
              <a:defRPr sz="1295" baseline="0"/>
            </a:lvl2pPr>
            <a:lvl3pPr marL="524786" indent="-170814">
              <a:buFont typeface="Arial" panose="020B0604020202020204" pitchFamily="34" charset="0"/>
              <a:buChar char="•"/>
              <a:tabLst>
                <a:tab pos="1205975" algn="ctr"/>
              </a:tabLst>
              <a:defRPr sz="1295" baseline="0"/>
            </a:lvl3pPr>
            <a:lvl4pPr marL="524786" indent="-170814">
              <a:buFont typeface="Arial" panose="020B0604020202020204" pitchFamily="34" charset="0"/>
              <a:buChar char="•"/>
              <a:tabLst>
                <a:tab pos="1205975" algn="ctr"/>
              </a:tabLst>
              <a:defRPr sz="1295" baseline="0"/>
            </a:lvl4pPr>
            <a:lvl5pPr marL="524786" indent="-170814">
              <a:buFont typeface="Arial" panose="020B0604020202020204" pitchFamily="34" charset="0"/>
              <a:buChar char="•"/>
              <a:tabLst>
                <a:tab pos="1205975" algn="ctr"/>
              </a:tabLst>
              <a:defRPr sz="1295"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39991779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929" y="325442"/>
            <a:ext cx="10180909" cy="871537"/>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1007929" y="1628779"/>
            <a:ext cx="10180909" cy="4194175"/>
          </a:xfrm>
          <a:prstGeom prst="rect">
            <a:avLst/>
          </a:prstGeom>
        </p:spPr>
        <p:txBody>
          <a:bodyPr/>
          <a:lstStyle>
            <a:lvl1pPr>
              <a:defRPr/>
            </a:lvl1pPr>
            <a:lvl2pPr>
              <a:defRPr/>
            </a:lvl2pPr>
            <a:lvl3pPr>
              <a:defRPr/>
            </a:lvl3pPr>
            <a:lvl4pPr>
              <a:defRPr/>
            </a:lvl4pPr>
            <a:lvl5pPr>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3655292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2130433"/>
            <a:ext cx="12196763" cy="1470025"/>
          </a:xfrm>
        </p:spPr>
        <p:txBody>
          <a:bodyPr/>
          <a:lstStyle/>
          <a:p>
            <a:r>
              <a:rPr lang="zh-CN" altLang="en-US" dirty="0"/>
              <a:t>单击此处编辑母版标题样式</a:t>
            </a:r>
            <a:endParaRPr lang="en-US" dirty="0"/>
          </a:p>
        </p:txBody>
      </p:sp>
      <p:sp>
        <p:nvSpPr>
          <p:cNvPr id="3" name="副标题 2"/>
          <p:cNvSpPr>
            <a:spLocks noGrp="1"/>
          </p:cNvSpPr>
          <p:nvPr>
            <p:ph type="subTitle" idx="1"/>
          </p:nvPr>
        </p:nvSpPr>
        <p:spPr>
          <a:xfrm>
            <a:off x="0" y="3886200"/>
            <a:ext cx="12196763" cy="1752600"/>
          </a:xfrm>
        </p:spPr>
        <p:txBody>
          <a:bodyPr/>
          <a:lstStyle>
            <a:lvl1pPr marL="0" indent="0" algn="l">
              <a:buNone/>
              <a:defRPr/>
            </a:lvl1pPr>
            <a:lvl2pPr marL="456651" indent="0" algn="ctr">
              <a:buNone/>
              <a:defRPr/>
            </a:lvl2pPr>
            <a:lvl3pPr marL="913303" indent="0" algn="ctr">
              <a:buNone/>
              <a:defRPr/>
            </a:lvl3pPr>
            <a:lvl4pPr marL="1369955" indent="0" algn="ctr">
              <a:buNone/>
              <a:defRPr/>
            </a:lvl4pPr>
            <a:lvl5pPr marL="1826606" indent="0" algn="ctr">
              <a:buNone/>
              <a:defRPr/>
            </a:lvl5pPr>
            <a:lvl6pPr marL="2283258" indent="0" algn="ctr">
              <a:buNone/>
              <a:defRPr/>
            </a:lvl6pPr>
            <a:lvl7pPr marL="2739910" indent="0" algn="ctr">
              <a:buNone/>
              <a:defRPr/>
            </a:lvl7pPr>
            <a:lvl8pPr marL="3196561" indent="0" algn="ctr">
              <a:buNone/>
              <a:defRPr/>
            </a:lvl8pPr>
            <a:lvl9pPr marL="3653213" indent="0" algn="ctr">
              <a:buNone/>
              <a:defRPr/>
            </a:lvl9pPr>
          </a:lstStyle>
          <a:p>
            <a:r>
              <a:rPr lang="zh-CN" altLang="en-US" dirty="0"/>
              <a:t>单击此处编辑母版副标题样式</a:t>
            </a:r>
            <a:endParaRPr lang="en-US" dirty="0"/>
          </a:p>
        </p:txBody>
      </p:sp>
    </p:spTree>
    <p:extLst>
      <p:ext uri="{BB962C8B-B14F-4D97-AF65-F5344CB8AC3E}">
        <p14:creationId xmlns:p14="http://schemas.microsoft.com/office/powerpoint/2010/main" val="13769151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3.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 id="2147484020"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5"/>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defTabSz="914112"/>
            <a:endParaRPr lang="en-US" sz="1799" dirty="0">
              <a:solidFill>
                <a:srgbClr val="666666"/>
              </a:solidFill>
            </a:endParaRPr>
          </a:p>
        </p:txBody>
      </p:sp>
      <p:pic>
        <p:nvPicPr>
          <p:cNvPr id="6"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95999" y="6321130"/>
            <a:ext cx="1269075" cy="277546"/>
          </a:xfrm>
          <a:prstGeom prst="rect">
            <a:avLst/>
          </a:prstGeom>
        </p:spPr>
      </p:pic>
    </p:spTree>
    <p:extLst>
      <p:ext uri="{BB962C8B-B14F-4D97-AF65-F5344CB8AC3E}">
        <p14:creationId xmlns:p14="http://schemas.microsoft.com/office/powerpoint/2010/main" val="1189051845"/>
      </p:ext>
    </p:extLst>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Lst>
  <p:hf hdr="0" ftr="0" dt="0"/>
  <p:txStyles>
    <p:titleStyle>
      <a:lvl1pPr algn="l" defTabSz="914034" rtl="0" eaLnBrk="1" latinLnBrk="0" hangingPunct="1">
        <a:lnSpc>
          <a:spcPts val="3439"/>
        </a:lnSpc>
        <a:spcBef>
          <a:spcPct val="0"/>
        </a:spcBef>
        <a:buNone/>
        <a:defRPr sz="3199"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034"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017"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034"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051"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068"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1" y="-7746"/>
            <a:ext cx="11790204" cy="659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5129" name="Rectangle 9"/>
          <p:cNvSpPr>
            <a:spLocks noGrp="1" noChangeArrowheads="1"/>
          </p:cNvSpPr>
          <p:nvPr>
            <p:ph type="body" idx="1"/>
          </p:nvPr>
        </p:nvSpPr>
        <p:spPr bwMode="auto">
          <a:xfrm>
            <a:off x="190579" y="777317"/>
            <a:ext cx="11829065" cy="58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cxnSp>
        <p:nvCxnSpPr>
          <p:cNvPr id="3" name="直接连接符 2"/>
          <p:cNvCxnSpPr/>
          <p:nvPr userDrawn="1"/>
        </p:nvCxnSpPr>
        <p:spPr bwMode="auto">
          <a:xfrm flipV="1">
            <a:off x="0" y="652182"/>
            <a:ext cx="12196763" cy="3732"/>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32925469"/>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Lst>
  <p:hf hdr="0" ftr="0"/>
  <p:txStyles>
    <p:titleStyle>
      <a:lvl1pPr algn="l" rtl="0" fontAlgn="base">
        <a:spcBef>
          <a:spcPct val="0"/>
        </a:spcBef>
        <a:spcAft>
          <a:spcPct val="0"/>
        </a:spcAft>
        <a:defRPr sz="1997" b="1">
          <a:solidFill>
            <a:srgbClr val="990000"/>
          </a:solidFill>
          <a:latin typeface="微软雅黑" panose="020B0503020204020204" pitchFamily="34" charset="-122"/>
          <a:ea typeface="微软雅黑" panose="020B0503020204020204" pitchFamily="34" charset="-122"/>
          <a:cs typeface="+mj-cs"/>
        </a:defRPr>
      </a:lvl1pPr>
      <a:lvl2pPr algn="l" rtl="0" fontAlgn="base">
        <a:spcBef>
          <a:spcPct val="0"/>
        </a:spcBef>
        <a:spcAft>
          <a:spcPct val="0"/>
        </a:spcAft>
        <a:defRPr sz="3994" b="1">
          <a:solidFill>
            <a:srgbClr val="990000"/>
          </a:solidFill>
          <a:latin typeface="Arial" charset="0"/>
        </a:defRPr>
      </a:lvl2pPr>
      <a:lvl3pPr algn="l" rtl="0" fontAlgn="base">
        <a:spcBef>
          <a:spcPct val="0"/>
        </a:spcBef>
        <a:spcAft>
          <a:spcPct val="0"/>
        </a:spcAft>
        <a:defRPr sz="3994" b="1">
          <a:solidFill>
            <a:srgbClr val="990000"/>
          </a:solidFill>
          <a:latin typeface="Arial" charset="0"/>
        </a:defRPr>
      </a:lvl3pPr>
      <a:lvl4pPr algn="l" rtl="0" fontAlgn="base">
        <a:spcBef>
          <a:spcPct val="0"/>
        </a:spcBef>
        <a:spcAft>
          <a:spcPct val="0"/>
        </a:spcAft>
        <a:defRPr sz="3994" b="1">
          <a:solidFill>
            <a:srgbClr val="990000"/>
          </a:solidFill>
          <a:latin typeface="Arial" charset="0"/>
        </a:defRPr>
      </a:lvl4pPr>
      <a:lvl5pPr algn="l" rtl="0" fontAlgn="base">
        <a:spcBef>
          <a:spcPct val="0"/>
        </a:spcBef>
        <a:spcAft>
          <a:spcPct val="0"/>
        </a:spcAft>
        <a:defRPr sz="3994" b="1">
          <a:solidFill>
            <a:srgbClr val="990000"/>
          </a:solidFill>
          <a:latin typeface="Arial" charset="0"/>
        </a:defRPr>
      </a:lvl5pPr>
      <a:lvl6pPr marL="456651" algn="l" rtl="0" fontAlgn="base">
        <a:spcBef>
          <a:spcPct val="0"/>
        </a:spcBef>
        <a:spcAft>
          <a:spcPct val="0"/>
        </a:spcAft>
        <a:defRPr sz="3994" b="1">
          <a:solidFill>
            <a:srgbClr val="990000"/>
          </a:solidFill>
          <a:latin typeface="Arial" charset="0"/>
        </a:defRPr>
      </a:lvl6pPr>
      <a:lvl7pPr marL="913303" algn="l" rtl="0" fontAlgn="base">
        <a:spcBef>
          <a:spcPct val="0"/>
        </a:spcBef>
        <a:spcAft>
          <a:spcPct val="0"/>
        </a:spcAft>
        <a:defRPr sz="3994" b="1">
          <a:solidFill>
            <a:srgbClr val="990000"/>
          </a:solidFill>
          <a:latin typeface="Arial" charset="0"/>
        </a:defRPr>
      </a:lvl7pPr>
      <a:lvl8pPr marL="1369955" algn="l" rtl="0" fontAlgn="base">
        <a:spcBef>
          <a:spcPct val="0"/>
        </a:spcBef>
        <a:spcAft>
          <a:spcPct val="0"/>
        </a:spcAft>
        <a:defRPr sz="3994" b="1">
          <a:solidFill>
            <a:srgbClr val="990000"/>
          </a:solidFill>
          <a:latin typeface="Arial" charset="0"/>
        </a:defRPr>
      </a:lvl8pPr>
      <a:lvl9pPr marL="1826606" algn="l" rtl="0" fontAlgn="base">
        <a:spcBef>
          <a:spcPct val="0"/>
        </a:spcBef>
        <a:spcAft>
          <a:spcPct val="0"/>
        </a:spcAft>
        <a:defRPr sz="3994" b="1">
          <a:solidFill>
            <a:srgbClr val="990000"/>
          </a:solidFill>
          <a:latin typeface="Arial" charset="0"/>
        </a:defRPr>
      </a:lvl9pPr>
    </p:titleStyle>
    <p:bodyStyle>
      <a:lvl1pPr marL="342489" indent="-342489" algn="l" rtl="0" fontAlgn="base">
        <a:spcBef>
          <a:spcPct val="20000"/>
        </a:spcBef>
        <a:spcAft>
          <a:spcPct val="0"/>
        </a:spcAft>
        <a:buChar char="•"/>
        <a:defRPr sz="2597">
          <a:solidFill>
            <a:schemeClr val="bg2"/>
          </a:solidFill>
          <a:latin typeface="+mn-lt"/>
          <a:ea typeface="+mn-ea"/>
          <a:cs typeface="+mn-cs"/>
        </a:defRPr>
      </a:lvl1pPr>
      <a:lvl2pPr marL="742059" indent="-285408" algn="l" rtl="0" fontAlgn="base">
        <a:spcBef>
          <a:spcPct val="20000"/>
        </a:spcBef>
        <a:spcAft>
          <a:spcPct val="0"/>
        </a:spcAft>
        <a:buSzPct val="60000"/>
        <a:buFont typeface="Wingdings" pitchFamily="2" charset="2"/>
        <a:buChar char="q"/>
        <a:defRPr sz="2397">
          <a:solidFill>
            <a:schemeClr val="bg2"/>
          </a:solidFill>
          <a:latin typeface="+mn-lt"/>
        </a:defRPr>
      </a:lvl2pPr>
      <a:lvl3pPr marL="1141629" indent="-228327" algn="l" rtl="0" fontAlgn="base">
        <a:spcBef>
          <a:spcPct val="20000"/>
        </a:spcBef>
        <a:spcAft>
          <a:spcPct val="0"/>
        </a:spcAft>
        <a:buSzPct val="60000"/>
        <a:buFont typeface="Wingdings" pitchFamily="2" charset="2"/>
        <a:buChar char="§"/>
        <a:defRPr sz="2197">
          <a:solidFill>
            <a:schemeClr val="bg2"/>
          </a:solidFill>
          <a:latin typeface="+mn-lt"/>
        </a:defRPr>
      </a:lvl3pPr>
      <a:lvl4pPr marL="1598280" indent="-228327" algn="l" rtl="0" fontAlgn="base">
        <a:spcBef>
          <a:spcPct val="20000"/>
        </a:spcBef>
        <a:spcAft>
          <a:spcPct val="0"/>
        </a:spcAft>
        <a:buSzPct val="60000"/>
        <a:buFont typeface="Arial" charset="0"/>
        <a:buChar char="–"/>
        <a:defRPr sz="1997">
          <a:solidFill>
            <a:schemeClr val="bg2"/>
          </a:solidFill>
          <a:latin typeface="+mn-lt"/>
        </a:defRPr>
      </a:lvl4pPr>
      <a:lvl5pPr marL="2054932" indent="-228327" algn="l" rtl="0" fontAlgn="base">
        <a:spcBef>
          <a:spcPct val="20000"/>
        </a:spcBef>
        <a:spcAft>
          <a:spcPct val="0"/>
        </a:spcAft>
        <a:buFont typeface="Verdana" pitchFamily="34" charset="0"/>
        <a:buChar char="›"/>
        <a:defRPr>
          <a:solidFill>
            <a:schemeClr val="bg2"/>
          </a:solidFill>
          <a:latin typeface="+mn-lt"/>
        </a:defRPr>
      </a:lvl5pPr>
      <a:lvl6pPr marL="2511584" indent="-228327" algn="l" rtl="0" fontAlgn="base">
        <a:spcBef>
          <a:spcPct val="20000"/>
        </a:spcBef>
        <a:spcAft>
          <a:spcPct val="0"/>
        </a:spcAft>
        <a:buFont typeface="Verdana" pitchFamily="34" charset="0"/>
        <a:buChar char="›"/>
        <a:defRPr>
          <a:solidFill>
            <a:schemeClr val="bg2"/>
          </a:solidFill>
          <a:latin typeface="+mn-lt"/>
        </a:defRPr>
      </a:lvl6pPr>
      <a:lvl7pPr marL="2968235" indent="-228327" algn="l" rtl="0" fontAlgn="base">
        <a:spcBef>
          <a:spcPct val="20000"/>
        </a:spcBef>
        <a:spcAft>
          <a:spcPct val="0"/>
        </a:spcAft>
        <a:buFont typeface="Verdana" pitchFamily="34" charset="0"/>
        <a:buChar char="›"/>
        <a:defRPr>
          <a:solidFill>
            <a:schemeClr val="bg2"/>
          </a:solidFill>
          <a:latin typeface="+mn-lt"/>
        </a:defRPr>
      </a:lvl7pPr>
      <a:lvl8pPr marL="3424886" indent="-228327" algn="l" rtl="0" fontAlgn="base">
        <a:spcBef>
          <a:spcPct val="20000"/>
        </a:spcBef>
        <a:spcAft>
          <a:spcPct val="0"/>
        </a:spcAft>
        <a:buFont typeface="Verdana" pitchFamily="34" charset="0"/>
        <a:buChar char="›"/>
        <a:defRPr>
          <a:solidFill>
            <a:schemeClr val="bg2"/>
          </a:solidFill>
          <a:latin typeface="+mn-lt"/>
        </a:defRPr>
      </a:lvl8pPr>
      <a:lvl9pPr marL="3881539" indent="-228327"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3303" rtl="0" eaLnBrk="1" latinLnBrk="0" hangingPunct="1">
        <a:defRPr sz="1797" kern="1200">
          <a:solidFill>
            <a:schemeClr val="tx1"/>
          </a:solidFill>
          <a:latin typeface="+mn-lt"/>
          <a:ea typeface="+mn-ea"/>
          <a:cs typeface="+mn-cs"/>
        </a:defRPr>
      </a:lvl1pPr>
      <a:lvl2pPr marL="456651" algn="l" defTabSz="913303" rtl="0" eaLnBrk="1" latinLnBrk="0" hangingPunct="1">
        <a:defRPr sz="1797" kern="1200">
          <a:solidFill>
            <a:schemeClr val="tx1"/>
          </a:solidFill>
          <a:latin typeface="+mn-lt"/>
          <a:ea typeface="+mn-ea"/>
          <a:cs typeface="+mn-cs"/>
        </a:defRPr>
      </a:lvl2pPr>
      <a:lvl3pPr marL="913303" algn="l" defTabSz="913303" rtl="0" eaLnBrk="1" latinLnBrk="0" hangingPunct="1">
        <a:defRPr sz="1797" kern="1200">
          <a:solidFill>
            <a:schemeClr val="tx1"/>
          </a:solidFill>
          <a:latin typeface="+mn-lt"/>
          <a:ea typeface="+mn-ea"/>
          <a:cs typeface="+mn-cs"/>
        </a:defRPr>
      </a:lvl3pPr>
      <a:lvl4pPr marL="1369955" algn="l" defTabSz="913303" rtl="0" eaLnBrk="1" latinLnBrk="0" hangingPunct="1">
        <a:defRPr sz="1797" kern="1200">
          <a:solidFill>
            <a:schemeClr val="tx1"/>
          </a:solidFill>
          <a:latin typeface="+mn-lt"/>
          <a:ea typeface="+mn-ea"/>
          <a:cs typeface="+mn-cs"/>
        </a:defRPr>
      </a:lvl4pPr>
      <a:lvl5pPr marL="1826606" algn="l" defTabSz="913303" rtl="0" eaLnBrk="1" latinLnBrk="0" hangingPunct="1">
        <a:defRPr sz="1797" kern="1200">
          <a:solidFill>
            <a:schemeClr val="tx1"/>
          </a:solidFill>
          <a:latin typeface="+mn-lt"/>
          <a:ea typeface="+mn-ea"/>
          <a:cs typeface="+mn-cs"/>
        </a:defRPr>
      </a:lvl5pPr>
      <a:lvl6pPr marL="2283258" algn="l" defTabSz="913303" rtl="0" eaLnBrk="1" latinLnBrk="0" hangingPunct="1">
        <a:defRPr sz="1797" kern="1200">
          <a:solidFill>
            <a:schemeClr val="tx1"/>
          </a:solidFill>
          <a:latin typeface="+mn-lt"/>
          <a:ea typeface="+mn-ea"/>
          <a:cs typeface="+mn-cs"/>
        </a:defRPr>
      </a:lvl6pPr>
      <a:lvl7pPr marL="2739910" algn="l" defTabSz="913303" rtl="0" eaLnBrk="1" latinLnBrk="0" hangingPunct="1">
        <a:defRPr sz="1797" kern="1200">
          <a:solidFill>
            <a:schemeClr val="tx1"/>
          </a:solidFill>
          <a:latin typeface="+mn-lt"/>
          <a:ea typeface="+mn-ea"/>
          <a:cs typeface="+mn-cs"/>
        </a:defRPr>
      </a:lvl7pPr>
      <a:lvl8pPr marL="3196561" algn="l" defTabSz="913303" rtl="0" eaLnBrk="1" latinLnBrk="0" hangingPunct="1">
        <a:defRPr sz="1797" kern="1200">
          <a:solidFill>
            <a:schemeClr val="tx1"/>
          </a:solidFill>
          <a:latin typeface="+mn-lt"/>
          <a:ea typeface="+mn-ea"/>
          <a:cs typeface="+mn-cs"/>
        </a:defRPr>
      </a:lvl8pPr>
      <a:lvl9pPr marL="3653213" algn="l" defTabSz="913303" rtl="0" eaLnBrk="1" latinLnBrk="0" hangingPunct="1">
        <a:defRPr sz="17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35270;&#39057;/&#22534;&#22427;&#36710;&#21160;&#20316;.mp4" TargetMode="Externa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E02A5F4B-A0FC-4361-B00C-0A5F476FBE8F}"/>
              </a:ext>
            </a:extLst>
          </p:cNvPr>
          <p:cNvSpPr>
            <a:spLocks noGrp="1"/>
          </p:cNvSpPr>
          <p:nvPr>
            <p:ph type="body" sz="quarter" idx="10"/>
          </p:nvPr>
        </p:nvSpPr>
        <p:spPr>
          <a:xfrm>
            <a:off x="746380" y="3766875"/>
            <a:ext cx="6535842" cy="643926"/>
          </a:xfrm>
        </p:spPr>
        <p:txBody>
          <a:bodyPr/>
          <a:lstStyle/>
          <a:p>
            <a:r>
              <a:rPr lang="en-US" altLang="zh-CN" sz="2000" dirty="0"/>
              <a:t>Huawei, </a:t>
            </a:r>
            <a:r>
              <a:rPr lang="en-US" altLang="zh-CN" sz="2000" dirty="0" err="1"/>
              <a:t>HiSilicon</a:t>
            </a:r>
            <a:endParaRPr lang="zh-CN" altLang="en-US" sz="2000" dirty="0"/>
          </a:p>
        </p:txBody>
      </p:sp>
      <p:sp>
        <p:nvSpPr>
          <p:cNvPr id="7" name="标题 8">
            <a:extLst>
              <a:ext uri="{FF2B5EF4-FFF2-40B4-BE49-F238E27FC236}">
                <a16:creationId xmlns:a16="http://schemas.microsoft.com/office/drawing/2014/main" xmlns="" id="{BE22D33D-47A4-47A7-A570-1ED753483685}"/>
              </a:ext>
            </a:extLst>
          </p:cNvPr>
          <p:cNvSpPr txBox="1">
            <a:spLocks/>
          </p:cNvSpPr>
          <p:nvPr/>
        </p:nvSpPr>
        <p:spPr>
          <a:xfrm>
            <a:off x="746380" y="1621979"/>
            <a:ext cx="10663078"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r>
              <a:rPr lang="en-US" altLang="zh-CN" sz="3600" b="1" dirty="0">
                <a:solidFill>
                  <a:srgbClr val="C00000"/>
                </a:solidFill>
              </a:rPr>
              <a:t>Overview of Release 19 proposals</a:t>
            </a:r>
          </a:p>
        </p:txBody>
      </p:sp>
      <p:sp>
        <p:nvSpPr>
          <p:cNvPr id="2" name="Rectangle 1"/>
          <p:cNvSpPr/>
          <p:nvPr/>
        </p:nvSpPr>
        <p:spPr>
          <a:xfrm>
            <a:off x="388767" y="217357"/>
            <a:ext cx="11580812" cy="646331"/>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 Rel-19 workshop			</a:t>
            </a:r>
            <a:r>
              <a:rPr lang="en-GB" altLang="zh-CN" b="1" dirty="0">
                <a:latin typeface="Arial" panose="020B0604020202020204" pitchFamily="34" charset="0"/>
                <a:ea typeface="MS Mincho"/>
              </a:rPr>
              <a:t>				</a:t>
            </a:r>
            <a:r>
              <a:rPr lang="en-GB" altLang="zh-CN" b="1" dirty="0" smtClean="0">
                <a:latin typeface="Arial" panose="020B0604020202020204" pitchFamily="34" charset="0"/>
                <a:ea typeface="Times New Roman" panose="02020603050405020304" pitchFamily="18" charset="0"/>
              </a:rPr>
              <a:t>RWS-230319</a:t>
            </a:r>
            <a:endParaRPr lang="zh-CN" altLang="zh-CN" sz="1100" dirty="0">
              <a:latin typeface="Times New Roman" panose="02020603050405020304" pitchFamily="18" charset="0"/>
              <a:ea typeface="Times New Roman" panose="02020603050405020304" pitchFamily="18" charset="0"/>
            </a:endParaRPr>
          </a:p>
          <a:p>
            <a:r>
              <a:rPr lang="en-GB" altLang="zh-CN" b="1" dirty="0">
                <a:latin typeface="Arial" panose="020B0604020202020204" pitchFamily="34" charset="0"/>
                <a:ea typeface="Times New Roman" panose="02020603050405020304" pitchFamily="18" charset="0"/>
              </a:rPr>
              <a:t>Taipei, June 15 - 16, 2023</a:t>
            </a:r>
            <a:endParaRPr lang="zh-CN" altLang="en-US" dirty="0"/>
          </a:p>
        </p:txBody>
      </p:sp>
    </p:spTree>
    <p:extLst>
      <p:ext uri="{BB962C8B-B14F-4D97-AF65-F5344CB8AC3E}">
        <p14:creationId xmlns:p14="http://schemas.microsoft.com/office/powerpoint/2010/main" val="3632952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DA859568-CA2C-45B7-81F0-A9820AC7E686}"/>
              </a:ext>
            </a:extLst>
          </p:cNvPr>
          <p:cNvSpPr>
            <a:spLocks noGrp="1"/>
          </p:cNvSpPr>
          <p:nvPr>
            <p:ph type="subTitle" idx="1"/>
          </p:nvPr>
        </p:nvSpPr>
        <p:spPr>
          <a:xfrm>
            <a:off x="257578" y="238703"/>
            <a:ext cx="10740640" cy="993400"/>
          </a:xfrm>
        </p:spPr>
        <p:txBody>
          <a:bodyPr/>
          <a:lstStyle/>
          <a:p>
            <a:r>
              <a:rPr lang="en-US" altLang="zh-CN" dirty="0"/>
              <a:t>Sub-7 GHz MIMO evolution in Rel-19 (RWS-230320)</a:t>
            </a:r>
            <a:endParaRPr lang="zh-CN" altLang="en-US" dirty="0"/>
          </a:p>
        </p:txBody>
      </p:sp>
      <p:sp>
        <p:nvSpPr>
          <p:cNvPr id="52" name="矩形 26">
            <a:extLst>
              <a:ext uri="{FF2B5EF4-FFF2-40B4-BE49-F238E27FC236}">
                <a16:creationId xmlns:a16="http://schemas.microsoft.com/office/drawing/2014/main" xmlns="" id="{3DA05766-8379-4201-90D5-71332DA597EA}"/>
              </a:ext>
            </a:extLst>
          </p:cNvPr>
          <p:cNvSpPr/>
          <p:nvPr/>
        </p:nvSpPr>
        <p:spPr>
          <a:xfrm>
            <a:off x="1110035" y="1821243"/>
            <a:ext cx="4210110" cy="2040398"/>
          </a:xfrm>
          <a:prstGeom prst="rect">
            <a:avLst/>
          </a:prstGeom>
          <a:solidFill>
            <a:srgbClr val="B2B2B2">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ndParaRPr>
          </a:p>
        </p:txBody>
      </p:sp>
      <p:sp>
        <p:nvSpPr>
          <p:cNvPr id="53" name="Rectangle 52">
            <a:extLst>
              <a:ext uri="{FF2B5EF4-FFF2-40B4-BE49-F238E27FC236}">
                <a16:creationId xmlns:a16="http://schemas.microsoft.com/office/drawing/2014/main" xmlns="" id="{467863C5-825D-4550-BE03-CB540362FBE0}"/>
              </a:ext>
            </a:extLst>
          </p:cNvPr>
          <p:cNvSpPr/>
          <p:nvPr/>
        </p:nvSpPr>
        <p:spPr>
          <a:xfrm>
            <a:off x="1110036" y="1976952"/>
            <a:ext cx="3794472" cy="170816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rPr>
              <a:t>Massive MIMO further evolution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2D2015"/>
              </a:solidFill>
              <a:effectLst/>
              <a:uLnTx/>
              <a:uFillTx/>
            </a:endParaRP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FDD</a:t>
            </a:r>
            <a:r>
              <a:rPr kumimoji="0" lang="en-US" altLang="zh-CN" sz="1200" b="0" i="0" u="none" strike="noStrike" kern="0" cap="none" spc="0" normalizeH="0" baseline="0" noProof="0" dirty="0">
                <a:ln>
                  <a:noFill/>
                </a:ln>
                <a:solidFill>
                  <a:srgbClr val="2D2015"/>
                </a:solidFill>
                <a:effectLst/>
                <a:uLnTx/>
                <a:uFillTx/>
              </a:rPr>
              <a:t>: CSI-RS and CSI </a:t>
            </a:r>
            <a:r>
              <a:rPr kumimoji="0" lang="en-US" altLang="zh-CN" sz="1200" b="0" i="0" u="none" strike="noStrike" kern="0" cap="none" spc="0" normalizeH="0" baseline="0" noProof="0" dirty="0" err="1">
                <a:ln>
                  <a:noFill/>
                </a:ln>
                <a:solidFill>
                  <a:srgbClr val="2D2015"/>
                </a:solidFill>
                <a:effectLst/>
                <a:uLnTx/>
                <a:uFillTx/>
              </a:rPr>
              <a:t>enh</a:t>
            </a:r>
            <a:r>
              <a:rPr kumimoji="0" lang="en-US" altLang="zh-CN" sz="1200" b="0" i="0" u="none" strike="noStrike" kern="0" cap="none" spc="0" normalizeH="0" baseline="0" noProof="0" dirty="0">
                <a:ln>
                  <a:noFill/>
                </a:ln>
                <a:solidFill>
                  <a:srgbClr val="2D2015"/>
                </a:solidFill>
                <a:effectLst/>
                <a:uLnTx/>
                <a:uFillTx/>
              </a:rPr>
              <a:t>. for supporting 64Tx</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TDD</a:t>
            </a:r>
            <a:r>
              <a:rPr kumimoji="0" lang="en-US" altLang="zh-CN" sz="1200" b="0" i="0" u="none" strike="noStrike" kern="0" cap="none" spc="0" normalizeH="0" baseline="0" noProof="0" dirty="0">
                <a:ln>
                  <a:noFill/>
                </a:ln>
                <a:solidFill>
                  <a:srgbClr val="2D2015"/>
                </a:solidFill>
                <a:effectLst/>
                <a:uLnTx/>
                <a:uFillTx/>
              </a:rPr>
              <a:t>: SRS </a:t>
            </a:r>
            <a:r>
              <a:rPr kumimoji="0" lang="en-US" altLang="zh-CN" sz="1200" b="0" i="0" u="none" strike="noStrike" kern="0" cap="none" spc="0" normalizeH="0" baseline="0" noProof="0" dirty="0" err="1">
                <a:ln>
                  <a:noFill/>
                </a:ln>
                <a:solidFill>
                  <a:srgbClr val="2D2015"/>
                </a:solidFill>
                <a:effectLst/>
                <a:uLnTx/>
                <a:uFillTx/>
              </a:rPr>
              <a:t>enh</a:t>
            </a:r>
            <a:r>
              <a:rPr kumimoji="0" lang="en-US" altLang="zh-CN" sz="1200" b="0" i="0" u="none" strike="noStrike" kern="0" cap="none" spc="0" normalizeH="0" baseline="0" noProof="0" dirty="0">
                <a:ln>
                  <a:noFill/>
                </a:ln>
                <a:solidFill>
                  <a:srgbClr val="2D2015"/>
                </a:solidFill>
                <a:effectLst/>
                <a:uLnTx/>
                <a:uFillTx/>
              </a:rPr>
              <a:t>. for channel prediction and interference mitigation</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Receiver</a:t>
            </a:r>
            <a:r>
              <a:rPr kumimoji="0" lang="en-US" altLang="zh-CN" sz="1200" b="0" i="0" u="none" strike="noStrike" kern="0" cap="none" spc="0" normalizeH="0" baseline="0" noProof="0" dirty="0">
                <a:ln>
                  <a:noFill/>
                </a:ln>
                <a:solidFill>
                  <a:srgbClr val="2D2015"/>
                </a:solidFill>
                <a:effectLst/>
                <a:uLnTx/>
                <a:uFillTx/>
              </a:rPr>
              <a:t>: Interference measurement for data, and low complexity 8Rx</a:t>
            </a:r>
          </a:p>
        </p:txBody>
      </p:sp>
      <p:cxnSp>
        <p:nvCxnSpPr>
          <p:cNvPr id="54" name="Straight Connector 53">
            <a:extLst>
              <a:ext uri="{FF2B5EF4-FFF2-40B4-BE49-F238E27FC236}">
                <a16:creationId xmlns:a16="http://schemas.microsoft.com/office/drawing/2014/main" xmlns="" id="{FB89B6B6-9034-4F65-AB0F-4CF021F0B04E}"/>
              </a:ext>
            </a:extLst>
          </p:cNvPr>
          <p:cNvCxnSpPr>
            <a:cxnSpLocks/>
          </p:cNvCxnSpPr>
          <p:nvPr/>
        </p:nvCxnSpPr>
        <p:spPr bwMode="auto">
          <a:xfrm>
            <a:off x="1209123" y="2422314"/>
            <a:ext cx="2531604" cy="0"/>
          </a:xfrm>
          <a:prstGeom prst="line">
            <a:avLst/>
          </a:prstGeom>
          <a:noFill/>
          <a:ln w="19050"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矩形 26">
            <a:extLst>
              <a:ext uri="{FF2B5EF4-FFF2-40B4-BE49-F238E27FC236}">
                <a16:creationId xmlns:a16="http://schemas.microsoft.com/office/drawing/2014/main" xmlns="" id="{604DF8F4-E6BB-48A5-A318-B418694AB15F}"/>
              </a:ext>
            </a:extLst>
          </p:cNvPr>
          <p:cNvSpPr/>
          <p:nvPr/>
        </p:nvSpPr>
        <p:spPr>
          <a:xfrm>
            <a:off x="5833176" y="1828707"/>
            <a:ext cx="4210110" cy="2040398"/>
          </a:xfrm>
          <a:prstGeom prst="rect">
            <a:avLst/>
          </a:prstGeom>
          <a:solidFill>
            <a:srgbClr val="B2B2B2">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ndParaRPr>
          </a:p>
        </p:txBody>
      </p:sp>
      <p:sp>
        <p:nvSpPr>
          <p:cNvPr id="56" name="Rectangle 55">
            <a:extLst>
              <a:ext uri="{FF2B5EF4-FFF2-40B4-BE49-F238E27FC236}">
                <a16:creationId xmlns:a16="http://schemas.microsoft.com/office/drawing/2014/main" xmlns="" id="{69CB7F1D-E602-49B8-B454-5969876C4766}"/>
              </a:ext>
            </a:extLst>
          </p:cNvPr>
          <p:cNvSpPr/>
          <p:nvPr/>
        </p:nvSpPr>
        <p:spPr>
          <a:xfrm>
            <a:off x="5780274" y="2076537"/>
            <a:ext cx="4436821" cy="152349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rPr>
              <a:t>Hybrid Beamforming (HBF) enhancements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2D2015"/>
              </a:solidFill>
              <a:effectLst/>
              <a:uLnTx/>
              <a:uFillTx/>
            </a:endParaRPr>
          </a:p>
          <a:p>
            <a:pPr marL="0" marR="0" lvl="0" indent="0" defTabSz="914400" eaLnBrk="1" fontAlgn="auto" latinLnBrk="0" hangingPunct="1">
              <a:lnSpc>
                <a:spcPct val="100000"/>
              </a:lnSpc>
              <a:spcBef>
                <a:spcPts val="600"/>
              </a:spcBef>
              <a:spcAft>
                <a:spcPts val="0"/>
              </a:spcAft>
              <a:buClrTx/>
              <a:buSzTx/>
              <a:buFontTx/>
              <a:buNone/>
              <a:tabLst/>
              <a:defRPr/>
            </a:pPr>
            <a:r>
              <a:rPr kumimoji="0" lang="en-US" altLang="zh-CN" sz="1200" b="0" i="0" u="none" strike="noStrike" kern="0" cap="none" spc="0" normalizeH="0" baseline="0" noProof="0" dirty="0">
                <a:ln>
                  <a:noFill/>
                </a:ln>
                <a:solidFill>
                  <a:srgbClr val="2D2015"/>
                </a:solidFill>
                <a:effectLst/>
                <a:uLnTx/>
                <a:uFillTx/>
              </a:rPr>
              <a:t>Hybrid beamforming for Sub-7GHz:</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CSI</a:t>
            </a:r>
            <a:r>
              <a:rPr kumimoji="0" lang="en-US" altLang="zh-CN" sz="1200" b="0" i="0" u="none" strike="noStrike" kern="0" cap="none" spc="0" normalizeH="0" baseline="0" noProof="0" dirty="0">
                <a:ln>
                  <a:noFill/>
                </a:ln>
                <a:solidFill>
                  <a:srgbClr val="2D2015"/>
                </a:solidFill>
                <a:effectLst/>
                <a:uLnTx/>
                <a:uFillTx/>
              </a:rPr>
              <a:t> overhead reduction for multiple analog beams</a:t>
            </a:r>
          </a:p>
          <a:p>
            <a:pPr marL="171450" indent="-171450" defTabSz="914400">
              <a:spcBef>
                <a:spcPts val="600"/>
              </a:spcBef>
              <a:buFont typeface="Arial" panose="020B0604020202020204" pitchFamily="34" charset="0"/>
              <a:buChar char="•"/>
            </a:pPr>
            <a:r>
              <a:rPr kumimoji="0" lang="en-US" altLang="zh-CN" sz="1200" b="1" i="0" u="none" strike="noStrike" kern="0" cap="none" spc="0" normalizeH="0" baseline="0" noProof="0" dirty="0">
                <a:ln>
                  <a:noFill/>
                </a:ln>
                <a:solidFill>
                  <a:srgbClr val="2D2015"/>
                </a:solidFill>
                <a:effectLst/>
                <a:uLnTx/>
                <a:uFillTx/>
              </a:rPr>
              <a:t>CSI-RS</a:t>
            </a:r>
            <a:r>
              <a:rPr kumimoji="0" lang="en-US" altLang="zh-CN" sz="1200" b="0" i="0" u="none" strike="noStrike" kern="0" cap="none" spc="0" normalizeH="0" baseline="0" noProof="0" dirty="0">
                <a:ln>
                  <a:noFill/>
                </a:ln>
                <a:solidFill>
                  <a:srgbClr val="2D2015"/>
                </a:solidFill>
                <a:effectLst/>
                <a:uLnTx/>
                <a:uFillTx/>
              </a:rPr>
              <a:t> overhead </a:t>
            </a:r>
            <a:r>
              <a:rPr lang="en-US" altLang="zh-CN" sz="1200" kern="0" dirty="0">
                <a:solidFill>
                  <a:srgbClr val="2D2015"/>
                </a:solidFill>
              </a:rPr>
              <a:t>reduction and beam sweep latency reduction</a:t>
            </a:r>
          </a:p>
        </p:txBody>
      </p:sp>
      <p:cxnSp>
        <p:nvCxnSpPr>
          <p:cNvPr id="57" name="Straight Connector 56">
            <a:extLst>
              <a:ext uri="{FF2B5EF4-FFF2-40B4-BE49-F238E27FC236}">
                <a16:creationId xmlns:a16="http://schemas.microsoft.com/office/drawing/2014/main" xmlns="" id="{659DADB9-6A0D-41B6-A223-670BEDF580DE}"/>
              </a:ext>
            </a:extLst>
          </p:cNvPr>
          <p:cNvCxnSpPr>
            <a:cxnSpLocks/>
          </p:cNvCxnSpPr>
          <p:nvPr/>
        </p:nvCxnSpPr>
        <p:spPr bwMode="auto">
          <a:xfrm>
            <a:off x="5909592" y="2492818"/>
            <a:ext cx="2531604" cy="0"/>
          </a:xfrm>
          <a:prstGeom prst="line">
            <a:avLst/>
          </a:prstGeom>
          <a:noFill/>
          <a:ln w="19050"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矩形 20">
            <a:extLst>
              <a:ext uri="{FF2B5EF4-FFF2-40B4-BE49-F238E27FC236}">
                <a16:creationId xmlns:a16="http://schemas.microsoft.com/office/drawing/2014/main" xmlns="" id="{AA171BED-AA8A-4FCA-84FA-7F833E33D3ED}"/>
              </a:ext>
            </a:extLst>
          </p:cNvPr>
          <p:cNvSpPr/>
          <p:nvPr/>
        </p:nvSpPr>
        <p:spPr>
          <a:xfrm>
            <a:off x="105326" y="878308"/>
            <a:ext cx="11790204" cy="694289"/>
          </a:xfrm>
          <a:prstGeom prst="rect">
            <a:avLst/>
          </a:prstGeom>
          <a:solidFill>
            <a:srgbClr val="FFFFFF"/>
          </a:solidFill>
        </p:spPr>
        <p:txBody>
          <a:bodyPr wrap="square" anchor="ctr">
            <a:no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6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Sub7GHz MIMO evolution</a:t>
            </a:r>
            <a:r>
              <a:rPr kumimoji="0" lang="zh-CN" altLang="en-US" sz="16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 </a:t>
            </a:r>
            <a:r>
              <a:rPr kumimoji="0" lang="en-US" altLang="zh-CN" sz="16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should consider enhancements to </a:t>
            </a:r>
            <a:r>
              <a:rPr kumimoji="0" lang="en-US" altLang="zh-CN" sz="1600" b="1"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accommodate more use cases</a:t>
            </a:r>
            <a:r>
              <a:rPr kumimoji="0" lang="en-US" altLang="zh-CN" sz="16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 </a:t>
            </a:r>
            <a:r>
              <a:rPr kumimoji="0" lang="en-US" altLang="zh-CN" sz="1600" b="1"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advanced BS and UE antenna architectures </a:t>
            </a:r>
            <a:r>
              <a:rPr kumimoji="0" lang="en-US" altLang="zh-CN" sz="16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and </a:t>
            </a:r>
            <a:r>
              <a:rPr kumimoji="0" lang="en-US" altLang="zh-CN" sz="1600" b="1"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more practical network deployment</a:t>
            </a:r>
            <a:r>
              <a:rPr kumimoji="0" lang="en-US" altLang="zh-CN" sz="1600" b="0" i="0" u="none" strike="noStrike" kern="0" cap="none" spc="0" normalizeH="0" baseline="0" noProof="0" dirty="0">
                <a:ln>
                  <a:noFill/>
                </a:ln>
                <a:solidFill>
                  <a:srgbClr val="2D2015"/>
                </a:solidFill>
                <a:effectLst/>
                <a:uLnTx/>
                <a:uFillTx/>
                <a:latin typeface="Calibri" panose="020F0502020204030204"/>
                <a:ea typeface="微软雅黑" panose="020B0503020204020204" pitchFamily="34" charset="-122"/>
              </a:rPr>
              <a:t>, including:</a:t>
            </a:r>
          </a:p>
        </p:txBody>
      </p:sp>
      <p:sp>
        <p:nvSpPr>
          <p:cNvPr id="59" name="矩形 26">
            <a:extLst>
              <a:ext uri="{FF2B5EF4-FFF2-40B4-BE49-F238E27FC236}">
                <a16:creationId xmlns:a16="http://schemas.microsoft.com/office/drawing/2014/main" xmlns="" id="{086F240B-FD87-4549-8A65-D1A6F35F500C}"/>
              </a:ext>
            </a:extLst>
          </p:cNvPr>
          <p:cNvSpPr/>
          <p:nvPr/>
        </p:nvSpPr>
        <p:spPr>
          <a:xfrm>
            <a:off x="1110035" y="4229201"/>
            <a:ext cx="4210110" cy="2112477"/>
          </a:xfrm>
          <a:prstGeom prst="rect">
            <a:avLst/>
          </a:prstGeom>
          <a:solidFill>
            <a:srgbClr val="B2B2B2">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ndParaRPr>
          </a:p>
        </p:txBody>
      </p:sp>
      <p:sp>
        <p:nvSpPr>
          <p:cNvPr id="60" name="Rectangle 59">
            <a:extLst>
              <a:ext uri="{FF2B5EF4-FFF2-40B4-BE49-F238E27FC236}">
                <a16:creationId xmlns:a16="http://schemas.microsoft.com/office/drawing/2014/main" xmlns="" id="{170BDAC8-730E-414E-A283-2E468ACB69DD}"/>
              </a:ext>
            </a:extLst>
          </p:cNvPr>
          <p:cNvSpPr/>
          <p:nvPr/>
        </p:nvSpPr>
        <p:spPr>
          <a:xfrm>
            <a:off x="1209123" y="4540044"/>
            <a:ext cx="3794472" cy="152349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rPr>
              <a:t>Multi-TRP Enhancements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2D2015"/>
              </a:solidFill>
              <a:effectLst/>
              <a:uLnTx/>
              <a:uFillTx/>
            </a:endParaRPr>
          </a:p>
          <a:p>
            <a:pPr marL="0" marR="0" lvl="0" indent="0" defTabSz="914400" eaLnBrk="1" fontAlgn="auto" latinLnBrk="0" hangingPunct="1">
              <a:lnSpc>
                <a:spcPct val="100000"/>
              </a:lnSpc>
              <a:spcBef>
                <a:spcPts val="600"/>
              </a:spcBef>
              <a:spcAft>
                <a:spcPts val="0"/>
              </a:spcAft>
              <a:buClrTx/>
              <a:buSzTx/>
              <a:buFontTx/>
              <a:buNone/>
              <a:tabLst/>
              <a:defRPr/>
            </a:pPr>
            <a:r>
              <a:rPr kumimoji="0" lang="en-US" altLang="zh-CN" sz="1200" b="1" i="0" u="none" strike="noStrike" kern="0" cap="none" spc="0" normalizeH="0" baseline="0" noProof="0" dirty="0">
                <a:ln>
                  <a:noFill/>
                </a:ln>
                <a:solidFill>
                  <a:srgbClr val="2D2015"/>
                </a:solidFill>
                <a:effectLst/>
                <a:uLnTx/>
                <a:uFillTx/>
              </a:rPr>
              <a:t>CJT/JR </a:t>
            </a:r>
            <a:r>
              <a:rPr kumimoji="0" lang="en-US" altLang="zh-CN" sz="1200" b="0" i="0" u="none" strike="noStrike" kern="0" cap="none" spc="0" normalizeH="0" baseline="0" noProof="0" dirty="0">
                <a:ln>
                  <a:noFill/>
                </a:ln>
                <a:solidFill>
                  <a:srgbClr val="2D2015"/>
                </a:solidFill>
                <a:effectLst/>
                <a:uLnTx/>
                <a:uFillTx/>
              </a:rPr>
              <a:t>with non-ideal backhaul</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srgbClr val="2D2015"/>
                </a:solidFill>
                <a:effectLst/>
                <a:uLnTx/>
                <a:uFillTx/>
              </a:rPr>
              <a:t>UE assisted scheduling and precoding alignments</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srgbClr val="2D2015"/>
                </a:solidFill>
                <a:effectLst/>
                <a:uLnTx/>
                <a:uFillTx/>
              </a:rPr>
              <a:t>Data alignment for TRPs, and UE assisted calibration</a:t>
            </a:r>
          </a:p>
        </p:txBody>
      </p:sp>
      <p:cxnSp>
        <p:nvCxnSpPr>
          <p:cNvPr id="61" name="Straight Connector 60">
            <a:extLst>
              <a:ext uri="{FF2B5EF4-FFF2-40B4-BE49-F238E27FC236}">
                <a16:creationId xmlns:a16="http://schemas.microsoft.com/office/drawing/2014/main" xmlns="" id="{E0A8D7E4-0857-4755-A368-A45251F4E0BC}"/>
              </a:ext>
            </a:extLst>
          </p:cNvPr>
          <p:cNvCxnSpPr>
            <a:cxnSpLocks/>
          </p:cNvCxnSpPr>
          <p:nvPr/>
        </p:nvCxnSpPr>
        <p:spPr bwMode="auto">
          <a:xfrm>
            <a:off x="1209123" y="4921460"/>
            <a:ext cx="2531604" cy="0"/>
          </a:xfrm>
          <a:prstGeom prst="line">
            <a:avLst/>
          </a:prstGeom>
          <a:noFill/>
          <a:ln w="19050"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矩形 26">
            <a:extLst>
              <a:ext uri="{FF2B5EF4-FFF2-40B4-BE49-F238E27FC236}">
                <a16:creationId xmlns:a16="http://schemas.microsoft.com/office/drawing/2014/main" xmlns="" id="{663B8EF4-B788-4BA1-90BA-4151AEEE57E1}"/>
              </a:ext>
            </a:extLst>
          </p:cNvPr>
          <p:cNvSpPr/>
          <p:nvPr/>
        </p:nvSpPr>
        <p:spPr>
          <a:xfrm>
            <a:off x="5901340" y="4379081"/>
            <a:ext cx="4149503" cy="1962597"/>
          </a:xfrm>
          <a:prstGeom prst="rect">
            <a:avLst/>
          </a:prstGeom>
          <a:solidFill>
            <a:srgbClr val="B2B2B2">
              <a:lumMod val="20000"/>
              <a:lumOff val="8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ndParaRPr>
          </a:p>
        </p:txBody>
      </p:sp>
      <p:sp>
        <p:nvSpPr>
          <p:cNvPr id="63" name="Rectangle 62">
            <a:extLst>
              <a:ext uri="{FF2B5EF4-FFF2-40B4-BE49-F238E27FC236}">
                <a16:creationId xmlns:a16="http://schemas.microsoft.com/office/drawing/2014/main" xmlns="" id="{F7CEE3CD-806C-43D8-89E8-08CE50F1A200}"/>
              </a:ext>
            </a:extLst>
          </p:cNvPr>
          <p:cNvSpPr/>
          <p:nvPr/>
        </p:nvSpPr>
        <p:spPr>
          <a:xfrm>
            <a:off x="5928367" y="4540044"/>
            <a:ext cx="3794472" cy="133882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rPr>
              <a:t>UL MIMO Enhancements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2D2015"/>
              </a:solidFill>
              <a:effectLst/>
              <a:uLnTx/>
              <a:uFillTx/>
            </a:endParaRP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Interference suppression </a:t>
            </a:r>
            <a:r>
              <a:rPr kumimoji="0" lang="en-US" altLang="zh-CN" sz="1200" b="0" i="0" u="none" strike="noStrike" kern="0" cap="none" spc="0" normalizeH="0" baseline="0" noProof="0" dirty="0">
                <a:ln>
                  <a:noFill/>
                </a:ln>
                <a:solidFill>
                  <a:srgbClr val="2D2015"/>
                </a:solidFill>
                <a:effectLst/>
                <a:uLnTx/>
                <a:uFillTx/>
              </a:rPr>
              <a:t>for UL DMRS</a:t>
            </a:r>
            <a:endParaRPr kumimoji="0" lang="zh-CN" altLang="en-US" sz="1200" b="0" i="0" u="none" strike="noStrike" kern="0" cap="none" spc="0" normalizeH="0" baseline="0" noProof="0" dirty="0">
              <a:ln>
                <a:noFill/>
              </a:ln>
              <a:solidFill>
                <a:srgbClr val="2D2015"/>
              </a:solidFill>
              <a:effectLst/>
              <a:uLnTx/>
              <a:uFillTx/>
            </a:endParaRP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Sub-band</a:t>
            </a:r>
            <a:r>
              <a:rPr kumimoji="0" lang="en-US" altLang="zh-CN" sz="1200" b="0" i="0" u="none" strike="noStrike" kern="0" cap="none" spc="0" normalizeH="0" baseline="0" noProof="0" dirty="0">
                <a:ln>
                  <a:noFill/>
                </a:ln>
                <a:solidFill>
                  <a:srgbClr val="2D2015"/>
                </a:solidFill>
                <a:effectLst/>
                <a:uLnTx/>
                <a:uFillTx/>
              </a:rPr>
              <a:t> precoding for UL</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200" b="1" i="0" u="none" strike="noStrike" kern="0" cap="none" spc="0" normalizeH="0" baseline="0" noProof="0" dirty="0">
                <a:ln>
                  <a:noFill/>
                </a:ln>
                <a:solidFill>
                  <a:srgbClr val="2D2015"/>
                </a:solidFill>
                <a:effectLst/>
                <a:uLnTx/>
                <a:uFillTx/>
              </a:rPr>
              <a:t>High resolution </a:t>
            </a:r>
            <a:r>
              <a:rPr kumimoji="0" lang="en-US" altLang="zh-CN" sz="1200" b="0" i="0" u="none" strike="noStrike" kern="0" cap="none" spc="0" normalizeH="0" baseline="0" noProof="0" dirty="0">
                <a:ln>
                  <a:noFill/>
                </a:ln>
                <a:solidFill>
                  <a:srgbClr val="2D2015"/>
                </a:solidFill>
                <a:effectLst/>
                <a:uLnTx/>
                <a:uFillTx/>
              </a:rPr>
              <a:t>of UL precoding</a:t>
            </a:r>
          </a:p>
        </p:txBody>
      </p:sp>
      <p:cxnSp>
        <p:nvCxnSpPr>
          <p:cNvPr id="64" name="Straight Connector 63">
            <a:extLst>
              <a:ext uri="{FF2B5EF4-FFF2-40B4-BE49-F238E27FC236}">
                <a16:creationId xmlns:a16="http://schemas.microsoft.com/office/drawing/2014/main" xmlns="" id="{BBACB2B8-4A93-4179-BC6C-7F94929779CD}"/>
              </a:ext>
            </a:extLst>
          </p:cNvPr>
          <p:cNvCxnSpPr>
            <a:cxnSpLocks/>
          </p:cNvCxnSpPr>
          <p:nvPr/>
        </p:nvCxnSpPr>
        <p:spPr bwMode="auto">
          <a:xfrm>
            <a:off x="6000428" y="4932507"/>
            <a:ext cx="2531604" cy="0"/>
          </a:xfrm>
          <a:prstGeom prst="line">
            <a:avLst/>
          </a:prstGeom>
          <a:noFill/>
          <a:ln w="19050"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76986770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653E6375-FCF3-49F9-9043-1EA1190344C5}"/>
              </a:ext>
            </a:extLst>
          </p:cNvPr>
          <p:cNvSpPr>
            <a:spLocks noGrp="1"/>
          </p:cNvSpPr>
          <p:nvPr>
            <p:ph type="subTitle" idx="1"/>
          </p:nvPr>
        </p:nvSpPr>
        <p:spPr>
          <a:xfrm>
            <a:off x="178503" y="277534"/>
            <a:ext cx="10740640" cy="476041"/>
          </a:xfrm>
        </p:spPr>
        <p:txBody>
          <a:bodyPr/>
          <a:lstStyle/>
          <a:p>
            <a:r>
              <a:rPr lang="en-US" altLang="zh-CN" dirty="0"/>
              <a:t>Millimeter wave evolution in Rel-19 (RWS-230321)</a:t>
            </a:r>
            <a:endParaRPr lang="zh-CN" altLang="en-US" dirty="0"/>
          </a:p>
        </p:txBody>
      </p:sp>
      <p:sp>
        <p:nvSpPr>
          <p:cNvPr id="50" name="矩形 112">
            <a:extLst>
              <a:ext uri="{FF2B5EF4-FFF2-40B4-BE49-F238E27FC236}">
                <a16:creationId xmlns:a16="http://schemas.microsoft.com/office/drawing/2014/main" xmlns="" id="{295BB972-20B2-4ED0-A177-29CA8DEACC58}"/>
              </a:ext>
            </a:extLst>
          </p:cNvPr>
          <p:cNvSpPr/>
          <p:nvPr/>
        </p:nvSpPr>
        <p:spPr>
          <a:xfrm>
            <a:off x="185302" y="926781"/>
            <a:ext cx="11686784" cy="663515"/>
          </a:xfrm>
          <a:prstGeom prst="rect">
            <a:avLst/>
          </a:prstGeom>
        </p:spPr>
        <p:txBody>
          <a:bodyPr wrap="square">
            <a:spAutoFit/>
          </a:bodyPr>
          <a:lstStyle/>
          <a:p>
            <a:pPr>
              <a:lnSpc>
                <a:spcPct val="120000"/>
              </a:lnSpc>
            </a:pPr>
            <a:r>
              <a:rPr lang="en-US" altLang="zh-CN" sz="1600" kern="0" dirty="0">
                <a:solidFill>
                  <a:srgbClr val="2D2015"/>
                </a:solidFill>
                <a:latin typeface="Calibri" panose="020F0502020204030204"/>
                <a:ea typeface="微软雅黑" panose="020B0503020204020204" pitchFamily="34" charset="-122"/>
              </a:rPr>
              <a:t>In current deployment, there are still issues for coverage and mobility. To maximize the value of the mmWave spectrum, Rel-19 mmWave evolution should target to further enhancements for mmWave coverage and mobility.</a:t>
            </a:r>
          </a:p>
        </p:txBody>
      </p:sp>
      <p:sp>
        <p:nvSpPr>
          <p:cNvPr id="51" name="矩形 26">
            <a:extLst>
              <a:ext uri="{FF2B5EF4-FFF2-40B4-BE49-F238E27FC236}">
                <a16:creationId xmlns:a16="http://schemas.microsoft.com/office/drawing/2014/main" xmlns="" id="{CA7E3718-76CD-4907-A013-3A9FE266DD67}"/>
              </a:ext>
            </a:extLst>
          </p:cNvPr>
          <p:cNvSpPr/>
          <p:nvPr/>
        </p:nvSpPr>
        <p:spPr>
          <a:xfrm>
            <a:off x="1200969" y="2057663"/>
            <a:ext cx="4151082" cy="1642260"/>
          </a:xfrm>
          <a:prstGeom prst="rect">
            <a:avLst/>
          </a:prstGeom>
          <a:solidFill>
            <a:schemeClr val="tx2">
              <a:lumMod val="9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sz="1600" kern="0" dirty="0">
              <a:solidFill>
                <a:srgbClr val="666666"/>
              </a:solidFill>
              <a:latin typeface="Arial" panose="020B0604020202020204" pitchFamily="34" charset="0"/>
              <a:cs typeface="Arial" panose="020B0604020202020204" pitchFamily="34" charset="0"/>
            </a:endParaRPr>
          </a:p>
        </p:txBody>
      </p:sp>
      <p:sp>
        <p:nvSpPr>
          <p:cNvPr id="52" name="Rectangle 51">
            <a:extLst>
              <a:ext uri="{FF2B5EF4-FFF2-40B4-BE49-F238E27FC236}">
                <a16:creationId xmlns:a16="http://schemas.microsoft.com/office/drawing/2014/main" xmlns="" id="{1D88D5EB-CAAB-447B-8647-D40B5E3906DC}"/>
              </a:ext>
            </a:extLst>
          </p:cNvPr>
          <p:cNvSpPr/>
          <p:nvPr/>
        </p:nvSpPr>
        <p:spPr>
          <a:xfrm>
            <a:off x="1330784" y="2158968"/>
            <a:ext cx="3981466" cy="1477328"/>
          </a:xfrm>
          <a:prstGeom prst="rect">
            <a:avLst/>
          </a:prstGeom>
        </p:spPr>
        <p:txBody>
          <a:bodyPr wrap="square">
            <a:spAutoFit/>
          </a:bodyPr>
          <a:lstStyle/>
          <a:p>
            <a:pPr defTabSz="914400">
              <a:defRPr/>
            </a:pPr>
            <a:r>
              <a:rPr lang="en-US" altLang="zh-CN" sz="1400" b="1" kern="0" dirty="0">
                <a:solidFill>
                  <a:srgbClr val="C00000"/>
                </a:solidFill>
                <a:latin typeface="Arial" panose="020B0604020202020204" pitchFamily="34" charset="0"/>
                <a:cs typeface="Arial" panose="020B0604020202020204" pitchFamily="34" charset="0"/>
              </a:rPr>
              <a:t>Beam management enhancements for FR2</a:t>
            </a:r>
          </a:p>
          <a:p>
            <a:pPr defTabSz="914400">
              <a:defRPr/>
            </a:pPr>
            <a:endParaRPr lang="en-US" altLang="zh-CN" sz="1200" kern="0" dirty="0">
              <a:solidFill>
                <a:srgbClr val="2D2015"/>
              </a:solidFill>
              <a:latin typeface="Arial" panose="020B0604020202020204" pitchFamily="34" charset="0"/>
              <a:cs typeface="Arial" panose="020B0604020202020204" pitchFamily="34" charset="0"/>
            </a:endParaRPr>
          </a:p>
          <a:p>
            <a:pPr defTabSz="914400">
              <a:spcBef>
                <a:spcPts val="600"/>
              </a:spcBef>
              <a:defRPr/>
            </a:pPr>
            <a:r>
              <a:rPr lang="en-US" altLang="zh-CN" sz="1100" b="1" kern="0" dirty="0">
                <a:solidFill>
                  <a:srgbClr val="2D2015"/>
                </a:solidFill>
                <a:latin typeface="Arial" panose="020B0604020202020204" pitchFamily="34" charset="0"/>
                <a:cs typeface="Arial" panose="020B0604020202020204" pitchFamily="34" charset="0"/>
              </a:rPr>
              <a:t>For large antenna array with narrower beams</a:t>
            </a:r>
          </a:p>
          <a:p>
            <a:pPr marL="171450" indent="-171450" defTabSz="914400">
              <a:spcBef>
                <a:spcPts val="600"/>
              </a:spcBef>
              <a:buFont typeface="Arial" panose="020B0604020202020204" pitchFamily="34" charset="0"/>
              <a:buChar char="•"/>
            </a:pPr>
            <a:r>
              <a:rPr lang="en-US" altLang="zh-CN" sz="1100" b="1" kern="0" dirty="0">
                <a:solidFill>
                  <a:srgbClr val="2D2015"/>
                </a:solidFill>
                <a:latin typeface="Arial" panose="020B0604020202020204" pitchFamily="34" charset="0"/>
                <a:cs typeface="Arial" panose="020B0604020202020204" pitchFamily="34" charset="0"/>
              </a:rPr>
              <a:t>CSI measurement enhancement with wide beams</a:t>
            </a:r>
          </a:p>
          <a:p>
            <a:pPr marL="171450" indent="-171450" defTabSz="914400">
              <a:spcBef>
                <a:spcPts val="600"/>
              </a:spcBef>
              <a:buFont typeface="Arial" panose="020B0604020202020204" pitchFamily="34" charset="0"/>
              <a:buChar char="•"/>
            </a:pPr>
            <a:r>
              <a:rPr lang="en-US" altLang="zh-CN" sz="1100" b="1" kern="0" dirty="0">
                <a:solidFill>
                  <a:srgbClr val="2D2015"/>
                </a:solidFill>
                <a:latin typeface="Arial" panose="020B0604020202020204" pitchFamily="34" charset="0"/>
                <a:cs typeface="Arial" panose="020B0604020202020204" pitchFamily="34" charset="0"/>
              </a:rPr>
              <a:t>Beam management with analog PMI reporting</a:t>
            </a:r>
          </a:p>
          <a:p>
            <a:pPr marL="171450" indent="-171450" defTabSz="914400">
              <a:spcBef>
                <a:spcPts val="600"/>
              </a:spcBef>
              <a:buFont typeface="Arial" panose="020B0604020202020204" pitchFamily="34" charset="0"/>
              <a:buChar char="•"/>
            </a:pPr>
            <a:endParaRPr lang="en-US" altLang="zh-CN" sz="1100" b="1" kern="0" dirty="0">
              <a:solidFill>
                <a:srgbClr val="2D2015"/>
              </a:solidFill>
              <a:latin typeface="Arial" panose="020B0604020202020204" pitchFamily="34" charset="0"/>
              <a:cs typeface="Arial" panose="020B0604020202020204" pitchFamily="34" charset="0"/>
            </a:endParaRPr>
          </a:p>
        </p:txBody>
      </p:sp>
      <p:cxnSp>
        <p:nvCxnSpPr>
          <p:cNvPr id="53" name="Straight Connector 52">
            <a:extLst>
              <a:ext uri="{FF2B5EF4-FFF2-40B4-BE49-F238E27FC236}">
                <a16:creationId xmlns:a16="http://schemas.microsoft.com/office/drawing/2014/main" xmlns="" id="{9B270CE2-03E5-40E5-985D-4228946B89E1}"/>
              </a:ext>
            </a:extLst>
          </p:cNvPr>
          <p:cNvCxnSpPr>
            <a:cxnSpLocks/>
          </p:cNvCxnSpPr>
          <p:nvPr/>
        </p:nvCxnSpPr>
        <p:spPr bwMode="auto">
          <a:xfrm>
            <a:off x="1443581" y="2544880"/>
            <a:ext cx="2531604"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矩形 26">
            <a:extLst>
              <a:ext uri="{FF2B5EF4-FFF2-40B4-BE49-F238E27FC236}">
                <a16:creationId xmlns:a16="http://schemas.microsoft.com/office/drawing/2014/main" xmlns="" id="{CB204482-90C3-435D-9529-6C4A56231028}"/>
              </a:ext>
            </a:extLst>
          </p:cNvPr>
          <p:cNvSpPr/>
          <p:nvPr/>
        </p:nvSpPr>
        <p:spPr>
          <a:xfrm>
            <a:off x="6301745" y="2072440"/>
            <a:ext cx="4171065" cy="1627483"/>
          </a:xfrm>
          <a:prstGeom prst="rect">
            <a:avLst/>
          </a:prstGeom>
          <a:solidFill>
            <a:schemeClr val="tx2">
              <a:lumMod val="9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sz="1600" kern="0">
              <a:solidFill>
                <a:srgbClr val="666666"/>
              </a:solidFill>
              <a:latin typeface="Arial" panose="020B0604020202020204" pitchFamily="34" charset="0"/>
              <a:cs typeface="Arial" panose="020B0604020202020204" pitchFamily="34" charset="0"/>
            </a:endParaRPr>
          </a:p>
        </p:txBody>
      </p:sp>
      <p:sp>
        <p:nvSpPr>
          <p:cNvPr id="55" name="Rectangle 54">
            <a:extLst>
              <a:ext uri="{FF2B5EF4-FFF2-40B4-BE49-F238E27FC236}">
                <a16:creationId xmlns:a16="http://schemas.microsoft.com/office/drawing/2014/main" xmlns="" id="{20224AAB-F253-4CF9-833E-3E71ED9AC28B}"/>
              </a:ext>
            </a:extLst>
          </p:cNvPr>
          <p:cNvSpPr/>
          <p:nvPr/>
        </p:nvSpPr>
        <p:spPr>
          <a:xfrm>
            <a:off x="6432137" y="2158968"/>
            <a:ext cx="3794472" cy="1154162"/>
          </a:xfrm>
          <a:prstGeom prst="rect">
            <a:avLst/>
          </a:prstGeom>
        </p:spPr>
        <p:txBody>
          <a:bodyPr wrap="square">
            <a:spAutoFit/>
          </a:bodyPr>
          <a:lstStyle/>
          <a:p>
            <a:pPr defTabSz="914400">
              <a:defRPr/>
            </a:pPr>
            <a:r>
              <a:rPr lang="en-US" altLang="zh-CN" sz="1400" b="1" kern="0" dirty="0">
                <a:solidFill>
                  <a:srgbClr val="C00000"/>
                </a:solidFill>
                <a:latin typeface="Arial" panose="020B0604020202020204" pitchFamily="34" charset="0"/>
                <a:cs typeface="Arial" panose="020B0604020202020204" pitchFamily="34" charset="0"/>
              </a:rPr>
              <a:t>DFT-s-OFDM for FR2 DL </a:t>
            </a:r>
          </a:p>
          <a:p>
            <a:pPr defTabSz="914400">
              <a:defRPr/>
            </a:pPr>
            <a:endParaRPr lang="en-US" altLang="zh-CN" sz="1200" kern="0" dirty="0">
              <a:solidFill>
                <a:srgbClr val="2D2015"/>
              </a:solidFill>
              <a:latin typeface="Arial" panose="020B0604020202020204" pitchFamily="34" charset="0"/>
              <a:cs typeface="Arial" panose="020B0604020202020204" pitchFamily="34" charset="0"/>
            </a:endParaRPr>
          </a:p>
          <a:p>
            <a:pPr marL="171450" indent="-171450" defTabSz="914400">
              <a:spcBef>
                <a:spcPts val="600"/>
              </a:spcBef>
              <a:buFont typeface="Arial" panose="020B0604020202020204" pitchFamily="34" charset="0"/>
              <a:buChar char="•"/>
              <a:defRPr/>
            </a:pPr>
            <a:r>
              <a:rPr lang="en-US" altLang="zh-CN" sz="1100" b="1" kern="0" dirty="0">
                <a:solidFill>
                  <a:srgbClr val="2D2015"/>
                </a:solidFill>
                <a:latin typeface="Arial" panose="020B0604020202020204" pitchFamily="34" charset="0"/>
                <a:cs typeface="Arial" panose="020B0604020202020204" pitchFamily="34" charset="0"/>
              </a:rPr>
              <a:t>Support DFT-s-OFDM for FR2 DL, where UL DFT-S-OFDM design could be reused for DL</a:t>
            </a:r>
          </a:p>
          <a:p>
            <a:pPr marL="171450" indent="-171450" defTabSz="914400">
              <a:spcBef>
                <a:spcPts val="600"/>
              </a:spcBef>
              <a:buFont typeface="Arial" panose="020B0604020202020204" pitchFamily="34" charset="0"/>
              <a:buChar char="•"/>
              <a:defRPr/>
            </a:pPr>
            <a:endParaRPr lang="en-US" altLang="zh-CN" sz="1100" kern="0" dirty="0">
              <a:solidFill>
                <a:srgbClr val="2D2015"/>
              </a:solidFill>
              <a:latin typeface="Arial" panose="020B0604020202020204" pitchFamily="34" charset="0"/>
              <a:cs typeface="Arial" panose="020B0604020202020204" pitchFamily="34" charset="0"/>
            </a:endParaRPr>
          </a:p>
        </p:txBody>
      </p:sp>
      <p:cxnSp>
        <p:nvCxnSpPr>
          <p:cNvPr id="56" name="Straight Connector 55">
            <a:extLst>
              <a:ext uri="{FF2B5EF4-FFF2-40B4-BE49-F238E27FC236}">
                <a16:creationId xmlns:a16="http://schemas.microsoft.com/office/drawing/2014/main" xmlns="" id="{2BA5A228-8591-42AD-A99C-2A87ED79968C}"/>
              </a:ext>
            </a:extLst>
          </p:cNvPr>
          <p:cNvCxnSpPr>
            <a:cxnSpLocks/>
          </p:cNvCxnSpPr>
          <p:nvPr/>
        </p:nvCxnSpPr>
        <p:spPr bwMode="auto">
          <a:xfrm>
            <a:off x="6432137" y="2544880"/>
            <a:ext cx="2531604"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矩形 26">
            <a:extLst>
              <a:ext uri="{FF2B5EF4-FFF2-40B4-BE49-F238E27FC236}">
                <a16:creationId xmlns:a16="http://schemas.microsoft.com/office/drawing/2014/main" xmlns="" id="{75AEAD0A-533F-46B9-94A9-05DC53FD4E94}"/>
              </a:ext>
            </a:extLst>
          </p:cNvPr>
          <p:cNvSpPr/>
          <p:nvPr/>
        </p:nvSpPr>
        <p:spPr>
          <a:xfrm>
            <a:off x="1200971" y="4052379"/>
            <a:ext cx="4151082" cy="1627483"/>
          </a:xfrm>
          <a:prstGeom prst="rect">
            <a:avLst/>
          </a:prstGeom>
          <a:solidFill>
            <a:schemeClr val="tx2">
              <a:lumMod val="9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sz="1600" kern="0">
              <a:solidFill>
                <a:srgbClr val="666666"/>
              </a:solidFill>
              <a:latin typeface="Arial" panose="020B0604020202020204" pitchFamily="34" charset="0"/>
              <a:cs typeface="Arial" panose="020B0604020202020204" pitchFamily="34" charset="0"/>
            </a:endParaRPr>
          </a:p>
        </p:txBody>
      </p:sp>
      <p:sp>
        <p:nvSpPr>
          <p:cNvPr id="58" name="Rectangle 57">
            <a:extLst>
              <a:ext uri="{FF2B5EF4-FFF2-40B4-BE49-F238E27FC236}">
                <a16:creationId xmlns:a16="http://schemas.microsoft.com/office/drawing/2014/main" xmlns="" id="{08E2E874-4570-418B-B8A6-96C96A727D00}"/>
              </a:ext>
            </a:extLst>
          </p:cNvPr>
          <p:cNvSpPr/>
          <p:nvPr/>
        </p:nvSpPr>
        <p:spPr>
          <a:xfrm>
            <a:off x="1330783" y="4153574"/>
            <a:ext cx="3794472" cy="1569660"/>
          </a:xfrm>
          <a:prstGeom prst="rect">
            <a:avLst/>
          </a:prstGeom>
        </p:spPr>
        <p:txBody>
          <a:bodyPr wrap="square">
            <a:spAutoFit/>
          </a:bodyPr>
          <a:lstStyle/>
          <a:p>
            <a:pPr defTabSz="914400">
              <a:defRPr/>
            </a:pPr>
            <a:r>
              <a:rPr lang="en-US" altLang="zh-CN" sz="1400" b="1" kern="0" dirty="0">
                <a:solidFill>
                  <a:srgbClr val="C00000"/>
                </a:solidFill>
                <a:latin typeface="Arial" panose="020B0604020202020204" pitchFamily="34" charset="0"/>
                <a:cs typeface="Arial" panose="020B0604020202020204" pitchFamily="34" charset="0"/>
              </a:rPr>
              <a:t>UL coverage enhancements for FR2</a:t>
            </a:r>
          </a:p>
          <a:p>
            <a:pPr defTabSz="914400">
              <a:defRPr/>
            </a:pPr>
            <a:endParaRPr lang="en-US" altLang="zh-CN" sz="1200" kern="0" dirty="0">
              <a:solidFill>
                <a:srgbClr val="2D2015"/>
              </a:solidFill>
              <a:latin typeface="Arial" panose="020B0604020202020204" pitchFamily="34" charset="0"/>
              <a:cs typeface="Arial" panose="020B0604020202020204" pitchFamily="34" charset="0"/>
            </a:endParaRPr>
          </a:p>
          <a:p>
            <a:pPr marL="171450" indent="-171450" defTabSz="914400">
              <a:spcBef>
                <a:spcPts val="600"/>
              </a:spcBef>
              <a:buFont typeface="Arial" panose="020B0604020202020204" pitchFamily="34" charset="0"/>
              <a:buChar char="•"/>
              <a:defRPr/>
            </a:pPr>
            <a:r>
              <a:rPr lang="en-US" altLang="zh-CN" sz="1100" b="1" kern="0" dirty="0">
                <a:solidFill>
                  <a:srgbClr val="2D2015"/>
                </a:solidFill>
                <a:latin typeface="Arial" panose="020B0604020202020204" pitchFamily="34" charset="0"/>
                <a:cs typeface="Arial" panose="020B0604020202020204" pitchFamily="34" charset="0"/>
              </a:rPr>
              <a:t>Relax EVM for UE to enable more power transmission (i.e., less power back-off)</a:t>
            </a:r>
          </a:p>
          <a:p>
            <a:pPr marL="171450" indent="-171450" defTabSz="914400">
              <a:spcBef>
                <a:spcPts val="600"/>
              </a:spcBef>
              <a:buFont typeface="Arial" panose="020B0604020202020204" pitchFamily="34" charset="0"/>
              <a:buChar char="•"/>
              <a:defRPr/>
            </a:pPr>
            <a:r>
              <a:rPr lang="en-US" altLang="zh-CN" sz="1100" b="1" kern="0" dirty="0" err="1">
                <a:solidFill>
                  <a:srgbClr val="2D2015"/>
                </a:solidFill>
                <a:latin typeface="Arial" panose="020B0604020202020204" pitchFamily="34" charset="0"/>
                <a:cs typeface="Arial" panose="020B0604020202020204" pitchFamily="34" charset="0"/>
              </a:rPr>
              <a:t>gNB</a:t>
            </a:r>
            <a:r>
              <a:rPr lang="en-US" altLang="zh-CN" sz="1100" b="1" kern="0" dirty="0">
                <a:solidFill>
                  <a:srgbClr val="2D2015"/>
                </a:solidFill>
                <a:latin typeface="Arial" panose="020B0604020202020204" pitchFamily="34" charset="0"/>
                <a:cs typeface="Arial" panose="020B0604020202020204" pitchFamily="34" charset="0"/>
              </a:rPr>
              <a:t> with nonlinear receiver to address the non-linearity of UL signals </a:t>
            </a:r>
          </a:p>
          <a:p>
            <a:pPr marL="171450" indent="-171450" defTabSz="914400">
              <a:spcBef>
                <a:spcPts val="600"/>
              </a:spcBef>
              <a:buFont typeface="Arial" panose="020B0604020202020204" pitchFamily="34" charset="0"/>
              <a:buChar char="•"/>
              <a:defRPr/>
            </a:pPr>
            <a:endParaRPr lang="en-US" altLang="zh-CN" sz="1100" kern="0" dirty="0">
              <a:solidFill>
                <a:srgbClr val="2D2015"/>
              </a:solidFill>
              <a:latin typeface="Arial" panose="020B0604020202020204" pitchFamily="34" charset="0"/>
              <a:cs typeface="Arial" panose="020B0604020202020204" pitchFamily="34" charset="0"/>
            </a:endParaRPr>
          </a:p>
        </p:txBody>
      </p:sp>
      <p:cxnSp>
        <p:nvCxnSpPr>
          <p:cNvPr id="59" name="Straight Connector 58">
            <a:extLst>
              <a:ext uri="{FF2B5EF4-FFF2-40B4-BE49-F238E27FC236}">
                <a16:creationId xmlns:a16="http://schemas.microsoft.com/office/drawing/2014/main" xmlns="" id="{8ADA5025-5014-4FC3-A62C-DDFAA95DF24E}"/>
              </a:ext>
            </a:extLst>
          </p:cNvPr>
          <p:cNvCxnSpPr>
            <a:cxnSpLocks/>
          </p:cNvCxnSpPr>
          <p:nvPr/>
        </p:nvCxnSpPr>
        <p:spPr bwMode="auto">
          <a:xfrm>
            <a:off x="1402804" y="4537630"/>
            <a:ext cx="2531604"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矩形 26">
            <a:extLst>
              <a:ext uri="{FF2B5EF4-FFF2-40B4-BE49-F238E27FC236}">
                <a16:creationId xmlns:a16="http://schemas.microsoft.com/office/drawing/2014/main" xmlns="" id="{C6C1A854-C91B-44DC-A88A-F6DD92C81DF2}"/>
              </a:ext>
            </a:extLst>
          </p:cNvPr>
          <p:cNvSpPr/>
          <p:nvPr/>
        </p:nvSpPr>
        <p:spPr>
          <a:xfrm>
            <a:off x="6301745" y="4052379"/>
            <a:ext cx="4171065" cy="1627483"/>
          </a:xfrm>
          <a:prstGeom prst="rect">
            <a:avLst/>
          </a:prstGeom>
          <a:solidFill>
            <a:schemeClr val="tx2">
              <a:lumMod val="9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sz="1600" kern="0">
              <a:solidFill>
                <a:srgbClr val="666666"/>
              </a:solidFill>
              <a:latin typeface="Arial" panose="020B0604020202020204" pitchFamily="34" charset="0"/>
              <a:cs typeface="Arial" panose="020B0604020202020204" pitchFamily="34" charset="0"/>
            </a:endParaRPr>
          </a:p>
        </p:txBody>
      </p:sp>
      <p:cxnSp>
        <p:nvCxnSpPr>
          <p:cNvPr id="61" name="Straight Connector 60">
            <a:extLst>
              <a:ext uri="{FF2B5EF4-FFF2-40B4-BE49-F238E27FC236}">
                <a16:creationId xmlns:a16="http://schemas.microsoft.com/office/drawing/2014/main" xmlns="" id="{49556F9A-5A07-4B46-8A7F-65A3FADD2CDB}"/>
              </a:ext>
            </a:extLst>
          </p:cNvPr>
          <p:cNvCxnSpPr>
            <a:cxnSpLocks/>
          </p:cNvCxnSpPr>
          <p:nvPr/>
        </p:nvCxnSpPr>
        <p:spPr bwMode="auto">
          <a:xfrm>
            <a:off x="6517009" y="4537630"/>
            <a:ext cx="2531604"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Rectangle 134">
            <a:extLst>
              <a:ext uri="{FF2B5EF4-FFF2-40B4-BE49-F238E27FC236}">
                <a16:creationId xmlns:a16="http://schemas.microsoft.com/office/drawing/2014/main" xmlns="" id="{37506678-4867-44A7-BF28-8CB6FFDCC969}"/>
              </a:ext>
            </a:extLst>
          </p:cNvPr>
          <p:cNvSpPr/>
          <p:nvPr/>
        </p:nvSpPr>
        <p:spPr>
          <a:xfrm>
            <a:off x="6432137" y="4153574"/>
            <a:ext cx="4050244" cy="1323439"/>
          </a:xfrm>
          <a:prstGeom prst="rect">
            <a:avLst/>
          </a:prstGeom>
        </p:spPr>
        <p:txBody>
          <a:bodyPr wrap="square">
            <a:spAutoFit/>
          </a:bodyPr>
          <a:lstStyle/>
          <a:p>
            <a:pPr defTabSz="914400">
              <a:defRPr/>
            </a:pPr>
            <a:r>
              <a:rPr lang="en-US" altLang="zh-CN" sz="1400" b="1" kern="0">
                <a:solidFill>
                  <a:srgbClr val="C00000"/>
                </a:solidFill>
                <a:latin typeface="Arial" panose="020B0604020202020204" pitchFamily="34" charset="0"/>
                <a:cs typeface="Arial" panose="020B0604020202020204" pitchFamily="34" charset="0"/>
              </a:rPr>
              <a:t>FR1 assisted low latency Beam management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2D2015"/>
              </a:solidFill>
              <a:effectLst/>
              <a:uLnTx/>
              <a:uFillTx/>
            </a:endParaRP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100" b="1" i="0" u="none" strike="noStrike" kern="0" cap="none" spc="0" normalizeH="0" baseline="0" noProof="0" dirty="0">
                <a:ln>
                  <a:noFill/>
                </a:ln>
                <a:solidFill>
                  <a:srgbClr val="2D2015"/>
                </a:solidFill>
                <a:effectLst/>
                <a:uLnTx/>
                <a:uFillTx/>
              </a:rPr>
              <a:t>Introduce new UE specific temporary RS to reduce the latency for </a:t>
            </a:r>
            <a:r>
              <a:rPr lang="en-US" altLang="zh-CN" sz="1100" b="1" kern="0">
                <a:solidFill>
                  <a:srgbClr val="2D2015"/>
                </a:solidFill>
              </a:rPr>
              <a:t>FR2 unknown SCell </a:t>
            </a:r>
            <a:r>
              <a:rPr kumimoji="0" lang="en-US" altLang="zh-CN" sz="1100" b="1" i="0" u="none" strike="noStrike" kern="0" cap="none" spc="0" normalizeH="0" baseline="0" noProof="0">
                <a:ln>
                  <a:noFill/>
                </a:ln>
                <a:solidFill>
                  <a:srgbClr val="2D2015"/>
                </a:solidFill>
                <a:effectLst/>
                <a:uLnTx/>
                <a:uFillTx/>
              </a:rPr>
              <a:t>activation</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altLang="zh-CN" sz="1100" b="1" kern="0" noProof="0">
                <a:solidFill>
                  <a:srgbClr val="2D2015"/>
                </a:solidFill>
              </a:rPr>
              <a:t>Support reduced number of </a:t>
            </a:r>
            <a:r>
              <a:rPr lang="en-US" altLang="zh-CN" sz="1100" b="1" kern="0">
                <a:solidFill>
                  <a:srgbClr val="2D2015"/>
                </a:solidFill>
              </a:rPr>
              <a:t>gNB </a:t>
            </a:r>
            <a:r>
              <a:rPr lang="en-US" altLang="zh-CN" sz="1100" b="1" kern="0" noProof="0">
                <a:solidFill>
                  <a:srgbClr val="2D2015"/>
                </a:solidFill>
              </a:rPr>
              <a:t>Tx beam sweepings with FR1 assistance</a:t>
            </a:r>
            <a:endParaRPr kumimoji="0" lang="en-US" altLang="zh-CN" sz="1100" b="0" i="0" u="none" strike="noStrike" kern="0" cap="none" spc="0" normalizeH="0" baseline="0" noProof="0" dirty="0">
              <a:ln>
                <a:noFill/>
              </a:ln>
              <a:solidFill>
                <a:srgbClr val="2D2015"/>
              </a:solidFill>
              <a:effectLst/>
              <a:uLnTx/>
              <a:uFillTx/>
            </a:endParaRPr>
          </a:p>
        </p:txBody>
      </p:sp>
    </p:spTree>
    <p:extLst>
      <p:ext uri="{BB962C8B-B14F-4D97-AF65-F5344CB8AC3E}">
        <p14:creationId xmlns:p14="http://schemas.microsoft.com/office/powerpoint/2010/main" val="82385615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ubtitle 1">
            <a:extLst>
              <a:ext uri="{FF2B5EF4-FFF2-40B4-BE49-F238E27FC236}">
                <a16:creationId xmlns:a16="http://schemas.microsoft.com/office/drawing/2014/main" xmlns="" id="{6464B5BE-0A0E-4B84-B695-510030219826}"/>
              </a:ext>
            </a:extLst>
          </p:cNvPr>
          <p:cNvSpPr>
            <a:spLocks noGrp="1"/>
          </p:cNvSpPr>
          <p:nvPr>
            <p:ph type="subTitle" idx="1"/>
          </p:nvPr>
        </p:nvSpPr>
        <p:spPr>
          <a:xfrm>
            <a:off x="368965" y="238492"/>
            <a:ext cx="10740640" cy="538028"/>
          </a:xfrm>
        </p:spPr>
        <p:txBody>
          <a:bodyPr/>
          <a:lstStyle/>
          <a:p>
            <a:r>
              <a:rPr lang="en-US" altLang="zh-CN" dirty="0"/>
              <a:t>Support for XR enhancements in Rel-19 (RWS-230410)</a:t>
            </a:r>
            <a:endParaRPr lang="zh-CN" altLang="en-US" dirty="0"/>
          </a:p>
        </p:txBody>
      </p:sp>
      <p:sp>
        <p:nvSpPr>
          <p:cNvPr id="37" name="Content Placeholder 2">
            <a:extLst>
              <a:ext uri="{FF2B5EF4-FFF2-40B4-BE49-F238E27FC236}">
                <a16:creationId xmlns:a16="http://schemas.microsoft.com/office/drawing/2014/main" xmlns="" id="{23E64DC2-F0E3-4FE9-8E3B-09687C186D92}"/>
              </a:ext>
            </a:extLst>
          </p:cNvPr>
          <p:cNvSpPr txBox="1">
            <a:spLocks/>
          </p:cNvSpPr>
          <p:nvPr/>
        </p:nvSpPr>
        <p:spPr>
          <a:xfrm>
            <a:off x="6219605" y="1298639"/>
            <a:ext cx="5432464" cy="462999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1400" b="1" dirty="0"/>
              <a:t>Proposal 1: </a:t>
            </a:r>
            <a:r>
              <a:rPr lang="it-IT" altLang="zh-CN" sz="1400" dirty="0"/>
              <a:t>SI+WI for further XR enhancements in Rel-19</a:t>
            </a:r>
          </a:p>
          <a:p>
            <a:pPr marL="179316" lvl="1">
              <a:buClr>
                <a:srgbClr val="000000"/>
              </a:buClr>
              <a:buFont typeface="Arial" pitchFamily="34" charset="0"/>
              <a:buChar char="•"/>
            </a:pPr>
            <a:r>
              <a:rPr lang="en-US" altLang="zh-CN" sz="1400" b="1" dirty="0">
                <a:sym typeface="Wingdings" panose="05000000000000000000" pitchFamily="2" charset="2"/>
              </a:rPr>
              <a:t>Proposal 2: </a:t>
            </a:r>
            <a:r>
              <a:rPr lang="en-US" altLang="zh-CN" sz="1400" dirty="0"/>
              <a:t>The objectives of SI include:</a:t>
            </a:r>
          </a:p>
          <a:p>
            <a:pPr marL="457240" lvl="1" indent="0">
              <a:lnSpc>
                <a:spcPts val="1100"/>
              </a:lnSpc>
              <a:spcBef>
                <a:spcPts val="300"/>
              </a:spcBef>
              <a:spcAft>
                <a:spcPts val="300"/>
              </a:spcAft>
              <a:buNone/>
            </a:pPr>
            <a:r>
              <a:rPr kumimoji="1" lang="en-US" altLang="zh-CN" sz="1400" u="sng" dirty="0"/>
              <a:t>General enhancements for XR</a:t>
            </a:r>
            <a:endParaRPr kumimoji="1" lang="en-US" altLang="zh-CN" sz="1400" u="sng" dirty="0">
              <a:solidFill>
                <a:srgbClr val="00B050"/>
              </a:solidFill>
            </a:endParaRPr>
          </a:p>
          <a:p>
            <a:pPr marL="1080000" lvl="2" indent="-285750">
              <a:lnSpc>
                <a:spcPts val="1100"/>
              </a:lnSpc>
              <a:spcBef>
                <a:spcPts val="300"/>
              </a:spcBef>
              <a:spcAft>
                <a:spcPts val="300"/>
              </a:spcAft>
              <a:buFont typeface="Wingdings" panose="05000000000000000000" pitchFamily="2" charset="2"/>
              <a:buChar char="Ø"/>
            </a:pPr>
            <a:r>
              <a:rPr kumimoji="1" lang="en-US" altLang="zh-CN" sz="1200" dirty="0"/>
              <a:t>Latency</a:t>
            </a:r>
          </a:p>
          <a:p>
            <a:pPr marL="1620000" lvl="5" indent="-285750">
              <a:lnSpc>
                <a:spcPts val="1100"/>
              </a:lnSpc>
              <a:spcBef>
                <a:spcPts val="300"/>
              </a:spcBef>
              <a:spcAft>
                <a:spcPts val="300"/>
              </a:spcAft>
            </a:pPr>
            <a:r>
              <a:rPr lang="en-US" altLang="zh-CN" sz="1200" dirty="0">
                <a:latin typeface="Calibri" panose="020F0502020204030204" pitchFamily="34" charset="0"/>
                <a:cs typeface="Calibri" panose="020F0502020204030204" pitchFamily="34" charset="0"/>
              </a:rPr>
              <a:t>An E2E mechanism to enable dynamic </a:t>
            </a:r>
            <a:r>
              <a:rPr lang="en-US" altLang="zh-CN" sz="1200" dirty="0" err="1">
                <a:latin typeface="Calibri" panose="020F0502020204030204" pitchFamily="34" charset="0"/>
                <a:cs typeface="Calibri" panose="020F0502020204030204" pitchFamily="34" charset="0"/>
              </a:rPr>
              <a:t>QoS</a:t>
            </a:r>
            <a:r>
              <a:rPr lang="en-US" altLang="zh-CN" sz="1200" dirty="0">
                <a:latin typeface="Calibri" panose="020F0502020204030204" pitchFamily="34" charset="0"/>
                <a:cs typeface="Calibri" panose="020F0502020204030204" pitchFamily="34" charset="0"/>
              </a:rPr>
              <a:t> adaptation to varying radio conditions [RAN2/RAN3] </a:t>
            </a:r>
          </a:p>
          <a:p>
            <a:pPr marL="1620000" lvl="5" indent="-285750">
              <a:lnSpc>
                <a:spcPts val="1100"/>
              </a:lnSpc>
              <a:spcBef>
                <a:spcPts val="300"/>
              </a:spcBef>
              <a:spcAft>
                <a:spcPts val="300"/>
              </a:spcAft>
            </a:pPr>
            <a:r>
              <a:rPr kumimoji="1" lang="en-US" altLang="zh-CN" sz="1200" dirty="0">
                <a:latin typeface="Calibri" panose="020F0502020204030204" pitchFamily="34" charset="0"/>
                <a:cs typeface="Calibri" panose="020F0502020204030204" pitchFamily="34" charset="0"/>
              </a:rPr>
              <a:t>Enhancement of SR to reduce scheduling latency [RAN1/RAN2]</a:t>
            </a:r>
          </a:p>
          <a:p>
            <a:pPr marL="1080000" lvl="2" indent="-285750">
              <a:lnSpc>
                <a:spcPts val="1100"/>
              </a:lnSpc>
              <a:spcBef>
                <a:spcPts val="300"/>
              </a:spcBef>
              <a:spcAft>
                <a:spcPts val="300"/>
              </a:spcAft>
              <a:buClr>
                <a:srgbClr val="1D1D1A"/>
              </a:buClr>
              <a:buFont typeface="Wingdings" panose="05000000000000000000" pitchFamily="2" charset="2"/>
              <a:buChar char="Ø"/>
            </a:pPr>
            <a:r>
              <a:rPr kumimoji="1" lang="en-US" altLang="zh-CN" sz="1200" dirty="0">
                <a:solidFill>
                  <a:srgbClr val="1D1D1A"/>
                </a:solidFill>
              </a:rPr>
              <a:t>Resource efficiency</a:t>
            </a:r>
            <a:endParaRPr kumimoji="1" lang="en-US" altLang="zh-CN" sz="1200" dirty="0"/>
          </a:p>
          <a:p>
            <a:pPr marL="1620000" lvl="5" indent="-285750">
              <a:lnSpc>
                <a:spcPts val="1100"/>
              </a:lnSpc>
              <a:spcBef>
                <a:spcPts val="300"/>
              </a:spcBef>
              <a:spcAft>
                <a:spcPts val="300"/>
              </a:spcAft>
            </a:pPr>
            <a:r>
              <a:rPr kumimoji="1" lang="en-US" altLang="zh-CN" sz="1200" dirty="0">
                <a:latin typeface="Calibri" panose="020F0502020204030204" pitchFamily="34" charset="0"/>
                <a:cs typeface="Calibri" panose="020F0502020204030204" pitchFamily="34" charset="0"/>
              </a:rPr>
              <a:t>RLC ARQ enhancement to avoid the out-of-PDB RLC retransmissions [RAN2]</a:t>
            </a:r>
          </a:p>
          <a:p>
            <a:pPr marL="457240" lvl="1" indent="0">
              <a:lnSpc>
                <a:spcPts val="1100"/>
              </a:lnSpc>
              <a:spcBef>
                <a:spcPts val="300"/>
              </a:spcBef>
              <a:spcAft>
                <a:spcPts val="300"/>
              </a:spcAft>
              <a:buNone/>
            </a:pPr>
            <a:r>
              <a:rPr kumimoji="1" lang="en-US" altLang="zh-CN" sz="1400" u="sng" dirty="0"/>
              <a:t>Enhancements for multi-modal XR</a:t>
            </a:r>
          </a:p>
          <a:p>
            <a:pPr marL="1080000" lvl="2" indent="-285750">
              <a:lnSpc>
                <a:spcPts val="1100"/>
              </a:lnSpc>
              <a:spcBef>
                <a:spcPts val="300"/>
              </a:spcBef>
              <a:spcAft>
                <a:spcPts val="300"/>
              </a:spcAft>
              <a:buFont typeface="Wingdings" panose="05000000000000000000" pitchFamily="2" charset="2"/>
              <a:buChar char="Ø"/>
            </a:pPr>
            <a:r>
              <a:rPr kumimoji="1" lang="en-US" altLang="zh-CN" sz="1200" dirty="0"/>
              <a:t>Synchronization</a:t>
            </a:r>
          </a:p>
          <a:p>
            <a:pPr marL="1620000" lvl="5" indent="-285750">
              <a:lnSpc>
                <a:spcPts val="1100"/>
              </a:lnSpc>
              <a:spcBef>
                <a:spcPts val="300"/>
              </a:spcBef>
              <a:spcAft>
                <a:spcPts val="300"/>
              </a:spcAft>
            </a:pPr>
            <a:r>
              <a:rPr kumimoji="1" lang="en-US" altLang="zh-CN" sz="1200" dirty="0">
                <a:latin typeface="Calibri" panose="020F0502020204030204" pitchFamily="34" charset="0"/>
                <a:cs typeface="Calibri" panose="020F0502020204030204" pitchFamily="34" charset="0"/>
              </a:rPr>
              <a:t>Study enhancements to ensure sync requirement between different XR modal traffic (e.g. video and haptic) [RAN2/RAN3] </a:t>
            </a:r>
            <a:endParaRPr lang="en-US" altLang="zh-CN" sz="1200" baseline="30000" dirty="0">
              <a:latin typeface="Calibri" panose="020F0502020204030204" pitchFamily="34" charset="0"/>
              <a:cs typeface="Calibri" panose="020F0502020204030204" pitchFamily="34" charset="0"/>
            </a:endParaRPr>
          </a:p>
          <a:p>
            <a:pPr marL="1080000" lvl="2" indent="-285750">
              <a:lnSpc>
                <a:spcPts val="1100"/>
              </a:lnSpc>
              <a:spcBef>
                <a:spcPts val="300"/>
              </a:spcBef>
              <a:spcAft>
                <a:spcPts val="300"/>
              </a:spcAft>
              <a:buFont typeface="Wingdings" panose="05000000000000000000" pitchFamily="2" charset="2"/>
              <a:buChar char="Ø"/>
            </a:pPr>
            <a:r>
              <a:rPr kumimoji="1" lang="en-US" altLang="zh-CN" sz="1200" dirty="0"/>
              <a:t>Reliability</a:t>
            </a:r>
          </a:p>
          <a:p>
            <a:pPr marL="1620000" lvl="5" indent="-285750">
              <a:lnSpc>
                <a:spcPts val="1100"/>
              </a:lnSpc>
              <a:spcBef>
                <a:spcPts val="300"/>
              </a:spcBef>
              <a:spcAft>
                <a:spcPts val="300"/>
              </a:spcAft>
            </a:pPr>
            <a:r>
              <a:rPr kumimoji="1" lang="en-US" altLang="zh-CN" sz="1200" dirty="0">
                <a:latin typeface="Calibri" panose="020F0502020204030204" pitchFamily="34" charset="0"/>
                <a:cs typeface="Calibri" panose="020F0502020204030204" pitchFamily="34" charset="0"/>
              </a:rPr>
              <a:t>Achieve distinct reliability requirements of different traffic (e.g. video and haptic) when transmitting them in a single slot [RAN1]</a:t>
            </a:r>
          </a:p>
          <a:p>
            <a:pPr marL="1080000" lvl="2" indent="-285750">
              <a:lnSpc>
                <a:spcPts val="1100"/>
              </a:lnSpc>
              <a:spcBef>
                <a:spcPts val="300"/>
              </a:spcBef>
              <a:spcAft>
                <a:spcPts val="300"/>
              </a:spcAft>
              <a:buFont typeface="Wingdings" panose="05000000000000000000" pitchFamily="2" charset="2"/>
              <a:buChar char="Ø"/>
            </a:pPr>
            <a:r>
              <a:rPr kumimoji="1" lang="en-US" altLang="zh-CN" sz="1200" dirty="0"/>
              <a:t>Resource efficiency</a:t>
            </a:r>
          </a:p>
          <a:p>
            <a:pPr marL="1620000" lvl="5" indent="-285750">
              <a:lnSpc>
                <a:spcPts val="1100"/>
              </a:lnSpc>
              <a:spcBef>
                <a:spcPts val="300"/>
              </a:spcBef>
              <a:spcAft>
                <a:spcPts val="300"/>
              </a:spcAft>
            </a:pPr>
            <a:r>
              <a:rPr kumimoji="1" lang="en-US" altLang="zh-CN" sz="1200" dirty="0">
                <a:latin typeface="Calibri" panose="020F0502020204030204" pitchFamily="34" charset="0"/>
                <a:cs typeface="Calibri" panose="020F0502020204030204" pitchFamily="34" charset="0"/>
              </a:rPr>
              <a:t>Resource-efficiency enhancements to dynamic scheduling and/or configured grants to support variable packet sizes [RAN1/RAN2]</a:t>
            </a:r>
          </a:p>
          <a:p>
            <a:pPr marL="1620000" lvl="5" indent="-285750">
              <a:lnSpc>
                <a:spcPts val="1100"/>
              </a:lnSpc>
              <a:spcBef>
                <a:spcPts val="300"/>
              </a:spcBef>
              <a:spcAft>
                <a:spcPts val="300"/>
              </a:spcAft>
            </a:pPr>
            <a:r>
              <a:rPr kumimoji="1" lang="en-US" altLang="zh-CN" sz="1200" dirty="0">
                <a:latin typeface="Calibri" panose="020F0502020204030204" pitchFamily="34" charset="0"/>
                <a:cs typeface="Calibri" panose="020F0502020204030204" pitchFamily="34" charset="0"/>
              </a:rPr>
              <a:t>PDCP concatenation for small haptic packets [RAN2]</a:t>
            </a:r>
          </a:p>
        </p:txBody>
      </p:sp>
      <p:sp>
        <p:nvSpPr>
          <p:cNvPr id="38" name="圆角矩形 16">
            <a:extLst>
              <a:ext uri="{FF2B5EF4-FFF2-40B4-BE49-F238E27FC236}">
                <a16:creationId xmlns:a16="http://schemas.microsoft.com/office/drawing/2014/main" xmlns="" id="{A285526D-24F3-422E-ACBF-146003A32C86}"/>
              </a:ext>
            </a:extLst>
          </p:cNvPr>
          <p:cNvSpPr/>
          <p:nvPr/>
        </p:nvSpPr>
        <p:spPr>
          <a:xfrm>
            <a:off x="6137105" y="1036259"/>
            <a:ext cx="5675632" cy="5076406"/>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39" name="文本框 38">
            <a:extLst>
              <a:ext uri="{FF2B5EF4-FFF2-40B4-BE49-F238E27FC236}">
                <a16:creationId xmlns:a16="http://schemas.microsoft.com/office/drawing/2014/main" xmlns="" id="{7569790F-7470-423B-9D6E-67F8A1905345}"/>
              </a:ext>
            </a:extLst>
          </p:cNvPr>
          <p:cNvSpPr txBox="1"/>
          <p:nvPr/>
        </p:nvSpPr>
        <p:spPr>
          <a:xfrm>
            <a:off x="7457764" y="869103"/>
            <a:ext cx="3018501"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XR enhancements in Rel-19</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40" name="Content Placeholder 2">
            <a:extLst>
              <a:ext uri="{FF2B5EF4-FFF2-40B4-BE49-F238E27FC236}">
                <a16:creationId xmlns:a16="http://schemas.microsoft.com/office/drawing/2014/main" xmlns="" id="{97162F12-73E8-4A89-9792-05862B37CDA3}"/>
              </a:ext>
            </a:extLst>
          </p:cNvPr>
          <p:cNvSpPr>
            <a:spLocks noGrp="1"/>
          </p:cNvSpPr>
          <p:nvPr>
            <p:ph idx="12"/>
          </p:nvPr>
        </p:nvSpPr>
        <p:spPr>
          <a:xfrm>
            <a:off x="544694" y="1705168"/>
            <a:ext cx="5428355" cy="1010654"/>
          </a:xfrm>
        </p:spPr>
        <p:txBody>
          <a:bodyPr/>
          <a:lstStyle/>
          <a:p>
            <a:pPr>
              <a:spcBef>
                <a:spcPts val="200"/>
              </a:spcBef>
              <a:spcAft>
                <a:spcPts val="0"/>
              </a:spcAft>
            </a:pPr>
            <a:r>
              <a:rPr lang="en-US" altLang="zh-CN" sz="1400" b="1" dirty="0"/>
              <a:t>XR evolution</a:t>
            </a:r>
          </a:p>
          <a:p>
            <a:pPr marL="389286" lvl="1" indent="-228600">
              <a:spcBef>
                <a:spcPts val="200"/>
              </a:spcBef>
              <a:spcAft>
                <a:spcPts val="0"/>
              </a:spcAft>
              <a:buFont typeface="+mj-lt"/>
              <a:buAutoNum type="alphaLcParenR"/>
            </a:pPr>
            <a:r>
              <a:rPr lang="en-US" altLang="zh-CN" sz="1200" b="1" dirty="0"/>
              <a:t>Higher data rate</a:t>
            </a:r>
            <a:r>
              <a:rPr lang="en-US" altLang="zh-CN" sz="1200" dirty="0"/>
              <a:t>: Future XR service is supposed to provide better visual quality (e.g. higher definition and higher FPS)</a:t>
            </a:r>
          </a:p>
          <a:p>
            <a:pPr marL="389286" lvl="1" indent="-228600">
              <a:spcBef>
                <a:spcPts val="200"/>
              </a:spcBef>
              <a:spcAft>
                <a:spcPts val="0"/>
              </a:spcAft>
              <a:buFont typeface="+mj-lt"/>
              <a:buAutoNum type="alphaLcParenR"/>
            </a:pPr>
            <a:r>
              <a:rPr lang="en-US" altLang="zh-CN" sz="1200" b="1" dirty="0"/>
              <a:t>Multi-modality</a:t>
            </a:r>
            <a:r>
              <a:rPr lang="en-US" altLang="zh-CN" sz="1200" dirty="0"/>
              <a:t>: More XR device modals can bring various sensation to improve the user immersive experience </a:t>
            </a:r>
            <a:endParaRPr lang="zh-CN" altLang="en-US" sz="1200" dirty="0"/>
          </a:p>
        </p:txBody>
      </p:sp>
      <p:sp>
        <p:nvSpPr>
          <p:cNvPr id="43" name="Content Placeholder 2">
            <a:extLst>
              <a:ext uri="{FF2B5EF4-FFF2-40B4-BE49-F238E27FC236}">
                <a16:creationId xmlns:a16="http://schemas.microsoft.com/office/drawing/2014/main" xmlns="" id="{B15B3C58-9C0A-4E53-9E8A-99EF355F00FE}"/>
              </a:ext>
            </a:extLst>
          </p:cNvPr>
          <p:cNvSpPr txBox="1">
            <a:spLocks/>
          </p:cNvSpPr>
          <p:nvPr/>
        </p:nvSpPr>
        <p:spPr>
          <a:xfrm>
            <a:off x="523375" y="2715822"/>
            <a:ext cx="5428355" cy="736043"/>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b="1" dirty="0"/>
              <a:t>Challenges for new XR requirements</a:t>
            </a:r>
          </a:p>
          <a:p>
            <a:pPr marL="160686" lvl="1" indent="0">
              <a:spcAft>
                <a:spcPts val="300"/>
              </a:spcAft>
              <a:buNone/>
            </a:pPr>
            <a:r>
              <a:rPr lang="en-US" altLang="zh-CN" sz="1200" b="1" dirty="0"/>
              <a:t>a) Higher data rate </a:t>
            </a:r>
            <a:r>
              <a:rPr lang="en-US" altLang="zh-CN" sz="1200" dirty="0"/>
              <a:t>raises new challenge for transmission to guarantee latency requirement</a:t>
            </a:r>
          </a:p>
        </p:txBody>
      </p:sp>
      <p:grpSp>
        <p:nvGrpSpPr>
          <p:cNvPr id="44" name="组合 43">
            <a:extLst>
              <a:ext uri="{FF2B5EF4-FFF2-40B4-BE49-F238E27FC236}">
                <a16:creationId xmlns:a16="http://schemas.microsoft.com/office/drawing/2014/main" xmlns="" id="{3D310615-62C0-4895-8779-9B4B6DD5F189}"/>
              </a:ext>
            </a:extLst>
          </p:cNvPr>
          <p:cNvGrpSpPr/>
          <p:nvPr/>
        </p:nvGrpSpPr>
        <p:grpSpPr>
          <a:xfrm>
            <a:off x="3727941" y="4973092"/>
            <a:ext cx="2402904" cy="997371"/>
            <a:chOff x="633537" y="1943888"/>
            <a:chExt cx="3328185" cy="1063227"/>
          </a:xfrm>
        </p:grpSpPr>
        <p:grpSp>
          <p:nvGrpSpPr>
            <p:cNvPr id="71" name="组合 70">
              <a:extLst>
                <a:ext uri="{FF2B5EF4-FFF2-40B4-BE49-F238E27FC236}">
                  <a16:creationId xmlns:a16="http://schemas.microsoft.com/office/drawing/2014/main" xmlns="" id="{8E97809D-D453-43CB-AA27-FE1D32C23146}"/>
                </a:ext>
              </a:extLst>
            </p:cNvPr>
            <p:cNvGrpSpPr/>
            <p:nvPr/>
          </p:nvGrpSpPr>
          <p:grpSpPr>
            <a:xfrm>
              <a:off x="633537" y="1943888"/>
              <a:ext cx="3073591" cy="843794"/>
              <a:chOff x="9789640" y="4765501"/>
              <a:chExt cx="2084764" cy="843794"/>
            </a:xfrm>
          </p:grpSpPr>
          <p:cxnSp>
            <p:nvCxnSpPr>
              <p:cNvPr id="78" name="直接箭头连接符 77">
                <a:extLst>
                  <a:ext uri="{FF2B5EF4-FFF2-40B4-BE49-F238E27FC236}">
                    <a16:creationId xmlns:a16="http://schemas.microsoft.com/office/drawing/2014/main" xmlns="" id="{0084A808-95F1-4C68-A673-C3826E526886}"/>
                  </a:ext>
                </a:extLst>
              </p:cNvPr>
              <p:cNvCxnSpPr/>
              <p:nvPr/>
            </p:nvCxnSpPr>
            <p:spPr>
              <a:xfrm flipV="1">
                <a:off x="9789640" y="4765501"/>
                <a:ext cx="0" cy="834734"/>
              </a:xfrm>
              <a:prstGeom prst="straightConnector1">
                <a:avLst/>
              </a:prstGeom>
              <a:noFill/>
              <a:ln w="6350" cap="flat" cmpd="sng" algn="ctr">
                <a:solidFill>
                  <a:sysClr val="windowText" lastClr="000000"/>
                </a:solidFill>
                <a:prstDash val="solid"/>
                <a:miter lim="800000"/>
                <a:tailEnd type="triangle"/>
              </a:ln>
              <a:effectLst/>
            </p:spPr>
          </p:cxnSp>
          <p:cxnSp>
            <p:nvCxnSpPr>
              <p:cNvPr id="79" name="直接箭头连接符 78">
                <a:extLst>
                  <a:ext uri="{FF2B5EF4-FFF2-40B4-BE49-F238E27FC236}">
                    <a16:creationId xmlns:a16="http://schemas.microsoft.com/office/drawing/2014/main" xmlns="" id="{EC6BB50A-6B86-465D-8CFD-737B04BC2D1E}"/>
                  </a:ext>
                </a:extLst>
              </p:cNvPr>
              <p:cNvCxnSpPr/>
              <p:nvPr/>
            </p:nvCxnSpPr>
            <p:spPr>
              <a:xfrm flipV="1">
                <a:off x="9789640" y="5609294"/>
                <a:ext cx="2084764" cy="1"/>
              </a:xfrm>
              <a:prstGeom prst="straightConnector1">
                <a:avLst/>
              </a:prstGeom>
              <a:noFill/>
              <a:ln w="6350" cap="flat" cmpd="sng" algn="ctr">
                <a:solidFill>
                  <a:sysClr val="windowText" lastClr="000000"/>
                </a:solidFill>
                <a:prstDash val="solid"/>
                <a:miter lim="800000"/>
                <a:tailEnd type="triangle"/>
              </a:ln>
              <a:effectLst/>
            </p:spPr>
          </p:cxnSp>
        </p:grpSp>
        <p:sp>
          <p:nvSpPr>
            <p:cNvPr id="72" name="矩形 71">
              <a:extLst>
                <a:ext uri="{FF2B5EF4-FFF2-40B4-BE49-F238E27FC236}">
                  <a16:creationId xmlns:a16="http://schemas.microsoft.com/office/drawing/2014/main" xmlns="" id="{D7EF9F95-638F-4F7F-9E38-101749D9D0E9}"/>
                </a:ext>
              </a:extLst>
            </p:cNvPr>
            <p:cNvSpPr/>
            <p:nvPr/>
          </p:nvSpPr>
          <p:spPr>
            <a:xfrm>
              <a:off x="1035040" y="2071023"/>
              <a:ext cx="377858" cy="718304"/>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defTabSz="914400">
                <a:defRPr/>
              </a:pPr>
              <a:endParaRPr lang="zh-CN" altLang="en-US" sz="1600" kern="0">
                <a:solidFill>
                  <a:prstClr val="white"/>
                </a:solidFill>
                <a:latin typeface="Arial" panose="020B0604020202020204" pitchFamily="34" charset="0"/>
                <a:ea typeface="宋体" panose="02010600030101010101" pitchFamily="2" charset="-122"/>
              </a:endParaRPr>
            </a:p>
          </p:txBody>
        </p:sp>
        <p:sp>
          <p:nvSpPr>
            <p:cNvPr id="73" name="矩形 72">
              <a:extLst>
                <a:ext uri="{FF2B5EF4-FFF2-40B4-BE49-F238E27FC236}">
                  <a16:creationId xmlns:a16="http://schemas.microsoft.com/office/drawing/2014/main" xmlns="" id="{8713E798-AE59-48F8-B041-A8D01D4DE91E}"/>
                </a:ext>
              </a:extLst>
            </p:cNvPr>
            <p:cNvSpPr/>
            <p:nvPr/>
          </p:nvSpPr>
          <p:spPr>
            <a:xfrm>
              <a:off x="2678181" y="2463833"/>
              <a:ext cx="377858" cy="317073"/>
            </a:xfrm>
            <a:prstGeom prst="rect">
              <a:avLst/>
            </a:prstGeom>
            <a:solidFill>
              <a:srgbClr val="00B050"/>
            </a:solidFill>
            <a:ln w="12700" cap="flat" cmpd="sng" algn="ctr">
              <a:solidFill>
                <a:srgbClr val="00B050"/>
              </a:solidFill>
              <a:prstDash val="solid"/>
              <a:miter lim="800000"/>
            </a:ln>
            <a:effectLst/>
          </p:spPr>
          <p:txBody>
            <a:bodyPr rtlCol="0" anchor="ctr"/>
            <a:lstStyle/>
            <a:p>
              <a:pPr algn="ctr" defTabSz="914400">
                <a:defRPr/>
              </a:pPr>
              <a:endParaRPr lang="zh-CN" altLang="en-US" sz="1600" kern="0">
                <a:solidFill>
                  <a:prstClr val="white"/>
                </a:solidFill>
                <a:latin typeface="Arial" panose="020B0604020202020204" pitchFamily="34" charset="0"/>
                <a:ea typeface="宋体" panose="02010600030101010101" pitchFamily="2" charset="-122"/>
              </a:endParaRPr>
            </a:p>
          </p:txBody>
        </p:sp>
        <p:sp>
          <p:nvSpPr>
            <p:cNvPr id="74" name="右箭头 11">
              <a:extLst>
                <a:ext uri="{FF2B5EF4-FFF2-40B4-BE49-F238E27FC236}">
                  <a16:creationId xmlns:a16="http://schemas.microsoft.com/office/drawing/2014/main" xmlns="" id="{FF890375-AD7F-4111-9731-472A2EEBBCA8}"/>
                </a:ext>
              </a:extLst>
            </p:cNvPr>
            <p:cNvSpPr/>
            <p:nvPr/>
          </p:nvSpPr>
          <p:spPr>
            <a:xfrm rot="836382">
              <a:off x="1742741" y="2328557"/>
              <a:ext cx="644155" cy="145978"/>
            </a:xfrm>
            <a:prstGeom prst="rightArrow">
              <a:avLst/>
            </a:prstGeom>
            <a:solidFill>
              <a:srgbClr val="FFC000"/>
            </a:solidFill>
            <a:ln w="12700" cap="flat" cmpd="sng" algn="ctr">
              <a:solidFill>
                <a:srgbClr val="FFC000">
                  <a:shade val="50000"/>
                </a:srgbClr>
              </a:solidFill>
              <a:prstDash val="solid"/>
              <a:miter lim="800000"/>
            </a:ln>
            <a:effectLst/>
          </p:spPr>
          <p:txBody>
            <a:bodyPr rtlCol="0" anchor="ctr"/>
            <a:lstStyle/>
            <a:p>
              <a:pPr algn="ctr" defTabSz="914400">
                <a:defRPr/>
              </a:pPr>
              <a:endParaRPr lang="zh-CN" altLang="en-US" sz="1600" kern="0">
                <a:solidFill>
                  <a:prstClr val="white"/>
                </a:solidFill>
                <a:latin typeface="Arial" panose="020B0604020202020204" pitchFamily="34" charset="0"/>
                <a:ea typeface="宋体" panose="02010600030101010101" pitchFamily="2" charset="-122"/>
              </a:endParaRPr>
            </a:p>
          </p:txBody>
        </p:sp>
        <p:sp>
          <p:nvSpPr>
            <p:cNvPr id="75" name="文本框 74">
              <a:extLst>
                <a:ext uri="{FF2B5EF4-FFF2-40B4-BE49-F238E27FC236}">
                  <a16:creationId xmlns:a16="http://schemas.microsoft.com/office/drawing/2014/main" xmlns="" id="{F5CB2727-9DA3-4145-BD95-06417AE7FB08}"/>
                </a:ext>
              </a:extLst>
            </p:cNvPr>
            <p:cNvSpPr txBox="1"/>
            <p:nvPr/>
          </p:nvSpPr>
          <p:spPr>
            <a:xfrm>
              <a:off x="1096154" y="2813924"/>
              <a:ext cx="549175" cy="193191"/>
            </a:xfrm>
            <a:prstGeom prst="rect">
              <a:avLst/>
            </a:prstGeom>
            <a:noFill/>
          </p:spPr>
          <p:txBody>
            <a:bodyPr wrap="square" rtlCol="0">
              <a:spAutoFit/>
            </a:bodyPr>
            <a:lstStyle/>
            <a:p>
              <a:r>
                <a:rPr lang="en-US" altLang="zh-CN" sz="900" b="1" dirty="0">
                  <a:solidFill>
                    <a:prstClr val="black"/>
                  </a:solidFill>
                  <a:latin typeface="Arial" panose="020B0604020202020204" pitchFamily="34" charset="0"/>
                  <a:ea typeface="微软雅黑" panose="020B0503020204020204" pitchFamily="34" charset="-122"/>
                </a:rPr>
                <a:t>XR </a:t>
              </a:r>
              <a:endParaRPr lang="zh-CN" altLang="en-US" sz="900" b="1" dirty="0">
                <a:solidFill>
                  <a:prstClr val="black"/>
                </a:solidFill>
                <a:latin typeface="Arial" panose="020B0604020202020204" pitchFamily="34" charset="0"/>
                <a:ea typeface="微软雅黑" panose="020B0503020204020204" pitchFamily="34" charset="-122"/>
              </a:endParaRPr>
            </a:p>
          </p:txBody>
        </p:sp>
        <p:sp>
          <p:nvSpPr>
            <p:cNvPr id="76" name="文本框 75">
              <a:extLst>
                <a:ext uri="{FF2B5EF4-FFF2-40B4-BE49-F238E27FC236}">
                  <a16:creationId xmlns:a16="http://schemas.microsoft.com/office/drawing/2014/main" xmlns="" id="{92917929-3854-4A22-9796-FEDFF80CCDF0}"/>
                </a:ext>
              </a:extLst>
            </p:cNvPr>
            <p:cNvSpPr txBox="1"/>
            <p:nvPr/>
          </p:nvSpPr>
          <p:spPr>
            <a:xfrm>
              <a:off x="2292511" y="2800889"/>
              <a:ext cx="1669211" cy="193191"/>
            </a:xfrm>
            <a:prstGeom prst="rect">
              <a:avLst/>
            </a:prstGeom>
            <a:noFill/>
          </p:spPr>
          <p:txBody>
            <a:bodyPr wrap="square" rtlCol="0">
              <a:spAutoFit/>
            </a:bodyPr>
            <a:lstStyle/>
            <a:p>
              <a:r>
                <a:rPr lang="en-US" altLang="zh-CN" sz="900" b="1" dirty="0">
                  <a:solidFill>
                    <a:prstClr val="black"/>
                  </a:solidFill>
                  <a:latin typeface="Arial" panose="020B0604020202020204" pitchFamily="34" charset="0"/>
                  <a:ea typeface="微软雅黑" panose="020B0503020204020204" pitchFamily="34" charset="-122"/>
                </a:rPr>
                <a:t>Multi-modal XR (Rel-18)</a:t>
              </a:r>
              <a:endParaRPr lang="zh-CN" altLang="en-US" sz="900" b="1" dirty="0">
                <a:solidFill>
                  <a:prstClr val="black"/>
                </a:solidFill>
                <a:latin typeface="Arial" panose="020B0604020202020204" pitchFamily="34" charset="0"/>
                <a:ea typeface="微软雅黑" panose="020B0503020204020204" pitchFamily="34" charset="-122"/>
              </a:endParaRPr>
            </a:p>
          </p:txBody>
        </p:sp>
        <p:sp>
          <p:nvSpPr>
            <p:cNvPr id="77" name="矩形 76">
              <a:extLst>
                <a:ext uri="{FF2B5EF4-FFF2-40B4-BE49-F238E27FC236}">
                  <a16:creationId xmlns:a16="http://schemas.microsoft.com/office/drawing/2014/main" xmlns="" id="{6B390884-74D1-4FB1-AA02-177051181E0A}"/>
                </a:ext>
              </a:extLst>
            </p:cNvPr>
            <p:cNvSpPr/>
            <p:nvPr/>
          </p:nvSpPr>
          <p:spPr>
            <a:xfrm>
              <a:off x="1584141" y="2066579"/>
              <a:ext cx="1068991" cy="286431"/>
            </a:xfrm>
            <a:prstGeom prst="rect">
              <a:avLst/>
            </a:prstGeom>
          </p:spPr>
          <p:txBody>
            <a:bodyPr wrap="none">
              <a:spAutoFit/>
            </a:bodyPr>
            <a:lstStyle/>
            <a:p>
              <a:r>
                <a:rPr lang="en-US" altLang="zh-CN" sz="1100" dirty="0">
                  <a:solidFill>
                    <a:prstClr val="black"/>
                  </a:solidFill>
                  <a:latin typeface="Arial" panose="020B0604020202020204" pitchFamily="34" charset="0"/>
                  <a:ea typeface="微软雅黑" panose="020B0503020204020204" pitchFamily="34" charset="-122"/>
                </a:rPr>
                <a:t>About -60%</a:t>
              </a:r>
              <a:endParaRPr lang="zh-CN" altLang="en-US" sz="1100" dirty="0">
                <a:solidFill>
                  <a:prstClr val="black"/>
                </a:solidFill>
                <a:latin typeface="Arial" panose="020B0604020202020204" pitchFamily="34" charset="0"/>
                <a:ea typeface="宋体" panose="02010600030101010101" pitchFamily="2" charset="-122"/>
              </a:endParaRPr>
            </a:p>
          </p:txBody>
        </p:sp>
      </p:grpSp>
      <p:sp>
        <p:nvSpPr>
          <p:cNvPr id="80" name="矩形 79">
            <a:extLst>
              <a:ext uri="{FF2B5EF4-FFF2-40B4-BE49-F238E27FC236}">
                <a16:creationId xmlns:a16="http://schemas.microsoft.com/office/drawing/2014/main" xmlns="" id="{622E58A9-5400-475E-8FB4-212465F83744}"/>
              </a:ext>
            </a:extLst>
          </p:cNvPr>
          <p:cNvSpPr/>
          <p:nvPr/>
        </p:nvSpPr>
        <p:spPr>
          <a:xfrm>
            <a:off x="3679212" y="4736093"/>
            <a:ext cx="839913" cy="338554"/>
          </a:xfrm>
          <a:prstGeom prst="rect">
            <a:avLst/>
          </a:prstGeom>
        </p:spPr>
        <p:txBody>
          <a:bodyPr wrap="square">
            <a:spAutoFit/>
          </a:bodyPr>
          <a:lstStyle/>
          <a:p>
            <a:r>
              <a:rPr lang="en-US" altLang="zh-CN" sz="800" dirty="0">
                <a:solidFill>
                  <a:srgbClr val="000000"/>
                </a:solidFill>
                <a:latin typeface="微软雅黑" panose="020B0503020204020204" pitchFamily="34" charset="-122"/>
                <a:ea typeface="微软雅黑" panose="020B0503020204020204" pitchFamily="34" charset="-122"/>
              </a:rPr>
              <a:t>System capacity</a:t>
            </a:r>
            <a:endParaRPr lang="zh-CN" altLang="en-US" sz="800" dirty="0">
              <a:solidFill>
                <a:srgbClr val="1D1D1A"/>
              </a:solidFill>
            </a:endParaRPr>
          </a:p>
        </p:txBody>
      </p:sp>
      <p:sp>
        <p:nvSpPr>
          <p:cNvPr id="81" name="圆角矩形 16">
            <a:extLst>
              <a:ext uri="{FF2B5EF4-FFF2-40B4-BE49-F238E27FC236}">
                <a16:creationId xmlns:a16="http://schemas.microsoft.com/office/drawing/2014/main" xmlns="" id="{4E1FB868-CA9B-4A1B-BC16-6B5DCF622E72}"/>
              </a:ext>
            </a:extLst>
          </p:cNvPr>
          <p:cNvSpPr/>
          <p:nvPr/>
        </p:nvSpPr>
        <p:spPr>
          <a:xfrm>
            <a:off x="512530" y="1036779"/>
            <a:ext cx="5474751" cy="5076406"/>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82" name="文本框 81">
            <a:extLst>
              <a:ext uri="{FF2B5EF4-FFF2-40B4-BE49-F238E27FC236}">
                <a16:creationId xmlns:a16="http://schemas.microsoft.com/office/drawing/2014/main" xmlns="" id="{03E40043-7E16-4E1C-8CEE-2E2E7C25497D}"/>
              </a:ext>
            </a:extLst>
          </p:cNvPr>
          <p:cNvSpPr txBox="1"/>
          <p:nvPr/>
        </p:nvSpPr>
        <p:spPr>
          <a:xfrm>
            <a:off x="2532331" y="867502"/>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graphicFrame>
        <p:nvGraphicFramePr>
          <p:cNvPr id="83" name="图表 82">
            <a:extLst>
              <a:ext uri="{FF2B5EF4-FFF2-40B4-BE49-F238E27FC236}">
                <a16:creationId xmlns:a16="http://schemas.microsoft.com/office/drawing/2014/main" xmlns="" id="{58946931-4715-4966-9997-E96DFC566697}"/>
              </a:ext>
            </a:extLst>
          </p:cNvPr>
          <p:cNvGraphicFramePr>
            <a:graphicFrameLocks/>
          </p:cNvGraphicFramePr>
          <p:nvPr>
            <p:extLst/>
          </p:nvPr>
        </p:nvGraphicFramePr>
        <p:xfrm>
          <a:off x="1052215" y="3289987"/>
          <a:ext cx="2878821" cy="1429378"/>
        </p:xfrm>
        <a:graphic>
          <a:graphicData uri="http://schemas.openxmlformats.org/drawingml/2006/chart">
            <c:chart xmlns:c="http://schemas.openxmlformats.org/drawingml/2006/chart" xmlns:r="http://schemas.openxmlformats.org/officeDocument/2006/relationships" r:id="rId2"/>
          </a:graphicData>
        </a:graphic>
      </p:graphicFrame>
      <p:sp>
        <p:nvSpPr>
          <p:cNvPr id="84" name="矩形 83">
            <a:extLst>
              <a:ext uri="{FF2B5EF4-FFF2-40B4-BE49-F238E27FC236}">
                <a16:creationId xmlns:a16="http://schemas.microsoft.com/office/drawing/2014/main" xmlns="" id="{7A8A3A06-4A71-45F8-BA51-567EF130C01B}"/>
              </a:ext>
            </a:extLst>
          </p:cNvPr>
          <p:cNvSpPr/>
          <p:nvPr/>
        </p:nvSpPr>
        <p:spPr>
          <a:xfrm>
            <a:off x="4036317" y="4245977"/>
            <a:ext cx="1995507" cy="338554"/>
          </a:xfrm>
          <a:prstGeom prst="rect">
            <a:avLst/>
          </a:prstGeom>
        </p:spPr>
        <p:txBody>
          <a:bodyPr wrap="square">
            <a:spAutoFit/>
          </a:bodyPr>
          <a:lstStyle/>
          <a:p>
            <a:pPr lvl="0" defTabSz="914400" fontAlgn="base">
              <a:spcBef>
                <a:spcPct val="0"/>
              </a:spcBef>
              <a:spcAft>
                <a:spcPct val="0"/>
              </a:spcAft>
              <a:buClr>
                <a:srgbClr val="CC9900"/>
              </a:buClr>
              <a:defRPr/>
            </a:pPr>
            <a:r>
              <a:rPr lang="en-US" altLang="zh-CN" sz="800" dirty="0">
                <a:latin typeface="Arial" charset="0"/>
                <a:ea typeface="宋体" pitchFamily="2" charset="-122"/>
              </a:rPr>
              <a:t>*Dense Urban, MU-MIMO, GOP-based I/P multi-stream model [TR 38.838]</a:t>
            </a:r>
          </a:p>
        </p:txBody>
      </p:sp>
      <p:sp>
        <p:nvSpPr>
          <p:cNvPr id="85" name="Content Placeholder 2">
            <a:extLst>
              <a:ext uri="{FF2B5EF4-FFF2-40B4-BE49-F238E27FC236}">
                <a16:creationId xmlns:a16="http://schemas.microsoft.com/office/drawing/2014/main" xmlns="" id="{45FAF7FB-DCD3-40DC-B005-E445C24F627D}"/>
              </a:ext>
            </a:extLst>
          </p:cNvPr>
          <p:cNvSpPr txBox="1">
            <a:spLocks/>
          </p:cNvSpPr>
          <p:nvPr/>
        </p:nvSpPr>
        <p:spPr>
          <a:xfrm>
            <a:off x="585525" y="4668296"/>
            <a:ext cx="2981748" cy="1496621"/>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108" indent="0">
              <a:buNone/>
            </a:pPr>
            <a:r>
              <a:rPr lang="en-US" altLang="zh-CN" sz="1200" b="1" dirty="0"/>
              <a:t>b) </a:t>
            </a:r>
            <a:r>
              <a:rPr lang="en-US" altLang="zh-CN" sz="1200" dirty="0"/>
              <a:t>Requirements of </a:t>
            </a:r>
            <a:r>
              <a:rPr lang="en-US" altLang="zh-CN" sz="1200" b="1" dirty="0"/>
              <a:t>multi-modal XR</a:t>
            </a:r>
          </a:p>
          <a:p>
            <a:pPr lvl="1"/>
            <a:r>
              <a:rPr lang="en-US" altLang="zh-CN" sz="1200" dirty="0"/>
              <a:t>Co-existence of multiple modalities with different traffic characteristics/KPIs and additional sync requirement</a:t>
            </a:r>
          </a:p>
          <a:p>
            <a:pPr lvl="1"/>
            <a:r>
              <a:rPr lang="en-US" altLang="zh-CN" sz="1200" dirty="0"/>
              <a:t>Higher reliability and latency requirements for haptic data (99.999%@5ms from [TS 22.261])</a:t>
            </a:r>
          </a:p>
        </p:txBody>
      </p:sp>
      <p:sp>
        <p:nvSpPr>
          <p:cNvPr id="86" name="右箭头 7">
            <a:extLst>
              <a:ext uri="{FF2B5EF4-FFF2-40B4-BE49-F238E27FC236}">
                <a16:creationId xmlns:a16="http://schemas.microsoft.com/office/drawing/2014/main" xmlns="" id="{6ABEACDA-8402-44F3-8708-44DDCA19FAE8}"/>
              </a:ext>
            </a:extLst>
          </p:cNvPr>
          <p:cNvSpPr/>
          <p:nvPr/>
        </p:nvSpPr>
        <p:spPr>
          <a:xfrm rot="1220983">
            <a:off x="2668972" y="3786606"/>
            <a:ext cx="746472" cy="221735"/>
          </a:xfrm>
          <a:prstGeom prst="rightArrow">
            <a:avLst/>
          </a:prstGeom>
          <a:no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文本框 86">
            <a:extLst>
              <a:ext uri="{FF2B5EF4-FFF2-40B4-BE49-F238E27FC236}">
                <a16:creationId xmlns:a16="http://schemas.microsoft.com/office/drawing/2014/main" xmlns="" id="{7513234A-A69C-4E59-A085-9C8225C3F2AC}"/>
              </a:ext>
            </a:extLst>
          </p:cNvPr>
          <p:cNvSpPr txBox="1"/>
          <p:nvPr/>
        </p:nvSpPr>
        <p:spPr>
          <a:xfrm rot="1272819">
            <a:off x="2749629" y="3631175"/>
            <a:ext cx="1073985" cy="161583"/>
          </a:xfrm>
          <a:prstGeom prst="rect">
            <a:avLst/>
          </a:prstGeom>
          <a:noFill/>
        </p:spPr>
        <p:txBody>
          <a:bodyPr wrap="square" lIns="0" tIns="0" rIns="0" bIns="0" rtlCol="0">
            <a:spAutoFit/>
          </a:bodyPr>
          <a:lstStyle/>
          <a:p>
            <a:pPr algn="l"/>
            <a:r>
              <a:rPr kumimoji="1" lang="en-US" altLang="zh-CN" sz="1050" dirty="0">
                <a:solidFill>
                  <a:srgbClr val="000000"/>
                </a:solidFill>
                <a:latin typeface="Microsoft YaHei" panose="020B0503020204020204" pitchFamily="34" charset="-122"/>
                <a:ea typeface="Microsoft YaHei" panose="020B0503020204020204" pitchFamily="34" charset="-122"/>
              </a:rPr>
              <a:t>Larger data rate</a:t>
            </a:r>
            <a:endParaRPr kumimoji="1" lang="zh-CN" altLang="en-US" sz="1050" dirty="0">
              <a:solidFill>
                <a:srgbClr val="000000"/>
              </a:solidFill>
              <a:latin typeface="Microsoft YaHei" panose="020B0503020204020204" pitchFamily="34" charset="-122"/>
              <a:ea typeface="Microsoft YaHei" panose="020B0503020204020204" pitchFamily="34" charset="-122"/>
            </a:endParaRPr>
          </a:p>
        </p:txBody>
      </p:sp>
      <p:sp>
        <p:nvSpPr>
          <p:cNvPr id="8" name="矩形 7">
            <a:extLst>
              <a:ext uri="{FF2B5EF4-FFF2-40B4-BE49-F238E27FC236}">
                <a16:creationId xmlns:a16="http://schemas.microsoft.com/office/drawing/2014/main" xmlns="" id="{F014BA49-72C4-4F58-B3D3-B6C33537CFDA}"/>
              </a:ext>
            </a:extLst>
          </p:cNvPr>
          <p:cNvSpPr/>
          <p:nvPr/>
        </p:nvSpPr>
        <p:spPr>
          <a:xfrm>
            <a:off x="454950" y="1164399"/>
            <a:ext cx="5474751" cy="523220"/>
          </a:xfrm>
          <a:prstGeom prst="rect">
            <a:avLst/>
          </a:prstGeom>
        </p:spPr>
        <p:txBody>
          <a:bodyPr wrap="square">
            <a:spAutoFit/>
          </a:bodyPr>
          <a:lstStyle/>
          <a:p>
            <a:pPr marL="179316" lvl="0" indent="-168208" defTabSz="1187323">
              <a:spcBef>
                <a:spcPts val="200"/>
              </a:spcBef>
              <a:buClr>
                <a:srgbClr val="000000"/>
              </a:buClr>
              <a:buFont typeface="Arial" pitchFamily="34" charset="0"/>
              <a:buChar char="•"/>
              <a:tabLst>
                <a:tab pos="1207605" algn="ctr"/>
              </a:tabLst>
            </a:pPr>
            <a:r>
              <a:rPr lang="en-US" altLang="zh-CN" sz="14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Primary use cases of XR, such as cloud gaming, glass-free 3D have been commercialized and are foreseen to grow rapidly</a:t>
            </a:r>
          </a:p>
        </p:txBody>
      </p:sp>
    </p:spTree>
    <p:extLst>
      <p:ext uri="{BB962C8B-B14F-4D97-AF65-F5344CB8AC3E}">
        <p14:creationId xmlns:p14="http://schemas.microsoft.com/office/powerpoint/2010/main" val="111634334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878904" y="5303122"/>
            <a:ext cx="2679072" cy="1357239"/>
          </a:xfrm>
          <a:prstGeom prst="rect">
            <a:avLst/>
          </a:prstGeom>
        </p:spPr>
      </p:pic>
      <p:sp>
        <p:nvSpPr>
          <p:cNvPr id="5" name="Subtitle 1">
            <a:extLst>
              <a:ext uri="{FF2B5EF4-FFF2-40B4-BE49-F238E27FC236}">
                <a16:creationId xmlns:a16="http://schemas.microsoft.com/office/drawing/2014/main" xmlns="" id="{54402686-10A2-46A5-8C6E-8FEC32DA326B}"/>
              </a:ext>
            </a:extLst>
          </p:cNvPr>
          <p:cNvSpPr>
            <a:spLocks noGrp="1"/>
          </p:cNvSpPr>
          <p:nvPr>
            <p:ph type="subTitle" idx="1"/>
          </p:nvPr>
        </p:nvSpPr>
        <p:spPr>
          <a:xfrm>
            <a:off x="197676" y="160113"/>
            <a:ext cx="10740640" cy="705789"/>
          </a:xfrm>
        </p:spPr>
        <p:txBody>
          <a:bodyPr>
            <a:normAutofit fontScale="92500"/>
          </a:bodyPr>
          <a:lstStyle/>
          <a:p>
            <a:r>
              <a:rPr lang="en-US" altLang="zh-CN" dirty="0"/>
              <a:t>Network energy savings (NES) enhancements in Rel-19 (RWS-230364)</a:t>
            </a:r>
            <a:endParaRPr lang="zh-CN" altLang="en-US" dirty="0"/>
          </a:p>
        </p:txBody>
      </p:sp>
      <p:pic>
        <p:nvPicPr>
          <p:cNvPr id="10" name="图片 9"/>
          <p:cNvPicPr>
            <a:picLocks noChangeAspect="1"/>
          </p:cNvPicPr>
          <p:nvPr/>
        </p:nvPicPr>
        <p:blipFill>
          <a:blip r:embed="rId3"/>
          <a:stretch>
            <a:fillRect/>
          </a:stretch>
        </p:blipFill>
        <p:spPr>
          <a:xfrm>
            <a:off x="5728549" y="2598859"/>
            <a:ext cx="3062762" cy="1411234"/>
          </a:xfrm>
          <a:prstGeom prst="rect">
            <a:avLst/>
          </a:prstGeom>
        </p:spPr>
      </p:pic>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bwMode="auto">
          <a:xfrm>
            <a:off x="9097747" y="3138532"/>
            <a:ext cx="2755814" cy="867400"/>
          </a:xfrm>
          <a:prstGeom prst="rect">
            <a:avLst/>
          </a:prstGeom>
          <a:noFill/>
        </p:spPr>
      </p:pic>
      <p:sp>
        <p:nvSpPr>
          <p:cNvPr id="12" name="文本框 11"/>
          <p:cNvSpPr txBox="1"/>
          <p:nvPr/>
        </p:nvSpPr>
        <p:spPr>
          <a:xfrm>
            <a:off x="532612" y="1072580"/>
            <a:ext cx="4862047" cy="4308872"/>
          </a:xfrm>
          <a:prstGeom prst="rect">
            <a:avLst/>
          </a:prstGeom>
          <a:noFill/>
        </p:spPr>
        <p:txBody>
          <a:bodyPr wrap="square" lIns="0" tIns="0" rIns="0" bIns="0" rtlCol="0">
            <a:spAutoFit/>
          </a:bodyPr>
          <a:lstStyle/>
          <a:p>
            <a:pPr marL="285750" indent="-285750">
              <a:spcBef>
                <a:spcPts val="600"/>
              </a:spcBef>
              <a:spcAft>
                <a:spcPts val="200"/>
              </a:spcAft>
              <a:buFont typeface="Arial" panose="020B0604020202020204" pitchFamily="34" charset="0"/>
              <a:buChar char="•"/>
            </a:pPr>
            <a:r>
              <a:rPr kumimoji="1" lang="en-US" altLang="zh-CN" sz="1600" b="1" dirty="0">
                <a:latin typeface="Calibri" panose="020F0502020204030204" pitchFamily="34" charset="0"/>
                <a:ea typeface="宋体" panose="02010600030101010101" pitchFamily="2" charset="-122"/>
                <a:cs typeface="Calibri" panose="020F0502020204030204" pitchFamily="34" charset="0"/>
              </a:rPr>
              <a:t>NES is a long term requirement, and techniques for that should be continually evolved in 3GPP</a:t>
            </a:r>
          </a:p>
          <a:p>
            <a:pPr marL="285750" indent="-285750">
              <a:spcBef>
                <a:spcPts val="600"/>
              </a:spcBef>
              <a:buFont typeface="Arial" panose="020B0604020202020204" pitchFamily="34" charset="0"/>
              <a:buChar char="•"/>
            </a:pPr>
            <a:r>
              <a:rPr kumimoji="1" lang="en-US" altLang="zh-CN" sz="1600" b="1" dirty="0">
                <a:latin typeface="Calibri" panose="020F0502020204030204" pitchFamily="34" charset="0"/>
                <a:ea typeface="宋体" panose="02010600030101010101" pitchFamily="2" charset="-122"/>
                <a:cs typeface="Calibri" panose="020F0502020204030204" pitchFamily="34" charset="0"/>
              </a:rPr>
              <a:t>Rel-18 NES WI focus on UE-specific signals/channels</a:t>
            </a:r>
          </a:p>
          <a:p>
            <a:pPr marL="285750" indent="-285750">
              <a:spcBef>
                <a:spcPts val="600"/>
              </a:spcBef>
              <a:spcAft>
                <a:spcPts val="200"/>
              </a:spcAft>
              <a:buFont typeface="Wingdings" panose="05000000000000000000" pitchFamily="2" charset="2"/>
              <a:buChar char="ü"/>
            </a:pPr>
            <a:r>
              <a:rPr kumimoji="1" lang="en-US" altLang="zh-CN" sz="1200" dirty="0">
                <a:latin typeface="Calibri" panose="020F0502020204030204" pitchFamily="34" charset="0"/>
                <a:ea typeface="宋体" panose="02010600030101010101" pitchFamily="2" charset="-122"/>
                <a:cs typeface="Calibri" panose="020F0502020204030204" pitchFamily="34" charset="0"/>
              </a:rPr>
              <a:t>Spatial and power domain techniques are applicable for UE specific PDSCH only, as required by Rel-18 WID</a:t>
            </a:r>
          </a:p>
          <a:p>
            <a:pPr marL="285750" indent="-285750">
              <a:spcBef>
                <a:spcPts val="600"/>
              </a:spcBef>
              <a:spcAft>
                <a:spcPts val="200"/>
              </a:spcAft>
              <a:buFont typeface="Wingdings" panose="05000000000000000000" pitchFamily="2" charset="2"/>
              <a:buChar char="ü"/>
            </a:pPr>
            <a:r>
              <a:rPr kumimoji="1" lang="en-US" altLang="zh-CN" sz="1200" dirty="0">
                <a:latin typeface="Calibri" panose="020F0502020204030204" pitchFamily="34" charset="0"/>
                <a:ea typeface="宋体" panose="02010600030101010101" pitchFamily="2" charset="-122"/>
                <a:cs typeface="Calibri" panose="020F0502020204030204" pitchFamily="34" charset="0"/>
              </a:rPr>
              <a:t>Although a group common PDCCH is introduced for cell DTX/DRX, it does not affect common signals/channels (e.g. no impact on SSB as also required by Rel-18 WID)</a:t>
            </a:r>
          </a:p>
          <a:p>
            <a:pPr marL="285750" indent="-285750">
              <a:spcBef>
                <a:spcPts val="600"/>
              </a:spcBef>
              <a:buFont typeface="Arial" panose="020B0604020202020204" pitchFamily="34" charset="0"/>
              <a:buChar char="•"/>
            </a:pPr>
            <a:r>
              <a:rPr kumimoji="1" lang="en-US" altLang="zh-CN" sz="1600" b="1" dirty="0">
                <a:latin typeface="Calibri" panose="020F0502020204030204" pitchFamily="34" charset="0"/>
                <a:ea typeface="宋体" panose="02010600030101010101" pitchFamily="2" charset="-122"/>
                <a:cs typeface="Calibri" panose="020F0502020204030204" pitchFamily="34" charset="0"/>
              </a:rPr>
              <a:t>Adaptation of common signals/channels are also beneficial, as observed/concluded in Rel-18 NES SI, but only SSB-less for CA case is within Rel-18 NES WI </a:t>
            </a:r>
          </a:p>
          <a:p>
            <a:pPr marL="285750" indent="-285750">
              <a:spcBef>
                <a:spcPts val="600"/>
              </a:spcBef>
              <a:spcAft>
                <a:spcPts val="200"/>
              </a:spcAft>
              <a:buFont typeface="Wingdings" panose="05000000000000000000" pitchFamily="2" charset="2"/>
              <a:buChar char="ü"/>
            </a:pPr>
            <a:r>
              <a:rPr kumimoji="1" lang="en-US" altLang="zh-CN" sz="1200" dirty="0">
                <a:latin typeface="Calibri" panose="020F0502020204030204" pitchFamily="34" charset="0"/>
                <a:ea typeface="宋体" panose="02010600030101010101" pitchFamily="2" charset="-122"/>
                <a:cs typeface="Calibri" panose="020F0502020204030204" pitchFamily="34" charset="0"/>
              </a:rPr>
              <a:t>Techniques that enables reduced SIB/Paging etc. were extensively evaluated with benefits shown, however, were not included in Rel-18 WI scope due to limited TU</a:t>
            </a:r>
          </a:p>
          <a:p>
            <a:pPr marL="285750" indent="-285750">
              <a:spcBef>
                <a:spcPts val="600"/>
              </a:spcBef>
              <a:spcAft>
                <a:spcPts val="200"/>
              </a:spcAft>
              <a:buFont typeface="Wingdings" panose="05000000000000000000" pitchFamily="2" charset="2"/>
              <a:buChar char="ü"/>
            </a:pPr>
            <a:r>
              <a:rPr kumimoji="1" lang="en-US" altLang="zh-CN" sz="1200" dirty="0">
                <a:latin typeface="Calibri" panose="020F0502020204030204" pitchFamily="34" charset="0"/>
                <a:ea typeface="宋体" panose="02010600030101010101" pitchFamily="2" charset="-122"/>
                <a:cs typeface="Calibri" panose="020F0502020204030204" pitchFamily="34" charset="0"/>
              </a:rPr>
              <a:t>As the static power consumption decreases due to hardware efficiency improvements, reduction on dynamic power consumption can be critical. However, dynamic power due to common signals/channels is not fully resolved in Rel-18 WI.</a:t>
            </a:r>
          </a:p>
        </p:txBody>
      </p:sp>
      <p:sp>
        <p:nvSpPr>
          <p:cNvPr id="16" name="文本框 15"/>
          <p:cNvSpPr txBox="1"/>
          <p:nvPr/>
        </p:nvSpPr>
        <p:spPr>
          <a:xfrm>
            <a:off x="5829300" y="1076210"/>
            <a:ext cx="5943295" cy="1251625"/>
          </a:xfrm>
          <a:prstGeom prst="rect">
            <a:avLst/>
          </a:prstGeom>
          <a:noFill/>
        </p:spPr>
        <p:txBody>
          <a:bodyPr wrap="square" lIns="0" tIns="0" rIns="0" bIns="0" rtlCol="0">
            <a:spAutoFit/>
          </a:bodyPr>
          <a:lstStyle/>
          <a:p>
            <a:pPr marL="285750" indent="-285750">
              <a:spcBef>
                <a:spcPts val="600"/>
              </a:spcBef>
              <a:spcAft>
                <a:spcPts val="200"/>
              </a:spcAft>
              <a:buFont typeface="Arial" panose="020B0604020202020204" pitchFamily="34" charset="0"/>
              <a:buChar char="•"/>
            </a:pPr>
            <a:r>
              <a:rPr kumimoji="1" lang="en-US" altLang="zh-CN" sz="1600" b="1" dirty="0">
                <a:latin typeface="Calibri" panose="020F0502020204030204" pitchFamily="34" charset="0"/>
                <a:ea typeface="宋体" panose="02010600030101010101" pitchFamily="2" charset="-122"/>
                <a:cs typeface="Calibri" panose="020F0502020204030204" pitchFamily="34" charset="0"/>
              </a:rPr>
              <a:t>Rel-19 NES enhancements should prioritize techniques for </a:t>
            </a:r>
            <a:r>
              <a:rPr kumimoji="1" lang="en-US" altLang="zh-CN" sz="1600" b="1" dirty="0">
                <a:solidFill>
                  <a:srgbClr val="C00000"/>
                </a:solidFill>
                <a:latin typeface="Calibri" panose="020F0502020204030204" pitchFamily="34" charset="0"/>
                <a:ea typeface="宋体" panose="02010600030101010101" pitchFamily="2" charset="-122"/>
                <a:cs typeface="Calibri" panose="020F0502020204030204" pitchFamily="34" charset="0"/>
              </a:rPr>
              <a:t>reducing</a:t>
            </a:r>
            <a:r>
              <a:rPr kumimoji="1" lang="en-US" altLang="zh-CN" sz="1600" b="1" dirty="0">
                <a:latin typeface="Calibri" panose="020F0502020204030204" pitchFamily="34" charset="0"/>
                <a:ea typeface="宋体" panose="02010600030101010101" pitchFamily="2" charset="-122"/>
                <a:cs typeface="Calibri" panose="020F0502020204030204" pitchFamily="34" charset="0"/>
              </a:rPr>
              <a:t> </a:t>
            </a:r>
            <a:r>
              <a:rPr kumimoji="1" lang="en-US" altLang="zh-CN" sz="1600" b="1" dirty="0">
                <a:solidFill>
                  <a:srgbClr val="C00000"/>
                </a:solidFill>
                <a:latin typeface="Calibri" panose="020F0502020204030204" pitchFamily="34" charset="0"/>
                <a:ea typeface="宋体" panose="02010600030101010101" pitchFamily="2" charset="-122"/>
                <a:cs typeface="Calibri" panose="020F0502020204030204" pitchFamily="34" charset="0"/>
              </a:rPr>
              <a:t>common signals/channels (applicable also for IDLE UEs)</a:t>
            </a:r>
          </a:p>
          <a:p>
            <a:pPr marL="285750" indent="-285750">
              <a:spcBef>
                <a:spcPts val="600"/>
              </a:spcBef>
              <a:spcAft>
                <a:spcPts val="200"/>
              </a:spcAft>
              <a:buFont typeface="Wingdings" panose="05000000000000000000" pitchFamily="2" charset="2"/>
              <a:buChar char="ü"/>
            </a:pPr>
            <a:r>
              <a:rPr kumimoji="1" lang="en-US" altLang="zh-CN" sz="1200" b="1" dirty="0">
                <a:latin typeface="Arial" panose="020B0604020202020204" pitchFamily="34" charset="0"/>
                <a:ea typeface="宋体" panose="02010600030101010101" pitchFamily="2" charset="-122"/>
              </a:rPr>
              <a:t>Multi-carrier scenario: </a:t>
            </a:r>
            <a:r>
              <a:rPr kumimoji="1" lang="en-US" altLang="zh-CN" sz="1200" u="sng" dirty="0">
                <a:solidFill>
                  <a:srgbClr val="C00000"/>
                </a:solidFill>
                <a:latin typeface="Arial" panose="020B0604020202020204" pitchFamily="34" charset="0"/>
                <a:ea typeface="宋体" panose="02010600030101010101" pitchFamily="2" charset="-122"/>
              </a:rPr>
              <a:t>SIB1/paging-less</a:t>
            </a:r>
            <a:r>
              <a:rPr kumimoji="1" lang="en-US" altLang="zh-CN" sz="1200" dirty="0">
                <a:latin typeface="Arial" panose="020B0604020202020204" pitchFamily="34" charset="0"/>
                <a:ea typeface="宋体" panose="02010600030101010101" pitchFamily="2" charset="-122"/>
              </a:rPr>
              <a:t> for non-anchor cell, with SIB1/paging provided from an anchor cell</a:t>
            </a:r>
          </a:p>
          <a:p>
            <a:pPr marL="285750" indent="-285750">
              <a:spcBef>
                <a:spcPts val="600"/>
              </a:spcBef>
              <a:spcAft>
                <a:spcPts val="200"/>
              </a:spcAft>
              <a:buFont typeface="Wingdings" panose="05000000000000000000" pitchFamily="2" charset="2"/>
              <a:buChar char="ü"/>
            </a:pPr>
            <a:r>
              <a:rPr kumimoji="1" lang="en-US" altLang="zh-CN" sz="1200" b="1" dirty="0">
                <a:latin typeface="Arial" panose="020B0604020202020204" pitchFamily="34" charset="0"/>
                <a:ea typeface="宋体" panose="02010600030101010101" pitchFamily="2" charset="-122"/>
              </a:rPr>
              <a:t>Single-carrier: </a:t>
            </a:r>
            <a:r>
              <a:rPr kumimoji="1" lang="en-US" altLang="zh-CN" sz="1200" u="sng" dirty="0">
                <a:solidFill>
                  <a:srgbClr val="C00000"/>
                </a:solidFill>
                <a:latin typeface="Arial" panose="020B0604020202020204" pitchFamily="34" charset="0"/>
                <a:ea typeface="宋体" panose="02010600030101010101" pitchFamily="2" charset="-122"/>
              </a:rPr>
              <a:t>on-demand SSB/SIB1 </a:t>
            </a:r>
            <a:r>
              <a:rPr kumimoji="1" lang="en-US" altLang="zh-CN" sz="1200" dirty="0">
                <a:latin typeface="Arial" panose="020B0604020202020204" pitchFamily="34" charset="0"/>
                <a:ea typeface="宋体" panose="02010600030101010101" pitchFamily="2" charset="-122"/>
              </a:rPr>
              <a:t>triggered by UE WUS on, e.g., new bands</a:t>
            </a:r>
          </a:p>
        </p:txBody>
      </p:sp>
      <p:sp>
        <p:nvSpPr>
          <p:cNvPr id="18" name="文本框 17"/>
          <p:cNvSpPr txBox="1"/>
          <p:nvPr/>
        </p:nvSpPr>
        <p:spPr>
          <a:xfrm>
            <a:off x="6258467" y="4099161"/>
            <a:ext cx="2593881" cy="138499"/>
          </a:xfrm>
          <a:prstGeom prst="rect">
            <a:avLst/>
          </a:prstGeom>
          <a:solidFill>
            <a:schemeClr val="tx2"/>
          </a:solidFill>
        </p:spPr>
        <p:txBody>
          <a:bodyPr wrap="square" lIns="0" tIns="0" rIns="0" bIns="0" rtlCol="0">
            <a:spAutoFit/>
          </a:bodyPr>
          <a:lstStyle/>
          <a:p>
            <a:pPr algn="ctr"/>
            <a:r>
              <a:rPr kumimoji="1" lang="en-US" altLang="zh-CN" sz="900" dirty="0">
                <a:solidFill>
                  <a:srgbClr val="000000"/>
                </a:solidFill>
                <a:latin typeface="Microsoft YaHei" panose="020B0503020204020204" pitchFamily="34" charset="-122"/>
                <a:ea typeface="Microsoft YaHei" panose="020B0503020204020204" pitchFamily="34" charset="-122"/>
              </a:rPr>
              <a:t>SIB1-less for multi-carrier non-CA case</a:t>
            </a:r>
            <a:endParaRPr kumimoji="1" lang="zh-CN" altLang="en-US" sz="900" dirty="0">
              <a:solidFill>
                <a:srgbClr val="000000"/>
              </a:solidFill>
              <a:latin typeface="Microsoft YaHei" panose="020B0503020204020204" pitchFamily="34" charset="-122"/>
              <a:ea typeface="Microsoft YaHei" panose="020B0503020204020204" pitchFamily="34" charset="-122"/>
            </a:endParaRPr>
          </a:p>
        </p:txBody>
      </p:sp>
      <p:sp>
        <p:nvSpPr>
          <p:cNvPr id="19" name="文本框 18"/>
          <p:cNvSpPr txBox="1"/>
          <p:nvPr/>
        </p:nvSpPr>
        <p:spPr>
          <a:xfrm>
            <a:off x="9178714" y="4099160"/>
            <a:ext cx="2593881" cy="138499"/>
          </a:xfrm>
          <a:prstGeom prst="rect">
            <a:avLst/>
          </a:prstGeom>
          <a:solidFill>
            <a:schemeClr val="tx2"/>
          </a:solidFill>
        </p:spPr>
        <p:txBody>
          <a:bodyPr wrap="square" lIns="0" tIns="0" rIns="0" bIns="0" rtlCol="0">
            <a:spAutoFit/>
          </a:bodyPr>
          <a:lstStyle/>
          <a:p>
            <a:pPr algn="ctr"/>
            <a:r>
              <a:rPr kumimoji="1" lang="en-US" altLang="zh-CN" sz="900" dirty="0">
                <a:solidFill>
                  <a:srgbClr val="000000"/>
                </a:solidFill>
                <a:latin typeface="Microsoft YaHei" panose="020B0503020204020204" pitchFamily="34" charset="-122"/>
                <a:ea typeface="Microsoft YaHei" panose="020B0503020204020204" pitchFamily="34" charset="-122"/>
              </a:rPr>
              <a:t>On-demand SSB/SIB1 for single-carrier case</a:t>
            </a:r>
            <a:endParaRPr kumimoji="1" lang="zh-CN" altLang="en-US" sz="900" dirty="0">
              <a:solidFill>
                <a:srgbClr val="000000"/>
              </a:solidFill>
              <a:latin typeface="Microsoft YaHei" panose="020B0503020204020204" pitchFamily="34" charset="-122"/>
              <a:ea typeface="Microsoft YaHei" panose="020B0503020204020204" pitchFamily="34" charset="-122"/>
            </a:endParaRPr>
          </a:p>
        </p:txBody>
      </p:sp>
      <p:sp>
        <p:nvSpPr>
          <p:cNvPr id="24" name="圆角矩形 16">
            <a:extLst>
              <a:ext uri="{FF2B5EF4-FFF2-40B4-BE49-F238E27FC236}">
                <a16:creationId xmlns:a16="http://schemas.microsoft.com/office/drawing/2014/main" xmlns="" id="{A6CD6595-4235-400F-A69E-F2D71DEDB751}"/>
              </a:ext>
            </a:extLst>
          </p:cNvPr>
          <p:cNvSpPr/>
          <p:nvPr/>
        </p:nvSpPr>
        <p:spPr>
          <a:xfrm>
            <a:off x="279274" y="889937"/>
            <a:ext cx="5212760" cy="5757997"/>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2" name="文本框 21"/>
          <p:cNvSpPr txBox="1"/>
          <p:nvPr/>
        </p:nvSpPr>
        <p:spPr>
          <a:xfrm>
            <a:off x="2278514" y="704786"/>
            <a:ext cx="1247775" cy="338554"/>
          </a:xfrm>
          <a:prstGeom prst="rect">
            <a:avLst/>
          </a:prstGeom>
          <a:solidFill>
            <a:srgbClr val="FFFFFF"/>
          </a:solidFill>
        </p:spPr>
        <p:txBody>
          <a:bodyPr wrap="square" rtlCol="0">
            <a:spAutoFit/>
          </a:bodyPr>
          <a:lstStyle>
            <a:defPPr>
              <a:defRPr lang="en-US"/>
            </a:defPPr>
            <a:lvl1pPr marR="0" lvl="0" indent="0" algn="ctr" defTabSz="1218565" fontAlgn="base">
              <a:lnSpc>
                <a:spcPct val="100000"/>
              </a:lnSpc>
              <a:spcBef>
                <a:spcPct val="0"/>
              </a:spcBef>
              <a:spcAft>
                <a:spcPct val="0"/>
              </a:spcAft>
              <a:buClrTx/>
              <a:buSzTx/>
              <a:buFontTx/>
              <a:buNone/>
              <a:tabLst/>
              <a:defRPr sz="1600" b="1" kern="0">
                <a:solidFill>
                  <a:srgbClr val="C00000"/>
                </a:solidFill>
                <a:latin typeface="Arial" panose="020B0604020202020204"/>
                <a:ea typeface="微软雅黑"/>
                <a:cs typeface="Arial" panose="020B0604020202020204" pitchFamily="34" charset="0"/>
              </a:defRPr>
            </a:lvl1pPr>
          </a:lstStyle>
          <a:p>
            <a:r>
              <a:rPr lang="en-US" altLang="zh-CN" dirty="0"/>
              <a:t>Motivation</a:t>
            </a:r>
            <a:endParaRPr lang="zh-CN" altLang="en-US" dirty="0"/>
          </a:p>
        </p:txBody>
      </p:sp>
      <p:sp>
        <p:nvSpPr>
          <p:cNvPr id="26" name="圆角矩形 16">
            <a:extLst>
              <a:ext uri="{FF2B5EF4-FFF2-40B4-BE49-F238E27FC236}">
                <a16:creationId xmlns:a16="http://schemas.microsoft.com/office/drawing/2014/main" xmlns="" id="{925655FB-F1E0-4418-BFC7-ABAC51F964D0}"/>
              </a:ext>
            </a:extLst>
          </p:cNvPr>
          <p:cNvSpPr/>
          <p:nvPr/>
        </p:nvSpPr>
        <p:spPr>
          <a:xfrm>
            <a:off x="5589663" y="874062"/>
            <a:ext cx="6458902" cy="5773872"/>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3" name="文本框 22"/>
          <p:cNvSpPr txBox="1"/>
          <p:nvPr/>
        </p:nvSpPr>
        <p:spPr>
          <a:xfrm>
            <a:off x="7428336" y="677930"/>
            <a:ext cx="2647950" cy="338554"/>
          </a:xfrm>
          <a:prstGeom prst="rect">
            <a:avLst/>
          </a:prstGeom>
          <a:solidFill>
            <a:srgbClr val="FFFFFF"/>
          </a:solidFill>
        </p:spPr>
        <p:txBody>
          <a:bodyPr wrap="square" rtlCol="0">
            <a:spAutoFit/>
          </a:bodyPr>
          <a:lstStyle>
            <a:defPPr>
              <a:defRPr lang="en-US"/>
            </a:defPPr>
            <a:lvl1pPr marR="0" lvl="0" indent="0" algn="ctr" defTabSz="1218565" fontAlgn="base">
              <a:lnSpc>
                <a:spcPct val="100000"/>
              </a:lnSpc>
              <a:spcBef>
                <a:spcPct val="0"/>
              </a:spcBef>
              <a:spcAft>
                <a:spcPct val="0"/>
              </a:spcAft>
              <a:buClrTx/>
              <a:buSzTx/>
              <a:buFontTx/>
              <a:buNone/>
              <a:tabLst/>
              <a:defRPr sz="1600" b="1" kern="0">
                <a:solidFill>
                  <a:srgbClr val="C00000"/>
                </a:solidFill>
                <a:latin typeface="Arial" panose="020B0604020202020204"/>
                <a:ea typeface="微软雅黑"/>
                <a:cs typeface="Arial" panose="020B0604020202020204" pitchFamily="34" charset="0"/>
              </a:defRPr>
            </a:lvl1pPr>
          </a:lstStyle>
          <a:p>
            <a:r>
              <a:rPr lang="en-US" altLang="zh-CN" dirty="0"/>
              <a:t>R19 NES Enhancements</a:t>
            </a:r>
            <a:endParaRPr lang="zh-CN" altLang="en-US" dirty="0"/>
          </a:p>
        </p:txBody>
      </p:sp>
      <p:grpSp>
        <p:nvGrpSpPr>
          <p:cNvPr id="17" name="组合 16"/>
          <p:cNvGrpSpPr/>
          <p:nvPr/>
        </p:nvGrpSpPr>
        <p:grpSpPr>
          <a:xfrm>
            <a:off x="5525525" y="4483635"/>
            <a:ext cx="3419624" cy="1778287"/>
            <a:chOff x="479620" y="4966841"/>
            <a:chExt cx="3383723" cy="1786864"/>
          </a:xfrm>
        </p:grpSpPr>
        <p:pic>
          <p:nvPicPr>
            <p:cNvPr id="20" name="图片 19"/>
            <p:cNvPicPr/>
            <p:nvPr/>
          </p:nvPicPr>
          <p:blipFill rotWithShape="1">
            <a:blip r:embed="rId5"/>
            <a:srcRect r="1281"/>
            <a:stretch/>
          </p:blipFill>
          <p:spPr bwMode="auto">
            <a:xfrm>
              <a:off x="479620" y="4966841"/>
              <a:ext cx="3383723" cy="1786864"/>
            </a:xfrm>
            <a:prstGeom prst="rect">
              <a:avLst/>
            </a:prstGeom>
            <a:ln>
              <a:noFill/>
            </a:ln>
            <a:extLst>
              <a:ext uri="{53640926-AAD7-44D8-BBD7-CCE9431645EC}">
                <a14:shadowObscured xmlns:a14="http://schemas.microsoft.com/office/drawing/2010/main"/>
              </a:ext>
            </a:extLst>
          </p:spPr>
        </p:pic>
        <p:sp>
          <p:nvSpPr>
            <p:cNvPr id="27" name="文本框 26"/>
            <p:cNvSpPr txBox="1"/>
            <p:nvPr/>
          </p:nvSpPr>
          <p:spPr>
            <a:xfrm>
              <a:off x="952499" y="5000558"/>
              <a:ext cx="2667054" cy="249760"/>
            </a:xfrm>
            <a:prstGeom prst="rect">
              <a:avLst/>
            </a:prstGeom>
            <a:solidFill>
              <a:schemeClr val="tx2"/>
            </a:solidFill>
          </p:spPr>
          <p:txBody>
            <a:bodyPr wrap="square" lIns="0" tIns="0" rIns="0" bIns="0" rtlCol="0">
              <a:spAutoFit/>
            </a:bodyPr>
            <a:lstStyle/>
            <a:p>
              <a:pPr algn="ctr"/>
              <a:r>
                <a:rPr kumimoji="1" lang="en-US" altLang="zh-CN" sz="900" dirty="0">
                  <a:solidFill>
                    <a:srgbClr val="000000"/>
                  </a:solidFill>
                  <a:latin typeface="Microsoft YaHei" panose="020B0503020204020204" pitchFamily="34" charset="-122"/>
                  <a:ea typeface="Microsoft YaHei" panose="020B0503020204020204" pitchFamily="34" charset="-122"/>
                </a:rPr>
                <a:t>NES gain for SIB1-less compared with baseline with different SIB1 periods</a:t>
              </a:r>
              <a:endParaRPr kumimoji="1" lang="zh-CN" altLang="en-US" sz="900" dirty="0">
                <a:solidFill>
                  <a:srgbClr val="000000"/>
                </a:solidFill>
                <a:latin typeface="Microsoft YaHei" panose="020B0503020204020204" pitchFamily="34" charset="-122"/>
                <a:ea typeface="Microsoft YaHei" panose="020B0503020204020204" pitchFamily="34" charset="-122"/>
              </a:endParaRPr>
            </a:p>
          </p:txBody>
        </p:sp>
      </p:grpSp>
      <p:pic>
        <p:nvPicPr>
          <p:cNvPr id="28" name="图片 27"/>
          <p:cNvPicPr>
            <a:picLocks noChangeAspect="1"/>
          </p:cNvPicPr>
          <p:nvPr/>
        </p:nvPicPr>
        <p:blipFill>
          <a:blip r:embed="rId6"/>
          <a:stretch>
            <a:fillRect/>
          </a:stretch>
        </p:blipFill>
        <p:spPr>
          <a:xfrm>
            <a:off x="8690563" y="4882039"/>
            <a:ext cx="3335786" cy="763671"/>
          </a:xfrm>
          <a:prstGeom prst="rect">
            <a:avLst/>
          </a:prstGeom>
        </p:spPr>
      </p:pic>
    </p:spTree>
    <p:extLst>
      <p:ext uri="{BB962C8B-B14F-4D97-AF65-F5344CB8AC3E}">
        <p14:creationId xmlns:p14="http://schemas.microsoft.com/office/powerpoint/2010/main" val="356841622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8D507B96-3513-441A-9CE5-84FA0AA12395}"/>
              </a:ext>
            </a:extLst>
          </p:cNvPr>
          <p:cNvSpPr>
            <a:spLocks noGrp="1"/>
          </p:cNvSpPr>
          <p:nvPr>
            <p:ph type="subTitle" idx="1"/>
          </p:nvPr>
        </p:nvSpPr>
        <p:spPr>
          <a:xfrm>
            <a:off x="729175" y="324326"/>
            <a:ext cx="10740640" cy="514989"/>
          </a:xfrm>
        </p:spPr>
        <p:txBody>
          <a:bodyPr/>
          <a:lstStyle/>
          <a:p>
            <a:r>
              <a:rPr lang="en-US" altLang="zh-CN" dirty="0"/>
              <a:t>Multicarrier operation enhancements in Rel-19 (RWS-230322)</a:t>
            </a:r>
            <a:endParaRPr lang="zh-CN" altLang="en-US" dirty="0"/>
          </a:p>
        </p:txBody>
      </p:sp>
      <p:sp>
        <p:nvSpPr>
          <p:cNvPr id="7" name="圆角矩形 16">
            <a:extLst>
              <a:ext uri="{FF2B5EF4-FFF2-40B4-BE49-F238E27FC236}">
                <a16:creationId xmlns:a16="http://schemas.microsoft.com/office/drawing/2014/main" xmlns="" id="{1AB05E26-C5D3-4B3F-9EB7-22EBD6FA0AE1}"/>
              </a:ext>
            </a:extLst>
          </p:cNvPr>
          <p:cNvSpPr/>
          <p:nvPr/>
        </p:nvSpPr>
        <p:spPr>
          <a:xfrm>
            <a:off x="395111" y="1195106"/>
            <a:ext cx="5895043" cy="5100136"/>
          </a:xfrm>
          <a:prstGeom prst="roundRect">
            <a:avLst>
              <a:gd name="adj" fmla="val 2184"/>
            </a:avLst>
          </a:prstGeom>
          <a:noFill/>
          <a:ln w="19050" cap="flat" cmpd="sng" algn="ctr">
            <a:solidFill>
              <a:srgbClr val="666666">
                <a:lumMod val="40000"/>
                <a:lumOff val="60000"/>
              </a:srgbClr>
            </a:solidFill>
            <a:prstDash val="solid"/>
            <a:miter lim="800000"/>
          </a:ln>
          <a:effectLst/>
        </p:spPr>
        <p:txBody>
          <a:bodyPr rtlCol="0" anchor="ctr"/>
          <a:lstStyle/>
          <a:p>
            <a:pPr algn="ctr" defTabSz="914400">
              <a:defRPr/>
            </a:pPr>
            <a:endParaRPr lang="zh-CN" altLang="en-US" kern="0">
              <a:solidFill>
                <a:srgbClr val="666666"/>
              </a:solidFill>
              <a:latin typeface="Calibri"/>
              <a:ea typeface="等线" panose="02010600030101010101" pitchFamily="2" charset="-122"/>
              <a:cs typeface="Arial" panose="020B0604020202020204" pitchFamily="34" charset="0"/>
            </a:endParaRPr>
          </a:p>
        </p:txBody>
      </p:sp>
      <p:sp>
        <p:nvSpPr>
          <p:cNvPr id="8" name="文本框 7">
            <a:extLst>
              <a:ext uri="{FF2B5EF4-FFF2-40B4-BE49-F238E27FC236}">
                <a16:creationId xmlns:a16="http://schemas.microsoft.com/office/drawing/2014/main" xmlns="" id="{BD0461AE-1DBE-4737-B181-B7E840CE3C18}"/>
              </a:ext>
            </a:extLst>
          </p:cNvPr>
          <p:cNvSpPr txBox="1"/>
          <p:nvPr/>
        </p:nvSpPr>
        <p:spPr>
          <a:xfrm>
            <a:off x="2611151" y="1012960"/>
            <a:ext cx="1498924" cy="338554"/>
          </a:xfrm>
          <a:prstGeom prst="rect">
            <a:avLst/>
          </a:prstGeom>
          <a:solidFill>
            <a:schemeClr val="tx2"/>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Motivation</a:t>
            </a:r>
          </a:p>
        </p:txBody>
      </p:sp>
      <p:sp>
        <p:nvSpPr>
          <p:cNvPr id="9" name="圆角矩形 16">
            <a:extLst>
              <a:ext uri="{FF2B5EF4-FFF2-40B4-BE49-F238E27FC236}">
                <a16:creationId xmlns:a16="http://schemas.microsoft.com/office/drawing/2014/main" xmlns="" id="{1AB05E26-C5D3-4B3F-9EB7-22EBD6FA0AE1}"/>
              </a:ext>
            </a:extLst>
          </p:cNvPr>
          <p:cNvSpPr/>
          <p:nvPr/>
        </p:nvSpPr>
        <p:spPr>
          <a:xfrm>
            <a:off x="6438900" y="1195106"/>
            <a:ext cx="5357989" cy="5100136"/>
          </a:xfrm>
          <a:prstGeom prst="roundRect">
            <a:avLst>
              <a:gd name="adj" fmla="val 2119"/>
            </a:avLst>
          </a:prstGeom>
          <a:noFill/>
          <a:ln w="19050" cap="flat" cmpd="sng" algn="ctr">
            <a:solidFill>
              <a:srgbClr val="666666">
                <a:lumMod val="40000"/>
                <a:lumOff val="60000"/>
              </a:srgbClr>
            </a:solidFill>
            <a:prstDash val="solid"/>
            <a:miter lim="800000"/>
          </a:ln>
          <a:effectLst/>
        </p:spPr>
        <p:txBody>
          <a:bodyPr rtlCol="0" anchor="ctr"/>
          <a:lstStyle/>
          <a:p>
            <a:pPr algn="ctr" defTabSz="914400">
              <a:defRPr/>
            </a:pPr>
            <a:endParaRPr lang="zh-CN" altLang="en-US" kern="0">
              <a:solidFill>
                <a:srgbClr val="666666"/>
              </a:solidFill>
              <a:latin typeface="Calibri"/>
              <a:ea typeface="等线"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xmlns="" id="{BD0461AE-1DBE-4737-B181-B7E840CE3C18}"/>
              </a:ext>
            </a:extLst>
          </p:cNvPr>
          <p:cNvSpPr txBox="1"/>
          <p:nvPr/>
        </p:nvSpPr>
        <p:spPr>
          <a:xfrm>
            <a:off x="7353826" y="1012960"/>
            <a:ext cx="3635449" cy="338554"/>
          </a:xfrm>
          <a:prstGeom prst="rect">
            <a:avLst/>
          </a:prstGeom>
          <a:solidFill>
            <a:schemeClr val="tx2"/>
          </a:solidFill>
        </p:spPr>
        <p:txBody>
          <a:bodyPr wrap="square" rtlCol="0">
            <a:spAutoFit/>
          </a:bodyPr>
          <a:lstStyle/>
          <a:p>
            <a:pPr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Rel-19 MC operation enhancements</a:t>
            </a:r>
          </a:p>
        </p:txBody>
      </p:sp>
      <p:sp>
        <p:nvSpPr>
          <p:cNvPr id="32" name="文本框 31">
            <a:extLst>
              <a:ext uri="{FF2B5EF4-FFF2-40B4-BE49-F238E27FC236}">
                <a16:creationId xmlns:a16="http://schemas.microsoft.com/office/drawing/2014/main" xmlns="" id="{DACFF80E-D149-4EEE-8CFD-A4DDF0269847}"/>
              </a:ext>
            </a:extLst>
          </p:cNvPr>
          <p:cNvSpPr txBox="1"/>
          <p:nvPr/>
        </p:nvSpPr>
        <p:spPr>
          <a:xfrm>
            <a:off x="515632" y="1348514"/>
            <a:ext cx="5679502" cy="707886"/>
          </a:xfrm>
          <a:prstGeom prst="rect">
            <a:avLst/>
          </a:prstGeom>
          <a:noFill/>
        </p:spPr>
        <p:txBody>
          <a:bodyPr wrap="square" rtlCol="0">
            <a:spAutoFit/>
          </a:bodyPr>
          <a:lstStyle/>
          <a:p>
            <a:pPr algn="just" defTabSz="914400" fontAlgn="base">
              <a:lnSpc>
                <a:spcPts val="1600"/>
              </a:lnSpc>
              <a:defRPr/>
            </a:pPr>
            <a:r>
              <a:rPr lang="en-US" altLang="zh-CN" sz="1200" b="1" dirty="0">
                <a:solidFill>
                  <a:srgbClr val="1D1D1A"/>
                </a:solidFill>
                <a:latin typeface="Calibri" panose="020F0502020204030204" pitchFamily="34" charset="0"/>
                <a:cs typeface="Calibri" panose="020F0502020204030204" pitchFamily="34" charset="0"/>
              </a:rPr>
              <a:t>More and more carriers will be available at the operators side with the spectrum refarming. Further multicarrier enhancements to enable efficient utilization of the available carriers is promising.</a:t>
            </a:r>
          </a:p>
        </p:txBody>
      </p:sp>
      <p:sp>
        <p:nvSpPr>
          <p:cNvPr id="57" name="文本框 56">
            <a:extLst>
              <a:ext uri="{FF2B5EF4-FFF2-40B4-BE49-F238E27FC236}">
                <a16:creationId xmlns:a16="http://schemas.microsoft.com/office/drawing/2014/main" xmlns="" id="{DACFF80E-D149-4EEE-8CFD-A4DDF0269847}"/>
              </a:ext>
            </a:extLst>
          </p:cNvPr>
          <p:cNvSpPr txBox="1"/>
          <p:nvPr/>
        </p:nvSpPr>
        <p:spPr>
          <a:xfrm>
            <a:off x="515632" y="2030217"/>
            <a:ext cx="2376237" cy="297517"/>
          </a:xfrm>
          <a:prstGeom prst="rect">
            <a:avLst/>
          </a:prstGeom>
          <a:noFill/>
        </p:spPr>
        <p:txBody>
          <a:bodyPr wrap="square" rtlCol="0">
            <a:spAutoFit/>
          </a:bodyPr>
          <a:lstStyle/>
          <a:p>
            <a:pPr defTabSz="914400" fontAlgn="base">
              <a:lnSpc>
                <a:spcPts val="1600"/>
              </a:lnSpc>
              <a:defRPr/>
            </a:pPr>
            <a:r>
              <a:rPr lang="en-US" altLang="zh-CN" sz="1200" b="1" dirty="0">
                <a:solidFill>
                  <a:srgbClr val="0070C0"/>
                </a:solidFill>
                <a:latin typeface="Calibri" panose="020F0502020204030204" pitchFamily="34" charset="0"/>
                <a:cs typeface="Calibri" panose="020F0502020204030204" pitchFamily="34" charset="0"/>
              </a:rPr>
              <a:t>Multicarrier PDCCH enhancement</a:t>
            </a:r>
          </a:p>
        </p:txBody>
      </p:sp>
      <p:sp>
        <p:nvSpPr>
          <p:cNvPr id="58" name="文本框 57">
            <a:extLst>
              <a:ext uri="{FF2B5EF4-FFF2-40B4-BE49-F238E27FC236}">
                <a16:creationId xmlns:a16="http://schemas.microsoft.com/office/drawing/2014/main" xmlns="" id="{DACFF80E-D149-4EEE-8CFD-A4DDF0269847}"/>
              </a:ext>
            </a:extLst>
          </p:cNvPr>
          <p:cNvSpPr txBox="1"/>
          <p:nvPr/>
        </p:nvSpPr>
        <p:spPr>
          <a:xfrm>
            <a:off x="515632" y="2263431"/>
            <a:ext cx="5693016" cy="630942"/>
          </a:xfrm>
          <a:prstGeom prst="rect">
            <a:avLst/>
          </a:prstGeom>
          <a:noFill/>
        </p:spPr>
        <p:txBody>
          <a:bodyPr wrap="square" rtlCol="0">
            <a:spAutoFit/>
          </a:bodyPr>
          <a:lstStyle/>
          <a:p>
            <a:pPr marL="171450" indent="-171450" defTabSz="914400" fontAlgn="base">
              <a:lnSpc>
                <a:spcPts val="1400"/>
              </a:lnSpc>
              <a:buFont typeface="Arial" panose="020B0604020202020204" pitchFamily="34" charset="0"/>
              <a:buChar char="•"/>
              <a:defRPr/>
            </a:pPr>
            <a:r>
              <a:rPr lang="en-US" altLang="zh-CN" sz="1100" b="1" dirty="0">
                <a:solidFill>
                  <a:srgbClr val="1D1D1A"/>
                </a:solidFill>
                <a:latin typeface="Calibri" panose="020F0502020204030204" pitchFamily="34" charset="0"/>
                <a:cs typeface="Calibri" panose="020F0502020204030204" pitchFamily="34" charset="0"/>
              </a:rPr>
              <a:t>Motivation: </a:t>
            </a:r>
            <a:r>
              <a:rPr lang="en-US" altLang="zh-CN" sz="1100" dirty="0">
                <a:solidFill>
                  <a:srgbClr val="1D1D1A"/>
                </a:solidFill>
                <a:latin typeface="Calibri"/>
                <a:ea typeface="Microsoft YaHei" panose="020B0503020204020204" pitchFamily="34" charset="-122"/>
                <a:cs typeface="Arial"/>
              </a:rPr>
              <a:t>Multi-cell PUSCH/PDSCH scheduling with a single scheduling DCI is only supported for same SCS among co-scheduled cells, which restricts the applicable scenarios,  e.g., </a:t>
            </a:r>
            <a:r>
              <a:rPr lang="en-US" altLang="zh-CN" sz="1100" dirty="0">
                <a:solidFill>
                  <a:srgbClr val="1D1D1A"/>
                </a:solidFill>
                <a:latin typeface="Calibri" panose="020F0502020204030204" pitchFamily="34" charset="0"/>
                <a:cs typeface="Calibri" panose="020F0502020204030204" pitchFamily="34" charset="0"/>
              </a:rPr>
              <a:t>TDD (3.5/2.6G) + FDD (Sub3G).</a:t>
            </a:r>
            <a:endParaRPr lang="en-US" altLang="zh-CN" sz="1000" dirty="0">
              <a:solidFill>
                <a:srgbClr val="1D1D1A"/>
              </a:solidFill>
              <a:latin typeface="Calibri" panose="020F0502020204030204" pitchFamily="34" charset="0"/>
              <a:cs typeface="Calibri" panose="020F0502020204030204" pitchFamily="34" charset="0"/>
            </a:endParaRPr>
          </a:p>
        </p:txBody>
      </p:sp>
      <p:sp>
        <p:nvSpPr>
          <p:cNvPr id="59" name="文本框 58">
            <a:extLst>
              <a:ext uri="{FF2B5EF4-FFF2-40B4-BE49-F238E27FC236}">
                <a16:creationId xmlns:a16="http://schemas.microsoft.com/office/drawing/2014/main" xmlns="" id="{DACFF80E-D149-4EEE-8CFD-A4DDF0269847}"/>
              </a:ext>
            </a:extLst>
          </p:cNvPr>
          <p:cNvSpPr txBox="1"/>
          <p:nvPr/>
        </p:nvSpPr>
        <p:spPr>
          <a:xfrm>
            <a:off x="515632" y="2831770"/>
            <a:ext cx="2484164" cy="297517"/>
          </a:xfrm>
          <a:prstGeom prst="rect">
            <a:avLst/>
          </a:prstGeom>
          <a:noFill/>
        </p:spPr>
        <p:txBody>
          <a:bodyPr wrap="square" rtlCol="0">
            <a:spAutoFit/>
          </a:bodyPr>
          <a:lstStyle/>
          <a:p>
            <a:pPr defTabSz="914400" fontAlgn="base">
              <a:lnSpc>
                <a:spcPts val="1600"/>
              </a:lnSpc>
              <a:defRPr/>
            </a:pPr>
            <a:r>
              <a:rPr lang="en-US" altLang="zh-CN" sz="1200" b="1" dirty="0">
                <a:solidFill>
                  <a:srgbClr val="0070C0"/>
                </a:solidFill>
                <a:latin typeface="Calibri" panose="020F0502020204030204" pitchFamily="34" charset="0"/>
                <a:cs typeface="Calibri" panose="020F0502020204030204" pitchFamily="34" charset="0"/>
              </a:rPr>
              <a:t>UL Gbps with low UE complexity</a:t>
            </a:r>
          </a:p>
        </p:txBody>
      </p:sp>
      <p:sp>
        <p:nvSpPr>
          <p:cNvPr id="60" name="文本框 59">
            <a:extLst>
              <a:ext uri="{FF2B5EF4-FFF2-40B4-BE49-F238E27FC236}">
                <a16:creationId xmlns:a16="http://schemas.microsoft.com/office/drawing/2014/main" xmlns="" id="{DACFF80E-D149-4EEE-8CFD-A4DDF0269847}"/>
              </a:ext>
            </a:extLst>
          </p:cNvPr>
          <p:cNvSpPr txBox="1"/>
          <p:nvPr/>
        </p:nvSpPr>
        <p:spPr>
          <a:xfrm>
            <a:off x="515632" y="3114412"/>
            <a:ext cx="5670678" cy="451406"/>
          </a:xfrm>
          <a:prstGeom prst="rect">
            <a:avLst/>
          </a:prstGeom>
          <a:noFill/>
        </p:spPr>
        <p:txBody>
          <a:bodyPr wrap="square" rtlCol="0">
            <a:spAutoFit/>
          </a:bodyPr>
          <a:lstStyle/>
          <a:p>
            <a:pPr marL="171450" indent="-171450" defTabSz="914400" fontAlgn="base">
              <a:lnSpc>
                <a:spcPts val="1400"/>
              </a:lnSpc>
              <a:buFont typeface="Arial" panose="020B0604020202020204" pitchFamily="34" charset="0"/>
              <a:buChar char="•"/>
              <a:defRPr/>
            </a:pPr>
            <a:r>
              <a:rPr lang="en-US" altLang="zh-CN" sz="1100" b="1" dirty="0">
                <a:solidFill>
                  <a:srgbClr val="1D1D1A"/>
                </a:solidFill>
                <a:latin typeface="Calibri" panose="020F0502020204030204" pitchFamily="34" charset="0"/>
                <a:cs typeface="Calibri" panose="020F0502020204030204" pitchFamily="34" charset="0"/>
              </a:rPr>
              <a:t>Motivation: </a:t>
            </a:r>
            <a:r>
              <a:rPr lang="en-US" altLang="zh-CN" sz="1100" dirty="0">
                <a:solidFill>
                  <a:srgbClr val="1D1D1A"/>
                </a:solidFill>
                <a:latin typeface="Calibri" panose="020F0502020204030204" pitchFamily="34" charset="0"/>
                <a:cs typeface="Calibri" panose="020F0502020204030204" pitchFamily="34" charset="0"/>
              </a:rPr>
              <a:t>In Rel-18, MC configuration requests UE to support 3 or 4 CC DL CA, leading to relatively high complexity for DL and limiting availability of UE for MC deployment in real field.</a:t>
            </a:r>
          </a:p>
        </p:txBody>
      </p:sp>
      <p:sp>
        <p:nvSpPr>
          <p:cNvPr id="61" name="文本框 60">
            <a:extLst>
              <a:ext uri="{FF2B5EF4-FFF2-40B4-BE49-F238E27FC236}">
                <a16:creationId xmlns:a16="http://schemas.microsoft.com/office/drawing/2014/main" xmlns="" id="{DACFF80E-D149-4EEE-8CFD-A4DDF0269847}"/>
              </a:ext>
            </a:extLst>
          </p:cNvPr>
          <p:cNvSpPr txBox="1"/>
          <p:nvPr/>
        </p:nvSpPr>
        <p:spPr>
          <a:xfrm>
            <a:off x="515632" y="3550943"/>
            <a:ext cx="2376237" cy="297517"/>
          </a:xfrm>
          <a:prstGeom prst="rect">
            <a:avLst/>
          </a:prstGeom>
          <a:noFill/>
        </p:spPr>
        <p:txBody>
          <a:bodyPr wrap="square" rtlCol="0">
            <a:spAutoFit/>
          </a:bodyPr>
          <a:lstStyle/>
          <a:p>
            <a:pPr defTabSz="914400" fontAlgn="base">
              <a:lnSpc>
                <a:spcPts val="1600"/>
              </a:lnSpc>
              <a:defRPr/>
            </a:pPr>
            <a:r>
              <a:rPr lang="en-US" altLang="zh-CN" sz="1200" b="1" dirty="0">
                <a:solidFill>
                  <a:srgbClr val="0070C0"/>
                </a:solidFill>
                <a:latin typeface="Calibri" panose="020F0502020204030204" pitchFamily="34" charset="0"/>
                <a:cs typeface="Calibri" panose="020F0502020204030204" pitchFamily="34" charset="0"/>
              </a:rPr>
              <a:t>Multicarrier PDSCH enhancement</a:t>
            </a:r>
          </a:p>
        </p:txBody>
      </p:sp>
      <p:sp>
        <p:nvSpPr>
          <p:cNvPr id="62" name="文本框 61">
            <a:extLst>
              <a:ext uri="{FF2B5EF4-FFF2-40B4-BE49-F238E27FC236}">
                <a16:creationId xmlns:a16="http://schemas.microsoft.com/office/drawing/2014/main" xmlns="" id="{DACFF80E-D149-4EEE-8CFD-A4DDF0269847}"/>
              </a:ext>
            </a:extLst>
          </p:cNvPr>
          <p:cNvSpPr txBox="1"/>
          <p:nvPr/>
        </p:nvSpPr>
        <p:spPr>
          <a:xfrm>
            <a:off x="515633" y="3833585"/>
            <a:ext cx="5665794" cy="810478"/>
          </a:xfrm>
          <a:prstGeom prst="rect">
            <a:avLst/>
          </a:prstGeom>
          <a:noFill/>
        </p:spPr>
        <p:txBody>
          <a:bodyPr wrap="square" rtlCol="0">
            <a:spAutoFit/>
          </a:bodyPr>
          <a:lstStyle/>
          <a:p>
            <a:pPr marL="171450" indent="-171450" defTabSz="914400" fontAlgn="base">
              <a:lnSpc>
                <a:spcPts val="1400"/>
              </a:lnSpc>
              <a:buFont typeface="Arial" panose="020B0604020202020204" pitchFamily="34" charset="0"/>
              <a:buChar char="•"/>
              <a:defRPr/>
            </a:pPr>
            <a:r>
              <a:rPr lang="en-US" altLang="zh-CN" sz="1100" b="1" dirty="0">
                <a:solidFill>
                  <a:srgbClr val="1D1D1A"/>
                </a:solidFill>
                <a:latin typeface="Calibri" panose="020F0502020204030204" pitchFamily="34" charset="0"/>
                <a:cs typeface="Calibri" panose="020F0502020204030204" pitchFamily="34" charset="0"/>
              </a:rPr>
              <a:t>Motivation: </a:t>
            </a:r>
            <a:r>
              <a:rPr lang="en-US" altLang="zh-CN" sz="1100" dirty="0">
                <a:solidFill>
                  <a:srgbClr val="1D1D1A"/>
                </a:solidFill>
                <a:latin typeface="Calibri" panose="020F0502020204030204" pitchFamily="34" charset="0"/>
                <a:cs typeface="Calibri" panose="020F0502020204030204" pitchFamily="34" charset="0"/>
              </a:rPr>
              <a:t>Typically the number of carriers available at the network side is more than that can be supported by UE CA capability. Network can decide the best carrier for PDSCH transmission and indicate UE to switch among carriers. However, the large interruption time of DL carrier switching has significant impact on user experience.</a:t>
            </a:r>
          </a:p>
        </p:txBody>
      </p:sp>
      <p:sp>
        <p:nvSpPr>
          <p:cNvPr id="63" name="文本框 62">
            <a:extLst>
              <a:ext uri="{FF2B5EF4-FFF2-40B4-BE49-F238E27FC236}">
                <a16:creationId xmlns:a16="http://schemas.microsoft.com/office/drawing/2014/main" xmlns="" id="{DACFF80E-D149-4EEE-8CFD-A4DDF0269847}"/>
              </a:ext>
            </a:extLst>
          </p:cNvPr>
          <p:cNvSpPr txBox="1"/>
          <p:nvPr/>
        </p:nvSpPr>
        <p:spPr>
          <a:xfrm>
            <a:off x="515632" y="4629188"/>
            <a:ext cx="3115173" cy="297517"/>
          </a:xfrm>
          <a:prstGeom prst="rect">
            <a:avLst/>
          </a:prstGeom>
          <a:noFill/>
        </p:spPr>
        <p:txBody>
          <a:bodyPr wrap="square" rtlCol="0">
            <a:spAutoFit/>
          </a:bodyPr>
          <a:lstStyle/>
          <a:p>
            <a:pPr defTabSz="914400" fontAlgn="base">
              <a:lnSpc>
                <a:spcPts val="1600"/>
              </a:lnSpc>
              <a:defRPr/>
            </a:pPr>
            <a:r>
              <a:rPr lang="en-US" altLang="zh-CN" sz="1200" b="1" dirty="0">
                <a:solidFill>
                  <a:srgbClr val="0070C0"/>
                </a:solidFill>
                <a:latin typeface="Calibri" panose="020F0502020204030204" pitchFamily="34" charset="0"/>
                <a:cs typeface="Calibri" panose="020F0502020204030204" pitchFamily="34" charset="0"/>
              </a:rPr>
              <a:t>Multicarrier </a:t>
            </a:r>
            <a:r>
              <a:rPr lang="en-US" altLang="zh-CN" sz="1200" b="1">
                <a:solidFill>
                  <a:srgbClr val="0070C0"/>
                </a:solidFill>
                <a:latin typeface="Calibri" panose="020F0502020204030204" pitchFamily="34" charset="0"/>
                <a:cs typeface="Calibri" panose="020F0502020204030204" pitchFamily="34" charset="0"/>
              </a:rPr>
              <a:t>CSI measurement </a:t>
            </a:r>
            <a:r>
              <a:rPr lang="en-US" altLang="zh-CN" sz="1200" b="1" dirty="0">
                <a:solidFill>
                  <a:srgbClr val="0070C0"/>
                </a:solidFill>
                <a:latin typeface="Calibri" panose="020F0502020204030204" pitchFamily="34" charset="0"/>
                <a:cs typeface="Calibri" panose="020F0502020204030204" pitchFamily="34" charset="0"/>
              </a:rPr>
              <a:t>enhancement </a:t>
            </a:r>
          </a:p>
        </p:txBody>
      </p:sp>
      <p:sp>
        <p:nvSpPr>
          <p:cNvPr id="64" name="文本框 63">
            <a:extLst>
              <a:ext uri="{FF2B5EF4-FFF2-40B4-BE49-F238E27FC236}">
                <a16:creationId xmlns:a16="http://schemas.microsoft.com/office/drawing/2014/main" xmlns="" id="{DACFF80E-D149-4EEE-8CFD-A4DDF0269847}"/>
              </a:ext>
            </a:extLst>
          </p:cNvPr>
          <p:cNvSpPr txBox="1"/>
          <p:nvPr/>
        </p:nvSpPr>
        <p:spPr>
          <a:xfrm>
            <a:off x="515632" y="4911830"/>
            <a:ext cx="5693016" cy="630942"/>
          </a:xfrm>
          <a:prstGeom prst="rect">
            <a:avLst/>
          </a:prstGeom>
          <a:noFill/>
        </p:spPr>
        <p:txBody>
          <a:bodyPr wrap="square" rtlCol="0">
            <a:spAutoFit/>
          </a:bodyPr>
          <a:lstStyle/>
          <a:p>
            <a:pPr marL="171450" indent="-171450" defTabSz="914400" fontAlgn="base">
              <a:lnSpc>
                <a:spcPts val="1400"/>
              </a:lnSpc>
              <a:buFont typeface="Arial" panose="020B0604020202020204" pitchFamily="34" charset="0"/>
              <a:buChar char="•"/>
              <a:defRPr/>
            </a:pPr>
            <a:r>
              <a:rPr lang="en-US" altLang="zh-CN" sz="1100" b="1" dirty="0">
                <a:solidFill>
                  <a:srgbClr val="1D1D1A"/>
                </a:solidFill>
                <a:latin typeface="Calibri" panose="020F0502020204030204" pitchFamily="34" charset="0"/>
                <a:cs typeface="Calibri" panose="020F0502020204030204" pitchFamily="34" charset="0"/>
              </a:rPr>
              <a:t>Motivation: </a:t>
            </a:r>
            <a:r>
              <a:rPr lang="en-US" altLang="zh-CN" sz="1100" dirty="0">
                <a:latin typeface="Calibri" panose="020F0502020204030204" pitchFamily="34" charset="0"/>
                <a:cs typeface="Calibri" panose="020F0502020204030204" pitchFamily="34" charset="0"/>
              </a:rPr>
              <a:t>Massive MIMO in CA scenario requires high UE complexity of CSI computation in Rel-18, which will result in that UE cannot obtain full channel information with limited capability of CSI measurement.</a:t>
            </a:r>
            <a:endParaRPr lang="en-US" altLang="zh-CN" sz="1100" dirty="0">
              <a:solidFill>
                <a:srgbClr val="1D1D1A"/>
              </a:solidFill>
              <a:latin typeface="Calibri" panose="020F0502020204030204" pitchFamily="34" charset="0"/>
              <a:cs typeface="Calibri" panose="020F0502020204030204" pitchFamily="34" charset="0"/>
            </a:endParaRPr>
          </a:p>
        </p:txBody>
      </p:sp>
      <p:sp>
        <p:nvSpPr>
          <p:cNvPr id="65" name="文本框 64">
            <a:extLst>
              <a:ext uri="{FF2B5EF4-FFF2-40B4-BE49-F238E27FC236}">
                <a16:creationId xmlns:a16="http://schemas.microsoft.com/office/drawing/2014/main" xmlns="" id="{DACFF80E-D149-4EEE-8CFD-A4DDF0269847}"/>
              </a:ext>
            </a:extLst>
          </p:cNvPr>
          <p:cNvSpPr txBox="1"/>
          <p:nvPr/>
        </p:nvSpPr>
        <p:spPr>
          <a:xfrm>
            <a:off x="515632" y="5527897"/>
            <a:ext cx="3115173" cy="297517"/>
          </a:xfrm>
          <a:prstGeom prst="rect">
            <a:avLst/>
          </a:prstGeom>
          <a:noFill/>
        </p:spPr>
        <p:txBody>
          <a:bodyPr wrap="square" rtlCol="0">
            <a:spAutoFit/>
          </a:bodyPr>
          <a:lstStyle/>
          <a:p>
            <a:pPr defTabSz="914400" fontAlgn="base">
              <a:lnSpc>
                <a:spcPts val="1600"/>
              </a:lnSpc>
              <a:defRPr/>
            </a:pPr>
            <a:r>
              <a:rPr lang="en-US" altLang="zh-CN" sz="1200" b="1" dirty="0">
                <a:solidFill>
                  <a:srgbClr val="0070C0"/>
                </a:solidFill>
                <a:latin typeface="Calibri" panose="020F0502020204030204" pitchFamily="34" charset="0"/>
                <a:cs typeface="Calibri" panose="020F0502020204030204" pitchFamily="34" charset="0"/>
              </a:rPr>
              <a:t>Flexible cross-cell scheduling and HARQ retx</a:t>
            </a:r>
          </a:p>
        </p:txBody>
      </p:sp>
      <p:sp>
        <p:nvSpPr>
          <p:cNvPr id="66" name="文本框 65">
            <a:extLst>
              <a:ext uri="{FF2B5EF4-FFF2-40B4-BE49-F238E27FC236}">
                <a16:creationId xmlns:a16="http://schemas.microsoft.com/office/drawing/2014/main" xmlns="" id="{DACFF80E-D149-4EEE-8CFD-A4DDF0269847}"/>
              </a:ext>
            </a:extLst>
          </p:cNvPr>
          <p:cNvSpPr txBox="1"/>
          <p:nvPr/>
        </p:nvSpPr>
        <p:spPr>
          <a:xfrm>
            <a:off x="515631" y="5810540"/>
            <a:ext cx="5670679" cy="451406"/>
          </a:xfrm>
          <a:prstGeom prst="rect">
            <a:avLst/>
          </a:prstGeom>
          <a:noFill/>
        </p:spPr>
        <p:txBody>
          <a:bodyPr wrap="square" rtlCol="0">
            <a:spAutoFit/>
          </a:bodyPr>
          <a:lstStyle/>
          <a:p>
            <a:pPr marL="171450" indent="-171450" defTabSz="914400" fontAlgn="base">
              <a:lnSpc>
                <a:spcPts val="1400"/>
              </a:lnSpc>
              <a:buFont typeface="Arial" panose="020B0604020202020204" pitchFamily="34" charset="0"/>
              <a:buChar char="•"/>
              <a:defRPr/>
            </a:pPr>
            <a:r>
              <a:rPr lang="en-US" altLang="zh-CN" sz="1100" b="1" dirty="0">
                <a:solidFill>
                  <a:srgbClr val="1D1D1A"/>
                </a:solidFill>
                <a:latin typeface="Calibri" panose="020F0502020204030204" pitchFamily="34" charset="0"/>
                <a:cs typeface="Calibri" panose="020F0502020204030204" pitchFamily="34" charset="0"/>
              </a:rPr>
              <a:t>Motivation: </a:t>
            </a:r>
            <a:r>
              <a:rPr lang="en-US" altLang="zh-CN" sz="1100" dirty="0">
                <a:solidFill>
                  <a:srgbClr val="1D1D1A"/>
                </a:solidFill>
                <a:latin typeface="Calibri"/>
                <a:ea typeface="Microsoft YaHei" panose="020B0503020204020204" pitchFamily="34" charset="-122"/>
                <a:cs typeface="Arial"/>
              </a:rPr>
              <a:t>Latency reduction can be achieved by cross-cell related features. </a:t>
            </a:r>
            <a:r>
              <a:rPr lang="en-US" altLang="zh-CN" sz="1100" dirty="0">
                <a:latin typeface="Calibri" panose="020F0502020204030204" pitchFamily="34" charset="0"/>
                <a:ea typeface="Microsoft YaHei" panose="020B0503020204020204" pitchFamily="34" charset="-122"/>
                <a:cs typeface="Calibri" panose="020F0502020204030204" pitchFamily="34" charset="0"/>
              </a:rPr>
              <a:t>Some cross-cell related features are already supported, but some are still missing</a:t>
            </a:r>
            <a:r>
              <a:rPr lang="en-US" altLang="zh-CN" sz="1100" dirty="0">
                <a:solidFill>
                  <a:srgbClr val="1D1D1A"/>
                </a:solidFill>
                <a:latin typeface="Calibri" panose="020F0502020204030204" pitchFamily="34" charset="0"/>
                <a:cs typeface="Calibri" panose="020F0502020204030204" pitchFamily="34" charset="0"/>
              </a:rPr>
              <a:t>.</a:t>
            </a:r>
            <a:endParaRPr lang="en-US" altLang="zh-CN" sz="1100" b="1"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67" name="矩形 66">
            <a:extLst>
              <a:ext uri="{FF2B5EF4-FFF2-40B4-BE49-F238E27FC236}">
                <a16:creationId xmlns:a16="http://schemas.microsoft.com/office/drawing/2014/main" xmlns="" id="{22A00518-8BC2-4D42-9C2E-12495C870796}"/>
              </a:ext>
            </a:extLst>
          </p:cNvPr>
          <p:cNvSpPr/>
          <p:nvPr/>
        </p:nvSpPr>
        <p:spPr>
          <a:xfrm>
            <a:off x="6438900" y="1368824"/>
            <a:ext cx="4769071" cy="261610"/>
          </a:xfrm>
          <a:prstGeom prst="rect">
            <a:avLst/>
          </a:prstGeom>
        </p:spPr>
        <p:txBody>
          <a:bodyPr wrap="square">
            <a:spAutoFit/>
          </a:bodyPr>
          <a:lstStyle/>
          <a:p>
            <a:pPr marL="284400" lvl="1" indent="-284400" defTabSz="914112">
              <a:spcBef>
                <a:spcPts val="200"/>
              </a:spcBef>
              <a:spcAft>
                <a:spcPts val="300"/>
              </a:spcAft>
              <a:buFont typeface="Wingdings" panose="05000000000000000000" pitchFamily="2" charset="2"/>
              <a:buChar char="p"/>
            </a:pPr>
            <a:r>
              <a:rPr lang="en-US" altLang="zh-CN" sz="1100" b="1" dirty="0">
                <a:solidFill>
                  <a:srgbClr val="C00000"/>
                </a:solidFill>
                <a:latin typeface="Calibri" panose="020F0502020204030204" pitchFamily="34" charset="0"/>
                <a:cs typeface="Calibri" panose="020F0502020204030204" pitchFamily="34" charset="0"/>
              </a:rPr>
              <a:t>Single PDCCH for different SCS among co-scheduled cells</a:t>
            </a:r>
          </a:p>
        </p:txBody>
      </p:sp>
      <p:sp>
        <p:nvSpPr>
          <p:cNvPr id="68" name="文本框 67">
            <a:extLst>
              <a:ext uri="{FF2B5EF4-FFF2-40B4-BE49-F238E27FC236}">
                <a16:creationId xmlns:a16="http://schemas.microsoft.com/office/drawing/2014/main" xmlns="" id="{DACFF80E-D149-4EEE-8CFD-A4DDF0269847}"/>
              </a:ext>
            </a:extLst>
          </p:cNvPr>
          <p:cNvSpPr txBox="1"/>
          <p:nvPr/>
        </p:nvSpPr>
        <p:spPr>
          <a:xfrm>
            <a:off x="6751319" y="1590226"/>
            <a:ext cx="4456651" cy="451406"/>
          </a:xfrm>
          <a:prstGeom prst="rect">
            <a:avLst/>
          </a:prstGeom>
          <a:noFill/>
        </p:spPr>
        <p:txBody>
          <a:bodyPr wrap="square" rtlCol="0">
            <a:spAutoFit/>
          </a:bodyPr>
          <a:lstStyle/>
          <a:p>
            <a:pPr algn="just" defTabSz="914400" fontAlgn="base">
              <a:lnSpc>
                <a:spcPts val="1400"/>
              </a:lnSpc>
              <a:defRPr/>
            </a:pPr>
            <a:r>
              <a:rPr lang="en-US" altLang="zh-CN" sz="1100" b="1" dirty="0">
                <a:solidFill>
                  <a:srgbClr val="1D1D1A"/>
                </a:solidFill>
                <a:latin typeface="Calibri"/>
                <a:ea typeface="Microsoft YaHei" panose="020B0503020204020204" pitchFamily="34" charset="-122"/>
                <a:cs typeface="Arial"/>
              </a:rPr>
              <a:t>Benefits</a:t>
            </a:r>
            <a:r>
              <a:rPr lang="en-US" altLang="zh-CN" sz="1100" dirty="0">
                <a:solidFill>
                  <a:srgbClr val="1D1D1A"/>
                </a:solidFill>
                <a:latin typeface="Calibri"/>
                <a:ea typeface="Microsoft YaHei" panose="020B0503020204020204" pitchFamily="34" charset="-122"/>
                <a:cs typeface="Arial"/>
              </a:rPr>
              <a:t>: </a:t>
            </a:r>
            <a:r>
              <a:rPr lang="en-US" altLang="zh-CN" sz="1100" dirty="0">
                <a:solidFill>
                  <a:srgbClr val="1D1D1A"/>
                </a:solidFill>
                <a:latin typeface="Calibri" panose="020F0502020204030204" pitchFamily="34" charset="0"/>
                <a:cs typeface="Calibri" panose="020F0502020204030204" pitchFamily="34" charset="0"/>
              </a:rPr>
              <a:t>Extension of the applicable scenarios for single DCI, e.g. TDD+FDD scenario with different SCS.</a:t>
            </a:r>
          </a:p>
        </p:txBody>
      </p:sp>
      <p:sp>
        <p:nvSpPr>
          <p:cNvPr id="69" name="矩形 68">
            <a:extLst>
              <a:ext uri="{FF2B5EF4-FFF2-40B4-BE49-F238E27FC236}">
                <a16:creationId xmlns:a16="http://schemas.microsoft.com/office/drawing/2014/main" xmlns="" id="{22A00518-8BC2-4D42-9C2E-12495C870796}"/>
              </a:ext>
            </a:extLst>
          </p:cNvPr>
          <p:cNvSpPr/>
          <p:nvPr/>
        </p:nvSpPr>
        <p:spPr>
          <a:xfrm>
            <a:off x="6438899" y="2077265"/>
            <a:ext cx="5283544" cy="261610"/>
          </a:xfrm>
          <a:prstGeom prst="rect">
            <a:avLst/>
          </a:prstGeom>
        </p:spPr>
        <p:txBody>
          <a:bodyPr wrap="square">
            <a:spAutoFit/>
          </a:bodyPr>
          <a:lstStyle/>
          <a:p>
            <a:pPr marL="284400" lvl="1" indent="-285750" defTabSz="914112">
              <a:spcBef>
                <a:spcPts val="200"/>
              </a:spcBef>
              <a:spcAft>
                <a:spcPts val="300"/>
              </a:spcAft>
              <a:buFont typeface="Wingdings" panose="05000000000000000000" pitchFamily="2" charset="2"/>
              <a:buChar char="p"/>
            </a:pPr>
            <a:r>
              <a:rPr lang="en-US" altLang="zh-CN" sz="1100" b="1" dirty="0">
                <a:solidFill>
                  <a:srgbClr val="C00000"/>
                </a:solidFill>
                <a:latin typeface="Calibri" panose="020F0502020204030204" pitchFamily="34" charset="0"/>
                <a:cs typeface="Calibri" panose="020F0502020204030204" pitchFamily="34" charset="0"/>
              </a:rPr>
              <a:t>One serving cell with multi-SUL and one NUL associated with the single DL carrier</a:t>
            </a:r>
            <a:endParaRPr lang="zh-CN" altLang="zh-CN" sz="1100" b="1" dirty="0">
              <a:solidFill>
                <a:srgbClr val="C00000"/>
              </a:solidFill>
              <a:latin typeface="Calibri" panose="020F0502020204030204" pitchFamily="34" charset="0"/>
              <a:cs typeface="Calibri" panose="020F0502020204030204" pitchFamily="34" charset="0"/>
            </a:endParaRPr>
          </a:p>
        </p:txBody>
      </p:sp>
      <p:sp>
        <p:nvSpPr>
          <p:cNvPr id="70" name="文本框 69">
            <a:extLst>
              <a:ext uri="{FF2B5EF4-FFF2-40B4-BE49-F238E27FC236}">
                <a16:creationId xmlns:a16="http://schemas.microsoft.com/office/drawing/2014/main" xmlns="" id="{DACFF80E-D149-4EEE-8CFD-A4DDF0269847}"/>
              </a:ext>
            </a:extLst>
          </p:cNvPr>
          <p:cNvSpPr txBox="1"/>
          <p:nvPr/>
        </p:nvSpPr>
        <p:spPr>
          <a:xfrm>
            <a:off x="6734844" y="2273953"/>
            <a:ext cx="4371661" cy="271869"/>
          </a:xfrm>
          <a:prstGeom prst="rect">
            <a:avLst/>
          </a:prstGeom>
          <a:noFill/>
        </p:spPr>
        <p:txBody>
          <a:bodyPr wrap="square" rtlCol="0">
            <a:spAutoFit/>
          </a:bodyPr>
          <a:lstStyle/>
          <a:p>
            <a:pPr algn="just" defTabSz="914400" fontAlgn="base">
              <a:lnSpc>
                <a:spcPts val="1400"/>
              </a:lnSpc>
              <a:defRPr/>
            </a:pPr>
            <a:r>
              <a:rPr lang="en-US" altLang="zh-CN" sz="1100" b="1" dirty="0">
                <a:solidFill>
                  <a:srgbClr val="1D1D1A"/>
                </a:solidFill>
                <a:latin typeface="Calibri"/>
                <a:ea typeface="Microsoft YaHei" panose="020B0503020204020204" pitchFamily="34" charset="-122"/>
                <a:cs typeface="Arial"/>
              </a:rPr>
              <a:t>Benefits</a:t>
            </a:r>
            <a:r>
              <a:rPr lang="en-US" altLang="zh-CN" sz="1100" dirty="0">
                <a:solidFill>
                  <a:srgbClr val="1D1D1A"/>
                </a:solidFill>
                <a:latin typeface="Calibri"/>
                <a:ea typeface="Microsoft YaHei" panose="020B0503020204020204" pitchFamily="34" charset="-122"/>
                <a:cs typeface="Arial"/>
              </a:rPr>
              <a:t>: Enabling UL Gbps user experience with low UE DL complexity</a:t>
            </a:r>
            <a:r>
              <a:rPr lang="en-US" altLang="zh-CN" sz="1100" dirty="0">
                <a:solidFill>
                  <a:srgbClr val="1D1D1A"/>
                </a:solidFill>
                <a:latin typeface="Calibri" panose="020F0502020204030204" pitchFamily="34" charset="0"/>
                <a:cs typeface="Calibri" panose="020F0502020204030204" pitchFamily="34" charset="0"/>
              </a:rPr>
              <a:t>.</a:t>
            </a:r>
          </a:p>
        </p:txBody>
      </p:sp>
      <p:sp>
        <p:nvSpPr>
          <p:cNvPr id="71" name="矩形 70">
            <a:extLst>
              <a:ext uri="{FF2B5EF4-FFF2-40B4-BE49-F238E27FC236}">
                <a16:creationId xmlns:a16="http://schemas.microsoft.com/office/drawing/2014/main" xmlns="" id="{22A00518-8BC2-4D42-9C2E-12495C870796}"/>
              </a:ext>
            </a:extLst>
          </p:cNvPr>
          <p:cNvSpPr/>
          <p:nvPr/>
        </p:nvSpPr>
        <p:spPr>
          <a:xfrm>
            <a:off x="6448417" y="2604470"/>
            <a:ext cx="3499947" cy="261610"/>
          </a:xfrm>
          <a:prstGeom prst="rect">
            <a:avLst/>
          </a:prstGeom>
        </p:spPr>
        <p:txBody>
          <a:bodyPr wrap="square">
            <a:spAutoFit/>
          </a:bodyPr>
          <a:lstStyle/>
          <a:p>
            <a:pPr marL="284400" lvl="1" indent="-285750" defTabSz="914112">
              <a:spcBef>
                <a:spcPts val="200"/>
              </a:spcBef>
              <a:spcAft>
                <a:spcPts val="300"/>
              </a:spcAft>
              <a:buFont typeface="Wingdings" panose="05000000000000000000" pitchFamily="2" charset="2"/>
              <a:buChar char="p"/>
            </a:pPr>
            <a:r>
              <a:rPr lang="en-US" altLang="zh-CN" sz="1100" b="1" dirty="0">
                <a:solidFill>
                  <a:srgbClr val="C00000"/>
                </a:solidFill>
                <a:latin typeface="Calibri" panose="020F0502020204030204" pitchFamily="34" charset="0"/>
                <a:cs typeface="Calibri" panose="020F0502020204030204" pitchFamily="34" charset="0"/>
              </a:rPr>
              <a:t>Fast DL carrier switching via L1 signaling</a:t>
            </a:r>
          </a:p>
        </p:txBody>
      </p:sp>
      <p:sp>
        <p:nvSpPr>
          <p:cNvPr id="95" name="文本框 94">
            <a:extLst>
              <a:ext uri="{FF2B5EF4-FFF2-40B4-BE49-F238E27FC236}">
                <a16:creationId xmlns:a16="http://schemas.microsoft.com/office/drawing/2014/main" xmlns="" id="{DACFF80E-D149-4EEE-8CFD-A4DDF0269847}"/>
              </a:ext>
            </a:extLst>
          </p:cNvPr>
          <p:cNvSpPr txBox="1"/>
          <p:nvPr/>
        </p:nvSpPr>
        <p:spPr>
          <a:xfrm>
            <a:off x="9300650" y="3152892"/>
            <a:ext cx="2413555" cy="630942"/>
          </a:xfrm>
          <a:prstGeom prst="rect">
            <a:avLst/>
          </a:prstGeom>
          <a:noFill/>
        </p:spPr>
        <p:txBody>
          <a:bodyPr wrap="square" rtlCol="0">
            <a:spAutoFit/>
          </a:bodyPr>
          <a:lstStyle/>
          <a:p>
            <a:pPr defTabSz="914400" fontAlgn="base">
              <a:lnSpc>
                <a:spcPts val="1400"/>
              </a:lnSpc>
              <a:defRPr/>
            </a:pPr>
            <a:r>
              <a:rPr lang="en-US" altLang="zh-CN" sz="1100" b="1" dirty="0">
                <a:solidFill>
                  <a:srgbClr val="1D1D1A"/>
                </a:solidFill>
                <a:latin typeface="Calibri"/>
                <a:ea typeface="Microsoft YaHei" panose="020B0503020204020204" pitchFamily="34" charset="-122"/>
                <a:cs typeface="Arial"/>
              </a:rPr>
              <a:t>Benefits</a:t>
            </a:r>
            <a:r>
              <a:rPr lang="en-US" altLang="zh-CN" sz="1100" dirty="0">
                <a:solidFill>
                  <a:srgbClr val="1D1D1A"/>
                </a:solidFill>
                <a:latin typeface="Calibri"/>
                <a:ea typeface="Microsoft YaHei" panose="020B0503020204020204" pitchFamily="34" charset="-122"/>
                <a:cs typeface="Arial"/>
              </a:rPr>
              <a:t>: ms-level DL carrier switching across more carriers than that can be supported by UE CA capability  </a:t>
            </a:r>
          </a:p>
        </p:txBody>
      </p:sp>
      <p:sp>
        <p:nvSpPr>
          <p:cNvPr id="96" name="矩形 95">
            <a:extLst>
              <a:ext uri="{FF2B5EF4-FFF2-40B4-BE49-F238E27FC236}">
                <a16:creationId xmlns:a16="http://schemas.microsoft.com/office/drawing/2014/main" xmlns="" id="{22A00518-8BC2-4D42-9C2E-12495C870796}"/>
              </a:ext>
            </a:extLst>
          </p:cNvPr>
          <p:cNvSpPr/>
          <p:nvPr/>
        </p:nvSpPr>
        <p:spPr>
          <a:xfrm>
            <a:off x="6448417" y="4165531"/>
            <a:ext cx="3381706" cy="261610"/>
          </a:xfrm>
          <a:prstGeom prst="rect">
            <a:avLst/>
          </a:prstGeom>
        </p:spPr>
        <p:txBody>
          <a:bodyPr wrap="square">
            <a:spAutoFit/>
          </a:bodyPr>
          <a:lstStyle/>
          <a:p>
            <a:pPr marL="284400" lvl="1" indent="-285750" defTabSz="914112">
              <a:spcBef>
                <a:spcPts val="200"/>
              </a:spcBef>
              <a:spcAft>
                <a:spcPts val="300"/>
              </a:spcAft>
              <a:buFont typeface="Wingdings" panose="05000000000000000000" pitchFamily="2" charset="2"/>
              <a:buChar char="p"/>
            </a:pPr>
            <a:r>
              <a:rPr lang="en-US" altLang="zh-CN" sz="1100" b="1" dirty="0">
                <a:solidFill>
                  <a:srgbClr val="C00000"/>
                </a:solidFill>
                <a:latin typeface="Calibri" panose="020F0502020204030204" pitchFamily="34" charset="0"/>
                <a:cs typeface="Calibri" panose="020F0502020204030204" pitchFamily="34" charset="0"/>
              </a:rPr>
              <a:t>Joint CSI measurement across multiple carriers</a:t>
            </a:r>
          </a:p>
        </p:txBody>
      </p:sp>
      <p:grpSp>
        <p:nvGrpSpPr>
          <p:cNvPr id="118" name="组合 117"/>
          <p:cNvGrpSpPr>
            <a:grpSpLocks noChangeAspect="1"/>
          </p:cNvGrpSpPr>
          <p:nvPr/>
        </p:nvGrpSpPr>
        <p:grpSpPr>
          <a:xfrm>
            <a:off x="6801338" y="4477551"/>
            <a:ext cx="2418282" cy="960480"/>
            <a:chOff x="6690697" y="3563336"/>
            <a:chExt cx="2628565" cy="1215462"/>
          </a:xfrm>
        </p:grpSpPr>
        <p:sp>
          <p:nvSpPr>
            <p:cNvPr id="128" name="矩形 127"/>
            <p:cNvSpPr/>
            <p:nvPr/>
          </p:nvSpPr>
          <p:spPr>
            <a:xfrm>
              <a:off x="6743483" y="3563336"/>
              <a:ext cx="2339558" cy="1215462"/>
            </a:xfrm>
            <a:prstGeom prst="rect">
              <a:avLst/>
            </a:prstGeom>
            <a:solidFill>
              <a:schemeClr val="tx2">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rgbClr val="666666"/>
                </a:solidFill>
              </a:endParaRPr>
            </a:p>
          </p:txBody>
        </p:sp>
        <p:grpSp>
          <p:nvGrpSpPr>
            <p:cNvPr id="137" name="组合 136"/>
            <p:cNvGrpSpPr/>
            <p:nvPr/>
          </p:nvGrpSpPr>
          <p:grpSpPr>
            <a:xfrm>
              <a:off x="6699714" y="3910584"/>
              <a:ext cx="2619548" cy="826909"/>
              <a:chOff x="1894875" y="2816339"/>
              <a:chExt cx="2619548" cy="967988"/>
            </a:xfrm>
          </p:grpSpPr>
          <p:sp>
            <p:nvSpPr>
              <p:cNvPr id="139" name="矩形 138">
                <a:extLst>
                  <a:ext uri="{FF2B5EF4-FFF2-40B4-BE49-F238E27FC236}">
                    <a16:creationId xmlns:a16="http://schemas.microsoft.com/office/drawing/2014/main" xmlns="" id="{62514F56-4303-4239-B607-5CC000E3A9CA}"/>
                  </a:ext>
                </a:extLst>
              </p:cNvPr>
              <p:cNvSpPr/>
              <p:nvPr/>
            </p:nvSpPr>
            <p:spPr bwMode="auto">
              <a:xfrm>
                <a:off x="2563638" y="2868057"/>
                <a:ext cx="720002" cy="180001"/>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defTabSz="914400">
                  <a:defRPr/>
                </a:pPr>
                <a:r>
                  <a:rPr lang="en-US" altLang="zh-CN" sz="900" kern="0" dirty="0">
                    <a:solidFill>
                      <a:srgbClr val="2D2015"/>
                    </a:solidFill>
                    <a:latin typeface="Calibri" panose="020F0502020204030204" pitchFamily="34" charset="0"/>
                    <a:ea typeface="微软雅黑" panose="020B0503020204020204" pitchFamily="34" charset="-122"/>
                    <a:cs typeface="Calibri" panose="020F0502020204030204" pitchFamily="34" charset="0"/>
                  </a:rPr>
                  <a:t>32T</a:t>
                </a:r>
                <a:endParaRPr lang="zh-CN" altLang="en-US" sz="9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41" name="矩形 140">
                <a:extLst>
                  <a:ext uri="{FF2B5EF4-FFF2-40B4-BE49-F238E27FC236}">
                    <a16:creationId xmlns:a16="http://schemas.microsoft.com/office/drawing/2014/main" xmlns="" id="{E2AF97A7-7635-44A1-B6D3-7A1AC4A2E206}"/>
                  </a:ext>
                </a:extLst>
              </p:cNvPr>
              <p:cNvSpPr/>
              <p:nvPr/>
            </p:nvSpPr>
            <p:spPr bwMode="auto">
              <a:xfrm>
                <a:off x="2563638" y="3159177"/>
                <a:ext cx="720002" cy="180001"/>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defTabSz="914400">
                  <a:defRPr/>
                </a:pPr>
                <a:r>
                  <a:rPr lang="en-US" altLang="zh-CN" sz="900" kern="0" dirty="0">
                    <a:solidFill>
                      <a:srgbClr val="2D2015"/>
                    </a:solidFill>
                    <a:latin typeface="Calibri" panose="020F0502020204030204" pitchFamily="34" charset="0"/>
                    <a:ea typeface="微软雅黑" panose="020B0503020204020204" pitchFamily="34" charset="-122"/>
                    <a:cs typeface="Calibri" panose="020F0502020204030204" pitchFamily="34" charset="0"/>
                  </a:rPr>
                  <a:t>32T</a:t>
                </a:r>
                <a:endParaRPr lang="zh-CN" altLang="en-US" sz="9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42" name="矩形 141">
                <a:extLst>
                  <a:ext uri="{FF2B5EF4-FFF2-40B4-BE49-F238E27FC236}">
                    <a16:creationId xmlns:a16="http://schemas.microsoft.com/office/drawing/2014/main" xmlns="" id="{0308D358-91F2-412C-A1FF-15804B7B6708}"/>
                  </a:ext>
                </a:extLst>
              </p:cNvPr>
              <p:cNvSpPr/>
              <p:nvPr/>
            </p:nvSpPr>
            <p:spPr bwMode="auto">
              <a:xfrm>
                <a:off x="2563638" y="3467797"/>
                <a:ext cx="720002" cy="180001"/>
              </a:xfrm>
              <a:prstGeom prst="rect">
                <a:avLst/>
              </a:prstGeom>
              <a:solidFill>
                <a:srgbClr val="B9D5F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defTabSz="914400">
                  <a:defRPr/>
                </a:pPr>
                <a:r>
                  <a:rPr lang="en-US" altLang="zh-CN" sz="900" kern="0" dirty="0">
                    <a:solidFill>
                      <a:srgbClr val="2D2015"/>
                    </a:solidFill>
                    <a:latin typeface="Calibri" panose="020F0502020204030204" pitchFamily="34" charset="0"/>
                    <a:ea typeface="微软雅黑" panose="020B0503020204020204" pitchFamily="34" charset="-122"/>
                    <a:cs typeface="Calibri" panose="020F0502020204030204" pitchFamily="34" charset="0"/>
                  </a:rPr>
                  <a:t>32T</a:t>
                </a:r>
                <a:endParaRPr lang="zh-CN" altLang="en-US" sz="9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49" name="文本框 148">
                <a:extLst>
                  <a:ext uri="{FF2B5EF4-FFF2-40B4-BE49-F238E27FC236}">
                    <a16:creationId xmlns:a16="http://schemas.microsoft.com/office/drawing/2014/main" xmlns="" id="{2DA105FE-8ED1-4290-9037-4F6C565DF489}"/>
                  </a:ext>
                </a:extLst>
              </p:cNvPr>
              <p:cNvSpPr txBox="1"/>
              <p:nvPr/>
            </p:nvSpPr>
            <p:spPr>
              <a:xfrm>
                <a:off x="1894875" y="2816339"/>
                <a:ext cx="701618" cy="341949"/>
              </a:xfrm>
              <a:prstGeom prst="rect">
                <a:avLst/>
              </a:prstGeom>
              <a:noFill/>
            </p:spPr>
            <p:txBody>
              <a:bodyPr wrap="square" rtlCol="0">
                <a:spAutoFit/>
              </a:bodyPr>
              <a:lstStyle/>
              <a:p>
                <a:pPr algn="ctr" defTabSz="914400">
                  <a:defRPr/>
                </a:pPr>
                <a:r>
                  <a:rPr lang="en-US" altLang="zh-CN" sz="900" kern="0" dirty="0">
                    <a:solidFill>
                      <a:srgbClr val="000000"/>
                    </a:solidFill>
                    <a:latin typeface="Calibri" panose="020F0502020204030204" pitchFamily="34" charset="0"/>
                    <a:ea typeface="微软雅黑" panose="020B0503020204020204" pitchFamily="34" charset="-122"/>
                    <a:cs typeface="Calibri" panose="020F0502020204030204" pitchFamily="34" charset="0"/>
                  </a:rPr>
                  <a:t>CC1</a:t>
                </a:r>
                <a:endParaRPr lang="zh-CN" altLang="en-US" sz="900" kern="0" dirty="0">
                  <a:solidFill>
                    <a:srgbClr val="000000"/>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50" name="文本框 149">
                <a:extLst>
                  <a:ext uri="{FF2B5EF4-FFF2-40B4-BE49-F238E27FC236}">
                    <a16:creationId xmlns:a16="http://schemas.microsoft.com/office/drawing/2014/main" xmlns="" id="{7B2E288D-A10A-47A6-8F35-FB8E65A935A9}"/>
                  </a:ext>
                </a:extLst>
              </p:cNvPr>
              <p:cNvSpPr txBox="1"/>
              <p:nvPr/>
            </p:nvSpPr>
            <p:spPr>
              <a:xfrm>
                <a:off x="1896039" y="3133761"/>
                <a:ext cx="701618" cy="341949"/>
              </a:xfrm>
              <a:prstGeom prst="rect">
                <a:avLst/>
              </a:prstGeom>
              <a:noFill/>
            </p:spPr>
            <p:txBody>
              <a:bodyPr wrap="square" rtlCol="0">
                <a:spAutoFit/>
              </a:bodyPr>
              <a:lstStyle/>
              <a:p>
                <a:pPr algn="ctr" defTabSz="914400">
                  <a:defRPr/>
                </a:pPr>
                <a:r>
                  <a:rPr lang="en-US" altLang="zh-CN" sz="900" kern="0" dirty="0">
                    <a:solidFill>
                      <a:srgbClr val="000000"/>
                    </a:solidFill>
                    <a:latin typeface="Calibri" panose="020F0502020204030204" pitchFamily="34" charset="0"/>
                    <a:ea typeface="微软雅黑" panose="020B0503020204020204" pitchFamily="34" charset="-122"/>
                    <a:cs typeface="Calibri" panose="020F0502020204030204" pitchFamily="34" charset="0"/>
                  </a:rPr>
                  <a:t>CC2</a:t>
                </a:r>
                <a:endParaRPr lang="zh-CN" altLang="en-US" sz="900" kern="0" dirty="0">
                  <a:solidFill>
                    <a:srgbClr val="000000"/>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51" name="文本框 150">
                <a:extLst>
                  <a:ext uri="{FF2B5EF4-FFF2-40B4-BE49-F238E27FC236}">
                    <a16:creationId xmlns:a16="http://schemas.microsoft.com/office/drawing/2014/main" xmlns="" id="{D174B0C6-DD56-4DBC-93EA-916B38725AB3}"/>
                  </a:ext>
                </a:extLst>
              </p:cNvPr>
              <p:cNvSpPr txBox="1"/>
              <p:nvPr/>
            </p:nvSpPr>
            <p:spPr>
              <a:xfrm>
                <a:off x="1896041" y="3442378"/>
                <a:ext cx="701616" cy="341949"/>
              </a:xfrm>
              <a:prstGeom prst="rect">
                <a:avLst/>
              </a:prstGeom>
              <a:noFill/>
            </p:spPr>
            <p:txBody>
              <a:bodyPr wrap="square" rtlCol="0">
                <a:spAutoFit/>
              </a:bodyPr>
              <a:lstStyle/>
              <a:p>
                <a:pPr algn="ctr" defTabSz="914400">
                  <a:defRPr/>
                </a:pPr>
                <a:r>
                  <a:rPr lang="en-US" altLang="zh-CN" sz="900" kern="0" dirty="0">
                    <a:solidFill>
                      <a:srgbClr val="000000"/>
                    </a:solidFill>
                    <a:latin typeface="Calibri" panose="020F0502020204030204" pitchFamily="34" charset="0"/>
                    <a:ea typeface="微软雅黑" panose="020B0503020204020204" pitchFamily="34" charset="-122"/>
                    <a:cs typeface="Calibri" panose="020F0502020204030204" pitchFamily="34" charset="0"/>
                  </a:rPr>
                  <a:t> CC3</a:t>
                </a:r>
                <a:endParaRPr lang="zh-CN" altLang="en-US" sz="900" kern="0" dirty="0">
                  <a:solidFill>
                    <a:srgbClr val="000000"/>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52" name="矩形 151">
                <a:extLst>
                  <a:ext uri="{FF2B5EF4-FFF2-40B4-BE49-F238E27FC236}">
                    <a16:creationId xmlns:a16="http://schemas.microsoft.com/office/drawing/2014/main" xmlns="" id="{91EC0961-5E0C-4439-B1AE-7EC4E02BEE2C}"/>
                  </a:ext>
                </a:extLst>
              </p:cNvPr>
              <p:cNvSpPr/>
              <p:nvPr/>
            </p:nvSpPr>
            <p:spPr>
              <a:xfrm>
                <a:off x="3611708" y="3114070"/>
                <a:ext cx="902715" cy="314593"/>
              </a:xfrm>
              <a:prstGeom prst="rect">
                <a:avLst/>
              </a:prstGeom>
              <a:noFill/>
            </p:spPr>
            <p:txBody>
              <a:bodyPr wrap="square" rtlCol="0">
                <a:spAutoFit/>
              </a:bodyPr>
              <a:lstStyle/>
              <a:p>
                <a:pPr algn="ctr" defTabSz="914112">
                  <a:defRPr/>
                </a:pPr>
                <a:endParaRPr lang="en-US" altLang="zh-CN" sz="90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53" name="右大括号 152">
                <a:extLst>
                  <a:ext uri="{FF2B5EF4-FFF2-40B4-BE49-F238E27FC236}">
                    <a16:creationId xmlns:a16="http://schemas.microsoft.com/office/drawing/2014/main" xmlns="" id="{9CFC2988-9646-4040-9333-3A2F5BDD5A45}"/>
                  </a:ext>
                </a:extLst>
              </p:cNvPr>
              <p:cNvSpPr/>
              <p:nvPr/>
            </p:nvSpPr>
            <p:spPr bwMode="auto">
              <a:xfrm>
                <a:off x="3350375" y="2856881"/>
                <a:ext cx="78555" cy="800696"/>
              </a:xfrm>
              <a:prstGeom prst="rightBrace">
                <a:avLst>
                  <a:gd name="adj1" fmla="val 26520"/>
                  <a:gd name="adj2" fmla="val 50000"/>
                </a:avLst>
              </a:prstGeom>
              <a:noFill/>
              <a:ln w="9525" cap="flat" cmpd="sng" algn="ctr">
                <a:solidFill>
                  <a:srgbClr val="2D201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a:defRPr/>
                </a:pPr>
                <a:endParaRPr lang="zh-CN" altLang="en-US" sz="900" kern="0">
                  <a:solidFill>
                    <a:srgbClr val="B2B2B2"/>
                  </a:solidFill>
                  <a:latin typeface="Calibri" panose="020F0502020204030204" pitchFamily="34" charset="0"/>
                  <a:ea typeface="宋体" charset="-122"/>
                  <a:cs typeface="Calibri" panose="020F0502020204030204" pitchFamily="34" charset="0"/>
                </a:endParaRPr>
              </a:p>
            </p:txBody>
          </p:sp>
          <p:sp>
            <p:nvSpPr>
              <p:cNvPr id="154" name="矩形 153">
                <a:extLst>
                  <a:ext uri="{FF2B5EF4-FFF2-40B4-BE49-F238E27FC236}">
                    <a16:creationId xmlns:a16="http://schemas.microsoft.com/office/drawing/2014/main" xmlns="" id="{14076F0F-4661-410B-B68B-CA8E4D232BC8}"/>
                  </a:ext>
                </a:extLst>
              </p:cNvPr>
              <p:cNvSpPr/>
              <p:nvPr/>
            </p:nvSpPr>
            <p:spPr>
              <a:xfrm>
                <a:off x="3377509" y="3086714"/>
                <a:ext cx="964999" cy="341949"/>
              </a:xfrm>
              <a:prstGeom prst="rect">
                <a:avLst/>
              </a:prstGeom>
              <a:noFill/>
            </p:spPr>
            <p:txBody>
              <a:bodyPr wrap="square" rtlCol="0">
                <a:spAutoFit/>
              </a:bodyPr>
              <a:lstStyle/>
              <a:p>
                <a:pPr algn="ctr" defTabSz="914112">
                  <a:defRPr/>
                </a:pPr>
                <a:r>
                  <a:rPr lang="en-US" altLang="zh-CN" sz="900">
                    <a:solidFill>
                      <a:srgbClr val="2D2015"/>
                    </a:solidFill>
                    <a:latin typeface="Calibri" panose="020F0502020204030204" pitchFamily="34" charset="0"/>
                    <a:ea typeface="微软雅黑" panose="020B0503020204020204" pitchFamily="34" charset="-122"/>
                    <a:cs typeface="Calibri" panose="020F0502020204030204" pitchFamily="34" charset="0"/>
                  </a:rPr>
                  <a:t>32 ports CSI1</a:t>
                </a:r>
                <a:endParaRPr lang="en-US" altLang="zh-CN" sz="90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grpSp>
        <p:sp>
          <p:nvSpPr>
            <p:cNvPr id="138" name="文本框 137">
              <a:extLst>
                <a:ext uri="{FF2B5EF4-FFF2-40B4-BE49-F238E27FC236}">
                  <a16:creationId xmlns:a16="http://schemas.microsoft.com/office/drawing/2014/main" xmlns="" id="{DACFF80E-D149-4EEE-8CFD-A4DDF0269847}"/>
                </a:ext>
              </a:extLst>
            </p:cNvPr>
            <p:cNvSpPr txBox="1"/>
            <p:nvPr/>
          </p:nvSpPr>
          <p:spPr>
            <a:xfrm>
              <a:off x="6690697" y="3581040"/>
              <a:ext cx="2427157" cy="344043"/>
            </a:xfrm>
            <a:prstGeom prst="rect">
              <a:avLst/>
            </a:prstGeom>
            <a:noFill/>
          </p:spPr>
          <p:txBody>
            <a:bodyPr wrap="square" rtlCol="0">
              <a:spAutoFit/>
            </a:bodyPr>
            <a:lstStyle/>
            <a:p>
              <a:pPr algn="ctr" defTabSz="914400" fontAlgn="base">
                <a:lnSpc>
                  <a:spcPts val="1400"/>
                </a:lnSpc>
                <a:defRPr/>
              </a:pPr>
              <a:r>
                <a:rPr lang="en-US" altLang="zh-CN" sz="900" i="1">
                  <a:solidFill>
                    <a:srgbClr val="1D1D1A"/>
                  </a:solidFill>
                  <a:latin typeface="Calibri" panose="020F0502020204030204" pitchFamily="34" charset="0"/>
                  <a:cs typeface="Calibri" panose="020F0502020204030204" pitchFamily="34" charset="0"/>
                </a:rPr>
                <a:t>Multicarrier CSI measurement </a:t>
              </a:r>
              <a:r>
                <a:rPr lang="en-US" altLang="zh-CN" sz="900" i="1" dirty="0">
                  <a:solidFill>
                    <a:srgbClr val="1D1D1A"/>
                  </a:solidFill>
                  <a:latin typeface="Calibri" panose="020F0502020204030204" pitchFamily="34" charset="0"/>
                  <a:cs typeface="Calibri" panose="020F0502020204030204" pitchFamily="34" charset="0"/>
                </a:rPr>
                <a:t>enhancement</a:t>
              </a:r>
              <a:endParaRPr lang="en-US" altLang="zh-CN" sz="900" dirty="0">
                <a:solidFill>
                  <a:srgbClr val="1D1D1A"/>
                </a:solidFill>
                <a:latin typeface="Calibri" panose="020F0502020204030204" pitchFamily="34" charset="0"/>
                <a:cs typeface="Calibri" panose="020F0502020204030204" pitchFamily="34" charset="0"/>
              </a:endParaRPr>
            </a:p>
          </p:txBody>
        </p:sp>
      </p:grpSp>
      <p:sp>
        <p:nvSpPr>
          <p:cNvPr id="155" name="文本框 154">
            <a:extLst>
              <a:ext uri="{FF2B5EF4-FFF2-40B4-BE49-F238E27FC236}">
                <a16:creationId xmlns:a16="http://schemas.microsoft.com/office/drawing/2014/main" xmlns="" id="{DACFF80E-D149-4EEE-8CFD-A4DDF0269847}"/>
              </a:ext>
            </a:extLst>
          </p:cNvPr>
          <p:cNvSpPr txBox="1"/>
          <p:nvPr/>
        </p:nvSpPr>
        <p:spPr>
          <a:xfrm>
            <a:off x="9339613" y="4614910"/>
            <a:ext cx="2437369" cy="630942"/>
          </a:xfrm>
          <a:prstGeom prst="rect">
            <a:avLst/>
          </a:prstGeom>
          <a:noFill/>
        </p:spPr>
        <p:txBody>
          <a:bodyPr wrap="square" rtlCol="0">
            <a:spAutoFit/>
          </a:bodyPr>
          <a:lstStyle/>
          <a:p>
            <a:pPr defTabSz="914400" fontAlgn="base">
              <a:lnSpc>
                <a:spcPts val="1400"/>
              </a:lnSpc>
              <a:defRPr/>
            </a:pPr>
            <a:r>
              <a:rPr lang="en-US" altLang="zh-CN" sz="1100" b="1" dirty="0">
                <a:solidFill>
                  <a:srgbClr val="1D1D1A"/>
                </a:solidFill>
                <a:latin typeface="Calibri"/>
                <a:ea typeface="Microsoft YaHei" panose="020B0503020204020204" pitchFamily="34" charset="-122"/>
                <a:cs typeface="Arial"/>
              </a:rPr>
              <a:t>Benefits</a:t>
            </a:r>
            <a:r>
              <a:rPr lang="en-US" altLang="zh-CN" sz="1100" dirty="0">
                <a:solidFill>
                  <a:srgbClr val="1D1D1A"/>
                </a:solidFill>
                <a:latin typeface="Calibri"/>
                <a:ea typeface="Microsoft YaHei" panose="020B0503020204020204" pitchFamily="34" charset="-122"/>
                <a:cs typeface="Arial"/>
              </a:rPr>
              <a:t>: Obtain full CSI information with similar UE complexity as measurement of single carrier in R18.</a:t>
            </a:r>
            <a:endParaRPr lang="en-US" altLang="zh-CN" sz="1100" dirty="0">
              <a:solidFill>
                <a:srgbClr val="1D1D1A"/>
              </a:solidFill>
              <a:latin typeface="Calibri" panose="020F0502020204030204" pitchFamily="34" charset="0"/>
              <a:cs typeface="Calibri" panose="020F0502020204030204" pitchFamily="34" charset="0"/>
            </a:endParaRPr>
          </a:p>
        </p:txBody>
      </p:sp>
      <p:sp>
        <p:nvSpPr>
          <p:cNvPr id="156" name="矩形 155">
            <a:extLst>
              <a:ext uri="{FF2B5EF4-FFF2-40B4-BE49-F238E27FC236}">
                <a16:creationId xmlns:a16="http://schemas.microsoft.com/office/drawing/2014/main" xmlns="" id="{22A00518-8BC2-4D42-9C2E-12495C870796}"/>
              </a:ext>
            </a:extLst>
          </p:cNvPr>
          <p:cNvSpPr/>
          <p:nvPr/>
        </p:nvSpPr>
        <p:spPr>
          <a:xfrm>
            <a:off x="6438900" y="5489356"/>
            <a:ext cx="3381706" cy="261610"/>
          </a:xfrm>
          <a:prstGeom prst="rect">
            <a:avLst/>
          </a:prstGeom>
        </p:spPr>
        <p:txBody>
          <a:bodyPr wrap="square">
            <a:spAutoFit/>
          </a:bodyPr>
          <a:lstStyle/>
          <a:p>
            <a:pPr marL="284400" lvl="1" indent="-285750" defTabSz="914112">
              <a:spcBef>
                <a:spcPts val="200"/>
              </a:spcBef>
              <a:spcAft>
                <a:spcPts val="300"/>
              </a:spcAft>
              <a:buFont typeface="Wingdings" panose="05000000000000000000" pitchFamily="2" charset="2"/>
              <a:buChar char="p"/>
            </a:pPr>
            <a:r>
              <a:rPr lang="en-US" altLang="zh-CN" sz="1100" b="1" dirty="0">
                <a:solidFill>
                  <a:srgbClr val="C00000"/>
                </a:solidFill>
                <a:latin typeface="Calibri" panose="020F0502020204030204" pitchFamily="34" charset="0"/>
                <a:cs typeface="Calibri" panose="020F0502020204030204" pitchFamily="34" charset="0"/>
              </a:rPr>
              <a:t>Flexible cross-cell scheduling and HARQ retx</a:t>
            </a:r>
          </a:p>
        </p:txBody>
      </p:sp>
      <p:sp>
        <p:nvSpPr>
          <p:cNvPr id="157" name="矩形 156"/>
          <p:cNvSpPr/>
          <p:nvPr/>
        </p:nvSpPr>
        <p:spPr>
          <a:xfrm>
            <a:off x="6749192" y="5685132"/>
            <a:ext cx="2749035" cy="600164"/>
          </a:xfrm>
          <a:prstGeom prst="rect">
            <a:avLst/>
          </a:prstGeom>
          <a:solidFill>
            <a:schemeClr val="tx2"/>
          </a:solidFill>
        </p:spPr>
        <p:txBody>
          <a:bodyPr wrap="square" rtlCol="0">
            <a:spAutoFit/>
          </a:bodyPr>
          <a:lstStyle/>
          <a:p>
            <a:pPr marL="171450" lvl="1" indent="-171450" defTabSz="914112">
              <a:buFont typeface="Arial" panose="020B0604020202020204" pitchFamily="34" charset="0"/>
              <a:buChar char="•"/>
              <a:defRPr/>
            </a:pPr>
            <a:r>
              <a:rPr lang="en-US" altLang="zh-CN" sz="1100" dirty="0">
                <a:solidFill>
                  <a:srgbClr val="1D1D1A"/>
                </a:solidFill>
                <a:latin typeface="Calibri"/>
                <a:ea typeface="Microsoft YaHei" panose="020B0503020204020204" pitchFamily="34" charset="-122"/>
                <a:cs typeface="Arial"/>
              </a:rPr>
              <a:t>PCell cross-cell schedules SCell while the SCell can still schedule the SCell itself.</a:t>
            </a:r>
          </a:p>
          <a:p>
            <a:pPr marL="171450" lvl="1" indent="-171450" defTabSz="914112">
              <a:buFont typeface="Arial" panose="020B0604020202020204" pitchFamily="34" charset="0"/>
              <a:buChar char="•"/>
              <a:defRPr/>
            </a:pPr>
            <a:r>
              <a:rPr lang="en-US" altLang="zh-CN" sz="1100" dirty="0">
                <a:solidFill>
                  <a:srgbClr val="1D1D1A"/>
                </a:solidFill>
                <a:latin typeface="Calibri"/>
                <a:ea typeface="Microsoft YaHei" panose="020B0503020204020204" pitchFamily="34" charset="-122"/>
                <a:cs typeface="Arial"/>
              </a:rPr>
              <a:t>Cross-cell HARQ retransmission</a:t>
            </a:r>
          </a:p>
        </p:txBody>
      </p:sp>
      <p:grpSp>
        <p:nvGrpSpPr>
          <p:cNvPr id="3" name="组合 2"/>
          <p:cNvGrpSpPr/>
          <p:nvPr/>
        </p:nvGrpSpPr>
        <p:grpSpPr>
          <a:xfrm>
            <a:off x="6749192" y="2916490"/>
            <a:ext cx="2243964" cy="1165679"/>
            <a:chOff x="6749192" y="2965808"/>
            <a:chExt cx="2243964" cy="1165679"/>
          </a:xfrm>
        </p:grpSpPr>
        <p:grpSp>
          <p:nvGrpSpPr>
            <p:cNvPr id="72" name="组合 71"/>
            <p:cNvGrpSpPr>
              <a:grpSpLocks noChangeAspect="1"/>
            </p:cNvGrpSpPr>
            <p:nvPr/>
          </p:nvGrpSpPr>
          <p:grpSpPr>
            <a:xfrm>
              <a:off x="6749192" y="2965808"/>
              <a:ext cx="2243964" cy="1165679"/>
              <a:chOff x="6643940" y="1858644"/>
              <a:chExt cx="2439092" cy="1415733"/>
            </a:xfrm>
          </p:grpSpPr>
          <p:sp>
            <p:nvSpPr>
              <p:cNvPr id="73" name="矩形 72"/>
              <p:cNvSpPr/>
              <p:nvPr/>
            </p:nvSpPr>
            <p:spPr>
              <a:xfrm>
                <a:off x="6743476" y="1858644"/>
                <a:ext cx="2339556" cy="1415733"/>
              </a:xfrm>
              <a:prstGeom prst="rect">
                <a:avLst/>
              </a:prstGeom>
              <a:solidFill>
                <a:schemeClr val="tx2">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rgbClr val="666666"/>
                  </a:solidFill>
                </a:endParaRPr>
              </a:p>
            </p:txBody>
          </p:sp>
          <p:sp>
            <p:nvSpPr>
              <p:cNvPr id="74" name="文本框 73">
                <a:extLst>
                  <a:ext uri="{FF2B5EF4-FFF2-40B4-BE49-F238E27FC236}">
                    <a16:creationId xmlns:a16="http://schemas.microsoft.com/office/drawing/2014/main" xmlns="" id="{DACFF80E-D149-4EEE-8CFD-A4DDF0269847}"/>
                  </a:ext>
                </a:extLst>
              </p:cNvPr>
              <p:cNvSpPr txBox="1"/>
              <p:nvPr/>
            </p:nvSpPr>
            <p:spPr>
              <a:xfrm>
                <a:off x="6871759" y="1878485"/>
                <a:ext cx="2082992" cy="303773"/>
              </a:xfrm>
              <a:prstGeom prst="rect">
                <a:avLst/>
              </a:prstGeom>
              <a:noFill/>
            </p:spPr>
            <p:txBody>
              <a:bodyPr wrap="square" rtlCol="0">
                <a:spAutoFit/>
              </a:bodyPr>
              <a:lstStyle/>
              <a:p>
                <a:pPr algn="ctr" defTabSz="914400" fontAlgn="base">
                  <a:lnSpc>
                    <a:spcPts val="1400"/>
                  </a:lnSpc>
                  <a:defRPr/>
                </a:pPr>
                <a:r>
                  <a:rPr lang="en-US" altLang="zh-CN" sz="900" i="1" dirty="0">
                    <a:solidFill>
                      <a:srgbClr val="1D1D1A"/>
                    </a:solidFill>
                    <a:latin typeface="Calibri" panose="020F0502020204030204" pitchFamily="34" charset="0"/>
                    <a:cs typeface="Calibri" panose="020F0502020204030204" pitchFamily="34" charset="0"/>
                  </a:rPr>
                  <a:t>Multicarrier PDSCH enhancement</a:t>
                </a:r>
                <a:endParaRPr lang="en-US" altLang="zh-CN" sz="900" dirty="0">
                  <a:solidFill>
                    <a:srgbClr val="1D1D1A"/>
                  </a:solidFill>
                  <a:latin typeface="Calibri" panose="020F0502020204030204" pitchFamily="34" charset="0"/>
                  <a:cs typeface="Calibri" panose="020F0502020204030204" pitchFamily="34" charset="0"/>
                </a:endParaRPr>
              </a:p>
            </p:txBody>
          </p:sp>
          <p:sp>
            <p:nvSpPr>
              <p:cNvPr id="75" name="文本框 74">
                <a:extLst>
                  <a:ext uri="{FF2B5EF4-FFF2-40B4-BE49-F238E27FC236}">
                    <a16:creationId xmlns:a16="http://schemas.microsoft.com/office/drawing/2014/main" xmlns="" id="{1DFEACD3-4E3A-4A0F-A292-08250E27A699}"/>
                  </a:ext>
                </a:extLst>
              </p:cNvPr>
              <p:cNvSpPr txBox="1"/>
              <p:nvPr/>
            </p:nvSpPr>
            <p:spPr>
              <a:xfrm>
                <a:off x="6703409" y="2163976"/>
                <a:ext cx="535600" cy="280349"/>
              </a:xfrm>
              <a:prstGeom prst="rect">
                <a:avLst/>
              </a:prstGeom>
              <a:noFill/>
            </p:spPr>
            <p:txBody>
              <a:bodyPr wrap="square" rtlCol="0">
                <a:spAutoFit/>
              </a:bodyPr>
              <a:lstStyle/>
              <a:p>
                <a:pPr algn="ctr" defTabSz="914400" fontAlgn="base">
                  <a:spcBef>
                    <a:spcPct val="0"/>
                  </a:spcBef>
                  <a:spcAft>
                    <a:spcPct val="0"/>
                  </a:spcAft>
                  <a:defRPr/>
                </a:pPr>
                <a:r>
                  <a:rPr lang="en-US" altLang="zh-CN" sz="900">
                    <a:solidFill>
                      <a:srgbClr val="666666">
                        <a:lumMod val="75000"/>
                      </a:srgbClr>
                    </a:solidFill>
                    <a:latin typeface="Calibri" panose="020F0502020204030204"/>
                    <a:ea typeface="微软雅黑" panose="020B0503020204020204" pitchFamily="34" charset="-122"/>
                  </a:rPr>
                  <a:t>PCell</a:t>
                </a:r>
                <a:endParaRPr lang="en-US" altLang="zh-CN" sz="900" dirty="0">
                  <a:solidFill>
                    <a:srgbClr val="666666">
                      <a:lumMod val="75000"/>
                    </a:srgbClr>
                  </a:solidFill>
                  <a:latin typeface="Calibri" panose="020F0502020204030204"/>
                  <a:ea typeface="微软雅黑" panose="020B0503020204020204" pitchFamily="34" charset="-122"/>
                </a:endParaRPr>
              </a:p>
            </p:txBody>
          </p:sp>
          <p:grpSp>
            <p:nvGrpSpPr>
              <p:cNvPr id="76" name="组合 75"/>
              <p:cNvGrpSpPr/>
              <p:nvPr/>
            </p:nvGrpSpPr>
            <p:grpSpPr>
              <a:xfrm>
                <a:off x="7193131" y="2203777"/>
                <a:ext cx="505765" cy="903223"/>
                <a:chOff x="1103862" y="2560447"/>
                <a:chExt cx="800200" cy="886917"/>
              </a:xfrm>
            </p:grpSpPr>
            <p:sp>
              <p:nvSpPr>
                <p:cNvPr id="88" name="圆角矩形 473">
                  <a:extLst>
                    <a:ext uri="{FF2B5EF4-FFF2-40B4-BE49-F238E27FC236}">
                      <a16:creationId xmlns:a16="http://schemas.microsoft.com/office/drawing/2014/main" xmlns="" id="{63525324-4FDA-420F-A171-C060E257A21D}"/>
                    </a:ext>
                  </a:extLst>
                </p:cNvPr>
                <p:cNvSpPr/>
                <p:nvPr/>
              </p:nvSpPr>
              <p:spPr>
                <a:xfrm>
                  <a:off x="1103862" y="3042862"/>
                  <a:ext cx="797406" cy="163296"/>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1D1D1A"/>
                    </a:solidFill>
                    <a:latin typeface="Calibri" panose="020F0502020204030204"/>
                    <a:ea typeface="微软雅黑" panose="020B0503020204020204" pitchFamily="34" charset="-122"/>
                  </a:endParaRPr>
                </a:p>
              </p:txBody>
            </p:sp>
            <p:sp>
              <p:nvSpPr>
                <p:cNvPr id="89" name="圆角矩形 473">
                  <a:extLst>
                    <a:ext uri="{FF2B5EF4-FFF2-40B4-BE49-F238E27FC236}">
                      <a16:creationId xmlns:a16="http://schemas.microsoft.com/office/drawing/2014/main" xmlns="" id="{85C09B39-D17B-4A53-A856-11DFE20D324B}"/>
                    </a:ext>
                  </a:extLst>
                </p:cNvPr>
                <p:cNvSpPr/>
                <p:nvPr/>
              </p:nvSpPr>
              <p:spPr>
                <a:xfrm>
                  <a:off x="1106655" y="2560447"/>
                  <a:ext cx="797407" cy="163296"/>
                </a:xfrm>
                <a:prstGeom prst="roundRect">
                  <a:avLst/>
                </a:prstGeom>
                <a:solidFill>
                  <a:srgbClr val="B9D5F1"/>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800" kern="0" dirty="0">
                      <a:solidFill>
                        <a:srgbClr val="1D1D1A"/>
                      </a:solidFill>
                      <a:latin typeface="Calibri" panose="020F0502020204030204"/>
                      <a:ea typeface="微软雅黑" panose="020B0503020204020204" pitchFamily="34" charset="-122"/>
                    </a:rPr>
                    <a:t>PDSCH1</a:t>
                  </a:r>
                  <a:endParaRPr lang="zh-CN" altLang="en-US" sz="800" kern="0" dirty="0">
                    <a:solidFill>
                      <a:srgbClr val="1D1D1A"/>
                    </a:solidFill>
                    <a:latin typeface="Calibri" panose="020F0502020204030204"/>
                    <a:ea typeface="微软雅黑" panose="020B0503020204020204" pitchFamily="34" charset="-122"/>
                  </a:endParaRPr>
                </a:p>
              </p:txBody>
            </p:sp>
            <p:sp>
              <p:nvSpPr>
                <p:cNvPr id="90" name="圆角矩形 473">
                  <a:extLst>
                    <a:ext uri="{FF2B5EF4-FFF2-40B4-BE49-F238E27FC236}">
                      <a16:creationId xmlns:a16="http://schemas.microsoft.com/office/drawing/2014/main" xmlns="" id="{A0D9196E-49F9-4F44-88E9-91C155D5CA7C}"/>
                    </a:ext>
                  </a:extLst>
                </p:cNvPr>
                <p:cNvSpPr/>
                <p:nvPr/>
              </p:nvSpPr>
              <p:spPr>
                <a:xfrm>
                  <a:off x="1106655" y="2801654"/>
                  <a:ext cx="797407" cy="163296"/>
                </a:xfrm>
                <a:prstGeom prst="roundRect">
                  <a:avLst/>
                </a:prstGeom>
                <a:solidFill>
                  <a:srgbClr val="B9D5F1"/>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800" kern="0" dirty="0">
                      <a:solidFill>
                        <a:srgbClr val="1D1D1A"/>
                      </a:solidFill>
                      <a:latin typeface="Calibri" panose="020F0502020204030204"/>
                      <a:ea typeface="微软雅黑" panose="020B0503020204020204" pitchFamily="34" charset="-122"/>
                    </a:rPr>
                    <a:t>PDSCH2</a:t>
                  </a:r>
                  <a:endParaRPr lang="zh-CN" altLang="en-US" sz="800" kern="0" dirty="0">
                    <a:solidFill>
                      <a:srgbClr val="1D1D1A"/>
                    </a:solidFill>
                    <a:latin typeface="Calibri" panose="020F0502020204030204"/>
                    <a:ea typeface="微软雅黑" panose="020B0503020204020204" pitchFamily="34" charset="-122"/>
                  </a:endParaRPr>
                </a:p>
              </p:txBody>
            </p:sp>
            <p:sp>
              <p:nvSpPr>
                <p:cNvPr id="91" name="圆角矩形 473">
                  <a:extLst>
                    <a:ext uri="{FF2B5EF4-FFF2-40B4-BE49-F238E27FC236}">
                      <a16:creationId xmlns:a16="http://schemas.microsoft.com/office/drawing/2014/main" xmlns="" id="{A2A1FEB2-7183-44BA-BFD1-9169A13E21E8}"/>
                    </a:ext>
                  </a:extLst>
                </p:cNvPr>
                <p:cNvSpPr/>
                <p:nvPr/>
              </p:nvSpPr>
              <p:spPr>
                <a:xfrm>
                  <a:off x="1103862" y="3284068"/>
                  <a:ext cx="797406" cy="163296"/>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1D1D1A"/>
                    </a:solidFill>
                    <a:latin typeface="Calibri" panose="020F0502020204030204"/>
                    <a:ea typeface="微软雅黑" panose="020B0503020204020204" pitchFamily="34" charset="-122"/>
                  </a:endParaRPr>
                </a:p>
              </p:txBody>
            </p:sp>
          </p:grpSp>
          <p:sp>
            <p:nvSpPr>
              <p:cNvPr id="77" name="文本框 76">
                <a:extLst>
                  <a:ext uri="{FF2B5EF4-FFF2-40B4-BE49-F238E27FC236}">
                    <a16:creationId xmlns:a16="http://schemas.microsoft.com/office/drawing/2014/main" xmlns="" id="{22E5DBA6-003C-441C-A652-B148EDAAD700}"/>
                  </a:ext>
                </a:extLst>
              </p:cNvPr>
              <p:cNvSpPr txBox="1"/>
              <p:nvPr/>
            </p:nvSpPr>
            <p:spPr>
              <a:xfrm>
                <a:off x="6643940" y="2391563"/>
                <a:ext cx="657212" cy="280349"/>
              </a:xfrm>
              <a:prstGeom prst="rect">
                <a:avLst/>
              </a:prstGeom>
              <a:noFill/>
            </p:spPr>
            <p:txBody>
              <a:bodyPr wrap="square" rtlCol="0">
                <a:spAutoFit/>
              </a:bodyPr>
              <a:lstStyle/>
              <a:p>
                <a:pPr algn="ctr" defTabSz="914400" fontAlgn="base">
                  <a:spcBef>
                    <a:spcPct val="0"/>
                  </a:spcBef>
                  <a:spcAft>
                    <a:spcPct val="0"/>
                  </a:spcAft>
                  <a:defRPr/>
                </a:pPr>
                <a:r>
                  <a:rPr lang="en-US" altLang="zh-CN" sz="900">
                    <a:solidFill>
                      <a:srgbClr val="666666">
                        <a:lumMod val="75000"/>
                      </a:srgbClr>
                    </a:solidFill>
                    <a:latin typeface="Calibri" panose="020F0502020204030204"/>
                    <a:ea typeface="微软雅黑" panose="020B0503020204020204" pitchFamily="34" charset="-122"/>
                  </a:rPr>
                  <a:t>SCell1</a:t>
                </a:r>
                <a:endParaRPr lang="en-US" altLang="zh-CN" sz="900" dirty="0">
                  <a:solidFill>
                    <a:srgbClr val="666666">
                      <a:lumMod val="75000"/>
                    </a:srgbClr>
                  </a:solidFill>
                  <a:latin typeface="Calibri" panose="020F0502020204030204"/>
                  <a:ea typeface="微软雅黑" panose="020B0503020204020204" pitchFamily="34" charset="-122"/>
                </a:endParaRPr>
              </a:p>
            </p:txBody>
          </p:sp>
          <p:grpSp>
            <p:nvGrpSpPr>
              <p:cNvPr id="80" name="组合 79"/>
              <p:cNvGrpSpPr/>
              <p:nvPr/>
            </p:nvGrpSpPr>
            <p:grpSpPr>
              <a:xfrm>
                <a:off x="8303330" y="2201871"/>
                <a:ext cx="516508" cy="905124"/>
                <a:chOff x="2763581" y="2558579"/>
                <a:chExt cx="817188" cy="888785"/>
              </a:xfrm>
            </p:grpSpPr>
            <p:sp>
              <p:nvSpPr>
                <p:cNvPr id="84" name="圆角矩形 473">
                  <a:extLst>
                    <a:ext uri="{FF2B5EF4-FFF2-40B4-BE49-F238E27FC236}">
                      <a16:creationId xmlns:a16="http://schemas.microsoft.com/office/drawing/2014/main" xmlns="" id="{88A8A226-497C-4E4B-8B56-08EAEFF7750B}"/>
                    </a:ext>
                  </a:extLst>
                </p:cNvPr>
                <p:cNvSpPr/>
                <p:nvPr/>
              </p:nvSpPr>
              <p:spPr>
                <a:xfrm>
                  <a:off x="2763583" y="3029780"/>
                  <a:ext cx="797397" cy="163297"/>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1D1D1A"/>
                    </a:solidFill>
                    <a:latin typeface="Calibri" panose="020F0502020204030204"/>
                    <a:ea typeface="微软雅黑" panose="020B0503020204020204" pitchFamily="34" charset="-122"/>
                  </a:endParaRPr>
                </a:p>
              </p:txBody>
            </p:sp>
            <p:sp>
              <p:nvSpPr>
                <p:cNvPr id="85" name="圆角矩形 473">
                  <a:extLst>
                    <a:ext uri="{FF2B5EF4-FFF2-40B4-BE49-F238E27FC236}">
                      <a16:creationId xmlns:a16="http://schemas.microsoft.com/office/drawing/2014/main" xmlns="" id="{962D9E3F-7F47-427A-9E00-4A027E5F2FCE}"/>
                    </a:ext>
                  </a:extLst>
                </p:cNvPr>
                <p:cNvSpPr/>
                <p:nvPr/>
              </p:nvSpPr>
              <p:spPr>
                <a:xfrm>
                  <a:off x="2763585" y="2558579"/>
                  <a:ext cx="797397" cy="163296"/>
                </a:xfrm>
                <a:prstGeom prst="roundRect">
                  <a:avLst/>
                </a:prstGeom>
                <a:solidFill>
                  <a:srgbClr val="B9D5F1"/>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800" kern="0" dirty="0">
                      <a:solidFill>
                        <a:srgbClr val="1D1D1A"/>
                      </a:solidFill>
                      <a:latin typeface="Calibri" panose="020F0502020204030204"/>
                      <a:ea typeface="微软雅黑" panose="020B0503020204020204" pitchFamily="34" charset="-122"/>
                    </a:rPr>
                    <a:t>PDSCH1</a:t>
                  </a:r>
                  <a:endParaRPr lang="zh-CN" altLang="en-US" sz="800" kern="0" dirty="0">
                    <a:solidFill>
                      <a:srgbClr val="1D1D1A"/>
                    </a:solidFill>
                    <a:latin typeface="Calibri" panose="020F0502020204030204"/>
                    <a:ea typeface="微软雅黑" panose="020B0503020204020204" pitchFamily="34" charset="-122"/>
                  </a:endParaRPr>
                </a:p>
              </p:txBody>
            </p:sp>
            <p:sp>
              <p:nvSpPr>
                <p:cNvPr id="86" name="圆角矩形 473">
                  <a:extLst>
                    <a:ext uri="{FF2B5EF4-FFF2-40B4-BE49-F238E27FC236}">
                      <a16:creationId xmlns:a16="http://schemas.microsoft.com/office/drawing/2014/main" xmlns="" id="{1596CE93-FE33-43AB-BB52-92749031DC1B}"/>
                    </a:ext>
                  </a:extLst>
                </p:cNvPr>
                <p:cNvSpPr/>
                <p:nvPr/>
              </p:nvSpPr>
              <p:spPr>
                <a:xfrm>
                  <a:off x="2783372" y="3284068"/>
                  <a:ext cx="797397" cy="163296"/>
                </a:xfrm>
                <a:prstGeom prst="roundRect">
                  <a:avLst/>
                </a:prstGeom>
                <a:solidFill>
                  <a:srgbClr val="B9D5F1"/>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r>
                    <a:rPr lang="en-US" altLang="zh-CN" sz="800" kern="0" dirty="0">
                      <a:solidFill>
                        <a:srgbClr val="1D1D1A"/>
                      </a:solidFill>
                      <a:latin typeface="Calibri" panose="020F0502020204030204"/>
                      <a:ea typeface="微软雅黑" panose="020B0503020204020204" pitchFamily="34" charset="-122"/>
                    </a:rPr>
                    <a:t>PDSCH2</a:t>
                  </a:r>
                  <a:endParaRPr lang="zh-CN" altLang="en-US" sz="800" kern="0" dirty="0">
                    <a:solidFill>
                      <a:srgbClr val="1D1D1A"/>
                    </a:solidFill>
                    <a:latin typeface="Calibri" panose="020F0502020204030204"/>
                    <a:ea typeface="微软雅黑" panose="020B0503020204020204" pitchFamily="34" charset="-122"/>
                  </a:endParaRPr>
                </a:p>
              </p:txBody>
            </p:sp>
            <p:sp>
              <p:nvSpPr>
                <p:cNvPr id="87" name="圆角矩形 473">
                  <a:extLst>
                    <a:ext uri="{FF2B5EF4-FFF2-40B4-BE49-F238E27FC236}">
                      <a16:creationId xmlns:a16="http://schemas.microsoft.com/office/drawing/2014/main" xmlns="" id="{1F866DDA-ED93-447B-90FD-B6DCF1C65164}"/>
                    </a:ext>
                  </a:extLst>
                </p:cNvPr>
                <p:cNvSpPr/>
                <p:nvPr/>
              </p:nvSpPr>
              <p:spPr>
                <a:xfrm>
                  <a:off x="2763581" y="2803743"/>
                  <a:ext cx="797397" cy="163297"/>
                </a:xfrm>
                <a:prstGeom prst="roundRect">
                  <a:avLst/>
                </a:prstGeom>
                <a:solidFill>
                  <a:srgbClr val="A3A3A3"/>
                </a:solidFill>
                <a:ln w="12700" cap="flat" cmpd="sng" algn="ctr">
                  <a:noFill/>
                  <a:prstDash val="solid"/>
                  <a:miter lim="800000"/>
                </a:ln>
                <a:effectLst/>
              </p:spPr>
              <p:txBody>
                <a:bodyPr wrap="none" lIns="0" rIns="0" rtlCol="0" anchor="ctr"/>
                <a:lstStyle/>
                <a:p>
                  <a:pPr algn="ctr" defTabSz="914400" fontAlgn="base">
                    <a:spcBef>
                      <a:spcPct val="0"/>
                    </a:spcBef>
                    <a:spcAft>
                      <a:spcPct val="0"/>
                    </a:spcAft>
                    <a:defRPr/>
                  </a:pPr>
                  <a:endParaRPr lang="zh-CN" altLang="en-US" sz="900" kern="0" dirty="0">
                    <a:solidFill>
                      <a:srgbClr val="1D1D1A"/>
                    </a:solidFill>
                    <a:latin typeface="Calibri" panose="020F0502020204030204"/>
                    <a:ea typeface="微软雅黑" panose="020B0503020204020204" pitchFamily="34" charset="-122"/>
                  </a:endParaRPr>
                </a:p>
              </p:txBody>
            </p:sp>
          </p:grpSp>
          <p:sp>
            <p:nvSpPr>
              <p:cNvPr id="81" name="文本框 80">
                <a:extLst>
                  <a:ext uri="{FF2B5EF4-FFF2-40B4-BE49-F238E27FC236}">
                    <a16:creationId xmlns:a16="http://schemas.microsoft.com/office/drawing/2014/main" xmlns="" id="{00384F69-FCAE-4759-B89F-DA0675CB9B5E}"/>
                  </a:ext>
                </a:extLst>
              </p:cNvPr>
              <p:cNvSpPr txBox="1"/>
              <p:nvPr/>
            </p:nvSpPr>
            <p:spPr>
              <a:xfrm>
                <a:off x="7655672" y="2795876"/>
                <a:ext cx="692543" cy="280349"/>
              </a:xfrm>
              <a:prstGeom prst="rect">
                <a:avLst/>
              </a:prstGeom>
              <a:noFill/>
            </p:spPr>
            <p:txBody>
              <a:bodyPr wrap="square" rtlCol="0">
                <a:spAutoFit/>
              </a:bodyPr>
              <a:lstStyle/>
              <a:p>
                <a:pPr algn="ctr" defTabSz="914400" fontAlgn="base">
                  <a:spcBef>
                    <a:spcPct val="0"/>
                  </a:spcBef>
                  <a:spcAft>
                    <a:spcPct val="0"/>
                  </a:spcAft>
                  <a:defRPr/>
                </a:pPr>
                <a:r>
                  <a:rPr lang="en-US" altLang="zh-CN" sz="900">
                    <a:solidFill>
                      <a:srgbClr val="0070C0"/>
                    </a:solidFill>
                    <a:latin typeface="Calibri" panose="020F0502020204030204"/>
                    <a:ea typeface="微软雅黑" panose="020B0503020204020204" pitchFamily="34" charset="-122"/>
                  </a:rPr>
                  <a:t>1~2ms</a:t>
                </a:r>
                <a:endParaRPr lang="en-US" altLang="zh-CN" sz="900" dirty="0">
                  <a:solidFill>
                    <a:srgbClr val="0070C0"/>
                  </a:solidFill>
                  <a:latin typeface="Calibri" panose="020F0502020204030204"/>
                  <a:ea typeface="微软雅黑" panose="020B0503020204020204" pitchFamily="34" charset="-122"/>
                </a:endParaRPr>
              </a:p>
            </p:txBody>
          </p:sp>
          <p:cxnSp>
            <p:nvCxnSpPr>
              <p:cNvPr id="83" name="肘形连接符 82"/>
              <p:cNvCxnSpPr>
                <a:stCxn id="90" idx="3"/>
                <a:endCxn id="86" idx="1"/>
              </p:cNvCxnSpPr>
              <p:nvPr/>
            </p:nvCxnSpPr>
            <p:spPr>
              <a:xfrm>
                <a:off x="7698901" y="2532563"/>
                <a:ext cx="616942" cy="491284"/>
              </a:xfrm>
              <a:prstGeom prst="bentConnector3">
                <a:avLst>
                  <a:gd name="adj1" fmla="val 6771"/>
                </a:avLst>
              </a:prstGeom>
              <a:ln w="952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58" name="文本框 157">
              <a:extLst>
                <a:ext uri="{FF2B5EF4-FFF2-40B4-BE49-F238E27FC236}">
                  <a16:creationId xmlns:a16="http://schemas.microsoft.com/office/drawing/2014/main" xmlns="" id="{22E5DBA6-003C-441C-A652-B148EDAAD700}"/>
                </a:ext>
              </a:extLst>
            </p:cNvPr>
            <p:cNvSpPr txBox="1"/>
            <p:nvPr/>
          </p:nvSpPr>
          <p:spPr>
            <a:xfrm>
              <a:off x="6754549" y="3610967"/>
              <a:ext cx="604635" cy="230832"/>
            </a:xfrm>
            <a:prstGeom prst="rect">
              <a:avLst/>
            </a:prstGeom>
            <a:noFill/>
          </p:spPr>
          <p:txBody>
            <a:bodyPr wrap="square" rtlCol="0">
              <a:spAutoFit/>
            </a:bodyPr>
            <a:lstStyle/>
            <a:p>
              <a:pPr algn="ctr" defTabSz="914400" fontAlgn="base">
                <a:spcBef>
                  <a:spcPct val="0"/>
                </a:spcBef>
                <a:spcAft>
                  <a:spcPct val="0"/>
                </a:spcAft>
                <a:defRPr/>
              </a:pPr>
              <a:r>
                <a:rPr lang="en-US" altLang="zh-CN" sz="900">
                  <a:solidFill>
                    <a:srgbClr val="666666">
                      <a:lumMod val="75000"/>
                    </a:srgbClr>
                  </a:solidFill>
                  <a:latin typeface="Calibri" panose="020F0502020204030204"/>
                  <a:ea typeface="微软雅黑" panose="020B0503020204020204" pitchFamily="34" charset="-122"/>
                </a:rPr>
                <a:t>SCell2</a:t>
              </a:r>
              <a:endParaRPr lang="en-US" altLang="zh-CN" sz="900" dirty="0">
                <a:solidFill>
                  <a:srgbClr val="666666">
                    <a:lumMod val="75000"/>
                  </a:srgbClr>
                </a:solidFill>
                <a:latin typeface="Calibri" panose="020F0502020204030204"/>
                <a:ea typeface="微软雅黑" panose="020B0503020204020204" pitchFamily="34" charset="-122"/>
              </a:endParaRPr>
            </a:p>
          </p:txBody>
        </p:sp>
        <p:sp>
          <p:nvSpPr>
            <p:cNvPr id="159" name="文本框 158">
              <a:extLst>
                <a:ext uri="{FF2B5EF4-FFF2-40B4-BE49-F238E27FC236}">
                  <a16:creationId xmlns:a16="http://schemas.microsoft.com/office/drawing/2014/main" xmlns="" id="{22E5DBA6-003C-441C-A652-B148EDAAD700}"/>
                </a:ext>
              </a:extLst>
            </p:cNvPr>
            <p:cNvSpPr txBox="1"/>
            <p:nvPr/>
          </p:nvSpPr>
          <p:spPr>
            <a:xfrm>
              <a:off x="6756178" y="3809791"/>
              <a:ext cx="604635" cy="230832"/>
            </a:xfrm>
            <a:prstGeom prst="rect">
              <a:avLst/>
            </a:prstGeom>
            <a:noFill/>
          </p:spPr>
          <p:txBody>
            <a:bodyPr wrap="square" rtlCol="0">
              <a:spAutoFit/>
            </a:bodyPr>
            <a:lstStyle/>
            <a:p>
              <a:pPr algn="ctr" defTabSz="914400" fontAlgn="base">
                <a:spcBef>
                  <a:spcPct val="0"/>
                </a:spcBef>
                <a:spcAft>
                  <a:spcPct val="0"/>
                </a:spcAft>
                <a:defRPr/>
              </a:pPr>
              <a:r>
                <a:rPr lang="en-US" altLang="zh-CN" sz="900">
                  <a:solidFill>
                    <a:srgbClr val="666666">
                      <a:lumMod val="75000"/>
                    </a:srgbClr>
                  </a:solidFill>
                  <a:latin typeface="Calibri" panose="020F0502020204030204"/>
                  <a:ea typeface="微软雅黑" panose="020B0503020204020204" pitchFamily="34" charset="-122"/>
                </a:rPr>
                <a:t>SCell3</a:t>
              </a:r>
              <a:endParaRPr lang="en-US" altLang="zh-CN" sz="900" dirty="0">
                <a:solidFill>
                  <a:srgbClr val="666666">
                    <a:lumMod val="75000"/>
                  </a:srgbClr>
                </a:solidFill>
                <a:latin typeface="Calibri" panose="020F0502020204030204"/>
                <a:ea typeface="微软雅黑" panose="020B0503020204020204" pitchFamily="34" charset="-122"/>
              </a:endParaRPr>
            </a:p>
          </p:txBody>
        </p:sp>
      </p:grpSp>
      <p:sp>
        <p:nvSpPr>
          <p:cNvPr id="78" name="文本框 77">
            <a:extLst>
              <a:ext uri="{FF2B5EF4-FFF2-40B4-BE49-F238E27FC236}">
                <a16:creationId xmlns:a16="http://schemas.microsoft.com/office/drawing/2014/main" xmlns="" id="{DACFF80E-D149-4EEE-8CFD-A4DDF0269847}"/>
              </a:ext>
            </a:extLst>
          </p:cNvPr>
          <p:cNvSpPr txBox="1"/>
          <p:nvPr/>
        </p:nvSpPr>
        <p:spPr>
          <a:xfrm>
            <a:off x="9387279" y="5761721"/>
            <a:ext cx="2310751" cy="451406"/>
          </a:xfrm>
          <a:prstGeom prst="rect">
            <a:avLst/>
          </a:prstGeom>
          <a:noFill/>
        </p:spPr>
        <p:txBody>
          <a:bodyPr wrap="square" rtlCol="0">
            <a:spAutoFit/>
          </a:bodyPr>
          <a:lstStyle/>
          <a:p>
            <a:pPr defTabSz="914400" fontAlgn="base">
              <a:lnSpc>
                <a:spcPts val="1400"/>
              </a:lnSpc>
              <a:defRPr/>
            </a:pPr>
            <a:r>
              <a:rPr lang="en-US" altLang="zh-CN" sz="1100" b="1" dirty="0">
                <a:solidFill>
                  <a:srgbClr val="1D1D1A"/>
                </a:solidFill>
                <a:latin typeface="Calibri"/>
                <a:ea typeface="Microsoft YaHei" panose="020B0503020204020204" pitchFamily="34" charset="-122"/>
                <a:cs typeface="Arial"/>
              </a:rPr>
              <a:t>Benefits</a:t>
            </a:r>
            <a:r>
              <a:rPr lang="en-US" altLang="zh-CN" sz="1100" dirty="0">
                <a:solidFill>
                  <a:srgbClr val="1D1D1A"/>
                </a:solidFill>
                <a:latin typeface="Calibri"/>
                <a:ea typeface="Microsoft YaHei" panose="020B0503020204020204" pitchFamily="34" charset="-122"/>
                <a:cs typeface="Arial"/>
              </a:rPr>
              <a:t>: Lower latency and control load balance  </a:t>
            </a:r>
            <a:endParaRPr lang="en-US" altLang="zh-CN" sz="1100" dirty="0">
              <a:solidFill>
                <a:srgbClr val="1D1D1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0235558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4C9B0999-2DBB-4098-973C-F8D702F30900}"/>
              </a:ext>
            </a:extLst>
          </p:cNvPr>
          <p:cNvSpPr txBox="1"/>
          <p:nvPr/>
        </p:nvSpPr>
        <p:spPr>
          <a:xfrm>
            <a:off x="1097603" y="2350236"/>
            <a:ext cx="9791143" cy="2024337"/>
          </a:xfrm>
          <a:prstGeom prst="rect">
            <a:avLst/>
          </a:prstGeom>
          <a:noFill/>
        </p:spPr>
        <p:txBody>
          <a:bodyPr wrap="none" lIns="0" tIns="0" rIns="0" bIns="0" rtlCol="0">
            <a:spAutoFit/>
          </a:bodyPr>
          <a:lstStyle/>
          <a:p>
            <a:pPr algn="ctr">
              <a:lnSpc>
                <a:spcPct val="160000"/>
              </a:lnSpc>
            </a:pPr>
            <a:r>
              <a:rPr lang="en-US" altLang="zh-CN" sz="4400" dirty="0"/>
              <a:t>Annex</a:t>
            </a:r>
          </a:p>
          <a:p>
            <a:pPr algn="ctr">
              <a:lnSpc>
                <a:spcPct val="160000"/>
              </a:lnSpc>
            </a:pPr>
            <a:r>
              <a:rPr lang="en-US" altLang="zh-CN" sz="4400" dirty="0"/>
              <a:t>Other topics for consideration in Rel-19</a:t>
            </a:r>
            <a:endParaRPr lang="zh-CN" altLang="en-US" sz="4400" dirty="0"/>
          </a:p>
        </p:txBody>
      </p:sp>
    </p:spTree>
    <p:extLst>
      <p:ext uri="{BB962C8B-B14F-4D97-AF65-F5344CB8AC3E}">
        <p14:creationId xmlns:p14="http://schemas.microsoft.com/office/powerpoint/2010/main" val="358111759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6E96025A-83D6-4D2B-BFB5-52D2FA034D63}"/>
              </a:ext>
            </a:extLst>
          </p:cNvPr>
          <p:cNvSpPr>
            <a:spLocks noGrp="1"/>
          </p:cNvSpPr>
          <p:nvPr>
            <p:ph type="subTitle" idx="1"/>
          </p:nvPr>
        </p:nvSpPr>
        <p:spPr>
          <a:xfrm>
            <a:off x="217445" y="198294"/>
            <a:ext cx="10740640" cy="501656"/>
          </a:xfrm>
        </p:spPr>
        <p:txBody>
          <a:bodyPr/>
          <a:lstStyle/>
          <a:p>
            <a:r>
              <a:rPr lang="en-US" altLang="zh-CN" dirty="0"/>
              <a:t>LP-WUS in Rel-19 (RWS-230408)</a:t>
            </a:r>
            <a:endParaRPr lang="zh-CN" altLang="en-US" dirty="0"/>
          </a:p>
        </p:txBody>
      </p:sp>
      <p:sp>
        <p:nvSpPr>
          <p:cNvPr id="41" name="Rectangle: Rounded Corners 25">
            <a:extLst>
              <a:ext uri="{FF2B5EF4-FFF2-40B4-BE49-F238E27FC236}">
                <a16:creationId xmlns:a16="http://schemas.microsoft.com/office/drawing/2014/main" xmlns="" id="{6FE584B2-AA57-4AD0-8BA5-72ED2E7FDB7A}"/>
              </a:ext>
            </a:extLst>
          </p:cNvPr>
          <p:cNvSpPr/>
          <p:nvPr/>
        </p:nvSpPr>
        <p:spPr>
          <a:xfrm>
            <a:off x="3662323" y="1138807"/>
            <a:ext cx="3894921" cy="1553772"/>
          </a:xfrm>
          <a:prstGeom prst="roundRect">
            <a:avLst/>
          </a:prstGeom>
          <a:gradFill flip="none" rotWithShape="1">
            <a:gsLst>
              <a:gs pos="0">
                <a:schemeClr val="tx1">
                  <a:lumMod val="10000"/>
                  <a:lumOff val="90000"/>
                </a:schemeClr>
              </a:gs>
              <a:gs pos="50000">
                <a:schemeClr val="bg1">
                  <a:lumMod val="20000"/>
                  <a:lumOff val="8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Rectangle: Rounded Corners 24">
            <a:extLst>
              <a:ext uri="{FF2B5EF4-FFF2-40B4-BE49-F238E27FC236}">
                <a16:creationId xmlns:a16="http://schemas.microsoft.com/office/drawing/2014/main" xmlns="" id="{E8CD9E84-FA58-4772-9276-E74DF4A2E272}"/>
              </a:ext>
            </a:extLst>
          </p:cNvPr>
          <p:cNvSpPr/>
          <p:nvPr/>
        </p:nvSpPr>
        <p:spPr>
          <a:xfrm>
            <a:off x="7637929" y="5545786"/>
            <a:ext cx="4437106" cy="851126"/>
          </a:xfrm>
          <a:prstGeom prst="roundRect">
            <a:avLst/>
          </a:prstGeom>
          <a:gradFill flip="none" rotWithShape="1">
            <a:gsLst>
              <a:gs pos="0">
                <a:schemeClr val="bg1">
                  <a:lumMod val="20000"/>
                  <a:lumOff val="80000"/>
                </a:schemeClr>
              </a:gs>
              <a:gs pos="50000">
                <a:schemeClr val="tx1">
                  <a:lumMod val="10000"/>
                  <a:lumOff val="9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Rectangle: Rounded Corners 23">
            <a:extLst>
              <a:ext uri="{FF2B5EF4-FFF2-40B4-BE49-F238E27FC236}">
                <a16:creationId xmlns:a16="http://schemas.microsoft.com/office/drawing/2014/main" xmlns="" id="{21B9575C-6F1B-4198-861B-91DB68DA20A3}"/>
              </a:ext>
            </a:extLst>
          </p:cNvPr>
          <p:cNvSpPr/>
          <p:nvPr/>
        </p:nvSpPr>
        <p:spPr>
          <a:xfrm>
            <a:off x="7607083" y="4525956"/>
            <a:ext cx="4461884" cy="851126"/>
          </a:xfrm>
          <a:prstGeom prst="roundRect">
            <a:avLst/>
          </a:prstGeom>
          <a:gradFill flip="none" rotWithShape="1">
            <a:gsLst>
              <a:gs pos="0">
                <a:schemeClr val="bg1">
                  <a:lumMod val="20000"/>
                  <a:lumOff val="80000"/>
                </a:schemeClr>
              </a:gs>
              <a:gs pos="50000">
                <a:schemeClr val="tx1">
                  <a:lumMod val="10000"/>
                  <a:lumOff val="9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Rectangle: Rounded Corners 4">
            <a:extLst>
              <a:ext uri="{FF2B5EF4-FFF2-40B4-BE49-F238E27FC236}">
                <a16:creationId xmlns:a16="http://schemas.microsoft.com/office/drawing/2014/main" xmlns="" id="{779562B4-6BCA-4A15-8126-6307FB18FC62}"/>
              </a:ext>
            </a:extLst>
          </p:cNvPr>
          <p:cNvSpPr/>
          <p:nvPr/>
        </p:nvSpPr>
        <p:spPr>
          <a:xfrm>
            <a:off x="3662323" y="3508334"/>
            <a:ext cx="3894922" cy="821902"/>
          </a:xfrm>
          <a:prstGeom prst="roundRect">
            <a:avLst/>
          </a:prstGeom>
          <a:gradFill flip="none" rotWithShape="1">
            <a:gsLst>
              <a:gs pos="0">
                <a:schemeClr val="tx1">
                  <a:lumMod val="10000"/>
                  <a:lumOff val="90000"/>
                </a:schemeClr>
              </a:gs>
              <a:gs pos="50000">
                <a:schemeClr val="bg1">
                  <a:lumMod val="20000"/>
                  <a:lumOff val="8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5" name="矩形 44">
            <a:extLst>
              <a:ext uri="{FF2B5EF4-FFF2-40B4-BE49-F238E27FC236}">
                <a16:creationId xmlns:a16="http://schemas.microsoft.com/office/drawing/2014/main" xmlns="" id="{B00FF3FE-C602-47D2-80FC-2B4B4241B12C}"/>
              </a:ext>
            </a:extLst>
          </p:cNvPr>
          <p:cNvSpPr/>
          <p:nvPr/>
        </p:nvSpPr>
        <p:spPr>
          <a:xfrm>
            <a:off x="479031" y="2075808"/>
            <a:ext cx="2557935" cy="307777"/>
          </a:xfrm>
          <a:prstGeom prst="rect">
            <a:avLst/>
          </a:prstGeom>
          <a:ln>
            <a:noFill/>
          </a:ln>
        </p:spPr>
        <p:txBody>
          <a:bodyPr wrap="square">
            <a:spAutoFit/>
          </a:bodyPr>
          <a:lstStyle/>
          <a:p>
            <a:pPr marL="0" lvl="2" defTabSz="914400" eaLnBrk="0" fontAlgn="base" hangingPunct="0">
              <a:spcBef>
                <a:spcPts val="300"/>
              </a:spcBef>
              <a:spcAft>
                <a:spcPct val="0"/>
              </a:spcAft>
              <a:buSzPct val="125000"/>
              <a:defRPr/>
            </a:pPr>
            <a:r>
              <a:rPr kumimoji="1" lang="en-US" altLang="zh-CN" sz="1400" b="1" dirty="0">
                <a:solidFill>
                  <a:srgbClr val="000000"/>
                </a:solidFill>
                <a:ea typeface="Microsoft YaHei" panose="020B0503020204020204" pitchFamily="34" charset="-122"/>
                <a:cs typeface="Arial" panose="020B0604020202020204" pitchFamily="34" charset="0"/>
              </a:rPr>
              <a:t>Signal design of LP-WUS</a:t>
            </a:r>
            <a:endParaRPr kumimoji="1" lang="en-US" altLang="zh-CN" sz="1400" b="1" dirty="0">
              <a:ea typeface="Microsoft YaHei" panose="020B0503020204020204" pitchFamily="34" charset="-122"/>
              <a:cs typeface="Arial" panose="020B0604020202020204" pitchFamily="34" charset="0"/>
            </a:endParaRPr>
          </a:p>
        </p:txBody>
      </p:sp>
      <p:sp>
        <p:nvSpPr>
          <p:cNvPr id="46" name="矩形 45">
            <a:extLst>
              <a:ext uri="{FF2B5EF4-FFF2-40B4-BE49-F238E27FC236}">
                <a16:creationId xmlns:a16="http://schemas.microsoft.com/office/drawing/2014/main" xmlns="" id="{64358516-84C4-40D4-973F-E62F54E8F7A3}"/>
              </a:ext>
            </a:extLst>
          </p:cNvPr>
          <p:cNvSpPr/>
          <p:nvPr/>
        </p:nvSpPr>
        <p:spPr>
          <a:xfrm>
            <a:off x="7637929" y="5648781"/>
            <a:ext cx="4527177" cy="677108"/>
          </a:xfrm>
          <a:prstGeom prst="rect">
            <a:avLst/>
          </a:prstGeom>
          <a:ln>
            <a:noFill/>
          </a:ln>
        </p:spPr>
        <p:txBody>
          <a:bodyPr wrap="square">
            <a:spAutoFit/>
          </a:bodyPr>
          <a:lstStyle/>
          <a:p>
            <a:pPr marL="285750" indent="-285750" defTabSz="914400" eaLnBrk="0" fontAlgn="base" hangingPunct="0">
              <a:spcBef>
                <a:spcPts val="6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LP-WUS </a:t>
            </a:r>
            <a:r>
              <a:rPr lang="en-US" altLang="zh-CN" sz="1100" dirty="0">
                <a:solidFill>
                  <a:prstClr val="black"/>
                </a:solidFill>
                <a:ea typeface="微软雅黑"/>
                <a:cs typeface="Arial" panose="020B0604020202020204" pitchFamily="34" charset="0"/>
                <a:sym typeface="Arial" panose="020B0604020202020204" pitchFamily="34" charset="0"/>
              </a:rPr>
              <a:t>is at least used to indicate PDCCH monitoring</a:t>
            </a:r>
          </a:p>
          <a:p>
            <a:pPr marL="285750" indent="-285750" defTabSz="914400" eaLnBrk="0" fontAlgn="base" hangingPunct="0">
              <a:spcBef>
                <a:spcPts val="6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The activation/deactivation of LP-WUS monitoring is in explicit way or implicit way, which is known by gNB </a:t>
            </a:r>
          </a:p>
        </p:txBody>
      </p:sp>
      <p:sp>
        <p:nvSpPr>
          <p:cNvPr id="47" name="Isosceles Triangle 2">
            <a:extLst>
              <a:ext uri="{FF2B5EF4-FFF2-40B4-BE49-F238E27FC236}">
                <a16:creationId xmlns:a16="http://schemas.microsoft.com/office/drawing/2014/main" xmlns="" id="{9AA93459-12D9-4850-817B-35ADEB1121DE}"/>
              </a:ext>
            </a:extLst>
          </p:cNvPr>
          <p:cNvSpPr/>
          <p:nvPr/>
        </p:nvSpPr>
        <p:spPr>
          <a:xfrm rot="16200000">
            <a:off x="2317424" y="2064765"/>
            <a:ext cx="2093579" cy="312287"/>
          </a:xfrm>
          <a:prstGeom prst="triangle">
            <a:avLst/>
          </a:prstGeom>
          <a:gradFill flip="none" rotWithShape="1">
            <a:gsLst>
              <a:gs pos="0">
                <a:schemeClr val="tx2"/>
              </a:gs>
              <a:gs pos="74000">
                <a:schemeClr val="bg1">
                  <a:lumMod val="20000"/>
                  <a:lumOff val="80000"/>
                </a:schemeClr>
              </a:gs>
              <a:gs pos="87000">
                <a:schemeClr val="bg1">
                  <a:lumMod val="20000"/>
                  <a:lumOff val="80000"/>
                </a:schemeClr>
              </a:gs>
              <a:gs pos="100000">
                <a:schemeClr val="bg1">
                  <a:lumMod val="20000"/>
                  <a:lumOff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Isosceles Triangle 14">
            <a:extLst>
              <a:ext uri="{FF2B5EF4-FFF2-40B4-BE49-F238E27FC236}">
                <a16:creationId xmlns:a16="http://schemas.microsoft.com/office/drawing/2014/main" xmlns="" id="{134B005E-4499-4419-B0D6-5D3A87E57011}"/>
              </a:ext>
            </a:extLst>
          </p:cNvPr>
          <p:cNvSpPr/>
          <p:nvPr/>
        </p:nvSpPr>
        <p:spPr>
          <a:xfrm rot="16200000">
            <a:off x="2977148" y="3773198"/>
            <a:ext cx="835880" cy="291289"/>
          </a:xfrm>
          <a:prstGeom prst="triangle">
            <a:avLst/>
          </a:prstGeom>
          <a:gradFill flip="none" rotWithShape="1">
            <a:gsLst>
              <a:gs pos="0">
                <a:schemeClr val="tx2"/>
              </a:gs>
              <a:gs pos="74000">
                <a:schemeClr val="bg1">
                  <a:lumMod val="20000"/>
                  <a:lumOff val="80000"/>
                </a:schemeClr>
              </a:gs>
              <a:gs pos="87000">
                <a:schemeClr val="bg1">
                  <a:lumMod val="20000"/>
                  <a:lumOff val="80000"/>
                </a:schemeClr>
              </a:gs>
              <a:gs pos="100000">
                <a:schemeClr val="bg1">
                  <a:lumMod val="20000"/>
                  <a:lumOff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Isosceles Triangle 15">
            <a:extLst>
              <a:ext uri="{FF2B5EF4-FFF2-40B4-BE49-F238E27FC236}">
                <a16:creationId xmlns:a16="http://schemas.microsoft.com/office/drawing/2014/main" xmlns="" id="{AF8DCC30-07FA-4F74-8C66-A417C96D3E83}"/>
              </a:ext>
            </a:extLst>
          </p:cNvPr>
          <p:cNvSpPr/>
          <p:nvPr/>
        </p:nvSpPr>
        <p:spPr>
          <a:xfrm rot="16200000">
            <a:off x="2977148" y="4791662"/>
            <a:ext cx="835880" cy="291289"/>
          </a:xfrm>
          <a:prstGeom prst="triangle">
            <a:avLst/>
          </a:prstGeom>
          <a:gradFill flip="none" rotWithShape="1">
            <a:gsLst>
              <a:gs pos="0">
                <a:schemeClr val="tx2"/>
              </a:gs>
              <a:gs pos="74000">
                <a:schemeClr val="bg1">
                  <a:lumMod val="20000"/>
                  <a:lumOff val="80000"/>
                </a:schemeClr>
              </a:gs>
              <a:gs pos="87000">
                <a:schemeClr val="bg1">
                  <a:lumMod val="20000"/>
                  <a:lumOff val="80000"/>
                </a:schemeClr>
              </a:gs>
              <a:gs pos="100000">
                <a:schemeClr val="bg1">
                  <a:lumMod val="20000"/>
                  <a:lumOff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Isosceles Triangle 16">
            <a:extLst>
              <a:ext uri="{FF2B5EF4-FFF2-40B4-BE49-F238E27FC236}">
                <a16:creationId xmlns:a16="http://schemas.microsoft.com/office/drawing/2014/main" xmlns="" id="{F2E7B895-99C2-4DDB-84C9-BE9CA0C4FC03}"/>
              </a:ext>
            </a:extLst>
          </p:cNvPr>
          <p:cNvSpPr/>
          <p:nvPr/>
        </p:nvSpPr>
        <p:spPr>
          <a:xfrm rot="16200000">
            <a:off x="2977148" y="5852214"/>
            <a:ext cx="835880" cy="291289"/>
          </a:xfrm>
          <a:prstGeom prst="triangle">
            <a:avLst/>
          </a:prstGeom>
          <a:gradFill flip="none" rotWithShape="1">
            <a:gsLst>
              <a:gs pos="0">
                <a:schemeClr val="tx2"/>
              </a:gs>
              <a:gs pos="74000">
                <a:schemeClr val="bg1">
                  <a:lumMod val="20000"/>
                  <a:lumOff val="80000"/>
                </a:schemeClr>
              </a:gs>
              <a:gs pos="87000">
                <a:schemeClr val="bg1">
                  <a:lumMod val="20000"/>
                  <a:lumOff val="80000"/>
                </a:schemeClr>
              </a:gs>
              <a:gs pos="100000">
                <a:schemeClr val="bg1">
                  <a:lumMod val="20000"/>
                  <a:lumOff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矩形 90">
            <a:extLst>
              <a:ext uri="{FF2B5EF4-FFF2-40B4-BE49-F238E27FC236}">
                <a16:creationId xmlns:a16="http://schemas.microsoft.com/office/drawing/2014/main" xmlns="" id="{C5A699DB-DAB6-470E-8683-5A8EEC4C2C59}"/>
              </a:ext>
            </a:extLst>
          </p:cNvPr>
          <p:cNvSpPr/>
          <p:nvPr/>
        </p:nvSpPr>
        <p:spPr>
          <a:xfrm>
            <a:off x="7602069" y="4574724"/>
            <a:ext cx="4527177" cy="846386"/>
          </a:xfrm>
          <a:prstGeom prst="rect">
            <a:avLst/>
          </a:prstGeom>
          <a:ln>
            <a:noFill/>
          </a:ln>
        </p:spPr>
        <p:txBody>
          <a:bodyPr wrap="square">
            <a:spAutoFit/>
          </a:bodyPr>
          <a:lstStyle/>
          <a:p>
            <a:pPr marL="285750" indent="-285750" defTabSz="914400" eaLnBrk="0" fontAlgn="base" hangingPunct="0">
              <a:spcBef>
                <a:spcPts val="6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Paging information is carried by LP-WUS, as well as other information, e.g. ETWS, SI change, cell/area ID</a:t>
            </a:r>
          </a:p>
          <a:p>
            <a:pPr marL="285750" indent="-285750" defTabSz="914400" eaLnBrk="0" fontAlgn="base" hangingPunct="0">
              <a:spcBef>
                <a:spcPts val="6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At least serving cell measurement is performed by LP-WUR, which can be based on periodically LP-SS. </a:t>
            </a:r>
          </a:p>
        </p:txBody>
      </p:sp>
      <p:sp>
        <p:nvSpPr>
          <p:cNvPr id="52" name="矩形 3">
            <a:extLst>
              <a:ext uri="{FF2B5EF4-FFF2-40B4-BE49-F238E27FC236}">
                <a16:creationId xmlns:a16="http://schemas.microsoft.com/office/drawing/2014/main" xmlns="" id="{BFFB00F9-ACA8-479F-A56B-06026DAF0CEC}"/>
              </a:ext>
            </a:extLst>
          </p:cNvPr>
          <p:cNvSpPr/>
          <p:nvPr/>
        </p:nvSpPr>
        <p:spPr>
          <a:xfrm>
            <a:off x="176469" y="5817460"/>
            <a:ext cx="2904796" cy="307777"/>
          </a:xfrm>
          <a:prstGeom prst="rect">
            <a:avLst/>
          </a:prstGeom>
          <a:ln>
            <a:noFill/>
          </a:ln>
        </p:spPr>
        <p:txBody>
          <a:bodyPr wrap="square">
            <a:spAutoFit/>
          </a:bodyPr>
          <a:lstStyle/>
          <a:p>
            <a:pPr marL="0" lvl="2" defTabSz="914400" eaLnBrk="0" fontAlgn="base" hangingPunct="0">
              <a:spcBef>
                <a:spcPts val="300"/>
              </a:spcBef>
              <a:spcAft>
                <a:spcPct val="0"/>
              </a:spcAft>
              <a:buSzPct val="125000"/>
            </a:pPr>
            <a:r>
              <a:rPr kumimoji="1" lang="en-US" altLang="zh-CN" sz="1400" b="1" dirty="0">
                <a:solidFill>
                  <a:srgbClr val="000000"/>
                </a:solidFill>
                <a:ea typeface="Microsoft YaHei" panose="020B0503020204020204" pitchFamily="34" charset="-122"/>
                <a:cs typeface="Arial" panose="020B0604020202020204" pitchFamily="34" charset="0"/>
              </a:rPr>
              <a:t>LP-WUS for CONNECTED mode</a:t>
            </a:r>
          </a:p>
        </p:txBody>
      </p:sp>
      <p:sp>
        <p:nvSpPr>
          <p:cNvPr id="53" name="矩形 3">
            <a:extLst>
              <a:ext uri="{FF2B5EF4-FFF2-40B4-BE49-F238E27FC236}">
                <a16:creationId xmlns:a16="http://schemas.microsoft.com/office/drawing/2014/main" xmlns="" id="{CDD8787E-17CF-4D14-A797-218FD79EECAE}"/>
              </a:ext>
            </a:extLst>
          </p:cNvPr>
          <p:cNvSpPr/>
          <p:nvPr/>
        </p:nvSpPr>
        <p:spPr>
          <a:xfrm>
            <a:off x="197292" y="3764954"/>
            <a:ext cx="3182077" cy="307777"/>
          </a:xfrm>
          <a:prstGeom prst="rect">
            <a:avLst/>
          </a:prstGeom>
          <a:ln>
            <a:noFill/>
          </a:ln>
        </p:spPr>
        <p:txBody>
          <a:bodyPr wrap="square">
            <a:spAutoFit/>
          </a:bodyPr>
          <a:lstStyle/>
          <a:p>
            <a:pPr marL="0" lvl="2" defTabSz="914400" eaLnBrk="0" fontAlgn="base" hangingPunct="0">
              <a:spcBef>
                <a:spcPts val="300"/>
              </a:spcBef>
              <a:spcAft>
                <a:spcPct val="0"/>
              </a:spcAft>
              <a:buSzPct val="125000"/>
            </a:pPr>
            <a:r>
              <a:rPr kumimoji="1" lang="en-US" altLang="zh-CN" sz="1400" b="1" dirty="0">
                <a:solidFill>
                  <a:srgbClr val="000000"/>
                </a:solidFill>
                <a:ea typeface="Microsoft YaHei" panose="020B0503020204020204" pitchFamily="34" charset="-122"/>
                <a:cs typeface="Arial" panose="020B0604020202020204" pitchFamily="34" charset="0"/>
              </a:rPr>
              <a:t>Low-power synchronization signal</a:t>
            </a:r>
          </a:p>
        </p:txBody>
      </p:sp>
      <p:sp>
        <p:nvSpPr>
          <p:cNvPr id="54" name="矩形 3">
            <a:extLst>
              <a:ext uri="{FF2B5EF4-FFF2-40B4-BE49-F238E27FC236}">
                <a16:creationId xmlns:a16="http://schemas.microsoft.com/office/drawing/2014/main" xmlns="" id="{028C5C24-8A3A-4D26-A6BE-911FA924CDA0}"/>
              </a:ext>
            </a:extLst>
          </p:cNvPr>
          <p:cNvSpPr/>
          <p:nvPr/>
        </p:nvSpPr>
        <p:spPr>
          <a:xfrm>
            <a:off x="188263" y="4779457"/>
            <a:ext cx="3054975" cy="307777"/>
          </a:xfrm>
          <a:prstGeom prst="rect">
            <a:avLst/>
          </a:prstGeom>
          <a:ln>
            <a:noFill/>
          </a:ln>
        </p:spPr>
        <p:txBody>
          <a:bodyPr wrap="square">
            <a:spAutoFit/>
          </a:bodyPr>
          <a:lstStyle/>
          <a:p>
            <a:pPr marL="0" lvl="2" defTabSz="914400" eaLnBrk="0" fontAlgn="base" hangingPunct="0">
              <a:spcBef>
                <a:spcPts val="300"/>
              </a:spcBef>
              <a:spcAft>
                <a:spcPct val="0"/>
              </a:spcAft>
              <a:buSzPct val="125000"/>
            </a:pPr>
            <a:r>
              <a:rPr kumimoji="1" lang="en-US" altLang="zh-CN" sz="1400" b="1" dirty="0">
                <a:solidFill>
                  <a:srgbClr val="000000"/>
                </a:solidFill>
                <a:ea typeface="Microsoft YaHei" panose="020B0503020204020204" pitchFamily="34" charset="-122"/>
                <a:cs typeface="Arial" panose="020B0604020202020204" pitchFamily="34" charset="0"/>
              </a:rPr>
              <a:t>LP-WUS for IDLE/INACTIVE mode</a:t>
            </a:r>
          </a:p>
        </p:txBody>
      </p:sp>
      <p:sp>
        <p:nvSpPr>
          <p:cNvPr id="55" name="Rectangle: Rounded Corners 25">
            <a:extLst>
              <a:ext uri="{FF2B5EF4-FFF2-40B4-BE49-F238E27FC236}">
                <a16:creationId xmlns:a16="http://schemas.microsoft.com/office/drawing/2014/main" xmlns="" id="{9BD80240-69AF-4B22-A7F3-E1F1A085A7F2}"/>
              </a:ext>
            </a:extLst>
          </p:cNvPr>
          <p:cNvSpPr/>
          <p:nvPr/>
        </p:nvSpPr>
        <p:spPr>
          <a:xfrm>
            <a:off x="7592849" y="1131751"/>
            <a:ext cx="4452014" cy="1560827"/>
          </a:xfrm>
          <a:prstGeom prst="roundRect">
            <a:avLst/>
          </a:prstGeom>
          <a:gradFill flip="none" rotWithShape="1">
            <a:gsLst>
              <a:gs pos="0">
                <a:schemeClr val="bg1">
                  <a:lumMod val="20000"/>
                  <a:lumOff val="80000"/>
                </a:schemeClr>
              </a:gs>
              <a:gs pos="50000">
                <a:schemeClr val="tx1">
                  <a:lumMod val="10000"/>
                  <a:lumOff val="9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矩形 55">
            <a:extLst>
              <a:ext uri="{FF2B5EF4-FFF2-40B4-BE49-F238E27FC236}">
                <a16:creationId xmlns:a16="http://schemas.microsoft.com/office/drawing/2014/main" xmlns="" id="{3A05F171-74E4-44A8-A4DE-CB509DDBBE08}"/>
              </a:ext>
            </a:extLst>
          </p:cNvPr>
          <p:cNvSpPr/>
          <p:nvPr/>
        </p:nvSpPr>
        <p:spPr>
          <a:xfrm>
            <a:off x="7580188" y="1164354"/>
            <a:ext cx="4261607" cy="1600438"/>
          </a:xfrm>
          <a:prstGeom prst="rect">
            <a:avLst/>
          </a:prstGeom>
          <a:ln>
            <a:noFill/>
          </a:ln>
        </p:spPr>
        <p:txBody>
          <a:bodyPr wrap="square">
            <a:spAutoFit/>
          </a:bodyPr>
          <a:lstStyle/>
          <a:p>
            <a:pPr marL="171450" indent="-171450">
              <a:buSzPct val="50000"/>
              <a:buFont typeface="Wingdings" panose="05000000000000000000" pitchFamily="2" charset="2"/>
              <a:buChar char="l"/>
            </a:pPr>
            <a:r>
              <a:rPr lang="en-US" altLang="zh-CN" sz="1100" dirty="0">
                <a:cs typeface="Calibri" panose="020F0502020204030204" pitchFamily="34" charset="0"/>
              </a:rPr>
              <a:t>Specify harmonized OOK+FSK to achieve FSK benefits on time/frequency error robustness, </a:t>
            </a:r>
            <a:r>
              <a:rPr lang="en-US" altLang="zh-CN" sz="1100" dirty="0" err="1">
                <a:cs typeface="Calibri" panose="020F0502020204030204" pitchFamily="34" charset="0"/>
              </a:rPr>
              <a:t>etc</a:t>
            </a:r>
            <a:r>
              <a:rPr lang="en-US" altLang="zh-CN" sz="1100" dirty="0">
                <a:cs typeface="Calibri" panose="020F0502020204030204" pitchFamily="34" charset="0"/>
              </a:rPr>
              <a:t>  </a:t>
            </a:r>
            <a:endParaRPr lang="zh-CN" altLang="en-US" sz="1100" dirty="0">
              <a:cs typeface="Calibri" panose="020F0502020204030204" pitchFamily="34" charset="0"/>
            </a:endParaRPr>
          </a:p>
          <a:p>
            <a:pPr marL="171450" indent="-171450">
              <a:buSzPct val="50000"/>
              <a:buFont typeface="Wingdings" panose="05000000000000000000" pitchFamily="2" charset="2"/>
              <a:buChar char="l"/>
            </a:pPr>
            <a:endParaRPr lang="en-US" altLang="zh-CN" sz="1100" dirty="0">
              <a:cs typeface="Calibri" panose="020F0502020204030204" pitchFamily="34" charset="0"/>
            </a:endParaRPr>
          </a:p>
          <a:p>
            <a:pPr marL="171450" indent="-171450">
              <a:buSzPct val="50000"/>
              <a:buFont typeface="Wingdings" panose="05000000000000000000" pitchFamily="2" charset="2"/>
              <a:buChar char="l"/>
            </a:pPr>
            <a:endParaRPr lang="en-US" altLang="zh-CN" sz="1100" dirty="0">
              <a:cs typeface="Calibri" panose="020F0502020204030204" pitchFamily="34" charset="0"/>
            </a:endParaRPr>
          </a:p>
          <a:p>
            <a:pPr marL="171450" indent="-171450">
              <a:buSzPct val="50000"/>
              <a:buFont typeface="Wingdings" panose="05000000000000000000" pitchFamily="2" charset="2"/>
              <a:buChar char="l"/>
            </a:pPr>
            <a:endParaRPr lang="en-US" altLang="zh-CN" sz="1100" dirty="0">
              <a:cs typeface="Calibri" panose="020F0502020204030204" pitchFamily="34" charset="0"/>
            </a:endParaRPr>
          </a:p>
          <a:p>
            <a:pPr marL="171450" indent="-171450">
              <a:buSzPct val="50000"/>
              <a:buFont typeface="Wingdings" panose="05000000000000000000" pitchFamily="2" charset="2"/>
              <a:buChar char="l"/>
            </a:pPr>
            <a:endParaRPr lang="en-US" altLang="zh-CN" sz="1100" dirty="0">
              <a:cs typeface="Calibri" panose="020F0502020204030204" pitchFamily="34" charset="0"/>
            </a:endParaRPr>
          </a:p>
          <a:p>
            <a:pPr marL="171450" indent="-171450">
              <a:spcBef>
                <a:spcPts val="1200"/>
              </a:spcBef>
              <a:buSzPct val="50000"/>
              <a:buFont typeface="Wingdings" panose="05000000000000000000" pitchFamily="2" charset="2"/>
              <a:buChar char="l"/>
            </a:pPr>
            <a:r>
              <a:rPr lang="en-US" altLang="zh-CN" sz="1100" dirty="0">
                <a:cs typeface="Calibri" panose="020F0502020204030204" pitchFamily="34" charset="0"/>
              </a:rPr>
              <a:t>Sequence based modulation is supported on top of OOK and FSK to improve demodulation performance</a:t>
            </a:r>
          </a:p>
        </p:txBody>
      </p:sp>
      <p:sp>
        <p:nvSpPr>
          <p:cNvPr id="57" name="矩形 56">
            <a:extLst>
              <a:ext uri="{FF2B5EF4-FFF2-40B4-BE49-F238E27FC236}">
                <a16:creationId xmlns:a16="http://schemas.microsoft.com/office/drawing/2014/main" xmlns="" id="{0B2CCCF8-2CC9-44C8-BCF3-870A92065D40}"/>
              </a:ext>
            </a:extLst>
          </p:cNvPr>
          <p:cNvSpPr/>
          <p:nvPr/>
        </p:nvSpPr>
        <p:spPr>
          <a:xfrm>
            <a:off x="3540733" y="1188281"/>
            <a:ext cx="4093591" cy="1508105"/>
          </a:xfrm>
          <a:prstGeom prst="rect">
            <a:avLst/>
          </a:prstGeom>
          <a:ln>
            <a:noFill/>
          </a:ln>
        </p:spPr>
        <p:txBody>
          <a:bodyPr wrap="square">
            <a:spAutoFit/>
          </a:bodyPr>
          <a:lstStyle/>
          <a:p>
            <a:pPr marL="360363" indent="-184150">
              <a:spcBef>
                <a:spcPts val="600"/>
              </a:spcBef>
              <a:spcAft>
                <a:spcPts val="300"/>
              </a:spcAft>
              <a:buSzPct val="50000"/>
              <a:buFont typeface="Wingdings" panose="05000000000000000000" pitchFamily="2" charset="2"/>
              <a:buChar char="l"/>
              <a:tabLst>
                <a:tab pos="87313" algn="l"/>
              </a:tabLst>
            </a:pPr>
            <a:r>
              <a:rPr lang="en-US" altLang="zh-CN" sz="1100" dirty="0">
                <a:solidFill>
                  <a:srgbClr val="000000"/>
                </a:solidFill>
                <a:ea typeface="微软雅黑" panose="020B0503020204020204" pitchFamily="34" charset="-122"/>
              </a:rPr>
              <a:t>Low precision LO used by Low power receiver has frequency error as high as 200ppm. It causes high frequency error and accumulates timing error rapidly.</a:t>
            </a:r>
          </a:p>
          <a:p>
            <a:pPr marL="360363" indent="-184150">
              <a:spcBef>
                <a:spcPts val="600"/>
              </a:spcBef>
              <a:spcAft>
                <a:spcPts val="300"/>
              </a:spcAft>
              <a:buSzPct val="50000"/>
              <a:buFont typeface="Wingdings" panose="05000000000000000000" pitchFamily="2" charset="2"/>
              <a:buChar char="l"/>
              <a:tabLst>
                <a:tab pos="87313" algn="l"/>
              </a:tabLst>
            </a:pPr>
            <a:r>
              <a:rPr lang="en-US" altLang="zh-CN" sz="1100" dirty="0">
                <a:solidFill>
                  <a:srgbClr val="000000"/>
                </a:solidFill>
                <a:ea typeface="微软雅黑" panose="020B0503020204020204" pitchFamily="34" charset="-122"/>
              </a:rPr>
              <a:t>It is desirable the modulation scheme is robust against both frequency/time errors. </a:t>
            </a:r>
          </a:p>
          <a:p>
            <a:pPr marL="360363" indent="-184150">
              <a:spcBef>
                <a:spcPts val="600"/>
              </a:spcBef>
              <a:spcAft>
                <a:spcPts val="300"/>
              </a:spcAft>
              <a:buSzPct val="50000"/>
              <a:buFont typeface="Wingdings" panose="05000000000000000000" pitchFamily="2" charset="2"/>
              <a:buChar char="l"/>
              <a:tabLst>
                <a:tab pos="87313" algn="l"/>
              </a:tabLst>
            </a:pPr>
            <a:r>
              <a:rPr lang="en-US" altLang="zh-CN" sz="1100" dirty="0">
                <a:solidFill>
                  <a:srgbClr val="000000"/>
                </a:solidFill>
                <a:ea typeface="微软雅黑" panose="020B0503020204020204" pitchFamily="34" charset="-122"/>
              </a:rPr>
              <a:t>It is also important that the receiver is able to assist LO perform frequency error correction.</a:t>
            </a:r>
          </a:p>
        </p:txBody>
      </p:sp>
      <p:sp>
        <p:nvSpPr>
          <p:cNvPr id="58" name="Rectangle: Rounded Corners 4">
            <a:extLst>
              <a:ext uri="{FF2B5EF4-FFF2-40B4-BE49-F238E27FC236}">
                <a16:creationId xmlns:a16="http://schemas.microsoft.com/office/drawing/2014/main" xmlns="" id="{2E116627-A70E-4434-96D3-735D78146196}"/>
              </a:ext>
            </a:extLst>
          </p:cNvPr>
          <p:cNvSpPr/>
          <p:nvPr/>
        </p:nvSpPr>
        <p:spPr>
          <a:xfrm>
            <a:off x="7607083" y="3508333"/>
            <a:ext cx="4461884" cy="851126"/>
          </a:xfrm>
          <a:prstGeom prst="roundRect">
            <a:avLst/>
          </a:prstGeom>
          <a:gradFill flip="none" rotWithShape="1">
            <a:gsLst>
              <a:gs pos="0">
                <a:schemeClr val="bg1">
                  <a:lumMod val="20000"/>
                  <a:lumOff val="80000"/>
                </a:schemeClr>
              </a:gs>
              <a:gs pos="50000">
                <a:schemeClr val="tx1">
                  <a:lumMod val="10000"/>
                  <a:lumOff val="9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9" name="矩形 90">
            <a:extLst>
              <a:ext uri="{FF2B5EF4-FFF2-40B4-BE49-F238E27FC236}">
                <a16:creationId xmlns:a16="http://schemas.microsoft.com/office/drawing/2014/main" xmlns="" id="{7EB0CF4E-FECF-4001-9249-94543618B3FF}"/>
              </a:ext>
            </a:extLst>
          </p:cNvPr>
          <p:cNvSpPr/>
          <p:nvPr/>
        </p:nvSpPr>
        <p:spPr>
          <a:xfrm>
            <a:off x="7596127" y="3575512"/>
            <a:ext cx="4261607" cy="677108"/>
          </a:xfrm>
          <a:prstGeom prst="rect">
            <a:avLst/>
          </a:prstGeom>
          <a:ln>
            <a:noFill/>
          </a:ln>
        </p:spPr>
        <p:txBody>
          <a:bodyPr wrap="square">
            <a:spAutoFit/>
          </a:bodyPr>
          <a:lstStyle/>
          <a:p>
            <a:pPr marL="285750" indent="-285750" defTabSz="914400" eaLnBrk="0" fontAlgn="base" hangingPunct="0">
              <a:spcBef>
                <a:spcPts val="3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Support of periodic low power synchronization signal for </a:t>
            </a:r>
          </a:p>
          <a:p>
            <a:pPr marL="742990" lvl="1" indent="-285750" defTabSz="914400" eaLnBrk="0" fontAlgn="base" hangingPunct="0">
              <a:spcBef>
                <a:spcPts val="3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Time/frequency correction for LP-WUS demodulation</a:t>
            </a:r>
          </a:p>
          <a:p>
            <a:pPr marL="742990" lvl="1" indent="-285750" defTabSz="914400" eaLnBrk="0" fontAlgn="base" hangingPunct="0">
              <a:spcBef>
                <a:spcPts val="3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Further enabling of RRM measurement by LP-WUR</a:t>
            </a:r>
          </a:p>
        </p:txBody>
      </p:sp>
      <p:sp>
        <p:nvSpPr>
          <p:cNvPr id="60" name="Rectangle: Rounded Corners 4">
            <a:extLst>
              <a:ext uri="{FF2B5EF4-FFF2-40B4-BE49-F238E27FC236}">
                <a16:creationId xmlns:a16="http://schemas.microsoft.com/office/drawing/2014/main" xmlns="" id="{C495C1B0-3ED0-4EB2-AC15-A4C2107ECCD4}"/>
              </a:ext>
            </a:extLst>
          </p:cNvPr>
          <p:cNvSpPr/>
          <p:nvPr/>
        </p:nvSpPr>
        <p:spPr>
          <a:xfrm>
            <a:off x="3662323" y="2714934"/>
            <a:ext cx="3894921" cy="598874"/>
          </a:xfrm>
          <a:prstGeom prst="roundRect">
            <a:avLst/>
          </a:prstGeom>
          <a:gradFill flip="none" rotWithShape="1">
            <a:gsLst>
              <a:gs pos="0">
                <a:schemeClr val="tx1">
                  <a:lumMod val="10000"/>
                  <a:lumOff val="90000"/>
                </a:schemeClr>
              </a:gs>
              <a:gs pos="50000">
                <a:schemeClr val="bg1">
                  <a:lumMod val="20000"/>
                  <a:lumOff val="8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1" name="矩形 60">
            <a:extLst>
              <a:ext uri="{FF2B5EF4-FFF2-40B4-BE49-F238E27FC236}">
                <a16:creationId xmlns:a16="http://schemas.microsoft.com/office/drawing/2014/main" xmlns="" id="{1B5ED574-B5C4-4F82-A833-5805CB55D149}"/>
              </a:ext>
            </a:extLst>
          </p:cNvPr>
          <p:cNvSpPr/>
          <p:nvPr/>
        </p:nvSpPr>
        <p:spPr>
          <a:xfrm>
            <a:off x="3539081" y="2825304"/>
            <a:ext cx="3843972" cy="430887"/>
          </a:xfrm>
          <a:prstGeom prst="rect">
            <a:avLst/>
          </a:prstGeom>
        </p:spPr>
        <p:txBody>
          <a:bodyPr wrap="square">
            <a:spAutoFit/>
          </a:bodyPr>
          <a:lstStyle/>
          <a:p>
            <a:pPr marL="360363" lvl="0" indent="-184150">
              <a:spcAft>
                <a:spcPts val="300"/>
              </a:spcAft>
              <a:buSzPct val="50000"/>
              <a:buFont typeface="Wingdings" panose="05000000000000000000" pitchFamily="2" charset="2"/>
              <a:buChar char="l"/>
              <a:tabLst>
                <a:tab pos="87313" algn="l"/>
              </a:tabLst>
            </a:pPr>
            <a:r>
              <a:rPr lang="en-US" altLang="zh-CN" sz="1100" dirty="0">
                <a:solidFill>
                  <a:srgbClr val="000000"/>
                </a:solidFill>
                <a:ea typeface="微软雅黑" panose="020B0503020204020204" pitchFamily="34" charset="-122"/>
              </a:rPr>
              <a:t>Coverage performance  is degraded than MR due to large noise figure and 1Rx reception </a:t>
            </a:r>
          </a:p>
        </p:txBody>
      </p:sp>
      <p:sp>
        <p:nvSpPr>
          <p:cNvPr id="62" name="Rectangle: Rounded Corners 4">
            <a:extLst>
              <a:ext uri="{FF2B5EF4-FFF2-40B4-BE49-F238E27FC236}">
                <a16:creationId xmlns:a16="http://schemas.microsoft.com/office/drawing/2014/main" xmlns="" id="{B1D1FAC6-5969-44DF-86DA-B96C27E1A37E}"/>
              </a:ext>
            </a:extLst>
          </p:cNvPr>
          <p:cNvSpPr/>
          <p:nvPr/>
        </p:nvSpPr>
        <p:spPr>
          <a:xfrm>
            <a:off x="7596127" y="2714934"/>
            <a:ext cx="4452013" cy="598874"/>
          </a:xfrm>
          <a:prstGeom prst="roundRect">
            <a:avLst/>
          </a:prstGeom>
          <a:gradFill flip="none" rotWithShape="1">
            <a:gsLst>
              <a:gs pos="0">
                <a:schemeClr val="bg1">
                  <a:lumMod val="20000"/>
                  <a:lumOff val="80000"/>
                </a:schemeClr>
              </a:gs>
              <a:gs pos="50000">
                <a:schemeClr val="tx1">
                  <a:lumMod val="10000"/>
                  <a:lumOff val="9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3" name="矩形 62">
            <a:extLst>
              <a:ext uri="{FF2B5EF4-FFF2-40B4-BE49-F238E27FC236}">
                <a16:creationId xmlns:a16="http://schemas.microsoft.com/office/drawing/2014/main" xmlns="" id="{1BD1F480-0275-4AFF-A1BA-1290A89BD61F}"/>
              </a:ext>
            </a:extLst>
          </p:cNvPr>
          <p:cNvSpPr/>
          <p:nvPr/>
        </p:nvSpPr>
        <p:spPr>
          <a:xfrm>
            <a:off x="7580188" y="2762549"/>
            <a:ext cx="4437780" cy="600164"/>
          </a:xfrm>
          <a:prstGeom prst="rect">
            <a:avLst/>
          </a:prstGeom>
        </p:spPr>
        <p:txBody>
          <a:bodyPr wrap="square">
            <a:spAutoFit/>
          </a:bodyPr>
          <a:lstStyle/>
          <a:p>
            <a:pPr marL="171450" lvl="0" indent="-171450" defTabSz="914400" eaLnBrk="0" fontAlgn="base" hangingPunct="0">
              <a:spcBef>
                <a:spcPts val="300"/>
              </a:spcBef>
              <a:spcAft>
                <a:spcPct val="0"/>
              </a:spcAft>
              <a:buSzPct val="50000"/>
              <a:buFont typeface="Wingdings" panose="05000000000000000000" pitchFamily="2" charset="2"/>
              <a:buChar char="l"/>
              <a:defRPr/>
            </a:pPr>
            <a:r>
              <a:rPr kumimoji="1" lang="en-US" altLang="zh-CN" sz="1100" dirty="0">
                <a:solidFill>
                  <a:srgbClr val="000000"/>
                </a:solidFill>
                <a:ea typeface="Microsoft YaHei" panose="020B0503020204020204" pitchFamily="34" charset="-122"/>
                <a:cs typeface="Arial" panose="020B0604020202020204" pitchFamily="34" charset="0"/>
              </a:rPr>
              <a:t>Coverage enhancements are supported, e.g., channel coding ( polar or high-rate error correction codes), time domain interleaving, etc.</a:t>
            </a:r>
          </a:p>
        </p:txBody>
      </p:sp>
      <p:sp>
        <p:nvSpPr>
          <p:cNvPr id="64" name="矩形 63">
            <a:extLst>
              <a:ext uri="{FF2B5EF4-FFF2-40B4-BE49-F238E27FC236}">
                <a16:creationId xmlns:a16="http://schemas.microsoft.com/office/drawing/2014/main" xmlns="" id="{E448E6CA-9366-4E8F-A3E9-E664946C9E0A}"/>
              </a:ext>
            </a:extLst>
          </p:cNvPr>
          <p:cNvSpPr/>
          <p:nvPr/>
        </p:nvSpPr>
        <p:spPr>
          <a:xfrm>
            <a:off x="3667105" y="3565046"/>
            <a:ext cx="3843973" cy="600164"/>
          </a:xfrm>
          <a:prstGeom prst="rect">
            <a:avLst/>
          </a:prstGeom>
        </p:spPr>
        <p:txBody>
          <a:bodyPr wrap="square">
            <a:spAutoFit/>
          </a:bodyPr>
          <a:lstStyle/>
          <a:p>
            <a:pPr marL="171450" indent="-171450">
              <a:buSzPct val="50000"/>
              <a:buFont typeface="Wingdings" panose="05000000000000000000" pitchFamily="2" charset="2"/>
              <a:buChar char="l"/>
            </a:pPr>
            <a:r>
              <a:rPr lang="en-US" altLang="zh-CN" sz="1100" dirty="0">
                <a:solidFill>
                  <a:srgbClr val="000000"/>
                </a:solidFill>
                <a:ea typeface="微软雅黑" panose="020B0503020204020204" pitchFamily="34" charset="-122"/>
              </a:rPr>
              <a:t>The frequency/time errors due to low precision LO cause demodulation performance degradation or link failure if not corrected.</a:t>
            </a:r>
          </a:p>
        </p:txBody>
      </p:sp>
      <p:sp>
        <p:nvSpPr>
          <p:cNvPr id="65" name="Rectangle: Rounded Corners 4">
            <a:extLst>
              <a:ext uri="{FF2B5EF4-FFF2-40B4-BE49-F238E27FC236}">
                <a16:creationId xmlns:a16="http://schemas.microsoft.com/office/drawing/2014/main" xmlns="" id="{04FE9178-2937-4369-9C42-26DD68842B32}"/>
              </a:ext>
            </a:extLst>
          </p:cNvPr>
          <p:cNvSpPr/>
          <p:nvPr/>
        </p:nvSpPr>
        <p:spPr>
          <a:xfrm>
            <a:off x="3662323" y="4548238"/>
            <a:ext cx="3894922" cy="821902"/>
          </a:xfrm>
          <a:prstGeom prst="roundRect">
            <a:avLst/>
          </a:prstGeom>
          <a:gradFill flip="none" rotWithShape="1">
            <a:gsLst>
              <a:gs pos="0">
                <a:schemeClr val="tx1">
                  <a:lumMod val="10000"/>
                  <a:lumOff val="90000"/>
                </a:schemeClr>
              </a:gs>
              <a:gs pos="50000">
                <a:schemeClr val="bg1">
                  <a:lumMod val="20000"/>
                  <a:lumOff val="8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6" name="矩形 65">
            <a:extLst>
              <a:ext uri="{FF2B5EF4-FFF2-40B4-BE49-F238E27FC236}">
                <a16:creationId xmlns:a16="http://schemas.microsoft.com/office/drawing/2014/main" xmlns="" id="{5CFE7ABA-D923-4F1A-A4EF-8AB1386514F1}"/>
              </a:ext>
            </a:extLst>
          </p:cNvPr>
          <p:cNvSpPr/>
          <p:nvPr/>
        </p:nvSpPr>
        <p:spPr>
          <a:xfrm>
            <a:off x="3649175" y="4569090"/>
            <a:ext cx="3916139" cy="846386"/>
          </a:xfrm>
          <a:prstGeom prst="rect">
            <a:avLst/>
          </a:prstGeom>
        </p:spPr>
        <p:txBody>
          <a:bodyPr wrap="square">
            <a:spAutoFit/>
          </a:bodyPr>
          <a:lstStyle/>
          <a:p>
            <a:pPr marL="171450" indent="-171450">
              <a:buSzPct val="50000"/>
              <a:buFont typeface="Wingdings" panose="05000000000000000000" pitchFamily="2" charset="2"/>
              <a:buChar char="l"/>
            </a:pPr>
            <a:r>
              <a:rPr lang="en-US" altLang="zh-CN" sz="1100" dirty="0">
                <a:solidFill>
                  <a:srgbClr val="000000"/>
                </a:solidFill>
                <a:ea typeface="微软雅黑" panose="020B0503020204020204" pitchFamily="34" charset="-122"/>
              </a:rPr>
              <a:t>LP-WUS contributes significant power saving gain for idle/inactive mode</a:t>
            </a:r>
          </a:p>
          <a:p>
            <a:pPr marL="171450" indent="-171450">
              <a:spcBef>
                <a:spcPts val="600"/>
              </a:spcBef>
              <a:buSzPct val="50000"/>
              <a:buFont typeface="Wingdings" panose="05000000000000000000" pitchFamily="2" charset="2"/>
              <a:buChar char="l"/>
            </a:pPr>
            <a:r>
              <a:rPr lang="en-US" altLang="zh-CN" sz="1100" dirty="0">
                <a:solidFill>
                  <a:srgbClr val="000000"/>
                </a:solidFill>
                <a:ea typeface="微软雅黑" panose="020B0503020204020204" pitchFamily="34" charset="-122"/>
              </a:rPr>
              <a:t>To maximize power saving gain, it should avoid to switch back to MR for RRM measurement frequently.</a:t>
            </a:r>
          </a:p>
        </p:txBody>
      </p:sp>
      <p:sp>
        <p:nvSpPr>
          <p:cNvPr id="67" name="Rectangle: Rounded Corners 4">
            <a:extLst>
              <a:ext uri="{FF2B5EF4-FFF2-40B4-BE49-F238E27FC236}">
                <a16:creationId xmlns:a16="http://schemas.microsoft.com/office/drawing/2014/main" xmlns="" id="{5FD4FEB5-304A-4B64-8584-DB92442AEA44}"/>
              </a:ext>
            </a:extLst>
          </p:cNvPr>
          <p:cNvSpPr/>
          <p:nvPr/>
        </p:nvSpPr>
        <p:spPr>
          <a:xfrm>
            <a:off x="3640304" y="5568563"/>
            <a:ext cx="3894922" cy="821902"/>
          </a:xfrm>
          <a:prstGeom prst="roundRect">
            <a:avLst/>
          </a:prstGeom>
          <a:gradFill flip="none" rotWithShape="1">
            <a:gsLst>
              <a:gs pos="0">
                <a:schemeClr val="tx1">
                  <a:lumMod val="10000"/>
                  <a:lumOff val="90000"/>
                </a:schemeClr>
              </a:gs>
              <a:gs pos="50000">
                <a:schemeClr val="bg1">
                  <a:lumMod val="20000"/>
                  <a:lumOff val="8000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8" name="矩形 67">
            <a:extLst>
              <a:ext uri="{FF2B5EF4-FFF2-40B4-BE49-F238E27FC236}">
                <a16:creationId xmlns:a16="http://schemas.microsoft.com/office/drawing/2014/main" xmlns="" id="{A94268D0-93B8-4C12-AF6F-0ADC2A20D1E7}"/>
              </a:ext>
            </a:extLst>
          </p:cNvPr>
          <p:cNvSpPr/>
          <p:nvPr/>
        </p:nvSpPr>
        <p:spPr>
          <a:xfrm>
            <a:off x="3621881" y="5691771"/>
            <a:ext cx="3732161" cy="430887"/>
          </a:xfrm>
          <a:prstGeom prst="rect">
            <a:avLst/>
          </a:prstGeom>
        </p:spPr>
        <p:txBody>
          <a:bodyPr wrap="square">
            <a:spAutoFit/>
          </a:bodyPr>
          <a:lstStyle/>
          <a:p>
            <a:pPr marL="171450" indent="-171450">
              <a:buSzPct val="50000"/>
              <a:buFont typeface="Wingdings" panose="05000000000000000000" pitchFamily="2" charset="2"/>
              <a:buChar char="l"/>
            </a:pPr>
            <a:r>
              <a:rPr lang="en-US" altLang="zh-CN" sz="1100" dirty="0">
                <a:solidFill>
                  <a:srgbClr val="000000"/>
                </a:solidFill>
                <a:ea typeface="微软雅黑" panose="020B0503020204020204" pitchFamily="34" charset="-122"/>
              </a:rPr>
              <a:t>PDCCH monitoring brings a significant part of power consumption in CONNECTED mode. </a:t>
            </a:r>
          </a:p>
        </p:txBody>
      </p:sp>
      <p:sp>
        <p:nvSpPr>
          <p:cNvPr id="69" name="圆角矩形 16">
            <a:extLst>
              <a:ext uri="{FF2B5EF4-FFF2-40B4-BE49-F238E27FC236}">
                <a16:creationId xmlns:a16="http://schemas.microsoft.com/office/drawing/2014/main" xmlns="" id="{4ED7C246-6BB4-4153-8B88-F09D938F6974}"/>
              </a:ext>
            </a:extLst>
          </p:cNvPr>
          <p:cNvSpPr/>
          <p:nvPr/>
        </p:nvSpPr>
        <p:spPr>
          <a:xfrm>
            <a:off x="67517" y="898064"/>
            <a:ext cx="12007518" cy="5761642"/>
          </a:xfrm>
          <a:prstGeom prst="roundRect">
            <a:avLst>
              <a:gd name="adj" fmla="val 2648"/>
            </a:avLst>
          </a:prstGeom>
          <a:ln>
            <a:noFill/>
          </a:ln>
        </p:spPr>
        <p:txBody>
          <a:bodyPr wrap="square">
            <a:spAutoFit/>
          </a:bodyPr>
          <a:lstStyle/>
          <a:p>
            <a:pPr marL="360363" indent="-184150">
              <a:spcBef>
                <a:spcPts val="600"/>
              </a:spcBef>
              <a:spcAft>
                <a:spcPts val="300"/>
              </a:spcAft>
              <a:buSzPct val="50000"/>
              <a:buFont typeface="Wingdings" panose="05000000000000000000" pitchFamily="2" charset="2"/>
              <a:buChar char="l"/>
              <a:tabLst>
                <a:tab pos="87313" algn="l"/>
              </a:tabLst>
            </a:pPr>
            <a:endParaRPr lang="zh-CN" altLang="en-US" sz="1100">
              <a:solidFill>
                <a:srgbClr val="000000"/>
              </a:solidFill>
              <a:latin typeface="微软雅黑" panose="020B0503020204020204" pitchFamily="34" charset="-122"/>
              <a:ea typeface="微软雅黑" panose="020B0503020204020204" pitchFamily="34" charset="-122"/>
            </a:endParaRPr>
          </a:p>
        </p:txBody>
      </p:sp>
      <p:sp>
        <p:nvSpPr>
          <p:cNvPr id="70" name="圆角矩形 16">
            <a:extLst>
              <a:ext uri="{FF2B5EF4-FFF2-40B4-BE49-F238E27FC236}">
                <a16:creationId xmlns:a16="http://schemas.microsoft.com/office/drawing/2014/main" xmlns="" id="{589C0127-B8E6-4D54-A9CE-FF2F8472EB54}"/>
              </a:ext>
            </a:extLst>
          </p:cNvPr>
          <p:cNvSpPr/>
          <p:nvPr/>
        </p:nvSpPr>
        <p:spPr>
          <a:xfrm>
            <a:off x="94478" y="898064"/>
            <a:ext cx="12034767" cy="5690995"/>
          </a:xfrm>
          <a:prstGeom prst="roundRect">
            <a:avLst>
              <a:gd name="adj" fmla="val 2648"/>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a:ea typeface="等线" panose="02010600030101010101" pitchFamily="2" charset="-122"/>
              <a:cs typeface="Arial" panose="020B0604020202020204" pitchFamily="34" charset="0"/>
            </a:endParaRPr>
          </a:p>
        </p:txBody>
      </p:sp>
      <p:sp>
        <p:nvSpPr>
          <p:cNvPr id="71" name="文本框 70">
            <a:extLst>
              <a:ext uri="{FF2B5EF4-FFF2-40B4-BE49-F238E27FC236}">
                <a16:creationId xmlns:a16="http://schemas.microsoft.com/office/drawing/2014/main" xmlns="" id="{61DDF8EF-4226-4595-ABEC-4BF7009B5E2C}"/>
              </a:ext>
            </a:extLst>
          </p:cNvPr>
          <p:cNvSpPr txBox="1"/>
          <p:nvPr/>
        </p:nvSpPr>
        <p:spPr>
          <a:xfrm>
            <a:off x="4715435" y="699950"/>
            <a:ext cx="1850146" cy="338426"/>
          </a:xfrm>
          <a:prstGeom prst="rect">
            <a:avLst/>
          </a:prstGeom>
          <a:solidFill>
            <a:schemeClr val="tx2"/>
          </a:solidFill>
        </p:spPr>
        <p:txBody>
          <a:bodyPr wrap="square" rtlCol="0">
            <a:spAutoFit/>
          </a:bodyPr>
          <a:lstStyle/>
          <a:p>
            <a:pPr algn="ctr" defTabSz="1218078" fontAlgn="base">
              <a:spcBef>
                <a:spcPct val="0"/>
              </a:spcBef>
              <a:spcAft>
                <a:spcPct val="0"/>
              </a:spcAft>
              <a:defRPr/>
            </a:pPr>
            <a:r>
              <a:rPr lang="en-US" altLang="zh-CN" sz="1599" b="1" kern="0" dirty="0">
                <a:solidFill>
                  <a:srgbClr val="C00000"/>
                </a:solidFill>
                <a:ea typeface="微软雅黑"/>
                <a:cs typeface="Arial" panose="020B0604020202020204" pitchFamily="34" charset="0"/>
              </a:rPr>
              <a:t>Motivations</a:t>
            </a:r>
          </a:p>
        </p:txBody>
      </p:sp>
      <p:sp>
        <p:nvSpPr>
          <p:cNvPr id="72" name="文本框 71">
            <a:extLst>
              <a:ext uri="{FF2B5EF4-FFF2-40B4-BE49-F238E27FC236}">
                <a16:creationId xmlns:a16="http://schemas.microsoft.com/office/drawing/2014/main" xmlns="" id="{2667B0AF-C832-448A-87B2-395992B54CC4}"/>
              </a:ext>
            </a:extLst>
          </p:cNvPr>
          <p:cNvSpPr txBox="1"/>
          <p:nvPr/>
        </p:nvSpPr>
        <p:spPr>
          <a:xfrm>
            <a:off x="8935780" y="687593"/>
            <a:ext cx="1850146" cy="338426"/>
          </a:xfrm>
          <a:prstGeom prst="rect">
            <a:avLst/>
          </a:prstGeom>
          <a:solidFill>
            <a:schemeClr val="tx2"/>
          </a:solidFill>
        </p:spPr>
        <p:txBody>
          <a:bodyPr wrap="square" rtlCol="0">
            <a:spAutoFit/>
          </a:bodyPr>
          <a:lstStyle/>
          <a:p>
            <a:pPr algn="ctr" defTabSz="1218078" fontAlgn="base">
              <a:spcBef>
                <a:spcPct val="0"/>
              </a:spcBef>
              <a:spcAft>
                <a:spcPct val="0"/>
              </a:spcAft>
              <a:defRPr/>
            </a:pPr>
            <a:r>
              <a:rPr lang="en-US" altLang="zh-CN" sz="1599" b="1" kern="0" dirty="0">
                <a:solidFill>
                  <a:srgbClr val="C00000"/>
                </a:solidFill>
                <a:ea typeface="微软雅黑"/>
                <a:cs typeface="Arial" panose="020B0604020202020204" pitchFamily="34" charset="0"/>
              </a:rPr>
              <a:t>Proposals</a:t>
            </a:r>
          </a:p>
        </p:txBody>
      </p:sp>
      <p:sp>
        <p:nvSpPr>
          <p:cNvPr id="73" name="文本框 72">
            <a:extLst>
              <a:ext uri="{FF2B5EF4-FFF2-40B4-BE49-F238E27FC236}">
                <a16:creationId xmlns:a16="http://schemas.microsoft.com/office/drawing/2014/main" xmlns="" id="{DD4FE3DB-178B-4C1F-9782-CC10FE1DA338}"/>
              </a:ext>
            </a:extLst>
          </p:cNvPr>
          <p:cNvSpPr txBox="1"/>
          <p:nvPr/>
        </p:nvSpPr>
        <p:spPr>
          <a:xfrm>
            <a:off x="719136" y="746781"/>
            <a:ext cx="1923322" cy="338426"/>
          </a:xfrm>
          <a:prstGeom prst="rect">
            <a:avLst/>
          </a:prstGeom>
          <a:solidFill>
            <a:schemeClr val="tx2"/>
          </a:solidFill>
        </p:spPr>
        <p:txBody>
          <a:bodyPr wrap="square" rtlCol="0">
            <a:spAutoFit/>
          </a:bodyPr>
          <a:lstStyle/>
          <a:p>
            <a:pPr algn="ctr" defTabSz="1218078" fontAlgn="base">
              <a:spcBef>
                <a:spcPct val="0"/>
              </a:spcBef>
              <a:spcAft>
                <a:spcPct val="0"/>
              </a:spcAft>
              <a:defRPr/>
            </a:pPr>
            <a:r>
              <a:rPr lang="en-US" altLang="zh-CN" sz="1599" b="1" kern="0" dirty="0">
                <a:solidFill>
                  <a:srgbClr val="C00000"/>
                </a:solidFill>
                <a:ea typeface="微软雅黑"/>
                <a:cs typeface="Arial" panose="020B0604020202020204" pitchFamily="34" charset="0"/>
              </a:rPr>
              <a:t>Directions</a:t>
            </a:r>
          </a:p>
        </p:txBody>
      </p:sp>
      <p:pic>
        <p:nvPicPr>
          <p:cNvPr id="74" name="图片 73">
            <a:extLst>
              <a:ext uri="{FF2B5EF4-FFF2-40B4-BE49-F238E27FC236}">
                <a16:creationId xmlns:a16="http://schemas.microsoft.com/office/drawing/2014/main" xmlns="" id="{34995734-FF4C-4A7A-92CC-A9AB8622C1B6}"/>
              </a:ext>
            </a:extLst>
          </p:cNvPr>
          <p:cNvPicPr>
            <a:picLocks noChangeAspect="1"/>
          </p:cNvPicPr>
          <p:nvPr/>
        </p:nvPicPr>
        <p:blipFill>
          <a:blip r:embed="rId2"/>
          <a:stretch>
            <a:fillRect/>
          </a:stretch>
        </p:blipFill>
        <p:spPr>
          <a:xfrm>
            <a:off x="7655374" y="1513798"/>
            <a:ext cx="4230415" cy="826586"/>
          </a:xfrm>
          <a:prstGeom prst="rect">
            <a:avLst/>
          </a:prstGeom>
        </p:spPr>
      </p:pic>
    </p:spTree>
    <p:extLst>
      <p:ext uri="{BB962C8B-B14F-4D97-AF65-F5344CB8AC3E}">
        <p14:creationId xmlns:p14="http://schemas.microsoft.com/office/powerpoint/2010/main" val="421888496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D4ECE1CE-C233-4261-95F1-6A26936CE030}"/>
              </a:ext>
            </a:extLst>
          </p:cNvPr>
          <p:cNvSpPr>
            <a:spLocks noGrp="1"/>
          </p:cNvSpPr>
          <p:nvPr>
            <p:ph type="subTitle" idx="1"/>
          </p:nvPr>
        </p:nvSpPr>
        <p:spPr>
          <a:xfrm>
            <a:off x="339386" y="231522"/>
            <a:ext cx="10736446" cy="467573"/>
          </a:xfrm>
        </p:spPr>
        <p:txBody>
          <a:bodyPr/>
          <a:lstStyle/>
          <a:p>
            <a:r>
              <a:rPr lang="en-US" altLang="zh-CN" dirty="0"/>
              <a:t>Duplexing evolution in Rel-19 (RWS-230324)</a:t>
            </a:r>
            <a:endParaRPr lang="zh-CN" altLang="en-US" dirty="0"/>
          </a:p>
        </p:txBody>
      </p:sp>
      <p:sp>
        <p:nvSpPr>
          <p:cNvPr id="4" name="等腰三角形 3">
            <a:extLst>
              <a:ext uri="{FF2B5EF4-FFF2-40B4-BE49-F238E27FC236}">
                <a16:creationId xmlns:a16="http://schemas.microsoft.com/office/drawing/2014/main" xmlns="" id="{3709F895-8483-40FC-88F0-4F59B7435FEE}"/>
              </a:ext>
            </a:extLst>
          </p:cNvPr>
          <p:cNvSpPr/>
          <p:nvPr/>
        </p:nvSpPr>
        <p:spPr bwMode="auto">
          <a:xfrm rot="10800000" flipV="1">
            <a:off x="6429793" y="1482341"/>
            <a:ext cx="5292133" cy="307148"/>
          </a:xfrm>
          <a:prstGeom prst="triangle">
            <a:avLst>
              <a:gd name="adj" fmla="val 50226"/>
            </a:avLst>
          </a:prstGeom>
          <a:gradFill flip="none" rotWithShape="1">
            <a:gsLst>
              <a:gs pos="0">
                <a:srgbClr val="FFFFFF">
                  <a:alpha val="48000"/>
                </a:srgbClr>
              </a:gs>
              <a:gs pos="28000">
                <a:schemeClr val="accent1">
                  <a:lumMod val="20000"/>
                  <a:lumOff val="80000"/>
                </a:schemeClr>
              </a:gs>
              <a:gs pos="100000">
                <a:schemeClr val="accent2">
                  <a:lumMod val="20000"/>
                  <a:lumOff val="80000"/>
                </a:schemeClr>
              </a:gs>
            </a:gsLst>
            <a:lin ang="16200000" scaled="1"/>
            <a:tileRect/>
          </a:gradFill>
          <a:ln w="9525" cap="flat" cmpd="sng" algn="ctr">
            <a:noFill/>
            <a:prstDash val="solid"/>
            <a:round/>
            <a:headEnd type="none" w="med" len="med"/>
            <a:tailEnd type="none" w="med" len="med"/>
          </a:ln>
          <a:effectLst/>
          <a:extLst/>
        </p:spPr>
        <p:txBody>
          <a:bodyPr vert="horz" wrap="square" lIns="91404" tIns="45702" rIns="91404" bIns="45702" numCol="1" rtlCol="0" anchor="t" anchorCtr="0" compatLnSpc="1">
            <a:prstTxWarp prst="textNoShape">
              <a:avLst/>
            </a:prstTxWarp>
          </a:bodyPr>
          <a:lstStyle/>
          <a:p>
            <a:pPr defTabSz="914400" fontAlgn="base">
              <a:spcBef>
                <a:spcPct val="0"/>
              </a:spcBef>
              <a:spcAft>
                <a:spcPct val="0"/>
              </a:spcAft>
              <a:defRPr/>
            </a:pPr>
            <a:endParaRPr lang="zh-CN" altLang="en-US" sz="1599" kern="0">
              <a:solidFill>
                <a:srgbClr val="000000"/>
              </a:solidFill>
              <a:latin typeface="Calibri" panose="020F0502020204030204" pitchFamily="34" charset="0"/>
              <a:ea typeface="宋体" charset="-122"/>
              <a:cs typeface="Calibri" panose="020F0502020204030204" pitchFamily="34" charset="0"/>
            </a:endParaRPr>
          </a:p>
        </p:txBody>
      </p:sp>
      <p:sp>
        <p:nvSpPr>
          <p:cNvPr id="5" name="圆角矩形 16">
            <a:extLst>
              <a:ext uri="{FF2B5EF4-FFF2-40B4-BE49-F238E27FC236}">
                <a16:creationId xmlns:a16="http://schemas.microsoft.com/office/drawing/2014/main" xmlns="" id="{1AB05E26-C5D3-4B3F-9EB7-22EBD6FA0AE1}"/>
              </a:ext>
            </a:extLst>
          </p:cNvPr>
          <p:cNvSpPr/>
          <p:nvPr/>
        </p:nvSpPr>
        <p:spPr>
          <a:xfrm>
            <a:off x="6276730" y="988543"/>
            <a:ext cx="5584343" cy="5270566"/>
          </a:xfrm>
          <a:prstGeom prst="roundRect">
            <a:avLst>
              <a:gd name="adj" fmla="val 3087"/>
            </a:avLst>
          </a:prstGeom>
          <a:noFill/>
          <a:ln w="19050" cap="flat" cmpd="sng" algn="ctr">
            <a:solidFill>
              <a:srgbClr val="666666">
                <a:lumMod val="40000"/>
                <a:lumOff val="60000"/>
              </a:srgbClr>
            </a:solidFill>
            <a:prstDash val="solid"/>
            <a:miter lim="800000"/>
          </a:ln>
          <a:effectLst/>
        </p:spPr>
        <p:txBody>
          <a:bodyPr rtlCol="0" anchor="ctr"/>
          <a:lstStyle/>
          <a:p>
            <a:pPr algn="ctr" defTabSz="914400">
              <a:defRPr/>
            </a:pPr>
            <a:endParaRPr lang="zh-CN" altLang="en-US" sz="1799" kern="0">
              <a:solidFill>
                <a:srgbClr val="666666"/>
              </a:solidFill>
              <a:latin typeface="Calibri"/>
              <a:ea typeface="等线" panose="02010600030101010101" pitchFamily="2" charset="-122"/>
              <a:cs typeface="Arial" panose="020B0604020202020204" pitchFamily="34" charset="0"/>
            </a:endParaRPr>
          </a:p>
        </p:txBody>
      </p:sp>
      <p:sp>
        <p:nvSpPr>
          <p:cNvPr id="6" name="圆角矩形 16">
            <a:extLst>
              <a:ext uri="{FF2B5EF4-FFF2-40B4-BE49-F238E27FC236}">
                <a16:creationId xmlns:a16="http://schemas.microsoft.com/office/drawing/2014/main" xmlns="" id="{17B32246-59AB-449A-86D4-1C43BD5C20D5}"/>
              </a:ext>
            </a:extLst>
          </p:cNvPr>
          <p:cNvSpPr/>
          <p:nvPr/>
        </p:nvSpPr>
        <p:spPr>
          <a:xfrm>
            <a:off x="514713" y="988543"/>
            <a:ext cx="5472613" cy="5270565"/>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algn="ctr" defTabSz="914400">
              <a:defRPr/>
            </a:pPr>
            <a:endParaRPr lang="zh-CN" altLang="en-US" sz="1799" kern="0">
              <a:solidFill>
                <a:srgbClr val="666666"/>
              </a:solidFill>
              <a:latin typeface="Calibri" panose="020F0502020204030204"/>
              <a:ea typeface="等线"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xmlns="" id="{BD0461AE-1DBE-4737-B181-B7E840CE3C18}"/>
              </a:ext>
            </a:extLst>
          </p:cNvPr>
          <p:cNvSpPr txBox="1"/>
          <p:nvPr/>
        </p:nvSpPr>
        <p:spPr>
          <a:xfrm>
            <a:off x="2533724" y="819331"/>
            <a:ext cx="1288553" cy="338422"/>
          </a:xfrm>
          <a:prstGeom prst="rect">
            <a:avLst/>
          </a:prstGeom>
          <a:solidFill>
            <a:srgbClr val="FFFFFF"/>
          </a:solidFill>
        </p:spPr>
        <p:txBody>
          <a:bodyPr wrap="square" rtlCol="0">
            <a:spAutoFit/>
          </a:bodyPr>
          <a:lstStyle/>
          <a:p>
            <a:pPr algn="ctr" defTabSz="1218078" fontAlgn="base">
              <a:spcBef>
                <a:spcPct val="0"/>
              </a:spcBef>
              <a:spcAft>
                <a:spcPct val="0"/>
              </a:spcAft>
              <a:defRPr/>
            </a:pPr>
            <a:r>
              <a:rPr lang="en-US" altLang="zh-CN" sz="1599" b="1" kern="0" dirty="0">
                <a:solidFill>
                  <a:srgbClr val="C00000"/>
                </a:solidFill>
                <a:ea typeface="微软雅黑"/>
                <a:cs typeface="Arial" panose="020B0604020202020204" pitchFamily="34" charset="0"/>
              </a:rPr>
              <a:t>Motivation</a:t>
            </a:r>
          </a:p>
        </p:txBody>
      </p:sp>
      <p:sp>
        <p:nvSpPr>
          <p:cNvPr id="8" name="矩形 7">
            <a:extLst>
              <a:ext uri="{FF2B5EF4-FFF2-40B4-BE49-F238E27FC236}">
                <a16:creationId xmlns:a16="http://schemas.microsoft.com/office/drawing/2014/main" xmlns="" id="{1A127CEC-88A2-46CC-8BBE-E3112CA78530}"/>
              </a:ext>
            </a:extLst>
          </p:cNvPr>
          <p:cNvSpPr/>
          <p:nvPr/>
        </p:nvSpPr>
        <p:spPr>
          <a:xfrm>
            <a:off x="6429793" y="1247794"/>
            <a:ext cx="5292133" cy="402971"/>
          </a:xfrm>
          <a:prstGeom prst="rect">
            <a:avLst/>
          </a:prstGeom>
          <a:solidFill>
            <a:srgbClr val="C00000"/>
          </a:solidFill>
        </p:spPr>
        <p:txBody>
          <a:bodyPr wrap="square" anchor="ctr">
            <a:noAutofit/>
          </a:bodyPr>
          <a:lstStyle/>
          <a:p>
            <a:pPr algn="ctr" defTabSz="914400" fontAlgn="base">
              <a:spcBef>
                <a:spcPct val="0"/>
              </a:spcBef>
              <a:spcAft>
                <a:spcPct val="0"/>
              </a:spcAft>
            </a:pPr>
            <a:r>
              <a:rPr lang="en-US" altLang="zh-CN" sz="1399" dirty="0">
                <a:solidFill>
                  <a:srgbClr val="FFFFFF"/>
                </a:solidFill>
                <a:latin typeface="Calibri" panose="020F0502020204030204"/>
                <a:ea typeface="微软雅黑" panose="020B0503020204020204" pitchFamily="34" charset="-122"/>
              </a:rPr>
              <a:t>Uplink enhancement </a:t>
            </a:r>
            <a:r>
              <a:rPr lang="en-US" altLang="zh-CN" sz="1399" dirty="0" smtClean="0">
                <a:solidFill>
                  <a:srgbClr val="FFFFFF"/>
                </a:solidFill>
                <a:latin typeface="Calibri" panose="020F0502020204030204"/>
                <a:ea typeface="微软雅黑" panose="020B0503020204020204" pitchFamily="34" charset="-122"/>
              </a:rPr>
              <a:t>with duplex </a:t>
            </a:r>
            <a:r>
              <a:rPr lang="en-US" altLang="zh-CN" sz="1399" dirty="0">
                <a:solidFill>
                  <a:srgbClr val="FFFFFF"/>
                </a:solidFill>
                <a:latin typeface="Calibri" panose="020F0502020204030204"/>
                <a:ea typeface="微软雅黑" panose="020B0503020204020204" pitchFamily="34" charset="-122"/>
              </a:rPr>
              <a:t>evolution</a:t>
            </a:r>
          </a:p>
        </p:txBody>
      </p:sp>
      <p:sp>
        <p:nvSpPr>
          <p:cNvPr id="9" name="文本框 8">
            <a:extLst>
              <a:ext uri="{FF2B5EF4-FFF2-40B4-BE49-F238E27FC236}">
                <a16:creationId xmlns:a16="http://schemas.microsoft.com/office/drawing/2014/main" xmlns="" id="{DEAC6C40-1BC5-4356-AB8C-ED63E418292E}"/>
              </a:ext>
            </a:extLst>
          </p:cNvPr>
          <p:cNvSpPr txBox="1"/>
          <p:nvPr/>
        </p:nvSpPr>
        <p:spPr>
          <a:xfrm>
            <a:off x="7466240" y="817071"/>
            <a:ext cx="3219236" cy="338422"/>
          </a:xfrm>
          <a:prstGeom prst="rect">
            <a:avLst/>
          </a:prstGeom>
          <a:solidFill>
            <a:srgbClr val="FFFFFF"/>
          </a:solidFill>
        </p:spPr>
        <p:txBody>
          <a:bodyPr wrap="square" rtlCol="0">
            <a:spAutoFit/>
          </a:bodyPr>
          <a:lstStyle/>
          <a:p>
            <a:pPr algn="ctr" defTabSz="1218078" fontAlgn="base">
              <a:spcBef>
                <a:spcPct val="0"/>
              </a:spcBef>
              <a:spcAft>
                <a:spcPct val="0"/>
              </a:spcAft>
              <a:defRPr/>
            </a:pPr>
            <a:r>
              <a:rPr lang="en-US" altLang="zh-CN" sz="1599" b="1" kern="0" dirty="0">
                <a:solidFill>
                  <a:srgbClr val="C00000"/>
                </a:solidFill>
                <a:ea typeface="微软雅黑"/>
                <a:cs typeface="Arial" panose="020B0604020202020204" pitchFamily="34" charset="0"/>
              </a:rPr>
              <a:t>Duplex evolution in Rel-19</a:t>
            </a:r>
          </a:p>
        </p:txBody>
      </p:sp>
      <p:sp>
        <p:nvSpPr>
          <p:cNvPr id="19" name="矩形 18"/>
          <p:cNvSpPr/>
          <p:nvPr/>
        </p:nvSpPr>
        <p:spPr>
          <a:xfrm>
            <a:off x="581399" y="3116617"/>
            <a:ext cx="5449823" cy="1692323"/>
          </a:xfrm>
          <a:prstGeom prst="rect">
            <a:avLst/>
          </a:prstGeom>
        </p:spPr>
        <p:txBody>
          <a:bodyPr wrap="square">
            <a:spAutoFit/>
          </a:bodyPr>
          <a:lstStyle/>
          <a:p>
            <a:pPr marL="285636" indent="-285636" defTabSz="914112">
              <a:lnSpc>
                <a:spcPct val="150000"/>
              </a:lnSpc>
              <a:buFont typeface="Wingdings" panose="05000000000000000000" pitchFamily="2" charset="2"/>
              <a:buChar char="p"/>
            </a:pPr>
            <a:r>
              <a:rPr kumimoji="1" lang="en-US" altLang="zh-CN" sz="1399"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Subband full duplex</a:t>
            </a:r>
            <a:r>
              <a:rPr kumimoji="1" lang="zh-CN" altLang="en-US" sz="1399"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a:t>
            </a:r>
            <a:endParaRPr kumimoji="1" lang="en-US" altLang="zh-CN" sz="1399" b="1"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a:p>
            <a:pPr marL="328894" lvl="1" indent="-168208" defTabSz="1187323">
              <a:buClr>
                <a:srgbClr val="1D1D1A"/>
              </a:buClr>
              <a:buFont typeface=".AppleSystemUIFont"/>
              <a:buChar char="&gt;"/>
              <a:tabLst>
                <a:tab pos="1207605" algn="ctr"/>
              </a:tabLst>
            </a:pPr>
            <a:r>
              <a:rPr lang="en-US" altLang="zh-CN" sz="1399"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Enable uplink coverage extension by 4~6dB</a:t>
            </a:r>
          </a:p>
          <a:p>
            <a:pPr marL="628439" lvl="1" indent="-171381" defTabSz="914400">
              <a:buFont typeface="Arial" panose="020B0604020202020204" pitchFamily="34" charset="0"/>
              <a:buChar char="•"/>
            </a:pPr>
            <a:r>
              <a:rPr kumimoji="1" lang="en-US" altLang="zh-CN" sz="11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Benefits</a:t>
            </a:r>
            <a:r>
              <a:rPr kumimoji="1" lang="en-US" altLang="zh-CN"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Improved uplink coverage </a:t>
            </a:r>
          </a:p>
          <a:p>
            <a:pPr marL="628439" lvl="1" indent="-171381" defTabSz="914400">
              <a:buFont typeface="Arial" panose="020B0604020202020204" pitchFamily="34" charset="0"/>
              <a:buChar char="•"/>
            </a:pPr>
            <a:r>
              <a:rPr kumimoji="1" lang="en-US" altLang="zh-CN" sz="11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Key challenge</a:t>
            </a:r>
            <a:r>
              <a:rPr kumimoji="1" lang="en-US" altLang="zh-CN"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a:t>
            </a:r>
            <a:r>
              <a:rPr kumimoji="1" lang="en-US" altLang="zh-CN" sz="11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Strong gNB-gNB co-channel inter-</a:t>
            </a:r>
            <a:r>
              <a:rPr kumimoji="1" lang="en-US" altLang="zh-CN" sz="1100" dirty="0" err="1">
                <a:solidFill>
                  <a:srgbClr val="FF0000"/>
                </a:solidFill>
                <a:latin typeface="Calibri" panose="020F0502020204030204" pitchFamily="34" charset="0"/>
                <a:ea typeface="Microsoft YaHei" panose="020B0503020204020204" pitchFamily="34" charset="-122"/>
                <a:cs typeface="Calibri" panose="020F0502020204030204" pitchFamily="34" charset="0"/>
              </a:rPr>
              <a:t>subband</a:t>
            </a:r>
            <a:r>
              <a:rPr kumimoji="1" lang="en-US" altLang="zh-CN" sz="11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 interference </a:t>
            </a:r>
            <a:r>
              <a:rPr kumimoji="1" lang="en-US" altLang="zh-CN"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including leakage and blocking</a:t>
            </a:r>
            <a:endParaRPr kumimoji="1" lang="zh-CN" altLang="en-US"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628439" lvl="1" indent="-171381" defTabSz="914400">
              <a:buFont typeface="Arial" panose="020B0604020202020204" pitchFamily="34" charset="0"/>
              <a:buChar char="•"/>
            </a:pPr>
            <a:r>
              <a:rPr kumimoji="1" lang="en-US" altLang="zh-CN" sz="11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Potential solutions</a:t>
            </a:r>
            <a:r>
              <a:rPr kumimoji="1" lang="en-US" altLang="zh-CN"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Uplink muting resource for gNB-gNB CLI measurement; </a:t>
            </a:r>
            <a:r>
              <a:rPr kumimoji="1" lang="en-US" altLang="zh-CN" sz="11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gNB-gNB channel measurement for b</a:t>
            </a:r>
            <a:r>
              <a:rPr kumimoji="1" lang="en-US" altLang="zh-CN" sz="11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eam nulling</a:t>
            </a:r>
            <a:endParaRPr lang="en-US" altLang="zh-CN" sz="1399"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328894" lvl="1" indent="-168208" defTabSz="1187323">
              <a:buClr>
                <a:srgbClr val="1D1D1A"/>
              </a:buClr>
              <a:buFont typeface=".AppleSystemUIFont"/>
              <a:buChar char="&gt;"/>
              <a:tabLst>
                <a:tab pos="1207605" algn="ctr"/>
              </a:tabLst>
            </a:pPr>
            <a:r>
              <a:rPr lang="en-US" altLang="zh-CN" sz="1399"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Enable low latency application requiring &lt;4ms latency</a:t>
            </a:r>
          </a:p>
        </p:txBody>
      </p:sp>
      <p:sp>
        <p:nvSpPr>
          <p:cNvPr id="27" name="矩形 26"/>
          <p:cNvSpPr/>
          <p:nvPr/>
        </p:nvSpPr>
        <p:spPr>
          <a:xfrm>
            <a:off x="6415859" y="1768657"/>
            <a:ext cx="5319998" cy="4261679"/>
          </a:xfrm>
          <a:prstGeom prst="rect">
            <a:avLst/>
          </a:prstGeom>
        </p:spPr>
        <p:txBody>
          <a:bodyPr wrap="square">
            <a:spAutoFit/>
          </a:bodyPr>
          <a:lstStyle/>
          <a:p>
            <a:pPr marL="296744" indent="-285636" defTabSz="1187323">
              <a:buClr>
                <a:srgbClr val="000000"/>
              </a:buClr>
              <a:buFont typeface="Wingdings" panose="05000000000000000000" pitchFamily="2" charset="2"/>
              <a:buChar char="p"/>
              <a:tabLst>
                <a:tab pos="1207605" algn="ctr"/>
              </a:tabLst>
            </a:pPr>
            <a:r>
              <a:rPr lang="en-US" altLang="zh-CN" sz="1399" dirty="0">
                <a:solidFill>
                  <a:srgbClr val="1D1D1A"/>
                </a:solidFill>
                <a:latin typeface="Calibri" panose="020F0502020204030204" pitchFamily="34" charset="0"/>
                <a:ea typeface="Microsoft YaHei" panose="020B0503020204020204" pitchFamily="34" charset="-122"/>
                <a:cs typeface="Calibri" panose="020F0502020204030204" pitchFamily="34" charset="0"/>
              </a:rPr>
              <a:t>Specify solutions to enable gNB-gNB co-channel CLI management for SBFD and flexible/dynamic TDD [RAN1]</a:t>
            </a:r>
          </a:p>
          <a:p>
            <a:pPr marL="328894" lvl="1" indent="-168208" defTabSz="1187323">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UE uplink muting resources for gNB-gNB co-channel CLI measurement</a:t>
            </a:r>
          </a:p>
          <a:p>
            <a:pPr marL="328894" lvl="1" indent="-168208" defTabSz="1187323">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Enhanced CSI-RS for gNB-gNB co-channel CLI/channel measurement</a:t>
            </a:r>
          </a:p>
          <a:p>
            <a:pPr marL="296744" indent="-285636" defTabSz="1187323">
              <a:buClr>
                <a:srgbClr val="000000"/>
              </a:buClr>
              <a:buFont typeface="Wingdings" panose="05000000000000000000" pitchFamily="2" charset="2"/>
              <a:buChar char="p"/>
              <a:tabLst>
                <a:tab pos="1207605" algn="ctr"/>
              </a:tabLst>
            </a:pPr>
            <a:r>
              <a:rPr lang="en-US" altLang="zh-CN" sz="1399" dirty="0">
                <a:solidFill>
                  <a:srgbClr val="1D1D1A"/>
                </a:solidFill>
                <a:latin typeface="Calibri" panose="020F0502020204030204" pitchFamily="34" charset="0"/>
                <a:ea typeface="Microsoft YaHei" panose="020B0503020204020204" pitchFamily="34" charset="-122"/>
                <a:cs typeface="Calibri" panose="020F0502020204030204" pitchFamily="34" charset="0"/>
              </a:rPr>
              <a:t>Specify signaling and UE procedure to enable SBFD operation [RAN1]</a:t>
            </a:r>
          </a:p>
          <a:p>
            <a:pPr marL="328894" lvl="1" indent="-168208" defTabSz="1187323">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Time and frequency location configuration of UL/DL </a:t>
            </a:r>
            <a:r>
              <a:rPr lang="en-US" altLang="zh-CN" sz="12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subband</a:t>
            </a:r>
            <a:endPar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328894" lvl="1" indent="-168208" defTabSz="1187323">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UE collision handling between UL transmission and DL reception for SBFD-aware UEs </a:t>
            </a:r>
          </a:p>
          <a:p>
            <a:pPr marL="328894" lvl="1" indent="-168208" defTabSz="1187323">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Enhancements to physical layer channels/signals and procedures for SBFD [RAN1]</a:t>
            </a:r>
          </a:p>
          <a:p>
            <a:pPr marL="640898" lvl="1" indent="-168208" defTabSz="1187323">
              <a:buClr>
                <a:srgbClr val="1D1D1A"/>
              </a:buClr>
              <a:buFont typeface=".AppleSystemUIFont"/>
              <a:buChar char="-"/>
              <a:tabLst>
                <a:tab pos="1207605" algn="ctr"/>
              </a:tabLst>
            </a:pPr>
            <a:r>
              <a:rPr lang="en-US" altLang="zh-CN" sz="105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Frequency resource allocation of PDSCH/PUSCH in case of unaligned boundaries between RBG/PRG(s) and SBFD </a:t>
            </a:r>
            <a:r>
              <a:rPr lang="en-US" altLang="zh-CN" sz="105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subband</a:t>
            </a:r>
            <a:r>
              <a:rPr lang="en-US" altLang="zh-CN" sz="105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(s)</a:t>
            </a:r>
          </a:p>
          <a:p>
            <a:pPr marL="640898" lvl="1" indent="-168208" defTabSz="1187323">
              <a:buClr>
                <a:srgbClr val="1D1D1A"/>
              </a:buClr>
              <a:buFont typeface=".AppleSystemUIFont"/>
              <a:buChar char="-"/>
              <a:tabLst>
                <a:tab pos="1207605" algn="ctr"/>
              </a:tabLst>
            </a:pPr>
            <a:r>
              <a:rPr lang="en-US" altLang="zh-CN" sz="105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Frequency resource allocation of CSI-RS and </a:t>
            </a:r>
            <a:r>
              <a:rPr lang="en-US" altLang="zh-CN" sz="105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subband</a:t>
            </a:r>
            <a:r>
              <a:rPr lang="en-US" altLang="zh-CN" sz="105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configuration of CSI reporting across DL subbands</a:t>
            </a:r>
          </a:p>
          <a:p>
            <a:pPr marL="640898" lvl="1" indent="-168208" defTabSz="1187323">
              <a:buClr>
                <a:srgbClr val="1D1D1A"/>
              </a:buClr>
              <a:buFont typeface=".AppleSystemUIFont"/>
              <a:buChar char="-"/>
              <a:tabLst>
                <a:tab pos="1207605" algn="ctr"/>
              </a:tabLst>
            </a:pPr>
            <a:r>
              <a:rPr lang="en-US" altLang="zh-CN" sz="105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Enhancement to UL transmissions and DL receptions across SBFD symbols and non SBFD symbols in different slots </a:t>
            </a:r>
          </a:p>
          <a:p>
            <a:pPr marL="296744" indent="-285636" defTabSz="1187323">
              <a:buClr>
                <a:srgbClr val="000000"/>
              </a:buClr>
              <a:buFont typeface="Wingdings" panose="05000000000000000000" pitchFamily="2" charset="2"/>
              <a:buChar char="p"/>
              <a:tabLst>
                <a:tab pos="1207605" algn="ctr"/>
              </a:tabLst>
            </a:pPr>
            <a:r>
              <a:rPr lang="en-US" altLang="zh-CN" sz="1399" dirty="0">
                <a:solidFill>
                  <a:srgbClr val="1D1D1A"/>
                </a:solidFill>
                <a:latin typeface="Calibri" panose="020F0502020204030204" pitchFamily="34" charset="0"/>
                <a:ea typeface="Microsoft YaHei" panose="020B0503020204020204" pitchFamily="34" charset="-122"/>
                <a:cs typeface="Calibri" panose="020F0502020204030204" pitchFamily="34" charset="0"/>
              </a:rPr>
              <a:t>Specify gNB RF requirement to enable SBFD operation [RAN4]</a:t>
            </a:r>
          </a:p>
          <a:p>
            <a:pPr marL="296744" indent="-285636" defTabSz="1187323">
              <a:buClr>
                <a:srgbClr val="000000"/>
              </a:buClr>
              <a:buFont typeface="Wingdings" panose="05000000000000000000" pitchFamily="2" charset="2"/>
              <a:buChar char="p"/>
              <a:tabLst>
                <a:tab pos="1207605" algn="ctr"/>
              </a:tabLst>
            </a:pPr>
            <a:r>
              <a:rPr lang="en-US" altLang="zh-CN" sz="1399" dirty="0">
                <a:solidFill>
                  <a:srgbClr val="1D1D1A">
                    <a:lumMod val="25000"/>
                    <a:lumOff val="75000"/>
                  </a:srgbClr>
                </a:solidFill>
                <a:latin typeface="Calibri" panose="020F0502020204030204" pitchFamily="34" charset="0"/>
                <a:ea typeface="Microsoft YaHei" panose="020B0503020204020204" pitchFamily="34" charset="-122"/>
                <a:cs typeface="Calibri" panose="020F0502020204030204" pitchFamily="34" charset="0"/>
              </a:rPr>
              <a:t>Specify solutions to enable UE-UE co-channel CLI management for SBFD and flexible/dynamic TDD [RAN1] (if identified beneficial and TU allows)</a:t>
            </a:r>
          </a:p>
          <a:p>
            <a:pPr marL="328894" lvl="1" indent="-168208" defTabSz="1187323">
              <a:buClr>
                <a:srgbClr val="1D1D1A"/>
              </a:buClr>
              <a:buFont typeface=".AppleSystemUIFont"/>
              <a:buChar char="&gt;"/>
              <a:tabLst>
                <a:tab pos="1207605" algn="ctr"/>
              </a:tabLst>
            </a:pPr>
            <a:r>
              <a:rPr lang="en-US" altLang="zh-CN" sz="1200" dirty="0">
                <a:solidFill>
                  <a:srgbClr val="1D1D1A">
                    <a:lumMod val="25000"/>
                    <a:lumOff val="75000"/>
                  </a:srgbClr>
                </a:solidFill>
                <a:latin typeface="Calibri" panose="020F0502020204030204" pitchFamily="34" charset="0"/>
                <a:ea typeface="Microsoft YaHei" panose="020B0503020204020204" pitchFamily="34" charset="-122"/>
                <a:cs typeface="Calibri" panose="020F0502020204030204" pitchFamily="34" charset="0"/>
              </a:rPr>
              <a:t>L1/L2 based UE-UE measurement and reporting </a:t>
            </a:r>
          </a:p>
        </p:txBody>
      </p:sp>
      <p:grpSp>
        <p:nvGrpSpPr>
          <p:cNvPr id="10" name="Group 9"/>
          <p:cNvGrpSpPr/>
          <p:nvPr/>
        </p:nvGrpSpPr>
        <p:grpSpPr>
          <a:xfrm>
            <a:off x="748823" y="4892685"/>
            <a:ext cx="5148259" cy="1296366"/>
            <a:chOff x="748823" y="4892685"/>
            <a:chExt cx="5148259" cy="1296366"/>
          </a:xfrm>
        </p:grpSpPr>
        <p:pic>
          <p:nvPicPr>
            <p:cNvPr id="20" name="图片 19"/>
            <p:cNvPicPr>
              <a:picLocks noChangeAspect="1"/>
            </p:cNvPicPr>
            <p:nvPr/>
          </p:nvPicPr>
          <p:blipFill>
            <a:blip r:embed="rId2"/>
            <a:stretch>
              <a:fillRect/>
            </a:stretch>
          </p:blipFill>
          <p:spPr>
            <a:xfrm>
              <a:off x="748823" y="5135208"/>
              <a:ext cx="2430047" cy="1023130"/>
            </a:xfrm>
            <a:prstGeom prst="rect">
              <a:avLst/>
            </a:prstGeom>
          </p:spPr>
        </p:pic>
        <p:sp>
          <p:nvSpPr>
            <p:cNvPr id="21" name="文本框 20"/>
            <p:cNvSpPr txBox="1"/>
            <p:nvPr/>
          </p:nvSpPr>
          <p:spPr>
            <a:xfrm>
              <a:off x="854137" y="4892685"/>
              <a:ext cx="2021973" cy="157122"/>
            </a:xfrm>
            <a:prstGeom prst="rect">
              <a:avLst/>
            </a:prstGeom>
            <a:noFill/>
          </p:spPr>
          <p:txBody>
            <a:bodyPr wrap="none" lIns="0" tIns="0" rIns="0" bIns="0" rtlCol="0">
              <a:spAutoFit/>
            </a:bodyPr>
            <a:lstStyle/>
            <a:p>
              <a:pPr defTabSz="914400"/>
              <a:r>
                <a:rPr kumimoji="1" lang="en-US" altLang="zh-CN" sz="1200" b="1" dirty="0">
                  <a:solidFill>
                    <a:srgbClr val="FF9900"/>
                  </a:solidFill>
                  <a:latin typeface="Microsoft YaHei" panose="020B0503020204020204" pitchFamily="34" charset="-122"/>
                  <a:ea typeface="Microsoft YaHei" panose="020B0503020204020204" pitchFamily="34" charset="-122"/>
                </a:rPr>
                <a:t>Outdoor Homogeneous SBFD</a:t>
              </a:r>
              <a:endParaRPr kumimoji="1" lang="zh-CN" altLang="en-US" sz="1200" b="1" dirty="0">
                <a:solidFill>
                  <a:srgbClr val="FF9900"/>
                </a:solidFill>
                <a:latin typeface="Microsoft YaHei" panose="020B0503020204020204" pitchFamily="34" charset="-122"/>
                <a:ea typeface="Microsoft YaHei" panose="020B0503020204020204" pitchFamily="34" charset="-122"/>
              </a:endParaRPr>
            </a:p>
          </p:txBody>
        </p:sp>
        <p:pic>
          <p:nvPicPr>
            <p:cNvPr id="28" name="图片 27"/>
            <p:cNvPicPr>
              <a:picLocks noChangeAspect="1"/>
            </p:cNvPicPr>
            <p:nvPr/>
          </p:nvPicPr>
          <p:blipFill>
            <a:blip r:embed="rId3"/>
            <a:stretch>
              <a:fillRect/>
            </a:stretch>
          </p:blipFill>
          <p:spPr>
            <a:xfrm>
              <a:off x="3662497" y="5183950"/>
              <a:ext cx="2234585" cy="1005101"/>
            </a:xfrm>
            <a:prstGeom prst="rect">
              <a:avLst/>
            </a:prstGeom>
          </p:spPr>
        </p:pic>
        <p:sp>
          <p:nvSpPr>
            <p:cNvPr id="29" name="文本框 28"/>
            <p:cNvSpPr txBox="1"/>
            <p:nvPr/>
          </p:nvSpPr>
          <p:spPr>
            <a:xfrm>
              <a:off x="4164925" y="4898656"/>
              <a:ext cx="1160632" cy="157122"/>
            </a:xfrm>
            <a:prstGeom prst="rect">
              <a:avLst/>
            </a:prstGeom>
            <a:noFill/>
          </p:spPr>
          <p:txBody>
            <a:bodyPr wrap="none" lIns="0" tIns="0" rIns="0" bIns="0" rtlCol="0">
              <a:spAutoFit/>
            </a:bodyPr>
            <a:lstStyle/>
            <a:p>
              <a:pPr defTabSz="914400"/>
              <a:r>
                <a:rPr kumimoji="1" lang="en-US" altLang="zh-CN" sz="1200" b="1" dirty="0">
                  <a:solidFill>
                    <a:srgbClr val="FF9900"/>
                  </a:solidFill>
                  <a:latin typeface="Microsoft YaHei" panose="020B0503020204020204" pitchFamily="34" charset="-122"/>
                  <a:ea typeface="Microsoft YaHei" panose="020B0503020204020204" pitchFamily="34" charset="-122"/>
                </a:rPr>
                <a:t>Out-indoor SBFD</a:t>
              </a:r>
              <a:endParaRPr kumimoji="1" lang="zh-CN" altLang="en-US" sz="1200" b="1" dirty="0">
                <a:solidFill>
                  <a:srgbClr val="FF9900"/>
                </a:solidFill>
                <a:latin typeface="Microsoft YaHei" panose="020B0503020204020204" pitchFamily="34" charset="-122"/>
                <a:ea typeface="Microsoft YaHei" panose="020B0503020204020204" pitchFamily="34" charset="-122"/>
              </a:endParaRPr>
            </a:p>
          </p:txBody>
        </p:sp>
      </p:grpSp>
      <p:sp>
        <p:nvSpPr>
          <p:cNvPr id="31" name="矩形 30"/>
          <p:cNvSpPr/>
          <p:nvPr/>
        </p:nvSpPr>
        <p:spPr>
          <a:xfrm>
            <a:off x="581398" y="1170083"/>
            <a:ext cx="2359690" cy="380938"/>
          </a:xfrm>
          <a:prstGeom prst="rect">
            <a:avLst/>
          </a:prstGeom>
        </p:spPr>
        <p:txBody>
          <a:bodyPr wrap="square">
            <a:spAutoFit/>
          </a:bodyPr>
          <a:lstStyle/>
          <a:p>
            <a:pPr marL="285636" indent="-285636" defTabSz="914112">
              <a:lnSpc>
                <a:spcPct val="150000"/>
              </a:lnSpc>
              <a:buFont typeface="Wingdings" panose="05000000000000000000" pitchFamily="2" charset="2"/>
              <a:buChar char="p"/>
            </a:pPr>
            <a:r>
              <a:rPr kumimoji="1" lang="en-US" altLang="zh-CN" sz="1399"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Flexible TDD</a:t>
            </a:r>
            <a:r>
              <a:rPr kumimoji="1" lang="zh-CN" altLang="en-US" sz="1399"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a:t>
            </a:r>
            <a:endParaRPr kumimoji="1" lang="en-US" altLang="zh-CN" sz="1399" b="1"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32" name="文本框 31"/>
          <p:cNvSpPr txBox="1"/>
          <p:nvPr/>
        </p:nvSpPr>
        <p:spPr>
          <a:xfrm>
            <a:off x="2889494" y="1456143"/>
            <a:ext cx="2979780" cy="184594"/>
          </a:xfrm>
          <a:prstGeom prst="rect">
            <a:avLst/>
          </a:prstGeom>
          <a:noFill/>
        </p:spPr>
        <p:txBody>
          <a:bodyPr wrap="none" lIns="0" tIns="0" rIns="0" bIns="0" rtlCol="0">
            <a:spAutoFit/>
          </a:bodyPr>
          <a:lstStyle/>
          <a:p>
            <a:pPr defTabSz="914400"/>
            <a:r>
              <a:rPr kumimoji="1" lang="en-US" altLang="zh-CN" sz="1200" b="1" dirty="0">
                <a:solidFill>
                  <a:srgbClr val="FF9900"/>
                </a:solidFill>
                <a:latin typeface="Microsoft YaHei" panose="020B0503020204020204" pitchFamily="34" charset="-122"/>
                <a:ea typeface="Microsoft YaHei" panose="020B0503020204020204" pitchFamily="34" charset="-122"/>
              </a:rPr>
              <a:t>Outdoor-indoor Dynamic/flexible TDD</a:t>
            </a:r>
            <a:endParaRPr kumimoji="1" lang="zh-CN" altLang="en-US" sz="1200" b="1" dirty="0">
              <a:solidFill>
                <a:srgbClr val="FF9900"/>
              </a:solidFill>
              <a:latin typeface="Microsoft YaHei" panose="020B0503020204020204" pitchFamily="34" charset="-122"/>
              <a:ea typeface="Microsoft YaHei" panose="020B0503020204020204" pitchFamily="34" charset="-122"/>
            </a:endParaRPr>
          </a:p>
        </p:txBody>
      </p:sp>
      <p:pic>
        <p:nvPicPr>
          <p:cNvPr id="35" name="图片 34"/>
          <p:cNvPicPr>
            <a:picLocks noChangeAspect="1"/>
          </p:cNvPicPr>
          <p:nvPr/>
        </p:nvPicPr>
        <p:blipFill>
          <a:blip r:embed="rId4"/>
          <a:stretch>
            <a:fillRect/>
          </a:stretch>
        </p:blipFill>
        <p:spPr>
          <a:xfrm>
            <a:off x="2853209" y="1800353"/>
            <a:ext cx="3081681" cy="1316446"/>
          </a:xfrm>
          <a:prstGeom prst="rect">
            <a:avLst/>
          </a:prstGeom>
        </p:spPr>
      </p:pic>
      <p:sp>
        <p:nvSpPr>
          <p:cNvPr id="36" name="文本框 35"/>
          <p:cNvSpPr txBox="1"/>
          <p:nvPr/>
        </p:nvSpPr>
        <p:spPr>
          <a:xfrm>
            <a:off x="684787" y="1620433"/>
            <a:ext cx="2168422" cy="1354217"/>
          </a:xfrm>
          <a:prstGeom prst="rect">
            <a:avLst/>
          </a:prstGeom>
          <a:noFill/>
        </p:spPr>
        <p:txBody>
          <a:bodyPr wrap="square" lIns="0" tIns="0" rIns="0" bIns="0" rtlCol="0">
            <a:spAutoFit/>
          </a:bodyPr>
          <a:lstStyle>
            <a:defPPr>
              <a:defRPr lang="zh-CN"/>
            </a:defPPr>
            <a:lvl1pPr marL="171450" indent="-171450">
              <a:lnSpc>
                <a:spcPct val="150000"/>
              </a:lnSpc>
              <a:buFont typeface="Arial" panose="020B0604020202020204" pitchFamily="34" charset="0"/>
              <a:buChar char="•"/>
              <a:defRPr kumimoji="1" sz="900">
                <a:solidFill>
                  <a:schemeClr val="accent1"/>
                </a:solidFill>
                <a:latin typeface="Microsoft YaHei" panose="020B0503020204020204" pitchFamily="34" charset="-122"/>
                <a:ea typeface="Microsoft YaHei" panose="020B0503020204020204" pitchFamily="34" charset="-122"/>
              </a:defRPr>
            </a:lvl1pPr>
          </a:lstStyle>
          <a:p>
            <a:pPr defTabSz="914400">
              <a:lnSpc>
                <a:spcPct val="100000"/>
              </a:lnSpc>
            </a:pPr>
            <a:r>
              <a:rPr lang="en-US" altLang="zh-CN" sz="1100" b="1" dirty="0">
                <a:solidFill>
                  <a:srgbClr val="1D1D1A"/>
                </a:solidFill>
                <a:latin typeface="Calibri" panose="020F0502020204030204" pitchFamily="34" charset="0"/>
                <a:cs typeface="Calibri" panose="020F0502020204030204" pitchFamily="34" charset="0"/>
              </a:rPr>
              <a:t>Benefit</a:t>
            </a:r>
            <a:r>
              <a:rPr lang="zh-CN" altLang="en-US" sz="1100" dirty="0">
                <a:solidFill>
                  <a:srgbClr val="1D1D1A"/>
                </a:solidFill>
                <a:latin typeface="Calibri" panose="020F0502020204030204" pitchFamily="34" charset="0"/>
                <a:cs typeface="Calibri" panose="020F0502020204030204" pitchFamily="34" charset="0"/>
              </a:rPr>
              <a:t>：</a:t>
            </a:r>
            <a:r>
              <a:rPr lang="en-US" altLang="zh-CN" sz="1100" dirty="0">
                <a:solidFill>
                  <a:srgbClr val="1D1D1A"/>
                </a:solidFill>
                <a:latin typeface="Calibri" panose="020F0502020204030204" pitchFamily="34" charset="0"/>
                <a:cs typeface="Calibri" panose="020F0502020204030204" pitchFamily="34" charset="0"/>
              </a:rPr>
              <a:t>Boosted uplink throughput</a:t>
            </a:r>
          </a:p>
          <a:p>
            <a:pPr defTabSz="914400">
              <a:lnSpc>
                <a:spcPct val="100000"/>
              </a:lnSpc>
            </a:pPr>
            <a:r>
              <a:rPr lang="en-US" altLang="zh-CN" sz="1100" b="1" dirty="0">
                <a:solidFill>
                  <a:srgbClr val="1D1D1A"/>
                </a:solidFill>
                <a:latin typeface="Calibri" panose="020F0502020204030204" pitchFamily="34" charset="0"/>
                <a:cs typeface="Calibri" panose="020F0502020204030204" pitchFamily="34" charset="0"/>
              </a:rPr>
              <a:t>Key challenge</a:t>
            </a:r>
            <a:r>
              <a:rPr lang="en-US" altLang="zh-CN" sz="1100" dirty="0">
                <a:solidFill>
                  <a:srgbClr val="1D1D1A"/>
                </a:solidFill>
                <a:latin typeface="Calibri" panose="020F0502020204030204" pitchFamily="34" charset="0"/>
                <a:cs typeface="Calibri" panose="020F0502020204030204" pitchFamily="34" charset="0"/>
              </a:rPr>
              <a:t>: </a:t>
            </a:r>
            <a:r>
              <a:rPr lang="en-US" altLang="zh-CN" sz="1100" dirty="0">
                <a:solidFill>
                  <a:srgbClr val="FF0000"/>
                </a:solidFill>
                <a:latin typeface="Calibri" panose="020F0502020204030204" pitchFamily="34" charset="0"/>
                <a:cs typeface="Calibri" panose="020F0502020204030204" pitchFamily="34" charset="0"/>
              </a:rPr>
              <a:t>gNB-gNB co-channel intra-</a:t>
            </a:r>
            <a:r>
              <a:rPr lang="en-US" altLang="zh-CN" sz="1100" dirty="0" err="1">
                <a:solidFill>
                  <a:srgbClr val="FF0000"/>
                </a:solidFill>
                <a:latin typeface="Calibri" panose="020F0502020204030204" pitchFamily="34" charset="0"/>
                <a:cs typeface="Calibri" panose="020F0502020204030204" pitchFamily="34" charset="0"/>
              </a:rPr>
              <a:t>subband</a:t>
            </a:r>
            <a:r>
              <a:rPr lang="en-US" altLang="zh-CN" sz="1100" dirty="0">
                <a:solidFill>
                  <a:srgbClr val="FF0000"/>
                </a:solidFill>
                <a:latin typeface="Calibri" panose="020F0502020204030204" pitchFamily="34" charset="0"/>
                <a:cs typeface="Calibri" panose="020F0502020204030204" pitchFamily="34" charset="0"/>
              </a:rPr>
              <a:t> interference</a:t>
            </a:r>
            <a:endParaRPr lang="zh-CN" altLang="en-US" sz="1100" dirty="0">
              <a:solidFill>
                <a:srgbClr val="FF0000"/>
              </a:solidFill>
              <a:latin typeface="Calibri" panose="020F0502020204030204" pitchFamily="34" charset="0"/>
              <a:cs typeface="Calibri" panose="020F0502020204030204" pitchFamily="34" charset="0"/>
            </a:endParaRPr>
          </a:p>
          <a:p>
            <a:pPr defTabSz="914400">
              <a:lnSpc>
                <a:spcPct val="100000"/>
              </a:lnSpc>
            </a:pPr>
            <a:r>
              <a:rPr lang="en-US" altLang="zh-CN" sz="1100" b="1" dirty="0">
                <a:solidFill>
                  <a:srgbClr val="1D1D1A"/>
                </a:solidFill>
                <a:latin typeface="Calibri" panose="020F0502020204030204" pitchFamily="34" charset="0"/>
                <a:cs typeface="Calibri" panose="020F0502020204030204" pitchFamily="34" charset="0"/>
              </a:rPr>
              <a:t>Potential solutions</a:t>
            </a:r>
            <a:r>
              <a:rPr lang="en-US" altLang="zh-CN" sz="1100" dirty="0">
                <a:solidFill>
                  <a:srgbClr val="1D1D1A"/>
                </a:solidFill>
                <a:latin typeface="Calibri" panose="020F0502020204030204" pitchFamily="34" charset="0"/>
                <a:cs typeface="Calibri" panose="020F0502020204030204" pitchFamily="34" charset="0"/>
              </a:rPr>
              <a:t>: Uplink muting resources for </a:t>
            </a:r>
            <a:r>
              <a:rPr lang="en-US" altLang="zh-CN" sz="1100" dirty="0" err="1">
                <a:solidFill>
                  <a:srgbClr val="1D1D1A"/>
                </a:solidFill>
                <a:latin typeface="Calibri" panose="020F0502020204030204" pitchFamily="34" charset="0"/>
                <a:cs typeface="Calibri" panose="020F0502020204030204" pitchFamily="34" charset="0"/>
              </a:rPr>
              <a:t>gNB-gNB</a:t>
            </a:r>
            <a:r>
              <a:rPr lang="en-US" altLang="zh-CN" sz="1100" dirty="0">
                <a:solidFill>
                  <a:srgbClr val="1D1D1A"/>
                </a:solidFill>
                <a:latin typeface="Calibri" panose="020F0502020204030204" pitchFamily="34" charset="0"/>
                <a:cs typeface="Calibri" panose="020F0502020204030204" pitchFamily="34" charset="0"/>
              </a:rPr>
              <a:t> CLI measurement</a:t>
            </a:r>
            <a:endParaRPr lang="zh-CN" altLang="en-US" sz="1100" dirty="0">
              <a:solidFill>
                <a:srgbClr val="1D1D1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4927641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9"/>
          <p:cNvPicPr>
            <a:picLocks noChangeAspect="1"/>
          </p:cNvPicPr>
          <p:nvPr/>
        </p:nvPicPr>
        <p:blipFill>
          <a:blip r:embed="rId2"/>
          <a:stretch>
            <a:fillRect/>
          </a:stretch>
        </p:blipFill>
        <p:spPr>
          <a:xfrm>
            <a:off x="6991272" y="3653582"/>
            <a:ext cx="3799353" cy="966535"/>
          </a:xfrm>
          <a:prstGeom prst="rect">
            <a:avLst/>
          </a:prstGeom>
        </p:spPr>
      </p:pic>
      <p:sp>
        <p:nvSpPr>
          <p:cNvPr id="2" name="Subtitle 1">
            <a:extLst>
              <a:ext uri="{FF2B5EF4-FFF2-40B4-BE49-F238E27FC236}">
                <a16:creationId xmlns:a16="http://schemas.microsoft.com/office/drawing/2014/main" xmlns="" id="{CB86A914-599B-4249-BD90-81470048650B}"/>
              </a:ext>
            </a:extLst>
          </p:cNvPr>
          <p:cNvSpPr>
            <a:spLocks noGrp="1"/>
          </p:cNvSpPr>
          <p:nvPr>
            <p:ph type="subTitle" idx="1"/>
          </p:nvPr>
        </p:nvSpPr>
        <p:spPr>
          <a:xfrm>
            <a:off x="328581" y="211357"/>
            <a:ext cx="10740640" cy="551383"/>
          </a:xfrm>
        </p:spPr>
        <p:txBody>
          <a:bodyPr/>
          <a:lstStyle/>
          <a:p>
            <a:r>
              <a:rPr lang="en-US" altLang="zh-CN" dirty="0"/>
              <a:t>NTN enhancements in Rel-19</a:t>
            </a:r>
            <a:endParaRPr lang="zh-CN" altLang="en-US" dirty="0"/>
          </a:p>
        </p:txBody>
      </p:sp>
      <p:sp>
        <p:nvSpPr>
          <p:cNvPr id="5" name="圆角矩形 16">
            <a:extLst>
              <a:ext uri="{FF2B5EF4-FFF2-40B4-BE49-F238E27FC236}">
                <a16:creationId xmlns:a16="http://schemas.microsoft.com/office/drawing/2014/main" xmlns="" id="{1AB05E26-C5D3-4B3F-9EB7-22EBD6FA0AE1}"/>
              </a:ext>
            </a:extLst>
          </p:cNvPr>
          <p:cNvSpPr/>
          <p:nvPr/>
        </p:nvSpPr>
        <p:spPr>
          <a:xfrm>
            <a:off x="6360032" y="987589"/>
            <a:ext cx="5409902" cy="5272625"/>
          </a:xfrm>
          <a:prstGeom prst="roundRect">
            <a:avLst>
              <a:gd name="adj" fmla="val 3087"/>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a:ea typeface="等线" panose="02010600030101010101" pitchFamily="2" charset="-122"/>
              <a:cs typeface="Arial" panose="020B0604020202020204" pitchFamily="34" charset="0"/>
            </a:endParaRPr>
          </a:p>
        </p:txBody>
      </p:sp>
      <p:sp>
        <p:nvSpPr>
          <p:cNvPr id="6" name="圆角矩形 16">
            <a:extLst>
              <a:ext uri="{FF2B5EF4-FFF2-40B4-BE49-F238E27FC236}">
                <a16:creationId xmlns:a16="http://schemas.microsoft.com/office/drawing/2014/main" xmlns="" id="{17B32246-59AB-449A-86D4-1C43BD5C20D5}"/>
              </a:ext>
            </a:extLst>
          </p:cNvPr>
          <p:cNvSpPr/>
          <p:nvPr/>
        </p:nvSpPr>
        <p:spPr>
          <a:xfrm>
            <a:off x="512530" y="987589"/>
            <a:ext cx="5474751"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xmlns="" id="{BD0461AE-1DBE-4737-B181-B7E840CE3C18}"/>
              </a:ext>
            </a:extLst>
          </p:cNvPr>
          <p:cNvSpPr txBox="1"/>
          <p:nvPr/>
        </p:nvSpPr>
        <p:spPr>
          <a:xfrm>
            <a:off x="2532331" y="818312"/>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rPr>
              <a:t>Motivation</a:t>
            </a:r>
          </a:p>
        </p:txBody>
      </p:sp>
      <p:sp>
        <p:nvSpPr>
          <p:cNvPr id="9" name="文本框 8">
            <a:extLst>
              <a:ext uri="{FF2B5EF4-FFF2-40B4-BE49-F238E27FC236}">
                <a16:creationId xmlns:a16="http://schemas.microsoft.com/office/drawing/2014/main" xmlns="" id="{DEAC6C40-1BC5-4356-AB8C-ED63E418292E}"/>
              </a:ext>
            </a:extLst>
          </p:cNvPr>
          <p:cNvSpPr txBox="1"/>
          <p:nvPr/>
        </p:nvSpPr>
        <p:spPr>
          <a:xfrm>
            <a:off x="7676250" y="816051"/>
            <a:ext cx="3220494"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rPr>
              <a:t>NTN enhancements in Rel-19</a:t>
            </a:r>
          </a:p>
        </p:txBody>
      </p:sp>
      <p:sp>
        <p:nvSpPr>
          <p:cNvPr id="10" name="Content Placeholder 2">
            <a:extLst>
              <a:ext uri="{FF2B5EF4-FFF2-40B4-BE49-F238E27FC236}">
                <a16:creationId xmlns:a16="http://schemas.microsoft.com/office/drawing/2014/main" xmlns="" id="{FCB9537F-BB5A-49FE-A4D2-3272EE6D44AC}"/>
              </a:ext>
            </a:extLst>
          </p:cNvPr>
          <p:cNvSpPr>
            <a:spLocks noGrp="1"/>
          </p:cNvSpPr>
          <p:nvPr>
            <p:ph idx="12"/>
          </p:nvPr>
        </p:nvSpPr>
        <p:spPr>
          <a:xfrm>
            <a:off x="6429922" y="1637301"/>
            <a:ext cx="5249111" cy="2210285"/>
          </a:xfrm>
        </p:spPr>
        <p:txBody>
          <a:bodyPr/>
          <a:lstStyle/>
          <a:p>
            <a:pPr lvl="1">
              <a:spcBef>
                <a:spcPts val="600"/>
              </a:spcBef>
              <a:spcAft>
                <a:spcPts val="300"/>
              </a:spcAft>
              <a:buFont typeface="Wingdings" panose="05000000000000000000" pitchFamily="2" charset="2"/>
              <a:buChar char="p"/>
            </a:pPr>
            <a:r>
              <a:rPr lang="en-US" altLang="zh-CN" sz="1400" b="1" dirty="0">
                <a:ea typeface="微软雅黑" panose="020B0503020204020204" pitchFamily="34" charset="-122"/>
              </a:rPr>
              <a:t> Study new satellite parameters and solutions for coverage extension [</a:t>
            </a:r>
            <a:r>
              <a:rPr lang="en-US" altLang="zh-CN" sz="1400" b="1" dirty="0" err="1">
                <a:ea typeface="微软雅黑" panose="020B0503020204020204" pitchFamily="34" charset="-122"/>
              </a:rPr>
              <a:t>RAN1</a:t>
            </a:r>
            <a:r>
              <a:rPr lang="en-US" altLang="zh-CN" sz="1400" b="1" dirty="0">
                <a:ea typeface="微软雅黑" panose="020B0503020204020204" pitchFamily="34" charset="-122"/>
              </a:rPr>
              <a:t>]</a:t>
            </a:r>
          </a:p>
          <a:p>
            <a:pPr marL="786132" lvl="2">
              <a:spcBef>
                <a:spcPts val="0"/>
              </a:spcBef>
              <a:spcAft>
                <a:spcPts val="300"/>
              </a:spcAft>
              <a:buFont typeface=".AppleSystemUIFont"/>
              <a:buChar char="&gt;"/>
            </a:pPr>
            <a:r>
              <a:rPr lang="en-US" altLang="zh-CN" sz="1200" dirty="0">
                <a:ea typeface="微软雅黑" panose="020B0503020204020204" pitchFamily="34" charset="-122"/>
              </a:rPr>
              <a:t>Satellite antenna, </a:t>
            </a:r>
            <a:r>
              <a:rPr lang="en-US" altLang="zh-CN" sz="1200" dirty="0" err="1">
                <a:ea typeface="微软雅黑" panose="020B0503020204020204" pitchFamily="34" charset="-122"/>
              </a:rPr>
              <a:t>Tx</a:t>
            </a:r>
            <a:r>
              <a:rPr lang="en-US" altLang="zh-CN" sz="1200" dirty="0">
                <a:ea typeface="微软雅黑" panose="020B0503020204020204" pitchFamily="34" charset="-122"/>
              </a:rPr>
              <a:t> power, coverage target etc.</a:t>
            </a:r>
          </a:p>
          <a:p>
            <a:pPr marL="786132" lvl="2">
              <a:spcBef>
                <a:spcPts val="0"/>
              </a:spcBef>
              <a:spcAft>
                <a:spcPts val="300"/>
              </a:spcAft>
              <a:buFont typeface=".AppleSystemUIFont"/>
              <a:buChar char="&gt;"/>
            </a:pPr>
            <a:r>
              <a:rPr lang="en-US" altLang="zh-CN" sz="1200" dirty="0">
                <a:ea typeface="微软雅黑" panose="020B0503020204020204" pitchFamily="34" charset="-122"/>
              </a:rPr>
              <a:t>Study on solutions for system-level coverage extension</a:t>
            </a:r>
          </a:p>
          <a:p>
            <a:pPr marL="786132" lvl="2">
              <a:spcBef>
                <a:spcPts val="0"/>
              </a:spcBef>
              <a:spcAft>
                <a:spcPts val="300"/>
              </a:spcAft>
              <a:buFont typeface=".AppleSystemUIFont"/>
              <a:buChar char="&gt;"/>
            </a:pPr>
            <a:r>
              <a:rPr lang="en-US" altLang="zh-CN" sz="1200" dirty="0">
                <a:ea typeface="微软雅黑" panose="020B0503020204020204" pitchFamily="34" charset="-122"/>
              </a:rPr>
              <a:t>Evaluate DL/UL coverage gap and solutions for smaller elevation angel </a:t>
            </a:r>
          </a:p>
          <a:p>
            <a:pPr marL="332136" lvl="1" indent="-171450">
              <a:spcBef>
                <a:spcPts val="600"/>
              </a:spcBef>
              <a:spcAft>
                <a:spcPts val="300"/>
              </a:spcAft>
              <a:buFont typeface="Wingdings" panose="05000000000000000000" pitchFamily="2" charset="2"/>
              <a:buChar char="p"/>
            </a:pPr>
            <a:r>
              <a:rPr lang="en-US" altLang="zh-CN" sz="1400" b="1" dirty="0">
                <a:ea typeface="微软雅黑" panose="020B0503020204020204" pitchFamily="34" charset="-122"/>
              </a:rPr>
              <a:t>Mobility efficiency improvement with extended coverage [RAN2]</a:t>
            </a:r>
          </a:p>
          <a:p>
            <a:pPr marL="786132" lvl="2">
              <a:spcBef>
                <a:spcPts val="600"/>
              </a:spcBef>
              <a:spcAft>
                <a:spcPts val="300"/>
              </a:spcAft>
              <a:buFont typeface=".AppleSystemUIFont"/>
              <a:buChar char="&gt;"/>
            </a:pPr>
            <a:r>
              <a:rPr lang="en-US" altLang="zh-CN" sz="1200" dirty="0">
                <a:ea typeface="微软雅黑" panose="020B0503020204020204" pitchFamily="34" charset="-122"/>
              </a:rPr>
              <a:t>Reduce handover interruption time and reduce the times of sending handover command</a:t>
            </a:r>
            <a:r>
              <a:rPr lang="en-US" altLang="zh-CN" sz="1400" b="1" dirty="0">
                <a:ea typeface="微软雅黑" panose="020B0503020204020204" pitchFamily="34" charset="-122"/>
              </a:rPr>
              <a:t> </a:t>
            </a:r>
          </a:p>
          <a:p>
            <a:pPr marL="332136" lvl="1" indent="-171450">
              <a:spcBef>
                <a:spcPts val="600"/>
              </a:spcBef>
              <a:spcAft>
                <a:spcPts val="500"/>
              </a:spcAft>
              <a:buFont typeface="Wingdings" panose="05000000000000000000" pitchFamily="2" charset="2"/>
              <a:buChar char="p"/>
            </a:pPr>
            <a:endParaRPr lang="en-US" altLang="zh-CN" sz="1400" b="1" dirty="0">
              <a:ea typeface="微软雅黑" panose="020B0503020204020204" pitchFamily="34" charset="-122"/>
            </a:endParaRPr>
          </a:p>
          <a:p>
            <a:pPr marL="786132" lvl="2">
              <a:spcBef>
                <a:spcPts val="600"/>
              </a:spcBef>
              <a:spcAft>
                <a:spcPts val="500"/>
              </a:spcAft>
              <a:buFont typeface=".AppleSystemUIFont"/>
              <a:buChar char="&gt;"/>
            </a:pPr>
            <a:endParaRPr lang="en-US" altLang="zh-CN" sz="1200" dirty="0">
              <a:latin typeface="+mn-lt"/>
              <a:ea typeface="微软雅黑" panose="020B0503020204020204" pitchFamily="34" charset="-122"/>
              <a:cs typeface="+mn-cs"/>
            </a:endParaRPr>
          </a:p>
        </p:txBody>
      </p:sp>
      <p:sp>
        <p:nvSpPr>
          <p:cNvPr id="18" name="矩形 17"/>
          <p:cNvSpPr/>
          <p:nvPr/>
        </p:nvSpPr>
        <p:spPr>
          <a:xfrm>
            <a:off x="421629" y="1529309"/>
            <a:ext cx="5453955" cy="4103688"/>
          </a:xfrm>
          <a:prstGeom prst="rect">
            <a:avLst/>
          </a:prstGeom>
        </p:spPr>
        <p:txBody>
          <a:bodyPr wrap="square">
            <a:spAutoFit/>
          </a:bodyPr>
          <a:lstStyle/>
          <a:p>
            <a:pPr marL="332201" lvl="1" indent="-171450" algn="just" defTabSz="1187798">
              <a:lnSpc>
                <a:spcPct val="150000"/>
              </a:lnSpc>
              <a:spcBef>
                <a:spcPts val="500"/>
              </a:spcBef>
              <a:spcAft>
                <a:spcPts val="300"/>
              </a:spcAft>
              <a:buClr>
                <a:srgbClr val="1D1D1A"/>
              </a:buClr>
              <a:buFont typeface="Arial" panose="020B0604020202020204" pitchFamily="34" charset="0"/>
              <a:buChar char="•"/>
              <a:tabLst>
                <a:tab pos="1208088" algn="ctr"/>
              </a:tabLst>
              <a:defRPr/>
            </a:pPr>
            <a:r>
              <a:rPr kumimoji="0" lang="en-US" altLang="zh-CN" sz="1200" b="0" i="0" u="none" strike="noStrike" kern="1200" cap="none" spc="0" normalizeH="0" baseline="0" noProof="0" dirty="0">
                <a:ln>
                  <a:noFill/>
                </a:ln>
                <a:solidFill>
                  <a:srgbClr val="1D1D1A"/>
                </a:solidFill>
                <a:effectLst/>
                <a:uLnTx/>
                <a:uFillTx/>
                <a:latin typeface="Calibri" panose="020F0502020204030204"/>
                <a:ea typeface="Microsoft YaHei" panose="020B0503020204020204" pitchFamily="34" charset="-122"/>
                <a:cs typeface="+mn-cs"/>
              </a:rPr>
              <a:t>Rel-18 focuses on link-level coverage enhancements </a:t>
            </a:r>
            <a:r>
              <a:rPr lang="en-US" altLang="zh-CN" sz="1200" dirty="0">
                <a:solidFill>
                  <a:srgbClr val="1D1D1A"/>
                </a:solidFill>
                <a:latin typeface="Calibri" panose="020F0502020204030204"/>
                <a:ea typeface="Microsoft YaHei" panose="020B0503020204020204" pitchFamily="34" charset="-122"/>
              </a:rPr>
              <a:t>and</a:t>
            </a:r>
            <a:r>
              <a:rPr kumimoji="0" lang="en-US" altLang="zh-CN" sz="1200" b="0" i="0" u="none" strike="noStrike" kern="1200" cap="none" spc="0" normalizeH="0" baseline="0" noProof="0" dirty="0">
                <a:ln>
                  <a:noFill/>
                </a:ln>
                <a:solidFill>
                  <a:srgbClr val="1D1D1A"/>
                </a:solidFill>
                <a:effectLst/>
                <a:uLnTx/>
                <a:uFillTx/>
                <a:latin typeface="Calibri" panose="020F0502020204030204"/>
                <a:ea typeface="Microsoft YaHei" panose="020B0503020204020204" pitchFamily="34" charset="-122"/>
                <a:cs typeface="+mn-cs"/>
              </a:rPr>
              <a:t> the </a:t>
            </a:r>
            <a:r>
              <a:rPr kumimoji="0" lang="en-US" altLang="zh-CN" sz="1200" b="1" i="0" u="none" strike="noStrike" kern="1200" cap="none" spc="0" normalizeH="0" baseline="0" noProof="0" dirty="0">
                <a:ln>
                  <a:noFill/>
                </a:ln>
                <a:solidFill>
                  <a:srgbClr val="1D1D1A"/>
                </a:solidFill>
                <a:effectLst/>
                <a:uLnTx/>
                <a:uFillTx/>
                <a:latin typeface="Calibri" panose="020F0502020204030204"/>
                <a:ea typeface="Microsoft YaHei" panose="020B0503020204020204" pitchFamily="34" charset="-122"/>
                <a:cs typeface="+mn-cs"/>
              </a:rPr>
              <a:t>supported coverage with a single satellite is </a:t>
            </a:r>
            <a:r>
              <a:rPr lang="en-US" altLang="zh-CN" sz="1200" b="1" dirty="0">
                <a:solidFill>
                  <a:srgbClr val="1D1D1A"/>
                </a:solidFill>
                <a:latin typeface="Calibri" panose="020F0502020204030204"/>
                <a:ea typeface="Microsoft YaHei" panose="020B0503020204020204" pitchFamily="34" charset="-122"/>
              </a:rPr>
              <a:t>very </a:t>
            </a:r>
            <a:r>
              <a:rPr kumimoji="0" lang="en-US" altLang="zh-CN" sz="1200" b="1" i="0" u="none" strike="noStrike" kern="1200" cap="none" spc="0" normalizeH="0" baseline="0" noProof="0" dirty="0">
                <a:ln>
                  <a:noFill/>
                </a:ln>
                <a:solidFill>
                  <a:srgbClr val="1D1D1A"/>
                </a:solidFill>
                <a:effectLst/>
                <a:uLnTx/>
                <a:uFillTx/>
                <a:latin typeface="Calibri" panose="020F0502020204030204"/>
                <a:ea typeface="Microsoft YaHei" panose="020B0503020204020204" pitchFamily="34" charset="-122"/>
                <a:cs typeface="+mn-cs"/>
              </a:rPr>
              <a:t>limited</a:t>
            </a:r>
          </a:p>
          <a:p>
            <a:pPr marL="332201" lvl="1" indent="-171450" algn="just" defTabSz="1187798">
              <a:lnSpc>
                <a:spcPct val="150000"/>
              </a:lnSpc>
              <a:spcBef>
                <a:spcPts val="500"/>
              </a:spcBef>
              <a:spcAft>
                <a:spcPts val="300"/>
              </a:spcAft>
              <a:buClr>
                <a:srgbClr val="1D1D1A"/>
              </a:buClr>
              <a:buFont typeface="Arial" panose="020B0604020202020204" pitchFamily="34" charset="0"/>
              <a:buChar char="•"/>
              <a:tabLst>
                <a:tab pos="1208088" algn="ctr"/>
              </a:tabLst>
              <a:defRPr/>
            </a:pPr>
            <a:r>
              <a:rPr lang="en-US" altLang="zh-CN" sz="1200" dirty="0">
                <a:solidFill>
                  <a:srgbClr val="1D1D1A"/>
                </a:solidFill>
                <a:latin typeface="Calibri" panose="020F0502020204030204"/>
                <a:ea typeface="Microsoft YaHei" panose="020B0503020204020204" pitchFamily="34" charset="-122"/>
              </a:rPr>
              <a:t>With limited number of onboard beams and large number of beam positions in one satellite coverage, beam sweeping is needed for coverage extension</a:t>
            </a:r>
            <a:r>
              <a:rPr lang="en-US" altLang="zh-CN" sz="1200" b="1" dirty="0">
                <a:solidFill>
                  <a:srgbClr val="1D1D1A"/>
                </a:solidFill>
                <a:latin typeface="Calibri" panose="020F0502020204030204"/>
                <a:ea typeface="Microsoft YaHei" panose="020B0503020204020204" pitchFamily="34" charset="-122"/>
              </a:rPr>
              <a:t>. </a:t>
            </a:r>
            <a:r>
              <a:rPr lang="en-US" altLang="zh-CN" sz="1200" dirty="0">
                <a:solidFill>
                  <a:srgbClr val="1D1D1A"/>
                </a:solidFill>
                <a:latin typeface="Calibri" panose="020F0502020204030204"/>
                <a:ea typeface="Microsoft YaHei" panose="020B0503020204020204" pitchFamily="34" charset="-122"/>
              </a:rPr>
              <a:t>Due to slow beam switching capability, </a:t>
            </a:r>
            <a:r>
              <a:rPr lang="en-US" altLang="zh-CN" sz="1200" b="1" dirty="0">
                <a:solidFill>
                  <a:srgbClr val="1D1D1A"/>
                </a:solidFill>
                <a:latin typeface="Calibri" panose="020F0502020204030204"/>
                <a:ea typeface="Microsoft YaHei" panose="020B0503020204020204" pitchFamily="34" charset="-122"/>
              </a:rPr>
              <a:t>parabolic antenna assumed </a:t>
            </a:r>
            <a:r>
              <a:rPr lang="en-US" altLang="zh-CN" sz="1200" dirty="0">
                <a:solidFill>
                  <a:srgbClr val="1D1D1A"/>
                </a:solidFill>
                <a:latin typeface="Calibri" panose="020F0502020204030204"/>
                <a:ea typeface="Microsoft YaHei" panose="020B0503020204020204" pitchFamily="34" charset="-122"/>
              </a:rPr>
              <a:t>in Rel-17 and Rel-18 for </a:t>
            </a:r>
            <a:r>
              <a:rPr lang="en-US" altLang="zh-CN" sz="1200" dirty="0" err="1">
                <a:solidFill>
                  <a:srgbClr val="1D1D1A"/>
                </a:solidFill>
                <a:latin typeface="Calibri" panose="020F0502020204030204"/>
                <a:ea typeface="Microsoft YaHei" panose="020B0503020204020204" pitchFamily="34" charset="-122"/>
              </a:rPr>
              <a:t>RAN1</a:t>
            </a:r>
            <a:r>
              <a:rPr lang="en-US" altLang="zh-CN" sz="1200" dirty="0">
                <a:solidFill>
                  <a:srgbClr val="1D1D1A"/>
                </a:solidFill>
                <a:latin typeface="Calibri" panose="020F0502020204030204"/>
                <a:ea typeface="Microsoft YaHei" panose="020B0503020204020204" pitchFamily="34" charset="-122"/>
              </a:rPr>
              <a:t> </a:t>
            </a:r>
            <a:r>
              <a:rPr lang="en-US" altLang="zh-CN" sz="1200" b="1" dirty="0">
                <a:solidFill>
                  <a:srgbClr val="1D1D1A"/>
                </a:solidFill>
                <a:latin typeface="Calibri" panose="020F0502020204030204"/>
                <a:ea typeface="Microsoft YaHei" panose="020B0503020204020204" pitchFamily="34" charset="-122"/>
              </a:rPr>
              <a:t>may not be able to support efficient beam sweeping</a:t>
            </a:r>
          </a:p>
          <a:p>
            <a:pPr marL="332201" lvl="1" indent="-171450" algn="just" defTabSz="1187798">
              <a:lnSpc>
                <a:spcPct val="150000"/>
              </a:lnSpc>
              <a:spcBef>
                <a:spcPts val="500"/>
              </a:spcBef>
              <a:spcAft>
                <a:spcPts val="300"/>
              </a:spcAft>
              <a:buClr>
                <a:srgbClr val="1D1D1A"/>
              </a:buClr>
              <a:buFont typeface="Arial" panose="020B0604020202020204" pitchFamily="34" charset="0"/>
              <a:buChar char="•"/>
              <a:tabLst>
                <a:tab pos="1208088" algn="ctr"/>
              </a:tabLst>
              <a:defRPr/>
            </a:pPr>
            <a:r>
              <a:rPr lang="en-US" altLang="zh-CN" sz="1200" b="1" dirty="0">
                <a:solidFill>
                  <a:srgbClr val="1D1D1A"/>
                </a:solidFill>
                <a:latin typeface="Calibri" panose="020F0502020204030204"/>
                <a:ea typeface="Microsoft YaHei" panose="020B0503020204020204" pitchFamily="34" charset="-122"/>
              </a:rPr>
              <a:t>Link level coverage </a:t>
            </a:r>
            <a:r>
              <a:rPr lang="en-US" altLang="zh-CN" sz="1200" dirty="0">
                <a:solidFill>
                  <a:srgbClr val="1D1D1A"/>
                </a:solidFill>
                <a:latin typeface="Calibri" panose="020F0502020204030204"/>
                <a:ea typeface="Microsoft YaHei" panose="020B0503020204020204" pitchFamily="34" charset="-122"/>
              </a:rPr>
              <a:t>may still be an issue to support coverage extension with limited satellite </a:t>
            </a:r>
            <a:r>
              <a:rPr lang="en-US" altLang="zh-CN" sz="1200" dirty="0" err="1">
                <a:solidFill>
                  <a:srgbClr val="1D1D1A"/>
                </a:solidFill>
                <a:latin typeface="Calibri" panose="020F0502020204030204"/>
                <a:ea typeface="Microsoft YaHei" panose="020B0503020204020204" pitchFamily="34" charset="-122"/>
              </a:rPr>
              <a:t>Tx</a:t>
            </a:r>
            <a:r>
              <a:rPr lang="en-US" altLang="zh-CN" sz="1200" dirty="0">
                <a:solidFill>
                  <a:srgbClr val="1D1D1A"/>
                </a:solidFill>
                <a:latin typeface="Calibri" panose="020F0502020204030204"/>
                <a:ea typeface="Microsoft YaHei" panose="020B0503020204020204" pitchFamily="34" charset="-122"/>
              </a:rPr>
              <a:t> power</a:t>
            </a:r>
          </a:p>
          <a:p>
            <a:pPr marL="332201" lvl="1" indent="-171450" algn="just" defTabSz="1187798">
              <a:lnSpc>
                <a:spcPct val="150000"/>
              </a:lnSpc>
              <a:spcBef>
                <a:spcPts val="500"/>
              </a:spcBef>
              <a:spcAft>
                <a:spcPts val="300"/>
              </a:spcAft>
              <a:buClr>
                <a:srgbClr val="1D1D1A"/>
              </a:buClr>
              <a:buFont typeface="Arial" panose="020B0604020202020204" pitchFamily="34" charset="0"/>
              <a:buChar char="•"/>
              <a:tabLst>
                <a:tab pos="1208088" algn="ctr"/>
              </a:tabLst>
              <a:defRPr/>
            </a:pPr>
            <a:r>
              <a:rPr lang="en-US" altLang="zh-CN" sz="1200" dirty="0">
                <a:solidFill>
                  <a:srgbClr val="1D1D1A"/>
                </a:solidFill>
                <a:latin typeface="Calibri" panose="020F0502020204030204"/>
                <a:ea typeface="Microsoft YaHei" panose="020B0503020204020204" pitchFamily="34" charset="-122"/>
              </a:rPr>
              <a:t>With limited single-satellite coverage, handover interruption and signaling overhead may not a big issue in Rel-17 and Rel-18. While with extended coverage, </a:t>
            </a:r>
            <a:r>
              <a:rPr lang="en-US" altLang="zh-CN" sz="1200" b="1" dirty="0">
                <a:solidFill>
                  <a:srgbClr val="1D1D1A"/>
                </a:solidFill>
                <a:latin typeface="Calibri" panose="020F0502020204030204"/>
                <a:ea typeface="Microsoft YaHei" panose="020B0503020204020204" pitchFamily="34" charset="-122"/>
              </a:rPr>
              <a:t>reduction in handover interruption time and signaling is needed.</a:t>
            </a:r>
          </a:p>
          <a:p>
            <a:pPr marL="789439" lvl="2" indent="-171450" algn="just" defTabSz="1187798">
              <a:lnSpc>
                <a:spcPct val="150000"/>
              </a:lnSpc>
              <a:spcBef>
                <a:spcPts val="500"/>
              </a:spcBef>
              <a:spcAft>
                <a:spcPts val="300"/>
              </a:spcAft>
              <a:buClr>
                <a:srgbClr val="1D1D1A"/>
              </a:buClr>
              <a:buFont typeface="Arial" panose="020B0604020202020204" pitchFamily="34" charset="0"/>
              <a:buChar char="•"/>
              <a:tabLst>
                <a:tab pos="1208088" algn="ctr"/>
              </a:tabLst>
              <a:defRPr/>
            </a:pPr>
            <a:r>
              <a:rPr lang="en-US" altLang="zh-CN" sz="1200" dirty="0">
                <a:solidFill>
                  <a:srgbClr val="1D1D1A"/>
                </a:solidFill>
                <a:latin typeface="Calibri" panose="020F0502020204030204"/>
                <a:ea typeface="Microsoft YaHei" panose="020B0503020204020204" pitchFamily="34" charset="-122"/>
              </a:rPr>
              <a:t>Handover interruption time on the level of </a:t>
            </a:r>
            <a:r>
              <a:rPr lang="en-US" altLang="zh-CN" sz="1200" dirty="0" err="1">
                <a:solidFill>
                  <a:srgbClr val="1D1D1A"/>
                </a:solidFill>
                <a:latin typeface="Calibri" panose="020F0502020204030204"/>
                <a:ea typeface="Microsoft YaHei" panose="020B0503020204020204" pitchFamily="34" charset="-122"/>
              </a:rPr>
              <a:t>SMTC</a:t>
            </a:r>
            <a:r>
              <a:rPr lang="en-US" altLang="zh-CN" sz="1200" dirty="0">
                <a:solidFill>
                  <a:srgbClr val="1D1D1A"/>
                </a:solidFill>
                <a:latin typeface="Calibri" panose="020F0502020204030204"/>
                <a:ea typeface="Microsoft YaHei" panose="020B0503020204020204" pitchFamily="34" charset="-122"/>
              </a:rPr>
              <a:t> periodicity (e.g. 160 </a:t>
            </a:r>
            <a:r>
              <a:rPr lang="en-US" altLang="zh-CN" sz="1200" dirty="0" err="1">
                <a:solidFill>
                  <a:srgbClr val="1D1D1A"/>
                </a:solidFill>
                <a:latin typeface="Calibri" panose="020F0502020204030204"/>
                <a:ea typeface="Microsoft YaHei" panose="020B0503020204020204" pitchFamily="34" charset="-122"/>
              </a:rPr>
              <a:t>ms</a:t>
            </a:r>
            <a:r>
              <a:rPr lang="en-US" altLang="zh-CN" sz="1200" dirty="0">
                <a:solidFill>
                  <a:srgbClr val="1D1D1A"/>
                </a:solidFill>
                <a:latin typeface="Calibri" panose="020F0502020204030204"/>
                <a:ea typeface="Microsoft YaHei" panose="020B0503020204020204" pitchFamily="34" charset="-122"/>
              </a:rPr>
              <a:t>) is non-negligible</a:t>
            </a:r>
          </a:p>
        </p:txBody>
      </p:sp>
      <p:sp>
        <p:nvSpPr>
          <p:cNvPr id="8" name="矩形 7">
            <a:extLst>
              <a:ext uri="{FF2B5EF4-FFF2-40B4-BE49-F238E27FC236}">
                <a16:creationId xmlns:a16="http://schemas.microsoft.com/office/drawing/2014/main" xmlns="" id="{1A127CEC-88A2-46CC-8BBE-E3112CA78530}"/>
              </a:ext>
            </a:extLst>
          </p:cNvPr>
          <p:cNvSpPr/>
          <p:nvPr/>
        </p:nvSpPr>
        <p:spPr>
          <a:xfrm>
            <a:off x="6429922" y="1156323"/>
            <a:ext cx="5294200" cy="403128"/>
          </a:xfrm>
          <a:prstGeom prst="rect">
            <a:avLst/>
          </a:prstGeom>
          <a:solidFill>
            <a:srgbClr val="C00000"/>
          </a:solidFill>
        </p:spPr>
        <p:txBody>
          <a:bodyPr wrap="square"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Calibri" panose="020F0502020204030204"/>
                <a:ea typeface="微软雅黑" panose="020B0503020204020204" pitchFamily="34" charset="-122"/>
                <a:cs typeface="+mn-cs"/>
              </a:rPr>
              <a:t>Study new satellite assumptions and solutions for </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1400" dirty="0">
                <a:solidFill>
                  <a:srgbClr val="FFFFFF"/>
                </a:solidFill>
                <a:latin typeface="Calibri" panose="020F0502020204030204"/>
                <a:ea typeface="微软雅黑" panose="020B0503020204020204" pitchFamily="34" charset="-122"/>
              </a:rPr>
              <a:t>System-level </a:t>
            </a:r>
            <a:r>
              <a:rPr kumimoji="0" lang="en-US" altLang="zh-CN" sz="1400" b="0" i="0" u="none" strike="noStrike" kern="1200" cap="none" spc="0" normalizeH="0" baseline="0" noProof="0" dirty="0">
                <a:ln>
                  <a:noFill/>
                </a:ln>
                <a:solidFill>
                  <a:srgbClr val="FFFFFF"/>
                </a:solidFill>
                <a:effectLst/>
                <a:uLnTx/>
                <a:uFillTx/>
                <a:latin typeface="Calibri" panose="020F0502020204030204"/>
                <a:ea typeface="微软雅黑" panose="020B0503020204020204" pitchFamily="34" charset="-122"/>
                <a:cs typeface="+mn-cs"/>
              </a:rPr>
              <a:t>coverage extension and mobility enhancement</a:t>
            </a:r>
          </a:p>
        </p:txBody>
      </p:sp>
      <p:pic>
        <p:nvPicPr>
          <p:cNvPr id="13" name="图片 3"/>
          <p:cNvPicPr>
            <a:picLocks noChangeAspect="1"/>
          </p:cNvPicPr>
          <p:nvPr/>
        </p:nvPicPr>
        <p:blipFill>
          <a:blip r:embed="rId3"/>
          <a:stretch>
            <a:fillRect/>
          </a:stretch>
        </p:blipFill>
        <p:spPr>
          <a:xfrm>
            <a:off x="7123080" y="4611559"/>
            <a:ext cx="4077949" cy="1574512"/>
          </a:xfrm>
          <a:prstGeom prst="rect">
            <a:avLst/>
          </a:prstGeom>
        </p:spPr>
      </p:pic>
    </p:spTree>
    <p:extLst>
      <p:ext uri="{BB962C8B-B14F-4D97-AF65-F5344CB8AC3E}">
        <p14:creationId xmlns:p14="http://schemas.microsoft.com/office/powerpoint/2010/main" val="156020169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AB8C29F6-BAAF-41AC-A684-378E121BEE94}"/>
              </a:ext>
            </a:extLst>
          </p:cNvPr>
          <p:cNvSpPr>
            <a:spLocks noGrp="1"/>
          </p:cNvSpPr>
          <p:nvPr>
            <p:ph type="subTitle" idx="1"/>
          </p:nvPr>
        </p:nvSpPr>
        <p:spPr>
          <a:xfrm>
            <a:off x="209907" y="231531"/>
            <a:ext cx="10740640" cy="993400"/>
          </a:xfrm>
        </p:spPr>
        <p:txBody>
          <a:bodyPr/>
          <a:lstStyle/>
          <a:p>
            <a:r>
              <a:rPr lang="en-US" altLang="zh-CN" dirty="0"/>
              <a:t>Mobility enhancements in Rel-19 (RWS-230411)</a:t>
            </a:r>
            <a:endParaRPr lang="zh-CN" altLang="en-US" dirty="0"/>
          </a:p>
        </p:txBody>
      </p:sp>
      <p:sp>
        <p:nvSpPr>
          <p:cNvPr id="54" name="文本框 53"/>
          <p:cNvSpPr txBox="1"/>
          <p:nvPr/>
        </p:nvSpPr>
        <p:spPr>
          <a:xfrm>
            <a:off x="581445" y="1164332"/>
            <a:ext cx="5405836" cy="3756862"/>
          </a:xfrm>
          <a:prstGeom prst="rect">
            <a:avLst/>
          </a:prstGeom>
          <a:noFill/>
        </p:spPr>
        <p:txBody>
          <a:bodyPr wrap="square" rtlCol="0">
            <a:spAutoFit/>
          </a:bodyPr>
          <a:lstStyle/>
          <a:p>
            <a:pPr marL="285750" lvl="0" indent="-285750" defTabSz="914400">
              <a:spcBef>
                <a:spcPts val="600"/>
              </a:spcBef>
              <a:spcAft>
                <a:spcPts val="600"/>
              </a:spcAft>
              <a:buSzPct val="70000"/>
              <a:buFont typeface="Wingdings" panose="05000000000000000000" pitchFamily="2" charset="2"/>
              <a:buChar char="l"/>
              <a:defRPr/>
            </a:pPr>
            <a:r>
              <a:rPr lang="en-US" altLang="zh-CN" sz="1600" kern="0" dirty="0">
                <a:solidFill>
                  <a:srgbClr val="2D2015"/>
                </a:solidFill>
                <a:latin typeface="Calibri" panose="020F0502020204030204" pitchFamily="34" charset="0"/>
                <a:cs typeface="Calibri" panose="020F0502020204030204" pitchFamily="34" charset="0"/>
              </a:rPr>
              <a:t>Rel-18 LTM can achieve short handover interruption time. However, it is only applicable to intra-</a:t>
            </a:r>
            <a:r>
              <a:rPr lang="en-US" altLang="zh-CN" sz="1600" kern="0" dirty="0" err="1">
                <a:solidFill>
                  <a:srgbClr val="2D2015"/>
                </a:solidFill>
                <a:latin typeface="Calibri" panose="020F0502020204030204" pitchFamily="34" charset="0"/>
                <a:cs typeface="Calibri" panose="020F0502020204030204" pitchFamily="34" charset="0"/>
              </a:rPr>
              <a:t>gNB</a:t>
            </a:r>
            <a:r>
              <a:rPr lang="en-US" altLang="zh-CN" sz="1600" kern="0" dirty="0">
                <a:solidFill>
                  <a:srgbClr val="2D2015"/>
                </a:solidFill>
                <a:latin typeface="Calibri" panose="020F0502020204030204" pitchFamily="34" charset="0"/>
                <a:cs typeface="Calibri" panose="020F0502020204030204" pitchFamily="34" charset="0"/>
              </a:rPr>
              <a:t>(CU) scenarios. When UE moves across </a:t>
            </a:r>
            <a:r>
              <a:rPr lang="en-US" altLang="zh-CN" sz="1600" kern="0" dirty="0" err="1">
                <a:solidFill>
                  <a:srgbClr val="2D2015"/>
                </a:solidFill>
                <a:latin typeface="Calibri" panose="020F0502020204030204" pitchFamily="34" charset="0"/>
                <a:cs typeface="Calibri" panose="020F0502020204030204" pitchFamily="34" charset="0"/>
              </a:rPr>
              <a:t>gNBs</a:t>
            </a:r>
            <a:r>
              <a:rPr lang="en-US" altLang="zh-CN" sz="1600" kern="0" dirty="0">
                <a:solidFill>
                  <a:srgbClr val="2D2015"/>
                </a:solidFill>
                <a:latin typeface="Calibri" panose="020F0502020204030204" pitchFamily="34" charset="0"/>
                <a:cs typeface="Calibri" panose="020F0502020204030204" pitchFamily="34" charset="0"/>
              </a:rPr>
              <a:t>, it still suffers from long interruption time. </a:t>
            </a:r>
          </a:p>
          <a:p>
            <a:pPr marL="285750" indent="-285750" defTabSz="914400">
              <a:spcBef>
                <a:spcPts val="600"/>
              </a:spcBef>
              <a:spcAft>
                <a:spcPts val="600"/>
              </a:spcAft>
              <a:buSzPct val="70000"/>
              <a:buFont typeface="Wingdings" panose="05000000000000000000" pitchFamily="2" charset="2"/>
              <a:buChar char="l"/>
              <a:defRPr/>
            </a:pPr>
            <a:r>
              <a:rPr lang="en-US" altLang="zh-CN" sz="1600" kern="0" dirty="0">
                <a:solidFill>
                  <a:srgbClr val="2D2015"/>
                </a:solidFill>
                <a:latin typeface="Calibri" panose="020F0502020204030204" pitchFamily="34" charset="0"/>
                <a:cs typeface="Calibri" panose="020F0502020204030204" pitchFamily="34" charset="0"/>
              </a:rPr>
              <a:t>In LTM, throughput degrades after cell switch due to lack of early beam refinement, TRS tracking and CSI. Besides, in DAPS, there also exists throughput degradation due to lack of timely MCS selection. </a:t>
            </a:r>
          </a:p>
          <a:p>
            <a:pPr marL="285750" marR="0" indent="-285750" defTabSz="914400" fontAlgn="auto">
              <a:spcBef>
                <a:spcPts val="600"/>
              </a:spcBef>
              <a:spcAft>
                <a:spcPts val="600"/>
              </a:spcAft>
              <a:buClrTx/>
              <a:buSzPct val="70000"/>
              <a:buFont typeface="Wingdings" panose="05000000000000000000" pitchFamily="2" charset="2"/>
              <a:buChar char="l"/>
              <a:tabLst/>
              <a:defRPr/>
            </a:pPr>
            <a:r>
              <a:rPr lang="en-US" altLang="zh-CN" sz="1600" kern="0" dirty="0">
                <a:solidFill>
                  <a:srgbClr val="2D2015"/>
                </a:solidFill>
                <a:latin typeface="Calibri" panose="020F0502020204030204" pitchFamily="34" charset="0"/>
                <a:cs typeface="Calibri" panose="020F0502020204030204" pitchFamily="34" charset="0"/>
              </a:rPr>
              <a:t>There are services (such as immersive XR/Metaverse) with the following requirements in outdoor: </a:t>
            </a:r>
          </a:p>
          <a:p>
            <a:pPr marL="742950" marR="0" lvl="1" indent="-285750" defTabSz="914400" eaLnBrk="1" fontAlgn="auto" latinLnBrk="0" hangingPunct="1">
              <a:lnSpc>
                <a:spcPct val="130000"/>
              </a:lnSpc>
              <a:spcBef>
                <a:spcPts val="0"/>
              </a:spcBef>
              <a:spcAft>
                <a:spcPts val="0"/>
              </a:spcAft>
              <a:buClrTx/>
              <a:buSzTx/>
              <a:buFont typeface="Wingdings" panose="05000000000000000000" pitchFamily="2" charset="2"/>
              <a:buChar char="ü"/>
              <a:tabLst/>
              <a:defRPr/>
            </a:pPr>
            <a:r>
              <a:rPr lang="en-US" altLang="zh-CN" sz="1400" kern="0" dirty="0">
                <a:solidFill>
                  <a:srgbClr val="2D2015"/>
                </a:solidFill>
                <a:latin typeface="Calibri" panose="020F0502020204030204" pitchFamily="34" charset="0"/>
                <a:cs typeface="Calibri" panose="020F0502020204030204" pitchFamily="34" charset="0"/>
              </a:rPr>
              <a:t>Short</a:t>
            </a:r>
            <a:r>
              <a:rPr kumimoji="0" lang="en-US" altLang="zh-CN" sz="1400" b="0" i="0" u="none" strike="noStrike" kern="0" cap="none" spc="0" normalizeH="0" baseline="0" noProof="0" dirty="0">
                <a:ln>
                  <a:noFill/>
                </a:ln>
                <a:solidFill>
                  <a:srgbClr val="2D2015"/>
                </a:solidFill>
                <a:effectLst/>
                <a:uLnTx/>
                <a:uFillTx/>
                <a:latin typeface="Calibri" panose="020F0502020204030204" pitchFamily="34" charset="0"/>
                <a:cs typeface="Calibri" panose="020F0502020204030204" pitchFamily="34" charset="0"/>
              </a:rPr>
              <a:t> interruption</a:t>
            </a:r>
          </a:p>
          <a:p>
            <a:pPr marL="742950" marR="0" lvl="1" indent="-285750" defTabSz="914400" eaLnBrk="1" fontAlgn="auto" latinLnBrk="0" hangingPunct="1">
              <a:lnSpc>
                <a:spcPct val="130000"/>
              </a:lnSpc>
              <a:spcBef>
                <a:spcPts val="0"/>
              </a:spcBef>
              <a:spcAft>
                <a:spcPts val="0"/>
              </a:spcAft>
              <a:buClrTx/>
              <a:buSzTx/>
              <a:buFont typeface="Wingdings" panose="05000000000000000000" pitchFamily="2" charset="2"/>
              <a:buChar char="ü"/>
              <a:tabLst/>
              <a:defRPr/>
            </a:pPr>
            <a:r>
              <a:rPr lang="en-US" altLang="zh-CN" sz="1400" kern="0" dirty="0">
                <a:solidFill>
                  <a:srgbClr val="2D2015"/>
                </a:solidFill>
                <a:latin typeface="Calibri" panose="020F0502020204030204" pitchFamily="34" charset="0"/>
                <a:cs typeface="Calibri" panose="020F0502020204030204" pitchFamily="34" charset="0"/>
              </a:rPr>
              <a:t>H</a:t>
            </a:r>
            <a:r>
              <a:rPr kumimoji="0" lang="en-US" altLang="zh-CN" sz="1400" b="0" i="0" u="none" strike="noStrike" kern="0" cap="none" spc="0" normalizeH="0" baseline="0" noProof="0" dirty="0" err="1">
                <a:ln>
                  <a:noFill/>
                </a:ln>
                <a:solidFill>
                  <a:srgbClr val="2D2015"/>
                </a:solidFill>
                <a:effectLst/>
                <a:uLnTx/>
                <a:uFillTx/>
                <a:latin typeface="Calibri" panose="020F0502020204030204" pitchFamily="34" charset="0"/>
                <a:cs typeface="Calibri" panose="020F0502020204030204" pitchFamily="34" charset="0"/>
              </a:rPr>
              <a:t>igh</a:t>
            </a:r>
            <a:r>
              <a:rPr kumimoji="0" lang="en-US" altLang="zh-CN" sz="1400" b="0" i="0" u="none" strike="noStrike" kern="0" cap="none" spc="0" normalizeH="0" baseline="0" noProof="0" dirty="0">
                <a:ln>
                  <a:noFill/>
                </a:ln>
                <a:solidFill>
                  <a:srgbClr val="2D2015"/>
                </a:solidFill>
                <a:effectLst/>
                <a:uLnTx/>
                <a:uFillTx/>
                <a:latin typeface="Calibri" panose="020F0502020204030204" pitchFamily="34" charset="0"/>
                <a:cs typeface="Calibri" panose="020F0502020204030204" pitchFamily="34" charset="0"/>
              </a:rPr>
              <a:t> throughput </a:t>
            </a:r>
          </a:p>
          <a:p>
            <a:pPr marL="742950" marR="0" lvl="1" indent="-285750" defTabSz="914400" eaLnBrk="1" fontAlgn="auto" latinLnBrk="0" hangingPunct="1">
              <a:lnSpc>
                <a:spcPct val="130000"/>
              </a:lnSpc>
              <a:spcBef>
                <a:spcPts val="0"/>
              </a:spcBef>
              <a:spcAft>
                <a:spcPts val="0"/>
              </a:spcAft>
              <a:buClrTx/>
              <a:buSzTx/>
              <a:buFont typeface="Wingdings" panose="05000000000000000000" pitchFamily="2" charset="2"/>
              <a:buChar char="ü"/>
              <a:tabLst/>
              <a:defRPr/>
            </a:pPr>
            <a:r>
              <a:rPr lang="en-US" altLang="zh-CN" sz="1400" kern="0" dirty="0">
                <a:solidFill>
                  <a:srgbClr val="2D2015"/>
                </a:solidFill>
                <a:latin typeface="Calibri" panose="020F0502020204030204" pitchFamily="34" charset="0"/>
                <a:cs typeface="Calibri" panose="020F0502020204030204" pitchFamily="34" charset="0"/>
              </a:rPr>
              <a:t>W</a:t>
            </a:r>
            <a:r>
              <a:rPr kumimoji="0" lang="en-US" altLang="zh-CN" sz="1400" b="0" i="0" u="none" strike="noStrike" kern="0" cap="none" spc="0" normalizeH="0" baseline="0" noProof="0" dirty="0">
                <a:ln>
                  <a:noFill/>
                </a:ln>
                <a:solidFill>
                  <a:srgbClr val="2D2015"/>
                </a:solidFill>
                <a:effectLst/>
                <a:uLnTx/>
                <a:uFillTx/>
                <a:latin typeface="Calibri" panose="020F0502020204030204" pitchFamily="34" charset="0"/>
                <a:cs typeface="Calibri" panose="020F0502020204030204" pitchFamily="34" charset="0"/>
              </a:rPr>
              <a:t>ide area mobility</a:t>
            </a:r>
            <a:endParaRPr kumimoji="0" lang="en-US" altLang="zh-CN" sz="1200" b="0" i="0" u="none" strike="noStrike" kern="0" cap="none" spc="0" normalizeH="0" baseline="0" noProof="0" dirty="0">
              <a:ln>
                <a:noFill/>
              </a:ln>
              <a:solidFill>
                <a:srgbClr val="2D2015"/>
              </a:solidFill>
              <a:effectLst/>
              <a:uLnTx/>
              <a:uFillTx/>
              <a:latin typeface="Calibri" panose="020F0502020204030204" pitchFamily="34" charset="0"/>
              <a:cs typeface="Calibri" panose="020F0502020204030204" pitchFamily="34" charset="0"/>
            </a:endParaRPr>
          </a:p>
        </p:txBody>
      </p:sp>
      <p:sp>
        <p:nvSpPr>
          <p:cNvPr id="87" name="文本框 86"/>
          <p:cNvSpPr txBox="1"/>
          <p:nvPr/>
        </p:nvSpPr>
        <p:spPr>
          <a:xfrm>
            <a:off x="6196779" y="1224931"/>
            <a:ext cx="5269268" cy="2012859"/>
          </a:xfrm>
          <a:prstGeom prst="rect">
            <a:avLst/>
          </a:prstGeom>
          <a:noFill/>
        </p:spPr>
        <p:txBody>
          <a:bodyPr wrap="square" rtlCol="0">
            <a:spAutoFit/>
          </a:bodyPr>
          <a:lstStyle/>
          <a:p>
            <a:pPr marL="285750" lvl="0" indent="-285750" defTabSz="914400">
              <a:lnSpc>
                <a:spcPct val="130000"/>
              </a:lnSpc>
              <a:buFont typeface="Arial" panose="020B0604020202020204" pitchFamily="34" charset="0"/>
              <a:buChar char="•"/>
              <a:defRPr/>
            </a:pPr>
            <a:r>
              <a:rPr lang="en-US" altLang="zh-CN" sz="1600" b="1" kern="0" dirty="0">
                <a:solidFill>
                  <a:srgbClr val="2D2015"/>
                </a:solidFill>
                <a:latin typeface="Calibri" panose="020F0502020204030204" pitchFamily="34" charset="0"/>
                <a:cs typeface="Calibri" panose="020F0502020204030204" pitchFamily="34" charset="0"/>
              </a:rPr>
              <a:t>To specify mechanism and procedures of </a:t>
            </a:r>
            <a:r>
              <a:rPr lang="en-US" altLang="zh-CN" sz="1600" b="1" kern="0" dirty="0" smtClean="0">
                <a:solidFill>
                  <a:srgbClr val="2D2015"/>
                </a:solidFill>
                <a:latin typeface="Calibri" panose="020F0502020204030204" pitchFamily="34" charset="0"/>
                <a:cs typeface="Calibri" panose="020F0502020204030204" pitchFamily="34" charset="0"/>
              </a:rPr>
              <a:t>inter-</a:t>
            </a:r>
            <a:r>
              <a:rPr lang="en-US" altLang="zh-CN" sz="1600" b="1" kern="0" dirty="0" err="1" smtClean="0">
                <a:solidFill>
                  <a:srgbClr val="2D2015"/>
                </a:solidFill>
                <a:latin typeface="Calibri" panose="020F0502020204030204" pitchFamily="34" charset="0"/>
                <a:cs typeface="Calibri" panose="020F0502020204030204" pitchFamily="34" charset="0"/>
              </a:rPr>
              <a:t>gNB</a:t>
            </a:r>
            <a:r>
              <a:rPr lang="en-US" altLang="zh-CN" sz="1600" b="1" kern="0" dirty="0" smtClean="0">
                <a:solidFill>
                  <a:srgbClr val="2D2015"/>
                </a:solidFill>
                <a:latin typeface="Calibri" panose="020F0502020204030204" pitchFamily="34" charset="0"/>
                <a:cs typeface="Calibri" panose="020F0502020204030204" pitchFamily="34" charset="0"/>
              </a:rPr>
              <a:t> </a:t>
            </a:r>
            <a:r>
              <a:rPr lang="en-US" altLang="zh-CN" sz="1600" b="1" kern="0" dirty="0">
                <a:solidFill>
                  <a:srgbClr val="2D2015"/>
                </a:solidFill>
                <a:latin typeface="Calibri" panose="020F0502020204030204" pitchFamily="34" charset="0"/>
                <a:cs typeface="Calibri" panose="020F0502020204030204" pitchFamily="34" charset="0"/>
              </a:rPr>
              <a:t>LTM for mobility latency reduction. </a:t>
            </a:r>
          </a:p>
          <a:p>
            <a:pPr marL="742950" lvl="1" indent="-285750" defTabSz="914400">
              <a:lnSpc>
                <a:spcPct val="130000"/>
              </a:lnSpc>
              <a:buFont typeface="Wingdings" panose="05000000000000000000" pitchFamily="2" charset="2"/>
              <a:buChar char="ü"/>
              <a:defRPr/>
            </a:pPr>
            <a:r>
              <a:rPr lang="en-US" altLang="zh-CN" sz="1600" kern="0" dirty="0" err="1">
                <a:solidFill>
                  <a:srgbClr val="2D2015"/>
                </a:solidFill>
                <a:latin typeface="Calibri" panose="020F0502020204030204" pitchFamily="34" charset="0"/>
                <a:cs typeface="Calibri" panose="020F0502020204030204" pitchFamily="34" charset="0"/>
              </a:rPr>
              <a:t>Xn</a:t>
            </a:r>
            <a:r>
              <a:rPr lang="en-US" altLang="zh-CN" sz="1600" kern="0" dirty="0">
                <a:solidFill>
                  <a:srgbClr val="2D2015"/>
                </a:solidFill>
                <a:latin typeface="Calibri" panose="020F0502020204030204" pitchFamily="34" charset="0"/>
                <a:cs typeface="Calibri" panose="020F0502020204030204" pitchFamily="34" charset="0"/>
              </a:rPr>
              <a:t> interactions during preparation phase and LTM execution</a:t>
            </a:r>
          </a:p>
          <a:p>
            <a:pPr marL="742950" lvl="1" indent="-285750" defTabSz="914400">
              <a:lnSpc>
                <a:spcPct val="130000"/>
              </a:lnSpc>
              <a:buFont typeface="Wingdings" panose="05000000000000000000" pitchFamily="2" charset="2"/>
              <a:buChar char="ü"/>
              <a:defRPr/>
            </a:pPr>
            <a:r>
              <a:rPr lang="en-US" altLang="zh-CN" sz="1600" kern="0" dirty="0">
                <a:solidFill>
                  <a:srgbClr val="2D2015"/>
                </a:solidFill>
                <a:latin typeface="Calibri" panose="020F0502020204030204" pitchFamily="34" charset="0"/>
                <a:cs typeface="Calibri" panose="020F0502020204030204" pitchFamily="34" charset="0"/>
              </a:rPr>
              <a:t>Enhanced L1 report framework</a:t>
            </a:r>
          </a:p>
          <a:p>
            <a:pPr marL="742950" lvl="1" indent="-285750" defTabSz="914400">
              <a:lnSpc>
                <a:spcPct val="130000"/>
              </a:lnSpc>
              <a:buFont typeface="Wingdings" panose="05000000000000000000" pitchFamily="2" charset="2"/>
              <a:buChar char="ü"/>
              <a:defRPr/>
            </a:pPr>
            <a:r>
              <a:rPr lang="en-US" altLang="zh-CN" sz="1600" kern="0" dirty="0">
                <a:solidFill>
                  <a:srgbClr val="2D2015"/>
                </a:solidFill>
                <a:latin typeface="Calibri" panose="020F0502020204030204" pitchFamily="34" charset="0"/>
                <a:cs typeface="Calibri" panose="020F0502020204030204" pitchFamily="34" charset="0"/>
              </a:rPr>
              <a:t>L2 handling mechanism including security update</a:t>
            </a:r>
          </a:p>
        </p:txBody>
      </p:sp>
      <p:sp>
        <p:nvSpPr>
          <p:cNvPr id="24" name="圆角矩形 16">
            <a:extLst>
              <a:ext uri="{FF2B5EF4-FFF2-40B4-BE49-F238E27FC236}">
                <a16:creationId xmlns:a16="http://schemas.microsoft.com/office/drawing/2014/main" xmlns="" id="{6547F377-240B-4C93-96C3-5255BB6DBBDD}"/>
              </a:ext>
            </a:extLst>
          </p:cNvPr>
          <p:cNvSpPr/>
          <p:nvPr/>
        </p:nvSpPr>
        <p:spPr>
          <a:xfrm>
            <a:off x="512530" y="987589"/>
            <a:ext cx="5474751" cy="5330833"/>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xmlns="" id="{32C0BBB2-60DE-4B31-B5DA-BB4AFFD92C09}"/>
              </a:ext>
            </a:extLst>
          </p:cNvPr>
          <p:cNvSpPr txBox="1"/>
          <p:nvPr/>
        </p:nvSpPr>
        <p:spPr>
          <a:xfrm>
            <a:off x="2385746" y="818312"/>
            <a:ext cx="1546970" cy="338554"/>
          </a:xfrm>
          <a:prstGeom prst="rect">
            <a:avLst/>
          </a:prstGeom>
          <a:solidFill>
            <a:srgbClr val="FFFFFF"/>
          </a:solidFill>
        </p:spPr>
        <p:txBody>
          <a:bodyPr wrap="square" rtlCol="0">
            <a:spAutoFit/>
          </a:bodyPr>
          <a:lstStyle>
            <a:defPPr>
              <a:defRPr lang="en-US"/>
            </a:defPPr>
            <a:lvl1pPr marR="0" lvl="0" indent="0" algn="ctr" defTabSz="1218565" fontAlgn="base">
              <a:lnSpc>
                <a:spcPct val="100000"/>
              </a:lnSpc>
              <a:spcBef>
                <a:spcPct val="0"/>
              </a:spcBef>
              <a:spcAft>
                <a:spcPct val="0"/>
              </a:spcAft>
              <a:buClrTx/>
              <a:buSzTx/>
              <a:buFontTx/>
              <a:buNone/>
              <a:tabLst/>
              <a:defRPr sz="1600" b="1" kern="0">
                <a:solidFill>
                  <a:srgbClr val="C00000"/>
                </a:solidFill>
                <a:latin typeface="Arial" panose="020B0604020202020204"/>
                <a:ea typeface="微软雅黑"/>
                <a:cs typeface="Arial" panose="020B0604020202020204" pitchFamily="34" charset="0"/>
              </a:defRPr>
            </a:lvl1pPr>
          </a:lstStyle>
          <a:p>
            <a:r>
              <a:rPr lang="en-US" altLang="zh-CN" dirty="0"/>
              <a:t>Motivation</a:t>
            </a:r>
            <a:endParaRPr lang="zh-CN" altLang="en-US" dirty="0"/>
          </a:p>
        </p:txBody>
      </p:sp>
      <p:sp>
        <p:nvSpPr>
          <p:cNvPr id="25" name="圆角矩形 16">
            <a:extLst>
              <a:ext uri="{FF2B5EF4-FFF2-40B4-BE49-F238E27FC236}">
                <a16:creationId xmlns:a16="http://schemas.microsoft.com/office/drawing/2014/main" xmlns="" id="{1A4C4120-4E52-428D-ABA6-6D2EAF63217D}"/>
              </a:ext>
            </a:extLst>
          </p:cNvPr>
          <p:cNvSpPr/>
          <p:nvPr/>
        </p:nvSpPr>
        <p:spPr>
          <a:xfrm>
            <a:off x="6140567" y="1008939"/>
            <a:ext cx="5474751" cy="5309483"/>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52" name="文本框 51">
            <a:extLst>
              <a:ext uri="{FF2B5EF4-FFF2-40B4-BE49-F238E27FC236}">
                <a16:creationId xmlns:a16="http://schemas.microsoft.com/office/drawing/2014/main" xmlns="" id="{32C0BBB2-60DE-4B31-B5DA-BB4AFFD92C09}"/>
              </a:ext>
            </a:extLst>
          </p:cNvPr>
          <p:cNvSpPr txBox="1"/>
          <p:nvPr/>
        </p:nvSpPr>
        <p:spPr>
          <a:xfrm>
            <a:off x="7749649" y="811633"/>
            <a:ext cx="2462070" cy="338554"/>
          </a:xfrm>
          <a:prstGeom prst="rect">
            <a:avLst/>
          </a:prstGeom>
          <a:solidFill>
            <a:srgbClr val="FFFFFF"/>
          </a:solidFill>
        </p:spPr>
        <p:txBody>
          <a:bodyPr wrap="square" rtlCol="0">
            <a:spAutoFit/>
          </a:bodyPr>
          <a:lstStyle>
            <a:defPPr>
              <a:defRPr lang="en-US"/>
            </a:defPPr>
            <a:lvl1pPr marR="0" lvl="0" indent="0" algn="ctr" defTabSz="1218565" fontAlgn="base">
              <a:lnSpc>
                <a:spcPct val="100000"/>
              </a:lnSpc>
              <a:spcBef>
                <a:spcPct val="0"/>
              </a:spcBef>
              <a:spcAft>
                <a:spcPct val="0"/>
              </a:spcAft>
              <a:buClrTx/>
              <a:buSzTx/>
              <a:buFontTx/>
              <a:buNone/>
              <a:tabLst/>
              <a:defRPr sz="1600" b="1" kern="0">
                <a:solidFill>
                  <a:srgbClr val="C00000"/>
                </a:solidFill>
                <a:latin typeface="Arial" panose="020B0604020202020204"/>
                <a:ea typeface="微软雅黑"/>
                <a:cs typeface="Arial" panose="020B0604020202020204" pitchFamily="34" charset="0"/>
              </a:defRPr>
            </a:lvl1pPr>
          </a:lstStyle>
          <a:p>
            <a:r>
              <a:rPr lang="en-US" altLang="zh-CN" dirty="0"/>
              <a:t>Rel-19 enhancements</a:t>
            </a:r>
            <a:endParaRPr lang="zh-CN" altLang="en-US" dirty="0"/>
          </a:p>
        </p:txBody>
      </p:sp>
      <p:sp>
        <p:nvSpPr>
          <p:cNvPr id="26" name="文本框 25"/>
          <p:cNvSpPr txBox="1"/>
          <p:nvPr/>
        </p:nvSpPr>
        <p:spPr>
          <a:xfrm>
            <a:off x="6243308" y="3744384"/>
            <a:ext cx="5269268" cy="2012859"/>
          </a:xfrm>
          <a:prstGeom prst="rect">
            <a:avLst/>
          </a:prstGeom>
          <a:noFill/>
        </p:spPr>
        <p:txBody>
          <a:bodyPr wrap="square" rtlCol="0">
            <a:spAutoFit/>
          </a:bodyPr>
          <a:lstStyle/>
          <a:p>
            <a:pPr marL="285750" lvl="0" indent="-285750" defTabSz="914400">
              <a:lnSpc>
                <a:spcPct val="130000"/>
              </a:lnSpc>
              <a:buFont typeface="Arial" panose="020B0604020202020204" pitchFamily="34" charset="0"/>
              <a:buChar char="•"/>
              <a:defRPr/>
            </a:pPr>
            <a:r>
              <a:rPr lang="en-US" altLang="zh-CN" sz="1600" b="1" kern="0" dirty="0">
                <a:solidFill>
                  <a:srgbClr val="2D2015"/>
                </a:solidFill>
                <a:latin typeface="Calibri" panose="020F0502020204030204" pitchFamily="34" charset="0"/>
                <a:cs typeface="Calibri" panose="020F0502020204030204" pitchFamily="34" charset="0"/>
              </a:rPr>
              <a:t>To specify mechanism and procedures for high throughput maintenance.</a:t>
            </a:r>
          </a:p>
          <a:p>
            <a:pPr marL="742950" lvl="1" indent="-285750" defTabSz="914400">
              <a:lnSpc>
                <a:spcPct val="130000"/>
              </a:lnSpc>
              <a:buFont typeface="Wingdings" panose="05000000000000000000" pitchFamily="2" charset="2"/>
              <a:buChar char="ü"/>
              <a:defRPr/>
            </a:pPr>
            <a:r>
              <a:rPr lang="en-US" altLang="zh-CN" sz="1600" kern="0" dirty="0">
                <a:solidFill>
                  <a:srgbClr val="2D2015"/>
                </a:solidFill>
                <a:latin typeface="Calibri" panose="020F0502020204030204" pitchFamily="34" charset="0"/>
                <a:cs typeface="Calibri" panose="020F0502020204030204" pitchFamily="34" charset="0"/>
              </a:rPr>
              <a:t>Early beam refinement, TRS tracking and CSI acquisition for target </a:t>
            </a:r>
            <a:r>
              <a:rPr lang="en-US" altLang="zh-CN" sz="1600" kern="0" dirty="0" err="1">
                <a:solidFill>
                  <a:srgbClr val="2D2015"/>
                </a:solidFill>
                <a:latin typeface="Calibri" panose="020F0502020204030204" pitchFamily="34" charset="0"/>
                <a:cs typeface="Calibri" panose="020F0502020204030204" pitchFamily="34" charset="0"/>
              </a:rPr>
              <a:t>PCell</a:t>
            </a:r>
            <a:r>
              <a:rPr lang="en-US" altLang="zh-CN" sz="1600" kern="0" dirty="0">
                <a:solidFill>
                  <a:srgbClr val="2D2015"/>
                </a:solidFill>
                <a:latin typeface="Calibri" panose="020F0502020204030204" pitchFamily="34" charset="0"/>
                <a:cs typeface="Calibri" panose="020F0502020204030204" pitchFamily="34" charset="0"/>
              </a:rPr>
              <a:t> in LTM</a:t>
            </a:r>
          </a:p>
          <a:p>
            <a:pPr marL="742950" lvl="1" indent="-285750" defTabSz="914400">
              <a:lnSpc>
                <a:spcPct val="130000"/>
              </a:lnSpc>
              <a:buFont typeface="Wingdings" panose="05000000000000000000" pitchFamily="2" charset="2"/>
              <a:buChar char="ü"/>
              <a:defRPr/>
            </a:pPr>
            <a:r>
              <a:rPr lang="en-US" altLang="zh-CN" sz="1600" kern="0" dirty="0">
                <a:solidFill>
                  <a:srgbClr val="2D2015"/>
                </a:solidFill>
                <a:latin typeface="Calibri" panose="020F0502020204030204" pitchFamily="34" charset="0"/>
                <a:cs typeface="Calibri" panose="020F0502020204030204" pitchFamily="34" charset="0"/>
              </a:rPr>
              <a:t>Enhanced </a:t>
            </a:r>
            <a:r>
              <a:rPr lang="en-US" altLang="zh-CN" sz="1600" kern="0" dirty="0" err="1">
                <a:solidFill>
                  <a:srgbClr val="2D2015"/>
                </a:solidFill>
                <a:latin typeface="Calibri" panose="020F0502020204030204" pitchFamily="34" charset="0"/>
                <a:cs typeface="Calibri" panose="020F0502020204030204" pitchFamily="34" charset="0"/>
              </a:rPr>
              <a:t>SCell</a:t>
            </a:r>
            <a:r>
              <a:rPr lang="en-US" altLang="zh-CN" sz="1600" kern="0" dirty="0">
                <a:solidFill>
                  <a:srgbClr val="2D2015"/>
                </a:solidFill>
                <a:latin typeface="Calibri" panose="020F0502020204030204" pitchFamily="34" charset="0"/>
                <a:cs typeface="Calibri" panose="020F0502020204030204" pitchFamily="34" charset="0"/>
              </a:rPr>
              <a:t> switch in LTM</a:t>
            </a:r>
          </a:p>
          <a:p>
            <a:pPr marL="742950" lvl="1" indent="-285750" defTabSz="914400">
              <a:lnSpc>
                <a:spcPct val="130000"/>
              </a:lnSpc>
              <a:buFont typeface="Wingdings" panose="05000000000000000000" pitchFamily="2" charset="2"/>
              <a:buChar char="ü"/>
              <a:defRPr/>
            </a:pPr>
            <a:r>
              <a:rPr lang="en-US" altLang="zh-CN" sz="1600" kern="0" dirty="0">
                <a:solidFill>
                  <a:srgbClr val="2D2015"/>
                </a:solidFill>
                <a:latin typeface="Calibri" panose="020F0502020204030204" pitchFamily="34" charset="0"/>
                <a:cs typeface="Calibri" panose="020F0502020204030204" pitchFamily="34" charset="0"/>
              </a:rPr>
              <a:t>Timely MCS selection in DAPS</a:t>
            </a:r>
          </a:p>
        </p:txBody>
      </p:sp>
      <p:sp>
        <p:nvSpPr>
          <p:cNvPr id="29" name="圆角矩形 28"/>
          <p:cNvSpPr/>
          <p:nvPr/>
        </p:nvSpPr>
        <p:spPr bwMode="auto">
          <a:xfrm>
            <a:off x="614397" y="5210624"/>
            <a:ext cx="5316848" cy="479033"/>
          </a:xfrm>
          <a:prstGeom prst="roundRect">
            <a:avLst/>
          </a:prstGeom>
          <a:solidFill>
            <a:srgbClr val="D4F1F5"/>
          </a:solidFill>
          <a:ln w="9525" cap="flat" cmpd="sng" algn="ctr">
            <a:solidFill>
              <a:srgbClr val="FFFFCC"/>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endParaRPr>
          </a:p>
        </p:txBody>
      </p:sp>
      <p:grpSp>
        <p:nvGrpSpPr>
          <p:cNvPr id="30" name="组合 29"/>
          <p:cNvGrpSpPr/>
          <p:nvPr/>
        </p:nvGrpSpPr>
        <p:grpSpPr>
          <a:xfrm>
            <a:off x="631080" y="5313277"/>
            <a:ext cx="5149979" cy="561533"/>
            <a:chOff x="441731" y="4117296"/>
            <a:chExt cx="5149979" cy="561533"/>
          </a:xfrm>
        </p:grpSpPr>
        <p:sp>
          <p:nvSpPr>
            <p:cNvPr id="31" name="文本框 30">
              <a:extLst>
                <a:ext uri="{FF2B5EF4-FFF2-40B4-BE49-F238E27FC236}">
                  <a16:creationId xmlns:a16="http://schemas.microsoft.com/office/drawing/2014/main" xmlns="" id="{489A0196-302C-40A0-AA02-21A2ED46ED7F}"/>
                </a:ext>
              </a:extLst>
            </p:cNvPr>
            <p:cNvSpPr txBox="1"/>
            <p:nvPr/>
          </p:nvSpPr>
          <p:spPr>
            <a:xfrm>
              <a:off x="591925" y="4118335"/>
              <a:ext cx="1562140" cy="307777"/>
            </a:xfrm>
            <a:prstGeom prst="rect">
              <a:avLst/>
            </a:prstGeom>
            <a:noFill/>
            <a:ln>
              <a:solidFill>
                <a:srgbClr val="2D2015"/>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i="1" kern="0" dirty="0">
                  <a:solidFill>
                    <a:srgbClr val="2D2015"/>
                  </a:solidFill>
                </a:rPr>
                <a:t>Short</a:t>
              </a:r>
              <a:r>
                <a:rPr kumimoji="0" lang="en-US" altLang="zh-CN" sz="1400" b="0" i="1" u="none" strike="noStrike" kern="0" cap="none" spc="0" normalizeH="0" baseline="0" noProof="0" dirty="0">
                  <a:ln>
                    <a:noFill/>
                  </a:ln>
                  <a:solidFill>
                    <a:srgbClr val="2D2015"/>
                  </a:solidFill>
                  <a:effectLst/>
                  <a:uLnTx/>
                  <a:uFillTx/>
                </a:rPr>
                <a:t> interruption</a:t>
              </a:r>
              <a:endParaRPr kumimoji="0" lang="zh-CN" altLang="en-US" sz="1400" b="0" i="1" u="none" strike="noStrike" kern="0" cap="none" spc="0" normalizeH="0" baseline="0" noProof="0" dirty="0">
                <a:ln>
                  <a:noFill/>
                </a:ln>
                <a:solidFill>
                  <a:srgbClr val="2D2015"/>
                </a:solidFill>
                <a:effectLst/>
                <a:uLnTx/>
                <a:uFillTx/>
              </a:endParaRPr>
            </a:p>
          </p:txBody>
        </p:sp>
        <p:sp>
          <p:nvSpPr>
            <p:cNvPr id="32" name="文本框 31">
              <a:extLst>
                <a:ext uri="{FF2B5EF4-FFF2-40B4-BE49-F238E27FC236}">
                  <a16:creationId xmlns:a16="http://schemas.microsoft.com/office/drawing/2014/main" xmlns="" id="{489A0196-302C-40A0-AA02-21A2ED46ED7F}"/>
                </a:ext>
              </a:extLst>
            </p:cNvPr>
            <p:cNvSpPr txBox="1"/>
            <p:nvPr/>
          </p:nvSpPr>
          <p:spPr>
            <a:xfrm>
              <a:off x="2303494" y="4117296"/>
              <a:ext cx="1735946" cy="307777"/>
            </a:xfrm>
            <a:prstGeom prst="rect">
              <a:avLst/>
            </a:prstGeom>
            <a:noFill/>
            <a:ln>
              <a:solidFill>
                <a:srgbClr val="2D2015"/>
              </a:solidFill>
            </a:ln>
          </p:spPr>
          <p:txBody>
            <a:bodyPr wrap="square" rtlCol="0">
              <a:spAutoFit/>
            </a:bodyPr>
            <a:lstStyle/>
            <a:p>
              <a:pPr lvl="0" algn="ctr" defTabSz="914400">
                <a:defRPr/>
              </a:pPr>
              <a:r>
                <a:rPr lang="en-US" altLang="zh-CN" sz="1400" i="1" dirty="0"/>
                <a:t>High </a:t>
              </a:r>
              <a:r>
                <a:rPr kumimoji="0" lang="en-US" altLang="zh-CN" sz="1400" b="0" i="1" u="none" strike="noStrike" kern="0" cap="none" spc="0" normalizeH="0" baseline="0" noProof="0" dirty="0">
                  <a:ln>
                    <a:noFill/>
                  </a:ln>
                  <a:solidFill>
                    <a:srgbClr val="2D2015"/>
                  </a:solidFill>
                  <a:effectLst/>
                  <a:uLnTx/>
                  <a:uFillTx/>
                </a:rPr>
                <a:t>throughput</a:t>
              </a:r>
              <a:endParaRPr kumimoji="0" lang="zh-CN" altLang="en-US" sz="1400" b="0" i="1" u="none" strike="noStrike" kern="0" cap="none" spc="0" normalizeH="0" baseline="0" noProof="0" dirty="0">
                <a:ln>
                  <a:noFill/>
                </a:ln>
                <a:solidFill>
                  <a:srgbClr val="2D2015"/>
                </a:solidFill>
                <a:effectLst/>
                <a:uLnTx/>
                <a:uFillTx/>
              </a:endParaRPr>
            </a:p>
          </p:txBody>
        </p:sp>
        <p:sp>
          <p:nvSpPr>
            <p:cNvPr id="33" name="文本框 32">
              <a:extLst>
                <a:ext uri="{FF2B5EF4-FFF2-40B4-BE49-F238E27FC236}">
                  <a16:creationId xmlns:a16="http://schemas.microsoft.com/office/drawing/2014/main" xmlns="" id="{489A0196-302C-40A0-AA02-21A2ED46ED7F}"/>
                </a:ext>
              </a:extLst>
            </p:cNvPr>
            <p:cNvSpPr txBox="1"/>
            <p:nvPr/>
          </p:nvSpPr>
          <p:spPr>
            <a:xfrm>
              <a:off x="4142182" y="4117296"/>
              <a:ext cx="1449528" cy="307777"/>
            </a:xfrm>
            <a:prstGeom prst="rect">
              <a:avLst/>
            </a:prstGeom>
            <a:noFill/>
            <a:ln>
              <a:solidFill>
                <a:srgbClr val="2D2015"/>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1" u="none" strike="noStrike" kern="0" cap="none" spc="0" normalizeH="0" baseline="0" noProof="0" dirty="0">
                  <a:ln>
                    <a:noFill/>
                  </a:ln>
                  <a:solidFill>
                    <a:srgbClr val="2D2015"/>
                  </a:solidFill>
                  <a:effectLst/>
                  <a:uLnTx/>
                  <a:uFillTx/>
                </a:rPr>
                <a:t>Wide area</a:t>
              </a:r>
              <a:endParaRPr kumimoji="0" lang="zh-CN" altLang="en-US" sz="1400" b="0" i="1" u="none" strike="noStrike" kern="0" cap="none" spc="0" normalizeH="0" baseline="0" noProof="0" dirty="0">
                <a:ln>
                  <a:noFill/>
                </a:ln>
                <a:solidFill>
                  <a:srgbClr val="2D2015"/>
                </a:solidFill>
                <a:effectLst/>
                <a:uLnTx/>
                <a:uFillTx/>
              </a:endParaRPr>
            </a:p>
          </p:txBody>
        </p:sp>
        <p:sp>
          <p:nvSpPr>
            <p:cNvPr id="34" name="左大括号 33"/>
            <p:cNvSpPr/>
            <p:nvPr/>
          </p:nvSpPr>
          <p:spPr bwMode="auto">
            <a:xfrm rot="16200000" flipV="1">
              <a:off x="2954319" y="2041439"/>
              <a:ext cx="124802" cy="5149977"/>
            </a:xfrm>
            <a:prstGeom prst="leftBrace">
              <a:avLst/>
            </a:prstGeom>
            <a:noFill/>
            <a:ln w="1905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endParaRPr>
            </a:p>
          </p:txBody>
        </p:sp>
      </p:grpSp>
      <p:sp>
        <p:nvSpPr>
          <p:cNvPr id="35" name="圆角矩形 34"/>
          <p:cNvSpPr/>
          <p:nvPr/>
        </p:nvSpPr>
        <p:spPr bwMode="auto">
          <a:xfrm>
            <a:off x="1575902" y="5919074"/>
            <a:ext cx="3232562" cy="368978"/>
          </a:xfrm>
          <a:prstGeom prst="roundRect">
            <a:avLst/>
          </a:prstGeom>
          <a:solidFill>
            <a:srgbClr val="C000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rPr>
              <a:t>Rel-19 Mobility enhancement</a:t>
            </a:r>
          </a:p>
        </p:txBody>
      </p:sp>
    </p:spTree>
    <p:extLst>
      <p:ext uri="{BB962C8B-B14F-4D97-AF65-F5344CB8AC3E}">
        <p14:creationId xmlns:p14="http://schemas.microsoft.com/office/powerpoint/2010/main" val="382814090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altLang="zh-CN" dirty="0"/>
              <a:t>3GPP Rel-19 timeline</a:t>
            </a:r>
          </a:p>
        </p:txBody>
      </p:sp>
      <p:sp>
        <p:nvSpPr>
          <p:cNvPr id="6" name="矩形 1">
            <a:extLst>
              <a:ext uri="{FF2B5EF4-FFF2-40B4-BE49-F238E27FC236}">
                <a16:creationId xmlns:a16="http://schemas.microsoft.com/office/drawing/2014/main" xmlns="" id="{60E44F94-EEBB-4682-A36F-1DC70C403652}"/>
              </a:ext>
            </a:extLst>
          </p:cNvPr>
          <p:cNvSpPr/>
          <p:nvPr/>
        </p:nvSpPr>
        <p:spPr>
          <a:xfrm>
            <a:off x="430151" y="4963150"/>
            <a:ext cx="11210938" cy="1200329"/>
          </a:xfrm>
          <a:prstGeom prst="rect">
            <a:avLst/>
          </a:prstGeom>
          <a:ln>
            <a:solidFill>
              <a:schemeClr val="bg1"/>
            </a:solidFill>
          </a:ln>
        </p:spPr>
        <p:txBody>
          <a:bodyPr wrap="square">
            <a:spAutoFit/>
          </a:bodyPr>
          <a:lstStyle/>
          <a:p>
            <a:pPr defTabSz="1187798" fontAlgn="base">
              <a:lnSpc>
                <a:spcPct val="120000"/>
              </a:lnSpc>
              <a:spcBef>
                <a:spcPct val="0"/>
              </a:spcBef>
              <a:spcAft>
                <a:spcPct val="0"/>
              </a:spcAft>
            </a:pPr>
            <a:r>
              <a:rPr lang="en-US" altLang="zh-CN" sz="2000" dirty="0">
                <a:latin typeface="Arial" panose="020B0604020202020204" pitchFamily="34" charset="0"/>
                <a:ea typeface="Meiryo UI" panose="020B0604030504040204" pitchFamily="34" charset="-128"/>
                <a:cs typeface="Arial" panose="020B0604020202020204" pitchFamily="34" charset="0"/>
              </a:rPr>
              <a:t>Rel-19 duration: 18 month for core functional work in each RAN </a:t>
            </a:r>
            <a:r>
              <a:rPr lang="en-US" altLang="zh-CN" sz="2000" dirty="0" err="1">
                <a:latin typeface="Arial" panose="020B0604020202020204" pitchFamily="34" charset="0"/>
                <a:ea typeface="Meiryo UI" panose="020B0604030504040204" pitchFamily="34" charset="-128"/>
                <a:cs typeface="Arial" panose="020B0604020202020204" pitchFamily="34" charset="0"/>
              </a:rPr>
              <a:t>WGs</a:t>
            </a:r>
            <a:endParaRPr lang="en-US" altLang="zh-CN" sz="2000" dirty="0">
              <a:latin typeface="Arial" panose="020B0604020202020204" pitchFamily="34" charset="0"/>
              <a:ea typeface="Meiryo UI" panose="020B0604030504040204" pitchFamily="34" charset="-128"/>
              <a:cs typeface="Arial" panose="020B0604020202020204" pitchFamily="34" charset="0"/>
            </a:endParaRPr>
          </a:p>
          <a:p>
            <a:pPr marL="800140" lvl="1" indent="-342900" defTabSz="1187798" fontAlgn="base">
              <a:lnSpc>
                <a:spcPct val="120000"/>
              </a:lnSpc>
              <a:spcBef>
                <a:spcPct val="0"/>
              </a:spcBef>
              <a:spcAft>
                <a:spcPct val="0"/>
              </a:spcAft>
              <a:buFont typeface="Arial" panose="020B0604020202020204" pitchFamily="34" charset="0"/>
              <a:buChar char="•"/>
            </a:pPr>
            <a:r>
              <a:rPr lang="en-US" altLang="zh-CN" sz="2000" dirty="0">
                <a:latin typeface="Arial" panose="020B0604020202020204" pitchFamily="34" charset="0"/>
                <a:ea typeface="Meiryo UI" panose="020B0604030504040204" pitchFamily="34" charset="-128"/>
                <a:cs typeface="Arial" panose="020B0604020202020204" pitchFamily="34" charset="0"/>
              </a:rPr>
              <a:t>e.g. for </a:t>
            </a:r>
            <a:r>
              <a:rPr lang="en-US" altLang="zh-CN" sz="2000" dirty="0" err="1">
                <a:latin typeface="Arial" panose="020B0604020202020204" pitchFamily="34" charset="0"/>
                <a:ea typeface="Meiryo UI" panose="020B0604030504040204" pitchFamily="34" charset="-128"/>
                <a:cs typeface="Arial" panose="020B0604020202020204" pitchFamily="34" charset="0"/>
              </a:rPr>
              <a:t>RAN1</a:t>
            </a:r>
            <a:r>
              <a:rPr lang="en-US" altLang="zh-CN" sz="2000" dirty="0">
                <a:latin typeface="Arial" panose="020B0604020202020204" pitchFamily="34" charset="0"/>
                <a:ea typeface="Meiryo UI" panose="020B0604030504040204" pitchFamily="34" charset="-128"/>
                <a:cs typeface="Arial" panose="020B0604020202020204" pitchFamily="34" charset="0"/>
              </a:rPr>
              <a:t>, from January 2024 to June 2025</a:t>
            </a:r>
          </a:p>
          <a:p>
            <a:pPr defTabSz="1187798" fontAlgn="base">
              <a:lnSpc>
                <a:spcPct val="120000"/>
              </a:lnSpc>
              <a:spcBef>
                <a:spcPct val="0"/>
              </a:spcBef>
              <a:spcAft>
                <a:spcPct val="0"/>
              </a:spcAft>
            </a:pPr>
            <a:r>
              <a:rPr lang="en-US" altLang="zh-CN" sz="2000" dirty="0">
                <a:latin typeface="Arial" panose="020B0604020202020204" pitchFamily="34" charset="0"/>
                <a:ea typeface="Meiryo UI" panose="020B0604030504040204" pitchFamily="34" charset="-128"/>
                <a:cs typeface="Arial" panose="020B0604020202020204" pitchFamily="34" charset="0"/>
              </a:rPr>
              <a:t>Rel-19 ASN.1 freeze in December 2025</a:t>
            </a:r>
            <a:endParaRPr lang="zh-CN" altLang="zh-CN" sz="2000" dirty="0">
              <a:latin typeface="Arial" panose="020B0604020202020204" pitchFamily="34" charset="0"/>
              <a:ea typeface="Meiryo UI" panose="020B0604030504040204"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xmlns="" id="{EFEC7F0D-41B4-4D6C-BC2D-7B9AAF84C047}"/>
              </a:ext>
            </a:extLst>
          </p:cNvPr>
          <p:cNvCxnSpPr>
            <a:cxnSpLocks/>
            <a:endCxn id="21" idx="0"/>
          </p:cNvCxnSpPr>
          <p:nvPr/>
        </p:nvCxnSpPr>
        <p:spPr bwMode="auto">
          <a:xfrm>
            <a:off x="9535714" y="1665568"/>
            <a:ext cx="8295" cy="1693354"/>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cxnSp>
        <p:nvCxnSpPr>
          <p:cNvPr id="8" name="Straight Connector 7">
            <a:extLst>
              <a:ext uri="{FF2B5EF4-FFF2-40B4-BE49-F238E27FC236}">
                <a16:creationId xmlns:a16="http://schemas.microsoft.com/office/drawing/2014/main" xmlns="" id="{95009F3B-7005-45A3-8E88-E7534B892EA5}"/>
              </a:ext>
            </a:extLst>
          </p:cNvPr>
          <p:cNvCxnSpPr>
            <a:cxnSpLocks/>
          </p:cNvCxnSpPr>
          <p:nvPr/>
        </p:nvCxnSpPr>
        <p:spPr bwMode="auto">
          <a:xfrm>
            <a:off x="5812027" y="1629573"/>
            <a:ext cx="17382" cy="1993514"/>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cxnSp>
        <p:nvCxnSpPr>
          <p:cNvPr id="9" name="Straight Connector 8">
            <a:extLst>
              <a:ext uri="{FF2B5EF4-FFF2-40B4-BE49-F238E27FC236}">
                <a16:creationId xmlns:a16="http://schemas.microsoft.com/office/drawing/2014/main" xmlns="" id="{83EDD244-C28D-483E-8748-BC0ECC77500E}"/>
              </a:ext>
            </a:extLst>
          </p:cNvPr>
          <p:cNvCxnSpPr/>
          <p:nvPr/>
        </p:nvCxnSpPr>
        <p:spPr bwMode="auto">
          <a:xfrm>
            <a:off x="2131265" y="1665568"/>
            <a:ext cx="0" cy="2026669"/>
          </a:xfrm>
          <a:prstGeom prst="line">
            <a:avLst/>
          </a:prstGeom>
          <a:solidFill>
            <a:srgbClr val="4F81BD"/>
          </a:solidFill>
          <a:ln w="9525" cap="flat" cmpd="sng" algn="ctr">
            <a:solidFill>
              <a:sysClr val="windowText" lastClr="000000"/>
            </a:solidFill>
            <a:prstDash val="dash"/>
            <a:round/>
            <a:headEnd type="none" w="med" len="med"/>
            <a:tailEnd type="none" w="med" len="med"/>
          </a:ln>
          <a:effectLst/>
        </p:spPr>
      </p:cxnSp>
      <p:sp>
        <p:nvSpPr>
          <p:cNvPr id="10" name="Star: 5 Points 7">
            <a:extLst>
              <a:ext uri="{FF2B5EF4-FFF2-40B4-BE49-F238E27FC236}">
                <a16:creationId xmlns:a16="http://schemas.microsoft.com/office/drawing/2014/main" xmlns="" id="{9C71796C-F665-4D67-8A4B-441CD3DEC6F9}"/>
              </a:ext>
            </a:extLst>
          </p:cNvPr>
          <p:cNvSpPr/>
          <p:nvPr/>
        </p:nvSpPr>
        <p:spPr bwMode="auto">
          <a:xfrm>
            <a:off x="1763952" y="3713122"/>
            <a:ext cx="760019" cy="493716"/>
          </a:xfrm>
          <a:prstGeom prst="star5">
            <a:avLst/>
          </a:prstGeom>
          <a:solidFill>
            <a:srgbClr val="FF000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prstClr val="black"/>
              </a:solidFill>
              <a:effectLst/>
              <a:uLnTx/>
              <a:uFillTx/>
              <a:latin typeface="Arial" charset="0"/>
            </a:endParaRPr>
          </a:p>
        </p:txBody>
      </p:sp>
      <p:sp>
        <p:nvSpPr>
          <p:cNvPr id="11" name="TextBox 10">
            <a:extLst>
              <a:ext uri="{FF2B5EF4-FFF2-40B4-BE49-F238E27FC236}">
                <a16:creationId xmlns:a16="http://schemas.microsoft.com/office/drawing/2014/main" xmlns="" id="{483B83C2-1EB0-4A37-83F1-589A8658CB44}"/>
              </a:ext>
            </a:extLst>
          </p:cNvPr>
          <p:cNvSpPr txBox="1"/>
          <p:nvPr/>
        </p:nvSpPr>
        <p:spPr>
          <a:xfrm>
            <a:off x="1437223" y="4222943"/>
            <a:ext cx="148580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rPr>
              <a:t>We are here</a:t>
            </a:r>
          </a:p>
        </p:txBody>
      </p:sp>
      <p:sp>
        <p:nvSpPr>
          <p:cNvPr id="12" name="Rectangle 11">
            <a:extLst>
              <a:ext uri="{FF2B5EF4-FFF2-40B4-BE49-F238E27FC236}">
                <a16:creationId xmlns:a16="http://schemas.microsoft.com/office/drawing/2014/main" xmlns="" id="{98FDAD28-5C1A-4F9F-A496-573EB896F434}"/>
              </a:ext>
            </a:extLst>
          </p:cNvPr>
          <p:cNvSpPr/>
          <p:nvPr/>
        </p:nvSpPr>
        <p:spPr bwMode="auto">
          <a:xfrm>
            <a:off x="295270" y="1933569"/>
            <a:ext cx="2751273" cy="368774"/>
          </a:xfrm>
          <a:prstGeom prst="rect">
            <a:avLst/>
          </a:prstGeom>
          <a:solidFill>
            <a:srgbClr val="9BBB59">
              <a:lumMod val="20000"/>
              <a:lumOff val="8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charset="0"/>
              </a:rPr>
              <a:t>R18 RAN1</a:t>
            </a:r>
            <a:endParaRPr kumimoji="0" lang="en-US" sz="1800" b="1" i="0" u="none" strike="noStrike" kern="0" cap="none" spc="0" normalizeH="0" baseline="0" noProof="0" dirty="0">
              <a:ln>
                <a:noFill/>
              </a:ln>
              <a:solidFill>
                <a:prstClr val="black"/>
              </a:solidFill>
              <a:effectLst/>
              <a:uLnTx/>
              <a:uFillTx/>
              <a:latin typeface="Arial" charset="0"/>
            </a:endParaRPr>
          </a:p>
        </p:txBody>
      </p:sp>
      <p:sp>
        <p:nvSpPr>
          <p:cNvPr id="13" name="Rectangle 12">
            <a:extLst>
              <a:ext uri="{FF2B5EF4-FFF2-40B4-BE49-F238E27FC236}">
                <a16:creationId xmlns:a16="http://schemas.microsoft.com/office/drawing/2014/main" xmlns="" id="{BE409D6A-EB39-49A9-88C8-DD41B65B4CE7}"/>
              </a:ext>
            </a:extLst>
          </p:cNvPr>
          <p:cNvSpPr/>
          <p:nvPr/>
        </p:nvSpPr>
        <p:spPr bwMode="auto">
          <a:xfrm>
            <a:off x="295270" y="2922676"/>
            <a:ext cx="3701975" cy="353761"/>
          </a:xfrm>
          <a:prstGeom prst="rect">
            <a:avLst/>
          </a:prstGeom>
          <a:solidFill>
            <a:srgbClr val="4F81BD">
              <a:lumMod val="20000"/>
              <a:lumOff val="8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charset="0"/>
              </a:rPr>
              <a:t>R18 RAN2/3/4</a:t>
            </a:r>
            <a:endParaRPr kumimoji="0" lang="en-US" sz="1800" b="1" i="0" u="none" strike="noStrike" kern="0" cap="none" spc="0" normalizeH="0" baseline="0" noProof="0" dirty="0">
              <a:ln>
                <a:noFill/>
              </a:ln>
              <a:solidFill>
                <a:prstClr val="black"/>
              </a:solidFill>
              <a:effectLst/>
              <a:uLnTx/>
              <a:uFillTx/>
              <a:latin typeface="Arial" charset="0"/>
            </a:endParaRPr>
          </a:p>
        </p:txBody>
      </p:sp>
      <p:cxnSp>
        <p:nvCxnSpPr>
          <p:cNvPr id="14" name="Straight Connector 13">
            <a:extLst>
              <a:ext uri="{FF2B5EF4-FFF2-40B4-BE49-F238E27FC236}">
                <a16:creationId xmlns:a16="http://schemas.microsoft.com/office/drawing/2014/main" xmlns="" id="{9B84C64D-59E9-4B37-888D-06CC58309449}"/>
              </a:ext>
            </a:extLst>
          </p:cNvPr>
          <p:cNvCxnSpPr>
            <a:cxnSpLocks/>
          </p:cNvCxnSpPr>
          <p:nvPr/>
        </p:nvCxnSpPr>
        <p:spPr bwMode="auto">
          <a:xfrm>
            <a:off x="3994631" y="1650436"/>
            <a:ext cx="24624" cy="2316549"/>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sp>
        <p:nvSpPr>
          <p:cNvPr id="15" name="TextBox 14">
            <a:extLst>
              <a:ext uri="{FF2B5EF4-FFF2-40B4-BE49-F238E27FC236}">
                <a16:creationId xmlns:a16="http://schemas.microsoft.com/office/drawing/2014/main" xmlns="" id="{1AD06C64-9106-450D-98EB-3873F2CFD7A5}"/>
              </a:ext>
            </a:extLst>
          </p:cNvPr>
          <p:cNvSpPr txBox="1"/>
          <p:nvPr/>
        </p:nvSpPr>
        <p:spPr>
          <a:xfrm>
            <a:off x="2131265" y="2345554"/>
            <a:ext cx="1623901" cy="261610"/>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rPr>
              <a:t>R18 RAN1 </a:t>
            </a:r>
            <a:r>
              <a:rPr kumimoji="0" lang="en-US" sz="1100" b="1" i="1" u="none" strike="noStrike" kern="0" cap="none" spc="0" normalizeH="0" baseline="0" noProof="0" dirty="0" err="1">
                <a:ln>
                  <a:noFill/>
                </a:ln>
                <a:solidFill>
                  <a:prstClr val="black"/>
                </a:solidFill>
                <a:effectLst/>
                <a:uLnTx/>
                <a:uFillTx/>
              </a:rPr>
              <a:t>Func</a:t>
            </a:r>
            <a:r>
              <a:rPr kumimoji="0" lang="en-US" sz="1100" b="1" i="1" u="none" strike="noStrike" kern="0" cap="none" spc="0" normalizeH="0" baseline="0" noProof="0" dirty="0">
                <a:ln>
                  <a:noFill/>
                </a:ln>
                <a:solidFill>
                  <a:prstClr val="black"/>
                </a:solidFill>
                <a:effectLst/>
                <a:uLnTx/>
                <a:uFillTx/>
              </a:rPr>
              <a:t>. Freeze</a:t>
            </a:r>
          </a:p>
        </p:txBody>
      </p:sp>
      <p:sp>
        <p:nvSpPr>
          <p:cNvPr id="16" name="TextBox 15">
            <a:extLst>
              <a:ext uri="{FF2B5EF4-FFF2-40B4-BE49-F238E27FC236}">
                <a16:creationId xmlns:a16="http://schemas.microsoft.com/office/drawing/2014/main" xmlns="" id="{D141BA5C-4121-409C-B81E-B3D1DB6C6DBD}"/>
              </a:ext>
            </a:extLst>
          </p:cNvPr>
          <p:cNvSpPr txBox="1"/>
          <p:nvPr/>
        </p:nvSpPr>
        <p:spPr>
          <a:xfrm>
            <a:off x="2898127" y="3349624"/>
            <a:ext cx="1926232" cy="261610"/>
          </a:xfrm>
          <a:prstGeom prst="rect">
            <a:avLst/>
          </a:prstGeom>
          <a:solidFill>
            <a:sysClr val="window" lastClr="FFFFFF"/>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rPr>
              <a:t>R18 RAN2/3/4 </a:t>
            </a:r>
            <a:r>
              <a:rPr kumimoji="0" lang="en-US" sz="1100" b="1" i="1" u="none" strike="noStrike" kern="0" cap="none" spc="0" normalizeH="0" baseline="0" noProof="0" dirty="0" err="1">
                <a:ln>
                  <a:noFill/>
                </a:ln>
                <a:solidFill>
                  <a:prstClr val="black"/>
                </a:solidFill>
                <a:effectLst/>
                <a:uLnTx/>
                <a:uFillTx/>
              </a:rPr>
              <a:t>Func</a:t>
            </a:r>
            <a:r>
              <a:rPr kumimoji="0" lang="en-US" sz="1100" b="1" i="1" u="none" strike="noStrike" kern="0" cap="none" spc="0" normalizeH="0" baseline="0" noProof="0" dirty="0">
                <a:ln>
                  <a:noFill/>
                </a:ln>
                <a:solidFill>
                  <a:prstClr val="black"/>
                </a:solidFill>
                <a:effectLst/>
                <a:uLnTx/>
                <a:uFillTx/>
              </a:rPr>
              <a:t>. Freeze</a:t>
            </a:r>
          </a:p>
        </p:txBody>
      </p:sp>
      <p:cxnSp>
        <p:nvCxnSpPr>
          <p:cNvPr id="17" name="Straight Connector 16">
            <a:extLst>
              <a:ext uri="{FF2B5EF4-FFF2-40B4-BE49-F238E27FC236}">
                <a16:creationId xmlns:a16="http://schemas.microsoft.com/office/drawing/2014/main" xmlns="" id="{55CB44BB-C962-465A-A201-B9F8041EF747}"/>
              </a:ext>
            </a:extLst>
          </p:cNvPr>
          <p:cNvCxnSpPr>
            <a:cxnSpLocks/>
          </p:cNvCxnSpPr>
          <p:nvPr/>
        </p:nvCxnSpPr>
        <p:spPr bwMode="auto">
          <a:xfrm>
            <a:off x="4962720" y="1642576"/>
            <a:ext cx="17382" cy="1993514"/>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sp>
        <p:nvSpPr>
          <p:cNvPr id="18" name="TextBox 17">
            <a:extLst>
              <a:ext uri="{FF2B5EF4-FFF2-40B4-BE49-F238E27FC236}">
                <a16:creationId xmlns:a16="http://schemas.microsoft.com/office/drawing/2014/main" xmlns="" id="{983C47F0-6B3A-44EB-B41E-3E973E704A83}"/>
              </a:ext>
            </a:extLst>
          </p:cNvPr>
          <p:cNvSpPr txBox="1"/>
          <p:nvPr/>
        </p:nvSpPr>
        <p:spPr>
          <a:xfrm>
            <a:off x="4621208" y="3587484"/>
            <a:ext cx="791784" cy="553998"/>
          </a:xfrm>
          <a:prstGeom prst="rect">
            <a:avLst/>
          </a:prstGeom>
          <a:solidFill>
            <a:srgbClr val="92D05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strike="noStrike" kern="0" cap="none" spc="0" normalizeH="0" baseline="0" noProof="0" dirty="0">
                <a:ln>
                  <a:noFill/>
                </a:ln>
                <a:solidFill>
                  <a:prstClr val="black"/>
                </a:solidFill>
                <a:effectLst/>
                <a:uLnTx/>
                <a:uFillTx/>
              </a:rPr>
              <a:t>First R18 ASN.1 review</a:t>
            </a:r>
            <a:endParaRPr kumimoji="0" lang="en-US" sz="1000" b="1" i="0" strike="noStrike" kern="0" cap="none" spc="0" normalizeH="0" baseline="0" noProof="0" dirty="0">
              <a:ln>
                <a:noFill/>
              </a:ln>
              <a:solidFill>
                <a:srgbClr val="FF0000"/>
              </a:solidFill>
              <a:effectLst/>
              <a:uLnTx/>
              <a:uFillTx/>
            </a:endParaRPr>
          </a:p>
        </p:txBody>
      </p:sp>
      <p:sp>
        <p:nvSpPr>
          <p:cNvPr id="19" name="Rectangle 18">
            <a:extLst>
              <a:ext uri="{FF2B5EF4-FFF2-40B4-BE49-F238E27FC236}">
                <a16:creationId xmlns:a16="http://schemas.microsoft.com/office/drawing/2014/main" xmlns="" id="{5ADD791F-1796-411B-A253-2A6E211538D9}"/>
              </a:ext>
            </a:extLst>
          </p:cNvPr>
          <p:cNvSpPr/>
          <p:nvPr/>
        </p:nvSpPr>
        <p:spPr bwMode="auto">
          <a:xfrm>
            <a:off x="3102443" y="1933466"/>
            <a:ext cx="884672" cy="368877"/>
          </a:xfrm>
          <a:prstGeom prst="rect">
            <a:avLst/>
          </a:prstGeom>
          <a:pattFill prst="pct70">
            <a:fgClr>
              <a:srgbClr val="FFC000"/>
            </a:fgClr>
            <a:bgClr>
              <a:sysClr val="window" lastClr="FFFFFF"/>
            </a:bgClr>
          </a:patt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dirty="0">
                <a:ln>
                  <a:noFill/>
                </a:ln>
                <a:solidFill>
                  <a:srgbClr val="FF0000"/>
                </a:solidFill>
                <a:effectLst/>
                <a:uLnTx/>
                <a:uFillTx/>
                <a:latin typeface="Arial" charset="0"/>
              </a:rPr>
              <a:t>R18 RAN1 </a:t>
            </a:r>
            <a:r>
              <a:rPr kumimoji="0" lang="en-US" sz="900" b="1" i="0" u="none" strike="noStrike" kern="0" cap="none" spc="0" normalizeH="0" baseline="0" noProof="0" dirty="0" err="1">
                <a:ln>
                  <a:noFill/>
                </a:ln>
                <a:solidFill>
                  <a:srgbClr val="FF0000"/>
                </a:solidFill>
                <a:effectLst/>
                <a:uLnTx/>
                <a:uFillTx/>
                <a:latin typeface="Arial" charset="0"/>
              </a:rPr>
              <a:t>Maint</a:t>
            </a:r>
            <a:endParaRPr kumimoji="0" lang="en-US" sz="900" b="1" i="0" u="none" strike="noStrike" kern="0" cap="none" spc="0" normalizeH="0" baseline="0" noProof="0" dirty="0">
              <a:ln>
                <a:noFill/>
              </a:ln>
              <a:solidFill>
                <a:srgbClr val="FF0000"/>
              </a:solidFill>
              <a:effectLst/>
              <a:uLnTx/>
              <a:uFillTx/>
              <a:latin typeface="Arial" charset="0"/>
            </a:endParaRPr>
          </a:p>
        </p:txBody>
      </p:sp>
      <p:sp>
        <p:nvSpPr>
          <p:cNvPr id="20" name="Rectangle 19">
            <a:extLst>
              <a:ext uri="{FF2B5EF4-FFF2-40B4-BE49-F238E27FC236}">
                <a16:creationId xmlns:a16="http://schemas.microsoft.com/office/drawing/2014/main" xmlns="" id="{033BEB30-12D8-4EEE-A1C6-E797EDAC3252}"/>
              </a:ext>
            </a:extLst>
          </p:cNvPr>
          <p:cNvSpPr/>
          <p:nvPr/>
        </p:nvSpPr>
        <p:spPr bwMode="auto">
          <a:xfrm>
            <a:off x="4029385" y="2925696"/>
            <a:ext cx="916185" cy="353422"/>
          </a:xfrm>
          <a:prstGeom prst="rect">
            <a:avLst/>
          </a:prstGeom>
          <a:pattFill prst="pct70">
            <a:fgClr>
              <a:srgbClr val="FFC000"/>
            </a:fgClr>
            <a:bgClr>
              <a:sysClr val="window" lastClr="FFFFFF"/>
            </a:bgClr>
          </a:patt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800" b="1" i="0" u="none" strike="noStrike" kern="0" cap="none" spc="0" normalizeH="0" baseline="0" noProof="0" dirty="0">
                <a:ln>
                  <a:noFill/>
                </a:ln>
                <a:solidFill>
                  <a:srgbClr val="FF0000"/>
                </a:solidFill>
                <a:effectLst/>
                <a:uLnTx/>
                <a:uFillTx/>
                <a:latin typeface="Arial" charset="0"/>
              </a:rPr>
              <a:t>R18 RAN2/3/4 </a:t>
            </a:r>
            <a:r>
              <a:rPr kumimoji="0" lang="en-US" sz="800" b="1" i="0" u="none" strike="noStrike" kern="0" cap="none" spc="0" normalizeH="0" baseline="0" noProof="0" dirty="0" err="1">
                <a:ln>
                  <a:noFill/>
                </a:ln>
                <a:solidFill>
                  <a:srgbClr val="FF0000"/>
                </a:solidFill>
                <a:effectLst/>
                <a:uLnTx/>
                <a:uFillTx/>
                <a:latin typeface="Arial" charset="0"/>
              </a:rPr>
              <a:t>Maint</a:t>
            </a:r>
            <a:endParaRPr kumimoji="0" lang="en-US" sz="800" b="1" i="0" u="none" strike="noStrike" kern="0" cap="none" spc="0" normalizeH="0" baseline="0" noProof="0" dirty="0">
              <a:ln>
                <a:noFill/>
              </a:ln>
              <a:solidFill>
                <a:srgbClr val="FF0000"/>
              </a:solidFill>
              <a:effectLst/>
              <a:uLnTx/>
              <a:uFillTx/>
              <a:latin typeface="Arial" charset="0"/>
            </a:endParaRPr>
          </a:p>
        </p:txBody>
      </p:sp>
      <p:sp>
        <p:nvSpPr>
          <p:cNvPr id="21" name="TextBox 20">
            <a:extLst>
              <a:ext uri="{FF2B5EF4-FFF2-40B4-BE49-F238E27FC236}">
                <a16:creationId xmlns:a16="http://schemas.microsoft.com/office/drawing/2014/main" xmlns="" id="{A2D05421-53D6-4BD9-9261-B8FB20D86D9B}"/>
              </a:ext>
            </a:extLst>
          </p:cNvPr>
          <p:cNvSpPr txBox="1"/>
          <p:nvPr/>
        </p:nvSpPr>
        <p:spPr>
          <a:xfrm>
            <a:off x="8981195" y="3358922"/>
            <a:ext cx="1125628"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800BE"/>
                </a:solidFill>
                <a:effectLst/>
                <a:uLnTx/>
                <a:uFillTx/>
              </a:rPr>
              <a:t>R19 RAN1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err="1">
                <a:ln>
                  <a:noFill/>
                </a:ln>
                <a:solidFill>
                  <a:srgbClr val="C800BE"/>
                </a:solidFill>
                <a:effectLst/>
                <a:uLnTx/>
                <a:uFillTx/>
              </a:rPr>
              <a:t>Func</a:t>
            </a:r>
            <a:r>
              <a:rPr kumimoji="0" lang="en-US" sz="1200" b="1" i="0" u="none" strike="noStrike" kern="0" cap="none" spc="0" normalizeH="0" baseline="0" noProof="0" dirty="0">
                <a:ln>
                  <a:noFill/>
                </a:ln>
                <a:solidFill>
                  <a:srgbClr val="C800BE"/>
                </a:solidFill>
                <a:effectLst/>
                <a:uLnTx/>
                <a:uFillTx/>
              </a:rPr>
              <a:t>. Freeze</a:t>
            </a:r>
          </a:p>
        </p:txBody>
      </p:sp>
      <p:sp>
        <p:nvSpPr>
          <p:cNvPr id="22" name="TextBox 21">
            <a:extLst>
              <a:ext uri="{FF2B5EF4-FFF2-40B4-BE49-F238E27FC236}">
                <a16:creationId xmlns:a16="http://schemas.microsoft.com/office/drawing/2014/main" xmlns="" id="{A852F757-8A01-438B-BB5B-90599CD618B6}"/>
              </a:ext>
            </a:extLst>
          </p:cNvPr>
          <p:cNvSpPr txBox="1"/>
          <p:nvPr/>
        </p:nvSpPr>
        <p:spPr>
          <a:xfrm>
            <a:off x="4621799" y="4176777"/>
            <a:ext cx="79060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800BE"/>
                </a:solidFill>
                <a:effectLst/>
                <a:uLnTx/>
                <a:uFillTx/>
              </a:rPr>
              <a:t>R19 Pkg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800BE"/>
                </a:solidFill>
                <a:effectLst/>
                <a:uLnTx/>
                <a:uFillTx/>
              </a:rPr>
              <a:t> (RAN4)</a:t>
            </a:r>
          </a:p>
        </p:txBody>
      </p:sp>
      <p:sp>
        <p:nvSpPr>
          <p:cNvPr id="23" name="Rectangle 22">
            <a:extLst>
              <a:ext uri="{FF2B5EF4-FFF2-40B4-BE49-F238E27FC236}">
                <a16:creationId xmlns:a16="http://schemas.microsoft.com/office/drawing/2014/main" xmlns="" id="{90A3B5A0-1A7C-4CB2-9A93-2B0CB37D5C53}"/>
              </a:ext>
            </a:extLst>
          </p:cNvPr>
          <p:cNvSpPr/>
          <p:nvPr/>
        </p:nvSpPr>
        <p:spPr bwMode="auto">
          <a:xfrm>
            <a:off x="295271" y="981899"/>
            <a:ext cx="3697382" cy="348481"/>
          </a:xfrm>
          <a:prstGeom prst="rect">
            <a:avLst/>
          </a:prstGeom>
          <a:solidFill>
            <a:srgbClr val="CC000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rial" charset="0"/>
              </a:rPr>
              <a:t>2023</a:t>
            </a:r>
          </a:p>
        </p:txBody>
      </p:sp>
      <p:sp>
        <p:nvSpPr>
          <p:cNvPr id="24" name="Rectangle 23">
            <a:extLst>
              <a:ext uri="{FF2B5EF4-FFF2-40B4-BE49-F238E27FC236}">
                <a16:creationId xmlns:a16="http://schemas.microsoft.com/office/drawing/2014/main" xmlns="" id="{43CF24F3-1325-4B27-8380-9C156CAD8D42}"/>
              </a:ext>
            </a:extLst>
          </p:cNvPr>
          <p:cNvSpPr/>
          <p:nvPr/>
        </p:nvSpPr>
        <p:spPr bwMode="auto">
          <a:xfrm>
            <a:off x="295271" y="1320860"/>
            <a:ext cx="974123"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Q1</a:t>
            </a:r>
          </a:p>
        </p:txBody>
      </p:sp>
      <p:sp>
        <p:nvSpPr>
          <p:cNvPr id="25" name="Rectangle 24">
            <a:extLst>
              <a:ext uri="{FF2B5EF4-FFF2-40B4-BE49-F238E27FC236}">
                <a16:creationId xmlns:a16="http://schemas.microsoft.com/office/drawing/2014/main" xmlns="" id="{BA9160B8-2E8C-4FD8-8EAE-62BA037C5AEC}"/>
              </a:ext>
            </a:extLst>
          </p:cNvPr>
          <p:cNvSpPr/>
          <p:nvPr/>
        </p:nvSpPr>
        <p:spPr bwMode="auto">
          <a:xfrm>
            <a:off x="1269395" y="1317902"/>
            <a:ext cx="864999" cy="332534"/>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Q2</a:t>
            </a:r>
          </a:p>
        </p:txBody>
      </p:sp>
      <p:sp>
        <p:nvSpPr>
          <p:cNvPr id="26" name="Rectangle 25">
            <a:extLst>
              <a:ext uri="{FF2B5EF4-FFF2-40B4-BE49-F238E27FC236}">
                <a16:creationId xmlns:a16="http://schemas.microsoft.com/office/drawing/2014/main" xmlns="" id="{3A279CC9-3C7C-4E8B-ABD3-2FE78EDB2413}"/>
              </a:ext>
            </a:extLst>
          </p:cNvPr>
          <p:cNvSpPr/>
          <p:nvPr/>
        </p:nvSpPr>
        <p:spPr bwMode="auto">
          <a:xfrm>
            <a:off x="2131265" y="1320857"/>
            <a:ext cx="904295"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Q3</a:t>
            </a:r>
          </a:p>
        </p:txBody>
      </p:sp>
      <p:sp>
        <p:nvSpPr>
          <p:cNvPr id="27" name="Rectangle 26">
            <a:extLst>
              <a:ext uri="{FF2B5EF4-FFF2-40B4-BE49-F238E27FC236}">
                <a16:creationId xmlns:a16="http://schemas.microsoft.com/office/drawing/2014/main" xmlns="" id="{502082C2-818D-4AEC-A605-656C4B7E99F6}"/>
              </a:ext>
            </a:extLst>
          </p:cNvPr>
          <p:cNvSpPr/>
          <p:nvPr/>
        </p:nvSpPr>
        <p:spPr bwMode="auto">
          <a:xfrm>
            <a:off x="3041287" y="1320859"/>
            <a:ext cx="951351" cy="323824"/>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Q4</a:t>
            </a:r>
          </a:p>
        </p:txBody>
      </p:sp>
      <p:sp>
        <p:nvSpPr>
          <p:cNvPr id="28" name="Rectangle 27">
            <a:extLst>
              <a:ext uri="{FF2B5EF4-FFF2-40B4-BE49-F238E27FC236}">
                <a16:creationId xmlns:a16="http://schemas.microsoft.com/office/drawing/2014/main" xmlns="" id="{546124AD-5904-4C6D-9739-9FEB720FDEBF}"/>
              </a:ext>
            </a:extLst>
          </p:cNvPr>
          <p:cNvSpPr/>
          <p:nvPr/>
        </p:nvSpPr>
        <p:spPr bwMode="auto">
          <a:xfrm>
            <a:off x="3992638" y="982908"/>
            <a:ext cx="3697382" cy="348481"/>
          </a:xfrm>
          <a:prstGeom prst="rect">
            <a:avLst/>
          </a:prstGeom>
          <a:solidFill>
            <a:srgbClr val="CC000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rial" charset="0"/>
              </a:rPr>
              <a:t>2024</a:t>
            </a:r>
          </a:p>
        </p:txBody>
      </p:sp>
      <p:sp>
        <p:nvSpPr>
          <p:cNvPr id="29" name="Rectangle 28">
            <a:extLst>
              <a:ext uri="{FF2B5EF4-FFF2-40B4-BE49-F238E27FC236}">
                <a16:creationId xmlns:a16="http://schemas.microsoft.com/office/drawing/2014/main" xmlns="" id="{B9E36F27-AC65-4059-858C-9E9930BD6776}"/>
              </a:ext>
            </a:extLst>
          </p:cNvPr>
          <p:cNvSpPr/>
          <p:nvPr/>
        </p:nvSpPr>
        <p:spPr bwMode="auto">
          <a:xfrm>
            <a:off x="3992638" y="1321868"/>
            <a:ext cx="974123"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Q1</a:t>
            </a:r>
          </a:p>
        </p:txBody>
      </p:sp>
      <p:sp>
        <p:nvSpPr>
          <p:cNvPr id="30" name="Rectangle 29">
            <a:extLst>
              <a:ext uri="{FF2B5EF4-FFF2-40B4-BE49-F238E27FC236}">
                <a16:creationId xmlns:a16="http://schemas.microsoft.com/office/drawing/2014/main" xmlns="" id="{C4CAE5E6-21CD-4B70-90C8-3BB49545EAC7}"/>
              </a:ext>
            </a:extLst>
          </p:cNvPr>
          <p:cNvSpPr/>
          <p:nvPr/>
        </p:nvSpPr>
        <p:spPr bwMode="auto">
          <a:xfrm>
            <a:off x="4966762" y="1318910"/>
            <a:ext cx="864999"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Q2</a:t>
            </a:r>
          </a:p>
        </p:txBody>
      </p:sp>
      <p:sp>
        <p:nvSpPr>
          <p:cNvPr id="31" name="Rectangle 30">
            <a:extLst>
              <a:ext uri="{FF2B5EF4-FFF2-40B4-BE49-F238E27FC236}">
                <a16:creationId xmlns:a16="http://schemas.microsoft.com/office/drawing/2014/main" xmlns="" id="{700201BC-39E2-460B-AED5-EED1EC8F583C}"/>
              </a:ext>
            </a:extLst>
          </p:cNvPr>
          <p:cNvSpPr/>
          <p:nvPr/>
        </p:nvSpPr>
        <p:spPr bwMode="auto">
          <a:xfrm>
            <a:off x="5828633" y="1321865"/>
            <a:ext cx="904295"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Q3</a:t>
            </a:r>
          </a:p>
        </p:txBody>
      </p:sp>
      <p:sp>
        <p:nvSpPr>
          <p:cNvPr id="32" name="Rectangle 31">
            <a:extLst>
              <a:ext uri="{FF2B5EF4-FFF2-40B4-BE49-F238E27FC236}">
                <a16:creationId xmlns:a16="http://schemas.microsoft.com/office/drawing/2014/main" xmlns="" id="{1816AD91-1AAD-4455-A053-D6C165D16EF4}"/>
              </a:ext>
            </a:extLst>
          </p:cNvPr>
          <p:cNvSpPr/>
          <p:nvPr/>
        </p:nvSpPr>
        <p:spPr bwMode="auto">
          <a:xfrm>
            <a:off x="6738655" y="1321867"/>
            <a:ext cx="951351" cy="323824"/>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Q4</a:t>
            </a:r>
          </a:p>
        </p:txBody>
      </p:sp>
      <p:sp>
        <p:nvSpPr>
          <p:cNvPr id="33" name="TextBox 32">
            <a:extLst>
              <a:ext uri="{FF2B5EF4-FFF2-40B4-BE49-F238E27FC236}">
                <a16:creationId xmlns:a16="http://schemas.microsoft.com/office/drawing/2014/main" xmlns="" id="{7C8F9A8E-9917-4454-8032-7E6980775D64}"/>
              </a:ext>
            </a:extLst>
          </p:cNvPr>
          <p:cNvSpPr txBox="1"/>
          <p:nvPr/>
        </p:nvSpPr>
        <p:spPr>
          <a:xfrm>
            <a:off x="3322089" y="4029353"/>
            <a:ext cx="1229851"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800BE"/>
                </a:solidFill>
                <a:effectLst/>
                <a:uLnTx/>
                <a:uFillTx/>
              </a:rPr>
              <a:t>R19 Pkg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800BE"/>
                </a:solidFill>
                <a:effectLst/>
                <a:uLnTx/>
                <a:uFillTx/>
              </a:rPr>
              <a:t>(RAN1/2/3)</a:t>
            </a:r>
          </a:p>
        </p:txBody>
      </p:sp>
      <p:sp>
        <p:nvSpPr>
          <p:cNvPr id="34" name="TextBox 33">
            <a:extLst>
              <a:ext uri="{FF2B5EF4-FFF2-40B4-BE49-F238E27FC236}">
                <a16:creationId xmlns:a16="http://schemas.microsoft.com/office/drawing/2014/main" xmlns="" id="{9637D4C8-D448-4BD6-9434-06065510117E}"/>
              </a:ext>
            </a:extLst>
          </p:cNvPr>
          <p:cNvSpPr txBox="1"/>
          <p:nvPr/>
        </p:nvSpPr>
        <p:spPr>
          <a:xfrm>
            <a:off x="5508842" y="3573862"/>
            <a:ext cx="791784" cy="553998"/>
          </a:xfrm>
          <a:prstGeom prst="rect">
            <a:avLst/>
          </a:prstGeom>
          <a:solidFill>
            <a:srgbClr val="92D05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strike="noStrike" kern="0" cap="none" spc="0" normalizeH="0" baseline="0" noProof="0" dirty="0">
                <a:ln>
                  <a:noFill/>
                </a:ln>
                <a:solidFill>
                  <a:prstClr val="black"/>
                </a:solidFill>
                <a:effectLst/>
                <a:uLnTx/>
                <a:uFillTx/>
              </a:rPr>
              <a:t>R18 ASN.1 Freeze</a:t>
            </a:r>
            <a:endParaRPr kumimoji="0" lang="en-US" sz="1000" b="1" i="0" strike="noStrike" kern="0" cap="none" spc="0" normalizeH="0" baseline="0" noProof="0" dirty="0">
              <a:ln>
                <a:noFill/>
              </a:ln>
              <a:solidFill>
                <a:srgbClr val="FF0000"/>
              </a:solidFill>
              <a:effectLst/>
              <a:uLnTx/>
              <a:uFillTx/>
            </a:endParaRPr>
          </a:p>
        </p:txBody>
      </p:sp>
      <p:sp>
        <p:nvSpPr>
          <p:cNvPr id="35" name="Rectangle 34">
            <a:extLst>
              <a:ext uri="{FF2B5EF4-FFF2-40B4-BE49-F238E27FC236}">
                <a16:creationId xmlns:a16="http://schemas.microsoft.com/office/drawing/2014/main" xmlns="" id="{3B3BB341-4D94-43B0-8F20-2C91EB1EE308}"/>
              </a:ext>
            </a:extLst>
          </p:cNvPr>
          <p:cNvSpPr/>
          <p:nvPr/>
        </p:nvSpPr>
        <p:spPr bwMode="auto">
          <a:xfrm>
            <a:off x="7690864" y="981085"/>
            <a:ext cx="3697382" cy="348481"/>
          </a:xfrm>
          <a:prstGeom prst="rect">
            <a:avLst/>
          </a:prstGeom>
          <a:solidFill>
            <a:srgbClr val="CC000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rial" charset="0"/>
              </a:rPr>
              <a:t>2025</a:t>
            </a:r>
          </a:p>
        </p:txBody>
      </p:sp>
      <p:sp>
        <p:nvSpPr>
          <p:cNvPr id="36" name="Rectangle 35">
            <a:extLst>
              <a:ext uri="{FF2B5EF4-FFF2-40B4-BE49-F238E27FC236}">
                <a16:creationId xmlns:a16="http://schemas.microsoft.com/office/drawing/2014/main" xmlns="" id="{7BB1E8AC-EEEC-411B-8DC6-9BD2C00E2CB2}"/>
              </a:ext>
            </a:extLst>
          </p:cNvPr>
          <p:cNvSpPr/>
          <p:nvPr/>
        </p:nvSpPr>
        <p:spPr bwMode="auto">
          <a:xfrm>
            <a:off x="7690864" y="1320045"/>
            <a:ext cx="974123"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Q1</a:t>
            </a:r>
          </a:p>
        </p:txBody>
      </p:sp>
      <p:sp>
        <p:nvSpPr>
          <p:cNvPr id="37" name="Rectangle 36">
            <a:extLst>
              <a:ext uri="{FF2B5EF4-FFF2-40B4-BE49-F238E27FC236}">
                <a16:creationId xmlns:a16="http://schemas.microsoft.com/office/drawing/2014/main" xmlns="" id="{59D95004-2F59-4D3B-B38F-D872238CBE25}"/>
              </a:ext>
            </a:extLst>
          </p:cNvPr>
          <p:cNvSpPr/>
          <p:nvPr/>
        </p:nvSpPr>
        <p:spPr bwMode="auto">
          <a:xfrm>
            <a:off x="8664988" y="1317087"/>
            <a:ext cx="864999"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Q2</a:t>
            </a:r>
          </a:p>
        </p:txBody>
      </p:sp>
      <p:sp>
        <p:nvSpPr>
          <p:cNvPr id="38" name="Rectangle 37">
            <a:extLst>
              <a:ext uri="{FF2B5EF4-FFF2-40B4-BE49-F238E27FC236}">
                <a16:creationId xmlns:a16="http://schemas.microsoft.com/office/drawing/2014/main" xmlns="" id="{5891CC1E-E1FE-4202-83D2-F86EFA036878}"/>
              </a:ext>
            </a:extLst>
          </p:cNvPr>
          <p:cNvSpPr/>
          <p:nvPr/>
        </p:nvSpPr>
        <p:spPr bwMode="auto">
          <a:xfrm>
            <a:off x="9526859" y="1320042"/>
            <a:ext cx="904295" cy="323826"/>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Q3</a:t>
            </a:r>
          </a:p>
        </p:txBody>
      </p:sp>
      <p:sp>
        <p:nvSpPr>
          <p:cNvPr id="39" name="Rectangle 38">
            <a:extLst>
              <a:ext uri="{FF2B5EF4-FFF2-40B4-BE49-F238E27FC236}">
                <a16:creationId xmlns:a16="http://schemas.microsoft.com/office/drawing/2014/main" xmlns="" id="{9657DDDF-A168-4380-A7FD-4198397C5E01}"/>
              </a:ext>
            </a:extLst>
          </p:cNvPr>
          <p:cNvSpPr/>
          <p:nvPr/>
        </p:nvSpPr>
        <p:spPr bwMode="auto">
          <a:xfrm>
            <a:off x="10436881" y="1320044"/>
            <a:ext cx="951351" cy="323824"/>
          </a:xfrm>
          <a:prstGeom prst="rect">
            <a:avLst/>
          </a:prstGeom>
          <a:solidFill>
            <a:srgbClr val="C0504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charset="0"/>
              </a:rPr>
              <a:t>Q4</a:t>
            </a:r>
          </a:p>
        </p:txBody>
      </p:sp>
      <p:sp>
        <p:nvSpPr>
          <p:cNvPr id="40" name="Rectangle 39">
            <a:extLst>
              <a:ext uri="{FF2B5EF4-FFF2-40B4-BE49-F238E27FC236}">
                <a16:creationId xmlns:a16="http://schemas.microsoft.com/office/drawing/2014/main" xmlns="" id="{374EB2D6-F89A-4759-931E-E371863AB87A}"/>
              </a:ext>
            </a:extLst>
          </p:cNvPr>
          <p:cNvSpPr/>
          <p:nvPr/>
        </p:nvSpPr>
        <p:spPr bwMode="auto">
          <a:xfrm>
            <a:off x="4991806" y="2924734"/>
            <a:ext cx="5439348" cy="353761"/>
          </a:xfrm>
          <a:prstGeom prst="rect">
            <a:avLst/>
          </a:prstGeom>
          <a:solidFill>
            <a:srgbClr val="4F81BD">
              <a:lumMod val="60000"/>
              <a:lumOff val="40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charset="0"/>
              </a:rPr>
              <a:t>R19 RAN2/3/4</a:t>
            </a:r>
            <a:endParaRPr kumimoji="0" lang="en-US" sz="1800" b="1" i="0" u="none" strike="noStrike" kern="0" cap="none" spc="0" normalizeH="0" baseline="0" noProof="0" dirty="0">
              <a:ln>
                <a:noFill/>
              </a:ln>
              <a:solidFill>
                <a:prstClr val="black"/>
              </a:solidFill>
              <a:effectLst/>
              <a:uLnTx/>
              <a:uFillTx/>
              <a:latin typeface="Arial" charset="0"/>
            </a:endParaRPr>
          </a:p>
        </p:txBody>
      </p:sp>
      <p:sp>
        <p:nvSpPr>
          <p:cNvPr id="41" name="Rectangle 40">
            <a:extLst>
              <a:ext uri="{FF2B5EF4-FFF2-40B4-BE49-F238E27FC236}">
                <a16:creationId xmlns:a16="http://schemas.microsoft.com/office/drawing/2014/main" xmlns="" id="{E737D501-C684-4F57-8B84-D0967C1048E8}"/>
              </a:ext>
            </a:extLst>
          </p:cNvPr>
          <p:cNvSpPr/>
          <p:nvPr/>
        </p:nvSpPr>
        <p:spPr bwMode="auto">
          <a:xfrm>
            <a:off x="4009505" y="1953085"/>
            <a:ext cx="5517354" cy="353761"/>
          </a:xfrm>
          <a:prstGeom prst="rect">
            <a:avLst/>
          </a:prstGeom>
          <a:solidFill>
            <a:srgbClr val="92D05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charset="0"/>
              </a:rPr>
              <a:t>R19 RAN1</a:t>
            </a:r>
            <a:endParaRPr kumimoji="0" lang="en-US" sz="1800" b="1" i="0" u="none" strike="noStrike" kern="0" cap="none" spc="0" normalizeH="0" baseline="0" noProof="0" dirty="0">
              <a:ln>
                <a:noFill/>
              </a:ln>
              <a:solidFill>
                <a:prstClr val="black"/>
              </a:solidFill>
              <a:effectLst/>
              <a:uLnTx/>
              <a:uFillTx/>
              <a:latin typeface="Arial" charset="0"/>
            </a:endParaRPr>
          </a:p>
        </p:txBody>
      </p:sp>
      <p:cxnSp>
        <p:nvCxnSpPr>
          <p:cNvPr id="42" name="Straight Connector 41">
            <a:extLst>
              <a:ext uri="{FF2B5EF4-FFF2-40B4-BE49-F238E27FC236}">
                <a16:creationId xmlns:a16="http://schemas.microsoft.com/office/drawing/2014/main" xmlns="" id="{1E69B443-A4D9-4151-8866-F0B3CFD75C57}"/>
              </a:ext>
            </a:extLst>
          </p:cNvPr>
          <p:cNvCxnSpPr>
            <a:cxnSpLocks/>
          </p:cNvCxnSpPr>
          <p:nvPr/>
        </p:nvCxnSpPr>
        <p:spPr bwMode="auto">
          <a:xfrm>
            <a:off x="10451643" y="1665568"/>
            <a:ext cx="18345" cy="2398969"/>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sp>
        <p:nvSpPr>
          <p:cNvPr id="43" name="TextBox 42">
            <a:extLst>
              <a:ext uri="{FF2B5EF4-FFF2-40B4-BE49-F238E27FC236}">
                <a16:creationId xmlns:a16="http://schemas.microsoft.com/office/drawing/2014/main" xmlns="" id="{60DA7E21-8B2B-4800-8E42-E19C0B5F37BE}"/>
              </a:ext>
            </a:extLst>
          </p:cNvPr>
          <p:cNvSpPr txBox="1"/>
          <p:nvPr/>
        </p:nvSpPr>
        <p:spPr>
          <a:xfrm>
            <a:off x="9759079" y="4094008"/>
            <a:ext cx="1181734"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C800BE"/>
                </a:solidFill>
                <a:effectLst/>
                <a:uLnTx/>
                <a:uFillTx/>
              </a:rPr>
              <a:t>R19 RAN2/3/4</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err="1">
                <a:ln>
                  <a:noFill/>
                </a:ln>
                <a:solidFill>
                  <a:srgbClr val="C800BE"/>
                </a:solidFill>
                <a:effectLst/>
                <a:uLnTx/>
                <a:uFillTx/>
              </a:rPr>
              <a:t>Func</a:t>
            </a:r>
            <a:r>
              <a:rPr kumimoji="0" lang="en-US" sz="1200" b="1" i="0" u="none" strike="noStrike" kern="0" cap="none" spc="0" normalizeH="0" baseline="0" noProof="0" dirty="0">
                <a:ln>
                  <a:noFill/>
                </a:ln>
                <a:solidFill>
                  <a:srgbClr val="C800BE"/>
                </a:solidFill>
                <a:effectLst/>
                <a:uLnTx/>
                <a:uFillTx/>
              </a:rPr>
              <a:t>. Freeze</a:t>
            </a:r>
          </a:p>
        </p:txBody>
      </p:sp>
      <p:cxnSp>
        <p:nvCxnSpPr>
          <p:cNvPr id="44" name="Straight Connector 43">
            <a:extLst>
              <a:ext uri="{FF2B5EF4-FFF2-40B4-BE49-F238E27FC236}">
                <a16:creationId xmlns:a16="http://schemas.microsoft.com/office/drawing/2014/main" xmlns="" id="{ED4B7B91-2473-4CE0-A10E-32F769345112}"/>
              </a:ext>
            </a:extLst>
          </p:cNvPr>
          <p:cNvCxnSpPr>
            <a:cxnSpLocks/>
          </p:cNvCxnSpPr>
          <p:nvPr/>
        </p:nvCxnSpPr>
        <p:spPr bwMode="auto">
          <a:xfrm>
            <a:off x="11405278" y="1670164"/>
            <a:ext cx="0" cy="1688758"/>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sp>
        <p:nvSpPr>
          <p:cNvPr id="45" name="Rectangle 44">
            <a:extLst>
              <a:ext uri="{FF2B5EF4-FFF2-40B4-BE49-F238E27FC236}">
                <a16:creationId xmlns:a16="http://schemas.microsoft.com/office/drawing/2014/main" xmlns="" id="{43A08FB6-05B9-4D7C-A52E-B47B84F697E6}"/>
              </a:ext>
            </a:extLst>
          </p:cNvPr>
          <p:cNvSpPr/>
          <p:nvPr/>
        </p:nvSpPr>
        <p:spPr bwMode="auto">
          <a:xfrm>
            <a:off x="10464726" y="2913706"/>
            <a:ext cx="884672" cy="368877"/>
          </a:xfrm>
          <a:prstGeom prst="rect">
            <a:avLst/>
          </a:prstGeom>
          <a:solidFill>
            <a:srgbClr val="4F81BD">
              <a:lumMod val="75000"/>
            </a:srgbClr>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srgbClr val="FF0000"/>
              </a:solidFill>
              <a:effectLst/>
              <a:uLnTx/>
              <a:uFillTx/>
              <a:latin typeface="Arial" charset="0"/>
            </a:endParaRPr>
          </a:p>
        </p:txBody>
      </p:sp>
      <p:sp>
        <p:nvSpPr>
          <p:cNvPr id="46" name="TextBox 45">
            <a:extLst>
              <a:ext uri="{FF2B5EF4-FFF2-40B4-BE49-F238E27FC236}">
                <a16:creationId xmlns:a16="http://schemas.microsoft.com/office/drawing/2014/main" xmlns="" id="{AEDBE817-F161-4544-AF87-04A8549945B4}"/>
              </a:ext>
            </a:extLst>
          </p:cNvPr>
          <p:cNvSpPr txBox="1"/>
          <p:nvPr/>
        </p:nvSpPr>
        <p:spPr>
          <a:xfrm>
            <a:off x="10992340" y="3370708"/>
            <a:ext cx="791784" cy="600164"/>
          </a:xfrm>
          <a:prstGeom prst="rect">
            <a:avLst/>
          </a:prstGeom>
          <a:solidFill>
            <a:srgbClr val="92D05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strike="noStrike" kern="0" cap="none" spc="0" normalizeH="0" baseline="0" noProof="0" dirty="0">
                <a:ln>
                  <a:noFill/>
                </a:ln>
                <a:solidFill>
                  <a:prstClr val="black"/>
                </a:solidFill>
                <a:effectLst/>
                <a:uLnTx/>
                <a:uFillTx/>
              </a:rPr>
              <a:t>R19 ASN.1 Freeze</a:t>
            </a:r>
            <a:endParaRPr kumimoji="0" lang="en-US" sz="1100" b="1" i="0" strike="noStrike" kern="0" cap="none" spc="0" normalizeH="0" baseline="0" noProof="0" dirty="0">
              <a:ln>
                <a:noFill/>
              </a:ln>
              <a:solidFill>
                <a:srgbClr val="FF0000"/>
              </a:solidFill>
              <a:effectLst/>
              <a:uLnTx/>
              <a:uFillTx/>
            </a:endParaRPr>
          </a:p>
        </p:txBody>
      </p:sp>
      <p:cxnSp>
        <p:nvCxnSpPr>
          <p:cNvPr id="47" name="Straight Connector 46">
            <a:extLst>
              <a:ext uri="{FF2B5EF4-FFF2-40B4-BE49-F238E27FC236}">
                <a16:creationId xmlns:a16="http://schemas.microsoft.com/office/drawing/2014/main" xmlns="" id="{92029810-1263-4DA7-8C0F-895CC421CC4C}"/>
              </a:ext>
            </a:extLst>
          </p:cNvPr>
          <p:cNvCxnSpPr>
            <a:cxnSpLocks/>
          </p:cNvCxnSpPr>
          <p:nvPr/>
        </p:nvCxnSpPr>
        <p:spPr bwMode="auto">
          <a:xfrm>
            <a:off x="3063149" y="1621215"/>
            <a:ext cx="7565" cy="724339"/>
          </a:xfrm>
          <a:prstGeom prst="line">
            <a:avLst/>
          </a:prstGeom>
          <a:solidFill>
            <a:srgbClr val="4F81BD"/>
          </a:solidFill>
          <a:ln w="19050" cap="flat" cmpd="sng" algn="ctr">
            <a:solidFill>
              <a:sysClr val="windowText" lastClr="000000"/>
            </a:solidFill>
            <a:prstDash val="solid"/>
            <a:round/>
            <a:headEnd type="triangle" w="med" len="med"/>
            <a:tailEnd type="none" w="med" len="med"/>
          </a:ln>
          <a:effectLst/>
        </p:spPr>
      </p:cxnSp>
      <p:sp>
        <p:nvSpPr>
          <p:cNvPr id="48" name="Rectangle 47">
            <a:extLst>
              <a:ext uri="{FF2B5EF4-FFF2-40B4-BE49-F238E27FC236}">
                <a16:creationId xmlns:a16="http://schemas.microsoft.com/office/drawing/2014/main" xmlns="" id="{7140CBC0-E392-4C6E-B17A-F5120E4CE60A}"/>
              </a:ext>
            </a:extLst>
          </p:cNvPr>
          <p:cNvSpPr/>
          <p:nvPr/>
        </p:nvSpPr>
        <p:spPr>
          <a:xfrm>
            <a:off x="338178" y="6545141"/>
            <a:ext cx="7974089" cy="276999"/>
          </a:xfrm>
          <a:prstGeom prst="rect">
            <a:avLst/>
          </a:prstGeom>
        </p:spPr>
        <p:txBody>
          <a:bodyPr wrap="square">
            <a:spAutoFit/>
          </a:bodyPr>
          <a:lstStyle/>
          <a:p>
            <a:r>
              <a:rPr lang="en-US" altLang="zh-CN" sz="1200" i="1" dirty="0">
                <a:latin typeface="Times New Roman" panose="02020603050405020304" pitchFamily="18" charset="0"/>
                <a:ea typeface="SimSun" panose="02010600030101010101" pitchFamily="2" charset="-122"/>
              </a:rPr>
              <a:t>Note: As endorsed in Rotterdam in RP-230050 and summarized in SP-230390.</a:t>
            </a:r>
            <a:endParaRPr lang="zh-CN" altLang="en-US" sz="1200" i="1" dirty="0"/>
          </a:p>
        </p:txBody>
      </p:sp>
    </p:spTree>
    <p:extLst>
      <p:ext uri="{BB962C8B-B14F-4D97-AF65-F5344CB8AC3E}">
        <p14:creationId xmlns:p14="http://schemas.microsoft.com/office/powerpoint/2010/main" val="234769221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5A845BF7-BB17-4A8B-848F-E89DE07229AB}"/>
              </a:ext>
            </a:extLst>
          </p:cNvPr>
          <p:cNvSpPr>
            <a:spLocks noGrp="1"/>
          </p:cNvSpPr>
          <p:nvPr>
            <p:ph type="subTitle" idx="1"/>
          </p:nvPr>
        </p:nvSpPr>
        <p:spPr>
          <a:xfrm>
            <a:off x="162329" y="218152"/>
            <a:ext cx="10740640" cy="555028"/>
          </a:xfrm>
        </p:spPr>
        <p:txBody>
          <a:bodyPr/>
          <a:lstStyle/>
          <a:p>
            <a:r>
              <a:rPr lang="en-US" altLang="zh-CN" dirty="0"/>
              <a:t>Views on AI/ML for PHY in Rel-19 (RWS-230323)</a:t>
            </a:r>
            <a:endParaRPr lang="zh-CN" altLang="en-US" dirty="0"/>
          </a:p>
        </p:txBody>
      </p:sp>
      <p:sp>
        <p:nvSpPr>
          <p:cNvPr id="122" name="圆角矩形 16">
            <a:extLst>
              <a:ext uri="{FF2B5EF4-FFF2-40B4-BE49-F238E27FC236}">
                <a16:creationId xmlns:a16="http://schemas.microsoft.com/office/drawing/2014/main" xmlns="" id="{74800E70-D1FC-46C4-B8D7-5943525F1E84}"/>
              </a:ext>
            </a:extLst>
          </p:cNvPr>
          <p:cNvSpPr/>
          <p:nvPr/>
        </p:nvSpPr>
        <p:spPr>
          <a:xfrm>
            <a:off x="98854" y="987589"/>
            <a:ext cx="5699438"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123" name="圆角矩形 16">
            <a:extLst>
              <a:ext uri="{FF2B5EF4-FFF2-40B4-BE49-F238E27FC236}">
                <a16:creationId xmlns:a16="http://schemas.microsoft.com/office/drawing/2014/main" xmlns="" id="{FB49BC51-8653-4266-AFED-543675F29C52}"/>
              </a:ext>
            </a:extLst>
          </p:cNvPr>
          <p:cNvSpPr/>
          <p:nvPr/>
        </p:nvSpPr>
        <p:spPr>
          <a:xfrm>
            <a:off x="6005706" y="987589"/>
            <a:ext cx="5952829"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124" name="文本框 123">
            <a:extLst>
              <a:ext uri="{FF2B5EF4-FFF2-40B4-BE49-F238E27FC236}">
                <a16:creationId xmlns:a16="http://schemas.microsoft.com/office/drawing/2014/main" xmlns="" id="{FDCEA97C-9C68-4028-A87A-6CF07862CC60}"/>
              </a:ext>
            </a:extLst>
          </p:cNvPr>
          <p:cNvSpPr txBox="1"/>
          <p:nvPr/>
        </p:nvSpPr>
        <p:spPr>
          <a:xfrm>
            <a:off x="1783960" y="783987"/>
            <a:ext cx="2380258"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Overview of Rel-18</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125" name="文本框 124">
            <a:extLst>
              <a:ext uri="{FF2B5EF4-FFF2-40B4-BE49-F238E27FC236}">
                <a16:creationId xmlns:a16="http://schemas.microsoft.com/office/drawing/2014/main" xmlns="" id="{EFF6163C-DAAB-467B-9181-C7A700F2732B}"/>
              </a:ext>
            </a:extLst>
          </p:cNvPr>
          <p:cNvSpPr txBox="1"/>
          <p:nvPr/>
        </p:nvSpPr>
        <p:spPr>
          <a:xfrm>
            <a:off x="7670693" y="793430"/>
            <a:ext cx="2519538"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Views for Rel-19</a:t>
            </a:r>
          </a:p>
        </p:txBody>
      </p:sp>
      <p:sp>
        <p:nvSpPr>
          <p:cNvPr id="106" name="矩形 105">
            <a:extLst>
              <a:ext uri="{FF2B5EF4-FFF2-40B4-BE49-F238E27FC236}">
                <a16:creationId xmlns:a16="http://schemas.microsoft.com/office/drawing/2014/main" xmlns="" id="{A7E253FC-BE56-42A9-95EB-C1852EF64FC5}"/>
              </a:ext>
            </a:extLst>
          </p:cNvPr>
          <p:cNvSpPr/>
          <p:nvPr/>
        </p:nvSpPr>
        <p:spPr>
          <a:xfrm>
            <a:off x="5982032" y="5640542"/>
            <a:ext cx="3355450" cy="244169"/>
          </a:xfrm>
          <a:prstGeom prst="rect">
            <a:avLst/>
          </a:prstGeom>
        </p:spPr>
        <p:txBody>
          <a:bodyPr wrap="square">
            <a:spAutoFit/>
          </a:bodyPr>
          <a:lstStyle/>
          <a:p>
            <a:pPr lvl="0" defTabSz="914400">
              <a:lnSpc>
                <a:spcPct val="120000"/>
              </a:lnSpc>
              <a:defRPr/>
            </a:pPr>
            <a:r>
              <a:rPr lang="en-US" altLang="zh-CN" sz="900" b="1" dirty="0">
                <a:solidFill>
                  <a:srgbClr val="1D1D1A"/>
                </a:solidFill>
                <a:cs typeface="Arial"/>
              </a:rPr>
              <a:t>T</a:t>
            </a:r>
            <a:r>
              <a:rPr lang="en-US" altLang="zh-CN" sz="900" b="1" dirty="0">
                <a:solidFill>
                  <a:srgbClr val="1D1D1A"/>
                </a:solidFill>
                <a:ea typeface="Microsoft YaHei" panose="020B0503020204020204" pitchFamily="34" charset="-122"/>
                <a:cs typeface="Arial"/>
              </a:rPr>
              <a:t>emporal-spatial-frequency domain CSI compression </a:t>
            </a:r>
            <a:endParaRPr lang="zh-CN" altLang="zh-CN" sz="900" dirty="0">
              <a:solidFill>
                <a:srgbClr val="1D1D1A"/>
              </a:solidFill>
              <a:ea typeface="Microsoft YaHei" panose="020B0503020204020204" pitchFamily="34" charset="-122"/>
              <a:cs typeface="Arial"/>
            </a:endParaRPr>
          </a:p>
        </p:txBody>
      </p:sp>
      <p:sp>
        <p:nvSpPr>
          <p:cNvPr id="197" name="矩形 196">
            <a:extLst>
              <a:ext uri="{FF2B5EF4-FFF2-40B4-BE49-F238E27FC236}">
                <a16:creationId xmlns:a16="http://schemas.microsoft.com/office/drawing/2014/main" xmlns="" id="{1BEED252-8448-409F-8CD7-9278F4272B58}"/>
              </a:ext>
            </a:extLst>
          </p:cNvPr>
          <p:cNvSpPr/>
          <p:nvPr/>
        </p:nvSpPr>
        <p:spPr>
          <a:xfrm>
            <a:off x="9390121" y="5610219"/>
            <a:ext cx="2533466" cy="243208"/>
          </a:xfrm>
          <a:prstGeom prst="rect">
            <a:avLst/>
          </a:prstGeom>
        </p:spPr>
        <p:txBody>
          <a:bodyPr wrap="square">
            <a:spAutoFit/>
          </a:bodyPr>
          <a:lstStyle/>
          <a:p>
            <a:pPr lvl="0" defTabSz="914400">
              <a:lnSpc>
                <a:spcPct val="120000"/>
              </a:lnSpc>
              <a:defRPr/>
            </a:pPr>
            <a:r>
              <a:rPr lang="en-US" altLang="zh-CN" sz="900" b="1" dirty="0">
                <a:solidFill>
                  <a:srgbClr val="1D1D1A"/>
                </a:solidFill>
                <a:cs typeface="Arial"/>
              </a:rPr>
              <a:t>Beam management for large antenna array</a:t>
            </a:r>
          </a:p>
        </p:txBody>
      </p:sp>
      <p:sp>
        <p:nvSpPr>
          <p:cNvPr id="93" name="文本框 92">
            <a:extLst>
              <a:ext uri="{FF2B5EF4-FFF2-40B4-BE49-F238E27FC236}">
                <a16:creationId xmlns:a16="http://schemas.microsoft.com/office/drawing/2014/main" xmlns="" id="{B1E0BB7E-A7FA-4914-BB9C-3F8AD52B0B98}"/>
              </a:ext>
            </a:extLst>
          </p:cNvPr>
          <p:cNvSpPr txBox="1"/>
          <p:nvPr/>
        </p:nvSpPr>
        <p:spPr>
          <a:xfrm>
            <a:off x="199814" y="1249934"/>
            <a:ext cx="5519695" cy="4690195"/>
          </a:xfrm>
          <a:prstGeom prst="rect">
            <a:avLst/>
          </a:prstGeom>
          <a:noFill/>
        </p:spPr>
        <p:txBody>
          <a:bodyPr wrap="square" lIns="0" tIns="0" rIns="0" bIns="0" rtlCol="0">
            <a:spAutoFit/>
          </a:bodyPr>
          <a:lstStyle/>
          <a:p>
            <a:pPr marL="271463" indent="-271463">
              <a:lnSpc>
                <a:spcPct val="130000"/>
              </a:lnSpc>
              <a:buFont typeface="Wingdings" panose="05000000000000000000" pitchFamily="2" charset="2"/>
              <a:buChar char="n"/>
            </a:pPr>
            <a:r>
              <a:rPr kumimoji="1" lang="en-US" altLang="zh-CN" sz="1200" b="1" dirty="0">
                <a:solidFill>
                  <a:srgbClr val="000000"/>
                </a:solidFill>
                <a:ea typeface="Microsoft YaHei" panose="020B0503020204020204" pitchFamily="34" charset="-122"/>
              </a:rPr>
              <a:t>Progress of RAN1</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Select 6 representative sub use cases and draw some observations</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Identify main components for LCM framework and recognize some of the candidate solutions</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Remaining main open issues:</a:t>
            </a:r>
          </a:p>
          <a:p>
            <a:pPr marL="864000" lvl="2" indent="-269875">
              <a:lnSpc>
                <a:spcPct val="130000"/>
              </a:lnSpc>
              <a:buFont typeface="Arial" panose="020B0604020202020204" pitchFamily="34" charset="0"/>
              <a:buChar char="•"/>
              <a:defRPr/>
            </a:pPr>
            <a:r>
              <a:rPr kumimoji="1" lang="en-US" altLang="zh-CN" sz="1200" dirty="0">
                <a:solidFill>
                  <a:srgbClr val="000000"/>
                </a:solidFill>
                <a:ea typeface="Microsoft YaHei" panose="020B0503020204020204" pitchFamily="34" charset="-122"/>
              </a:rPr>
              <a:t>Functionality/model identification, training collaboration, model transfer/delivery, and data collection</a:t>
            </a:r>
          </a:p>
          <a:p>
            <a:pPr marL="271463" indent="-271463">
              <a:lnSpc>
                <a:spcPct val="130000"/>
              </a:lnSpc>
              <a:spcBef>
                <a:spcPts val="600"/>
              </a:spcBef>
              <a:buFont typeface="Wingdings" panose="05000000000000000000" pitchFamily="2" charset="2"/>
              <a:buChar char="n"/>
            </a:pPr>
            <a:r>
              <a:rPr kumimoji="1" lang="en-US" altLang="zh-CN" sz="1200" b="1" dirty="0">
                <a:solidFill>
                  <a:srgbClr val="000000"/>
                </a:solidFill>
                <a:ea typeface="Microsoft YaHei" panose="020B0503020204020204" pitchFamily="34" charset="-122"/>
              </a:rPr>
              <a:t>Progress of RAN2</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Discuss candidate directions/solutions of protocol aspects and procedures according to the outcome from RAN1</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Remaining main open issues: </a:t>
            </a:r>
          </a:p>
          <a:p>
            <a:pPr marL="864000" lvl="2" indent="-269875">
              <a:lnSpc>
                <a:spcPct val="130000"/>
              </a:lnSpc>
              <a:buFont typeface="Arial" panose="020B0604020202020204" pitchFamily="34" charset="0"/>
              <a:buChar char="•"/>
              <a:defRPr/>
            </a:pPr>
            <a:r>
              <a:rPr kumimoji="1" lang="en-US" altLang="zh-CN" sz="1200" dirty="0">
                <a:solidFill>
                  <a:srgbClr val="000000"/>
                </a:solidFill>
                <a:ea typeface="Microsoft YaHei" panose="020B0503020204020204" pitchFamily="34" charset="-122"/>
              </a:rPr>
              <a:t>Functionality/model identification and control, model transfer/delivery, data collection, and UE capability</a:t>
            </a:r>
          </a:p>
          <a:p>
            <a:pPr marL="1152000" lvl="3" indent="-269875">
              <a:lnSpc>
                <a:spcPct val="130000"/>
              </a:lnSpc>
              <a:buFont typeface="Wingdings" panose="05000000000000000000" pitchFamily="2" charset="2"/>
              <a:buChar char="ü"/>
              <a:defRPr/>
            </a:pPr>
            <a:r>
              <a:rPr kumimoji="1" lang="en-US" altLang="zh-CN" sz="1200" dirty="0">
                <a:solidFill>
                  <a:srgbClr val="000000"/>
                </a:solidFill>
                <a:ea typeface="Microsoft YaHei" panose="020B0503020204020204" pitchFamily="34" charset="-122"/>
              </a:rPr>
              <a:t>Some aspects needs to be studied per sub use case</a:t>
            </a:r>
          </a:p>
          <a:p>
            <a:pPr marL="271463" indent="-271463">
              <a:lnSpc>
                <a:spcPct val="130000"/>
              </a:lnSpc>
              <a:spcBef>
                <a:spcPts val="600"/>
              </a:spcBef>
              <a:buFont typeface="Wingdings" panose="05000000000000000000" pitchFamily="2" charset="2"/>
              <a:buChar char="n"/>
            </a:pPr>
            <a:r>
              <a:rPr kumimoji="1" lang="en-US" altLang="zh-CN" sz="1200" b="1" dirty="0">
                <a:solidFill>
                  <a:srgbClr val="000000"/>
                </a:solidFill>
                <a:ea typeface="Microsoft YaHei" panose="020B0503020204020204" pitchFamily="34" charset="-122"/>
              </a:rPr>
              <a:t>Progress of RAN4</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Study core/performance requirements and test metrics per use case</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Remaining main open issues: </a:t>
            </a:r>
          </a:p>
          <a:p>
            <a:pPr marL="864000" lvl="2" indent="-269875">
              <a:lnSpc>
                <a:spcPct val="130000"/>
              </a:lnSpc>
              <a:buFont typeface="Arial" panose="020B0604020202020204" pitchFamily="34" charset="0"/>
              <a:buChar char="•"/>
              <a:defRPr/>
            </a:pPr>
            <a:r>
              <a:rPr kumimoji="1" lang="en-US" altLang="zh-CN" sz="1200" dirty="0">
                <a:solidFill>
                  <a:srgbClr val="000000"/>
                </a:solidFill>
                <a:ea typeface="Microsoft YaHei" panose="020B0503020204020204" pitchFamily="34" charset="-122"/>
              </a:rPr>
              <a:t>Test framework for two-sided model, testability of potential test metrics, and verification of generalization</a:t>
            </a:r>
          </a:p>
        </p:txBody>
      </p:sp>
      <p:sp>
        <p:nvSpPr>
          <p:cNvPr id="94" name="矩形 93">
            <a:extLst>
              <a:ext uri="{FF2B5EF4-FFF2-40B4-BE49-F238E27FC236}">
                <a16:creationId xmlns:a16="http://schemas.microsoft.com/office/drawing/2014/main" xmlns="" id="{1E087B6E-368E-4944-B616-EEFA4C588EF8}"/>
              </a:ext>
            </a:extLst>
          </p:cNvPr>
          <p:cNvSpPr/>
          <p:nvPr/>
        </p:nvSpPr>
        <p:spPr>
          <a:xfrm>
            <a:off x="5950261" y="1249934"/>
            <a:ext cx="5891156" cy="2234458"/>
          </a:xfrm>
          <a:prstGeom prst="rect">
            <a:avLst/>
          </a:prstGeom>
        </p:spPr>
        <p:txBody>
          <a:bodyPr wrap="square">
            <a:spAutoFit/>
          </a:bodyPr>
          <a:lstStyle/>
          <a:p>
            <a:pPr marL="271463" lvl="1" indent="-271463">
              <a:lnSpc>
                <a:spcPct val="150000"/>
              </a:lnSpc>
              <a:buFont typeface="Wingdings" panose="05000000000000000000" pitchFamily="2" charset="2"/>
              <a:buChar char="n"/>
              <a:defRPr/>
            </a:pPr>
            <a:r>
              <a:rPr lang="en-US" altLang="zh-CN" sz="1200" b="1" dirty="0"/>
              <a:t>For Rel-19, whether to continue study or to have normative work is dependent on the </a:t>
            </a:r>
            <a:r>
              <a:rPr kumimoji="1" lang="en-US" altLang="zh-CN" sz="1200" b="1" dirty="0">
                <a:solidFill>
                  <a:srgbClr val="000000"/>
                </a:solidFill>
                <a:ea typeface="Microsoft YaHei" panose="020B0503020204020204" pitchFamily="34" charset="-122"/>
              </a:rPr>
              <a:t>outcome</a:t>
            </a:r>
            <a:r>
              <a:rPr lang="en-US" altLang="zh-CN" sz="1200" b="1" dirty="0"/>
              <a:t> of Rel-18 study</a:t>
            </a:r>
            <a:endParaRPr kumimoji="1" lang="en-US" altLang="zh-CN" sz="1200" b="1" dirty="0">
              <a:solidFill>
                <a:srgbClr val="000000"/>
              </a:solidFill>
              <a:ea typeface="Microsoft YaHei" panose="020B0503020204020204" pitchFamily="34" charset="-122"/>
            </a:endParaRPr>
          </a:p>
          <a:p>
            <a:pPr marL="627063" lvl="1" indent="-269875">
              <a:lnSpc>
                <a:spcPct val="150000"/>
              </a:lnSpc>
              <a:buFont typeface="Wingdings" panose="05000000000000000000" pitchFamily="2" charset="2"/>
              <a:buChar char="Ø"/>
              <a:defRPr/>
            </a:pPr>
            <a:endParaRPr kumimoji="1" lang="en-US" altLang="zh-CN" sz="1200" b="1" dirty="0">
              <a:solidFill>
                <a:srgbClr val="000000"/>
              </a:solidFill>
              <a:ea typeface="Microsoft YaHei" panose="020B0503020204020204" pitchFamily="34" charset="-122"/>
            </a:endParaRPr>
          </a:p>
          <a:p>
            <a:pPr marL="627063" lvl="1" indent="-269875">
              <a:lnSpc>
                <a:spcPct val="150000"/>
              </a:lnSpc>
              <a:buFont typeface="Wingdings" panose="05000000000000000000" pitchFamily="2" charset="2"/>
              <a:buChar char="Ø"/>
              <a:defRPr/>
            </a:pPr>
            <a:endParaRPr kumimoji="1" lang="en-US" altLang="zh-CN" sz="1200" b="1" dirty="0">
              <a:solidFill>
                <a:srgbClr val="000000"/>
              </a:solidFill>
              <a:ea typeface="Microsoft YaHei" panose="020B0503020204020204" pitchFamily="34" charset="-122"/>
            </a:endParaRPr>
          </a:p>
          <a:p>
            <a:pPr marL="357188" lvl="1">
              <a:lnSpc>
                <a:spcPct val="150000"/>
              </a:lnSpc>
              <a:defRPr/>
            </a:pPr>
            <a:endParaRPr kumimoji="1" lang="en-US" altLang="zh-CN" sz="1200" b="1" dirty="0">
              <a:solidFill>
                <a:srgbClr val="000000"/>
              </a:solidFill>
              <a:ea typeface="Microsoft YaHei" panose="020B0503020204020204" pitchFamily="34" charset="-122"/>
            </a:endParaRPr>
          </a:p>
          <a:p>
            <a:pPr marL="271463" indent="-271463">
              <a:lnSpc>
                <a:spcPct val="150000"/>
              </a:lnSpc>
              <a:buFont typeface="Wingdings" panose="05000000000000000000" pitchFamily="2" charset="2"/>
              <a:buChar char="n"/>
            </a:pPr>
            <a:r>
              <a:rPr kumimoji="1" lang="en-US" altLang="zh-CN" sz="1200" b="1" dirty="0">
                <a:solidFill>
                  <a:srgbClr val="000000"/>
                </a:solidFill>
                <a:ea typeface="Microsoft YaHei" panose="020B0503020204020204" pitchFamily="34" charset="-122"/>
              </a:rPr>
              <a:t>Study more sub use cases in Rel-19</a:t>
            </a:r>
            <a:endParaRPr kumimoji="1" lang="en-US" altLang="zh-CN" sz="1200" dirty="0">
              <a:solidFill>
                <a:srgbClr val="000000"/>
              </a:solidFill>
              <a:ea typeface="Microsoft YaHei" panose="020B0503020204020204" pitchFamily="34" charset="-122"/>
            </a:endParaRP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Temporal-spatial-frequency domain CSI compression </a:t>
            </a:r>
          </a:p>
          <a:p>
            <a:pPr marL="576000" lvl="1" indent="-269875">
              <a:lnSpc>
                <a:spcPct val="130000"/>
              </a:lnSpc>
              <a:buFont typeface="Wingdings" panose="05000000000000000000" pitchFamily="2" charset="2"/>
              <a:buChar char="Ø"/>
              <a:defRPr/>
            </a:pPr>
            <a:r>
              <a:rPr kumimoji="1" lang="en-US" altLang="zh-CN" sz="1200" dirty="0">
                <a:solidFill>
                  <a:srgbClr val="000000"/>
                </a:solidFill>
                <a:ea typeface="Microsoft YaHei" panose="020B0503020204020204" pitchFamily="34" charset="-122"/>
              </a:rPr>
              <a:t>Beam management for large antenna array</a:t>
            </a:r>
          </a:p>
        </p:txBody>
      </p:sp>
      <p:pic>
        <p:nvPicPr>
          <p:cNvPr id="95" name="图片 94">
            <a:extLst>
              <a:ext uri="{FF2B5EF4-FFF2-40B4-BE49-F238E27FC236}">
                <a16:creationId xmlns:a16="http://schemas.microsoft.com/office/drawing/2014/main" xmlns="" id="{985716B4-B064-4888-8C3B-5B89B8E4A89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8952" y="3773176"/>
            <a:ext cx="2653361" cy="1565270"/>
          </a:xfrm>
          <a:prstGeom prst="rect">
            <a:avLst/>
          </a:prstGeom>
          <a:noFill/>
        </p:spPr>
      </p:pic>
      <p:grpSp>
        <p:nvGrpSpPr>
          <p:cNvPr id="96" name="组合 95">
            <a:extLst>
              <a:ext uri="{FF2B5EF4-FFF2-40B4-BE49-F238E27FC236}">
                <a16:creationId xmlns:a16="http://schemas.microsoft.com/office/drawing/2014/main" xmlns="" id="{DCFD3E5B-DA30-4F1B-8B1E-EF97391E1BF7}"/>
              </a:ext>
            </a:extLst>
          </p:cNvPr>
          <p:cNvGrpSpPr/>
          <p:nvPr/>
        </p:nvGrpSpPr>
        <p:grpSpPr>
          <a:xfrm>
            <a:off x="9152389" y="3858937"/>
            <a:ext cx="2698702" cy="1487100"/>
            <a:chOff x="6192269" y="4888552"/>
            <a:chExt cx="3059314" cy="1154836"/>
          </a:xfrm>
        </p:grpSpPr>
        <p:grpSp>
          <p:nvGrpSpPr>
            <p:cNvPr id="97" name="组合 96">
              <a:extLst>
                <a:ext uri="{FF2B5EF4-FFF2-40B4-BE49-F238E27FC236}">
                  <a16:creationId xmlns:a16="http://schemas.microsoft.com/office/drawing/2014/main" xmlns="" id="{37F2390F-80FE-4336-91E8-733FFAF5C610}"/>
                </a:ext>
              </a:extLst>
            </p:cNvPr>
            <p:cNvGrpSpPr/>
            <p:nvPr/>
          </p:nvGrpSpPr>
          <p:grpSpPr>
            <a:xfrm>
              <a:off x="6192269" y="5069243"/>
              <a:ext cx="395617" cy="398948"/>
              <a:chOff x="5695894" y="2901283"/>
              <a:chExt cx="854076" cy="938213"/>
            </a:xfrm>
            <a:solidFill>
              <a:srgbClr val="0070C0"/>
            </a:solidFill>
          </p:grpSpPr>
          <p:sp>
            <p:nvSpPr>
              <p:cNvPr id="256" name="Freeform 5">
                <a:extLst>
                  <a:ext uri="{FF2B5EF4-FFF2-40B4-BE49-F238E27FC236}">
                    <a16:creationId xmlns:a16="http://schemas.microsoft.com/office/drawing/2014/main" xmlns="" id="{CDDE62FD-1490-40FC-A908-2C1BC31DD4DE}"/>
                  </a:ext>
                </a:extLst>
              </p:cNvPr>
              <p:cNvSpPr>
                <a:spLocks/>
              </p:cNvSpPr>
              <p:nvPr/>
            </p:nvSpPr>
            <p:spPr bwMode="auto">
              <a:xfrm>
                <a:off x="6246757" y="3774408"/>
                <a:ext cx="215900" cy="42863"/>
              </a:xfrm>
              <a:custGeom>
                <a:avLst/>
                <a:gdLst>
                  <a:gd name="T0" fmla="*/ 167 w 185"/>
                  <a:gd name="T1" fmla="*/ 37 h 37"/>
                  <a:gd name="T2" fmla="*/ 167 w 185"/>
                  <a:gd name="T3" fmla="*/ 37 h 37"/>
                  <a:gd name="T4" fmla="*/ 19 w 185"/>
                  <a:gd name="T5" fmla="*/ 37 h 37"/>
                  <a:gd name="T6" fmla="*/ 0 w 185"/>
                  <a:gd name="T7" fmla="*/ 18 h 37"/>
                  <a:gd name="T8" fmla="*/ 19 w 185"/>
                  <a:gd name="T9" fmla="*/ 0 h 37"/>
                  <a:gd name="T10" fmla="*/ 167 w 185"/>
                  <a:gd name="T11" fmla="*/ 0 h 37"/>
                  <a:gd name="T12" fmla="*/ 185 w 185"/>
                  <a:gd name="T13" fmla="*/ 18 h 37"/>
                  <a:gd name="T14" fmla="*/ 167 w 185"/>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37">
                    <a:moveTo>
                      <a:pt x="167" y="37"/>
                    </a:moveTo>
                    <a:lnTo>
                      <a:pt x="167" y="37"/>
                    </a:lnTo>
                    <a:lnTo>
                      <a:pt x="19" y="37"/>
                    </a:lnTo>
                    <a:cubicBezTo>
                      <a:pt x="9" y="37"/>
                      <a:pt x="0" y="28"/>
                      <a:pt x="0" y="18"/>
                    </a:cubicBezTo>
                    <a:cubicBezTo>
                      <a:pt x="0" y="8"/>
                      <a:pt x="9" y="0"/>
                      <a:pt x="19" y="0"/>
                    </a:cubicBezTo>
                    <a:lnTo>
                      <a:pt x="167" y="0"/>
                    </a:lnTo>
                    <a:cubicBezTo>
                      <a:pt x="177" y="0"/>
                      <a:pt x="185" y="8"/>
                      <a:pt x="185" y="18"/>
                    </a:cubicBezTo>
                    <a:cubicBezTo>
                      <a:pt x="185" y="28"/>
                      <a:pt x="177" y="37"/>
                      <a:pt x="167" y="3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7" name="Freeform 6">
                <a:extLst>
                  <a:ext uri="{FF2B5EF4-FFF2-40B4-BE49-F238E27FC236}">
                    <a16:creationId xmlns:a16="http://schemas.microsoft.com/office/drawing/2014/main" xmlns="" id="{EAE3E985-70B3-4E6C-AA20-AA79974AF6C6}"/>
                  </a:ext>
                </a:extLst>
              </p:cNvPr>
              <p:cNvSpPr>
                <a:spLocks/>
              </p:cNvSpPr>
              <p:nvPr/>
            </p:nvSpPr>
            <p:spPr bwMode="auto">
              <a:xfrm>
                <a:off x="5780032" y="3774408"/>
                <a:ext cx="373063" cy="42863"/>
              </a:xfrm>
              <a:custGeom>
                <a:avLst/>
                <a:gdLst>
                  <a:gd name="T0" fmla="*/ 303 w 321"/>
                  <a:gd name="T1" fmla="*/ 37 h 37"/>
                  <a:gd name="T2" fmla="*/ 303 w 321"/>
                  <a:gd name="T3" fmla="*/ 37 h 37"/>
                  <a:gd name="T4" fmla="*/ 18 w 321"/>
                  <a:gd name="T5" fmla="*/ 37 h 37"/>
                  <a:gd name="T6" fmla="*/ 0 w 321"/>
                  <a:gd name="T7" fmla="*/ 18 h 37"/>
                  <a:gd name="T8" fmla="*/ 18 w 321"/>
                  <a:gd name="T9" fmla="*/ 0 h 37"/>
                  <a:gd name="T10" fmla="*/ 303 w 321"/>
                  <a:gd name="T11" fmla="*/ 0 h 37"/>
                  <a:gd name="T12" fmla="*/ 321 w 321"/>
                  <a:gd name="T13" fmla="*/ 18 h 37"/>
                  <a:gd name="T14" fmla="*/ 303 w 321"/>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 h="37">
                    <a:moveTo>
                      <a:pt x="303" y="37"/>
                    </a:moveTo>
                    <a:lnTo>
                      <a:pt x="303" y="37"/>
                    </a:lnTo>
                    <a:lnTo>
                      <a:pt x="18" y="37"/>
                    </a:lnTo>
                    <a:cubicBezTo>
                      <a:pt x="8" y="37"/>
                      <a:pt x="0" y="28"/>
                      <a:pt x="0" y="18"/>
                    </a:cubicBezTo>
                    <a:cubicBezTo>
                      <a:pt x="0" y="8"/>
                      <a:pt x="8" y="0"/>
                      <a:pt x="18" y="0"/>
                    </a:cubicBezTo>
                    <a:lnTo>
                      <a:pt x="303" y="0"/>
                    </a:lnTo>
                    <a:cubicBezTo>
                      <a:pt x="313" y="0"/>
                      <a:pt x="321" y="8"/>
                      <a:pt x="321" y="18"/>
                    </a:cubicBezTo>
                    <a:cubicBezTo>
                      <a:pt x="321" y="28"/>
                      <a:pt x="313" y="37"/>
                      <a:pt x="303" y="3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8" name="Freeform 7">
                <a:extLst>
                  <a:ext uri="{FF2B5EF4-FFF2-40B4-BE49-F238E27FC236}">
                    <a16:creationId xmlns:a16="http://schemas.microsoft.com/office/drawing/2014/main" xmlns="" id="{AB42ACF0-F370-4F16-98E1-23DA84BB52C2}"/>
                  </a:ext>
                </a:extLst>
              </p:cNvPr>
              <p:cNvSpPr>
                <a:spLocks/>
              </p:cNvSpPr>
              <p:nvPr/>
            </p:nvSpPr>
            <p:spPr bwMode="auto">
              <a:xfrm>
                <a:off x="5834007" y="3136233"/>
                <a:ext cx="584200" cy="671513"/>
              </a:xfrm>
              <a:custGeom>
                <a:avLst/>
                <a:gdLst>
                  <a:gd name="T0" fmla="*/ 481 w 502"/>
                  <a:gd name="T1" fmla="*/ 585 h 587"/>
                  <a:gd name="T2" fmla="*/ 481 w 502"/>
                  <a:gd name="T3" fmla="*/ 585 h 587"/>
                  <a:gd name="T4" fmla="*/ 464 w 502"/>
                  <a:gd name="T5" fmla="*/ 573 h 587"/>
                  <a:gd name="T6" fmla="*/ 255 w 502"/>
                  <a:gd name="T7" fmla="*/ 66 h 587"/>
                  <a:gd name="T8" fmla="*/ 38 w 502"/>
                  <a:gd name="T9" fmla="*/ 574 h 587"/>
                  <a:gd name="T10" fmla="*/ 13 w 502"/>
                  <a:gd name="T11" fmla="*/ 583 h 587"/>
                  <a:gd name="T12" fmla="*/ 4 w 502"/>
                  <a:gd name="T13" fmla="*/ 559 h 587"/>
                  <a:gd name="T14" fmla="*/ 239 w 502"/>
                  <a:gd name="T15" fmla="*/ 12 h 587"/>
                  <a:gd name="T16" fmla="*/ 256 w 502"/>
                  <a:gd name="T17" fmla="*/ 0 h 587"/>
                  <a:gd name="T18" fmla="*/ 272 w 502"/>
                  <a:gd name="T19" fmla="*/ 12 h 587"/>
                  <a:gd name="T20" fmla="*/ 498 w 502"/>
                  <a:gd name="T21" fmla="*/ 559 h 587"/>
                  <a:gd name="T22" fmla="*/ 488 w 502"/>
                  <a:gd name="T23" fmla="*/ 583 h 587"/>
                  <a:gd name="T24" fmla="*/ 481 w 502"/>
                  <a:gd name="T25" fmla="*/ 585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2" h="587">
                    <a:moveTo>
                      <a:pt x="481" y="585"/>
                    </a:moveTo>
                    <a:lnTo>
                      <a:pt x="481" y="585"/>
                    </a:lnTo>
                    <a:cubicBezTo>
                      <a:pt x="474" y="585"/>
                      <a:pt x="467" y="580"/>
                      <a:pt x="464" y="573"/>
                    </a:cubicBezTo>
                    <a:lnTo>
                      <a:pt x="255" y="66"/>
                    </a:lnTo>
                    <a:lnTo>
                      <a:pt x="38" y="574"/>
                    </a:lnTo>
                    <a:cubicBezTo>
                      <a:pt x="34" y="583"/>
                      <a:pt x="23" y="587"/>
                      <a:pt x="13" y="583"/>
                    </a:cubicBezTo>
                    <a:cubicBezTo>
                      <a:pt x="4" y="579"/>
                      <a:pt x="0" y="568"/>
                      <a:pt x="4" y="559"/>
                    </a:cubicBezTo>
                    <a:lnTo>
                      <a:pt x="239" y="12"/>
                    </a:lnTo>
                    <a:cubicBezTo>
                      <a:pt x="242" y="5"/>
                      <a:pt x="248" y="0"/>
                      <a:pt x="256" y="0"/>
                    </a:cubicBezTo>
                    <a:cubicBezTo>
                      <a:pt x="263" y="1"/>
                      <a:pt x="270" y="5"/>
                      <a:pt x="272" y="12"/>
                    </a:cubicBezTo>
                    <a:lnTo>
                      <a:pt x="498" y="559"/>
                    </a:lnTo>
                    <a:cubicBezTo>
                      <a:pt x="502" y="569"/>
                      <a:pt x="497" y="579"/>
                      <a:pt x="488" y="583"/>
                    </a:cubicBezTo>
                    <a:cubicBezTo>
                      <a:pt x="486" y="584"/>
                      <a:pt x="483" y="585"/>
                      <a:pt x="481" y="58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9" name="Freeform 8">
                <a:extLst>
                  <a:ext uri="{FF2B5EF4-FFF2-40B4-BE49-F238E27FC236}">
                    <a16:creationId xmlns:a16="http://schemas.microsoft.com/office/drawing/2014/main" xmlns="" id="{D645E50F-4568-46B6-9A5B-B353D9F66ECE}"/>
                  </a:ext>
                </a:extLst>
              </p:cNvPr>
              <p:cNvSpPr>
                <a:spLocks/>
              </p:cNvSpPr>
              <p:nvPr/>
            </p:nvSpPr>
            <p:spPr bwMode="auto">
              <a:xfrm>
                <a:off x="6056257" y="3071146"/>
                <a:ext cx="139700" cy="138113"/>
              </a:xfrm>
              <a:custGeom>
                <a:avLst/>
                <a:gdLst>
                  <a:gd name="T0" fmla="*/ 60 w 120"/>
                  <a:gd name="T1" fmla="*/ 121 h 121"/>
                  <a:gd name="T2" fmla="*/ 60 w 120"/>
                  <a:gd name="T3" fmla="*/ 121 h 121"/>
                  <a:gd name="T4" fmla="*/ 0 w 120"/>
                  <a:gd name="T5" fmla="*/ 61 h 121"/>
                  <a:gd name="T6" fmla="*/ 60 w 120"/>
                  <a:gd name="T7" fmla="*/ 0 h 121"/>
                  <a:gd name="T8" fmla="*/ 120 w 120"/>
                  <a:gd name="T9" fmla="*/ 61 h 121"/>
                  <a:gd name="T10" fmla="*/ 60 w 120"/>
                  <a:gd name="T11" fmla="*/ 121 h 121"/>
                </a:gdLst>
                <a:ahLst/>
                <a:cxnLst>
                  <a:cxn ang="0">
                    <a:pos x="T0" y="T1"/>
                  </a:cxn>
                  <a:cxn ang="0">
                    <a:pos x="T2" y="T3"/>
                  </a:cxn>
                  <a:cxn ang="0">
                    <a:pos x="T4" y="T5"/>
                  </a:cxn>
                  <a:cxn ang="0">
                    <a:pos x="T6" y="T7"/>
                  </a:cxn>
                  <a:cxn ang="0">
                    <a:pos x="T8" y="T9"/>
                  </a:cxn>
                  <a:cxn ang="0">
                    <a:pos x="T10" y="T11"/>
                  </a:cxn>
                </a:cxnLst>
                <a:rect l="0" t="0" r="r" b="b"/>
                <a:pathLst>
                  <a:path w="120" h="121">
                    <a:moveTo>
                      <a:pt x="60" y="121"/>
                    </a:moveTo>
                    <a:lnTo>
                      <a:pt x="60" y="121"/>
                    </a:lnTo>
                    <a:cubicBezTo>
                      <a:pt x="26" y="121"/>
                      <a:pt x="0" y="94"/>
                      <a:pt x="0" y="61"/>
                    </a:cubicBezTo>
                    <a:cubicBezTo>
                      <a:pt x="0" y="27"/>
                      <a:pt x="26" y="0"/>
                      <a:pt x="60" y="0"/>
                    </a:cubicBezTo>
                    <a:cubicBezTo>
                      <a:pt x="93" y="0"/>
                      <a:pt x="120" y="27"/>
                      <a:pt x="120" y="61"/>
                    </a:cubicBezTo>
                    <a:cubicBezTo>
                      <a:pt x="120" y="94"/>
                      <a:pt x="93" y="121"/>
                      <a:pt x="60" y="12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0" name="Freeform 9">
                <a:extLst>
                  <a:ext uri="{FF2B5EF4-FFF2-40B4-BE49-F238E27FC236}">
                    <a16:creationId xmlns:a16="http://schemas.microsoft.com/office/drawing/2014/main" xmlns="" id="{D348E383-EE1E-4DFD-B206-CE7BF5537AF9}"/>
                  </a:ext>
                </a:extLst>
              </p:cNvPr>
              <p:cNvSpPr>
                <a:spLocks/>
              </p:cNvSpPr>
              <p:nvPr/>
            </p:nvSpPr>
            <p:spPr bwMode="auto">
              <a:xfrm>
                <a:off x="5841944" y="3017171"/>
                <a:ext cx="125413" cy="236538"/>
              </a:xfrm>
              <a:custGeom>
                <a:avLst/>
                <a:gdLst>
                  <a:gd name="T0" fmla="*/ 31 w 108"/>
                  <a:gd name="T1" fmla="*/ 206 h 206"/>
                  <a:gd name="T2" fmla="*/ 31 w 108"/>
                  <a:gd name="T3" fmla="*/ 206 h 206"/>
                  <a:gd name="T4" fmla="*/ 14 w 108"/>
                  <a:gd name="T5" fmla="*/ 194 h 206"/>
                  <a:gd name="T6" fmla="*/ 12 w 108"/>
                  <a:gd name="T7" fmla="*/ 88 h 206"/>
                  <a:gd name="T8" fmla="*/ 78 w 108"/>
                  <a:gd name="T9" fmla="*/ 5 h 206"/>
                  <a:gd name="T10" fmla="*/ 103 w 108"/>
                  <a:gd name="T11" fmla="*/ 11 h 206"/>
                  <a:gd name="T12" fmla="*/ 96 w 108"/>
                  <a:gd name="T13" fmla="*/ 36 h 206"/>
                  <a:gd name="T14" fmla="*/ 47 w 108"/>
                  <a:gd name="T15" fmla="*/ 100 h 206"/>
                  <a:gd name="T16" fmla="*/ 48 w 108"/>
                  <a:gd name="T17" fmla="*/ 180 h 206"/>
                  <a:gd name="T18" fmla="*/ 38 w 108"/>
                  <a:gd name="T19" fmla="*/ 204 h 206"/>
                  <a:gd name="T20" fmla="*/ 31 w 108"/>
                  <a:gd name="T21"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206">
                    <a:moveTo>
                      <a:pt x="31" y="206"/>
                    </a:moveTo>
                    <a:lnTo>
                      <a:pt x="31" y="206"/>
                    </a:lnTo>
                    <a:cubicBezTo>
                      <a:pt x="24" y="206"/>
                      <a:pt x="17" y="201"/>
                      <a:pt x="14" y="194"/>
                    </a:cubicBezTo>
                    <a:cubicBezTo>
                      <a:pt x="1" y="162"/>
                      <a:pt x="0" y="124"/>
                      <a:pt x="12" y="88"/>
                    </a:cubicBezTo>
                    <a:cubicBezTo>
                      <a:pt x="24" y="52"/>
                      <a:pt x="47" y="22"/>
                      <a:pt x="78" y="5"/>
                    </a:cubicBezTo>
                    <a:cubicBezTo>
                      <a:pt x="87" y="0"/>
                      <a:pt x="98" y="3"/>
                      <a:pt x="103" y="11"/>
                    </a:cubicBezTo>
                    <a:cubicBezTo>
                      <a:pt x="108" y="20"/>
                      <a:pt x="105" y="31"/>
                      <a:pt x="96" y="36"/>
                    </a:cubicBezTo>
                    <a:cubicBezTo>
                      <a:pt x="74" y="49"/>
                      <a:pt x="56" y="72"/>
                      <a:pt x="47" y="100"/>
                    </a:cubicBezTo>
                    <a:cubicBezTo>
                      <a:pt x="37" y="127"/>
                      <a:pt x="38" y="156"/>
                      <a:pt x="48" y="180"/>
                    </a:cubicBezTo>
                    <a:cubicBezTo>
                      <a:pt x="52" y="189"/>
                      <a:pt x="48" y="200"/>
                      <a:pt x="38" y="204"/>
                    </a:cubicBezTo>
                    <a:cubicBezTo>
                      <a:pt x="36" y="205"/>
                      <a:pt x="34" y="206"/>
                      <a:pt x="31" y="20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1" name="Freeform 10">
                <a:extLst>
                  <a:ext uri="{FF2B5EF4-FFF2-40B4-BE49-F238E27FC236}">
                    <a16:creationId xmlns:a16="http://schemas.microsoft.com/office/drawing/2014/main" xmlns="" id="{057444BB-F6A1-4EF0-891F-78BE25CEEB25}"/>
                  </a:ext>
                </a:extLst>
              </p:cNvPr>
              <p:cNvSpPr>
                <a:spLocks/>
              </p:cNvSpPr>
              <p:nvPr/>
            </p:nvSpPr>
            <p:spPr bwMode="auto">
              <a:xfrm>
                <a:off x="5695894" y="2904458"/>
                <a:ext cx="201613" cy="395288"/>
              </a:xfrm>
              <a:custGeom>
                <a:avLst/>
                <a:gdLst>
                  <a:gd name="T0" fmla="*/ 48 w 173"/>
                  <a:gd name="T1" fmla="*/ 346 h 346"/>
                  <a:gd name="T2" fmla="*/ 48 w 173"/>
                  <a:gd name="T3" fmla="*/ 346 h 346"/>
                  <a:gd name="T4" fmla="*/ 32 w 173"/>
                  <a:gd name="T5" fmla="*/ 336 h 346"/>
                  <a:gd name="T6" fmla="*/ 20 w 173"/>
                  <a:gd name="T7" fmla="*/ 147 h 346"/>
                  <a:gd name="T8" fmla="*/ 144 w 173"/>
                  <a:gd name="T9" fmla="*/ 3 h 346"/>
                  <a:gd name="T10" fmla="*/ 168 w 173"/>
                  <a:gd name="T11" fmla="*/ 12 h 346"/>
                  <a:gd name="T12" fmla="*/ 160 w 173"/>
                  <a:gd name="T13" fmla="*/ 36 h 346"/>
                  <a:gd name="T14" fmla="*/ 54 w 173"/>
                  <a:gd name="T15" fmla="*/ 159 h 346"/>
                  <a:gd name="T16" fmla="*/ 65 w 173"/>
                  <a:gd name="T17" fmla="*/ 320 h 346"/>
                  <a:gd name="T18" fmla="*/ 57 w 173"/>
                  <a:gd name="T19" fmla="*/ 344 h 346"/>
                  <a:gd name="T20" fmla="*/ 48 w 173"/>
                  <a:gd name="T21" fmla="*/ 3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346">
                    <a:moveTo>
                      <a:pt x="48" y="346"/>
                    </a:moveTo>
                    <a:lnTo>
                      <a:pt x="48" y="346"/>
                    </a:lnTo>
                    <a:cubicBezTo>
                      <a:pt x="42" y="346"/>
                      <a:pt x="35" y="343"/>
                      <a:pt x="32" y="336"/>
                    </a:cubicBezTo>
                    <a:cubicBezTo>
                      <a:pt x="4" y="279"/>
                      <a:pt x="0" y="210"/>
                      <a:pt x="20" y="147"/>
                    </a:cubicBezTo>
                    <a:cubicBezTo>
                      <a:pt x="41" y="84"/>
                      <a:pt x="86" y="32"/>
                      <a:pt x="144" y="3"/>
                    </a:cubicBezTo>
                    <a:cubicBezTo>
                      <a:pt x="153" y="0"/>
                      <a:pt x="164" y="3"/>
                      <a:pt x="168" y="12"/>
                    </a:cubicBezTo>
                    <a:cubicBezTo>
                      <a:pt x="173" y="21"/>
                      <a:pt x="169" y="32"/>
                      <a:pt x="160" y="36"/>
                    </a:cubicBezTo>
                    <a:cubicBezTo>
                      <a:pt x="111" y="60"/>
                      <a:pt x="72" y="105"/>
                      <a:pt x="54" y="159"/>
                    </a:cubicBezTo>
                    <a:cubicBezTo>
                      <a:pt x="36" y="212"/>
                      <a:pt x="40" y="271"/>
                      <a:pt x="65" y="320"/>
                    </a:cubicBezTo>
                    <a:cubicBezTo>
                      <a:pt x="69" y="329"/>
                      <a:pt x="66" y="340"/>
                      <a:pt x="57" y="344"/>
                    </a:cubicBezTo>
                    <a:cubicBezTo>
                      <a:pt x="54" y="346"/>
                      <a:pt x="51" y="346"/>
                      <a:pt x="48" y="34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2" name="Freeform 11">
                <a:extLst>
                  <a:ext uri="{FF2B5EF4-FFF2-40B4-BE49-F238E27FC236}">
                    <a16:creationId xmlns:a16="http://schemas.microsoft.com/office/drawing/2014/main" xmlns="" id="{5DAA14BF-4F18-46CE-9C3C-408737078111}"/>
                  </a:ext>
                </a:extLst>
              </p:cNvPr>
              <p:cNvSpPr>
                <a:spLocks/>
              </p:cNvSpPr>
              <p:nvPr/>
            </p:nvSpPr>
            <p:spPr bwMode="auto">
              <a:xfrm>
                <a:off x="6280094" y="3009233"/>
                <a:ext cx="120650" cy="238125"/>
              </a:xfrm>
              <a:custGeom>
                <a:avLst/>
                <a:gdLst>
                  <a:gd name="T0" fmla="*/ 71 w 104"/>
                  <a:gd name="T1" fmla="*/ 208 h 208"/>
                  <a:gd name="T2" fmla="*/ 71 w 104"/>
                  <a:gd name="T3" fmla="*/ 208 h 208"/>
                  <a:gd name="T4" fmla="*/ 63 w 104"/>
                  <a:gd name="T5" fmla="*/ 206 h 208"/>
                  <a:gd name="T6" fmla="*/ 54 w 104"/>
                  <a:gd name="T7" fmla="*/ 182 h 208"/>
                  <a:gd name="T8" fmla="*/ 58 w 104"/>
                  <a:gd name="T9" fmla="*/ 102 h 208"/>
                  <a:gd name="T10" fmla="*/ 11 w 104"/>
                  <a:gd name="T11" fmla="*/ 37 h 208"/>
                  <a:gd name="T12" fmla="*/ 5 w 104"/>
                  <a:gd name="T13" fmla="*/ 12 h 208"/>
                  <a:gd name="T14" fmla="*/ 30 w 104"/>
                  <a:gd name="T15" fmla="*/ 6 h 208"/>
                  <a:gd name="T16" fmla="*/ 94 w 104"/>
                  <a:gd name="T17" fmla="*/ 91 h 208"/>
                  <a:gd name="T18" fmla="*/ 87 w 104"/>
                  <a:gd name="T19" fmla="*/ 198 h 208"/>
                  <a:gd name="T20" fmla="*/ 71 w 104"/>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08">
                    <a:moveTo>
                      <a:pt x="71" y="208"/>
                    </a:moveTo>
                    <a:lnTo>
                      <a:pt x="71" y="208"/>
                    </a:lnTo>
                    <a:cubicBezTo>
                      <a:pt x="68" y="208"/>
                      <a:pt x="65" y="208"/>
                      <a:pt x="63" y="206"/>
                    </a:cubicBezTo>
                    <a:cubicBezTo>
                      <a:pt x="54" y="202"/>
                      <a:pt x="50" y="191"/>
                      <a:pt x="54" y="182"/>
                    </a:cubicBezTo>
                    <a:cubicBezTo>
                      <a:pt x="65" y="159"/>
                      <a:pt x="67" y="129"/>
                      <a:pt x="58" y="102"/>
                    </a:cubicBezTo>
                    <a:cubicBezTo>
                      <a:pt x="50" y="74"/>
                      <a:pt x="33" y="50"/>
                      <a:pt x="11" y="37"/>
                    </a:cubicBezTo>
                    <a:cubicBezTo>
                      <a:pt x="2" y="31"/>
                      <a:pt x="0" y="20"/>
                      <a:pt x="5" y="12"/>
                    </a:cubicBezTo>
                    <a:cubicBezTo>
                      <a:pt x="11" y="3"/>
                      <a:pt x="22" y="0"/>
                      <a:pt x="30" y="6"/>
                    </a:cubicBezTo>
                    <a:cubicBezTo>
                      <a:pt x="60" y="24"/>
                      <a:pt x="83" y="55"/>
                      <a:pt x="94" y="91"/>
                    </a:cubicBezTo>
                    <a:cubicBezTo>
                      <a:pt x="104" y="128"/>
                      <a:pt x="102" y="166"/>
                      <a:pt x="87" y="198"/>
                    </a:cubicBezTo>
                    <a:cubicBezTo>
                      <a:pt x="84" y="204"/>
                      <a:pt x="78" y="208"/>
                      <a:pt x="71" y="20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3" name="Freeform 12">
                <a:extLst>
                  <a:ext uri="{FF2B5EF4-FFF2-40B4-BE49-F238E27FC236}">
                    <a16:creationId xmlns:a16="http://schemas.microsoft.com/office/drawing/2014/main" xmlns="" id="{ECDBE8F0-B9C8-4784-A703-7EA77D93DBF9}"/>
                  </a:ext>
                </a:extLst>
              </p:cNvPr>
              <p:cNvSpPr>
                <a:spLocks/>
              </p:cNvSpPr>
              <p:nvPr/>
            </p:nvSpPr>
            <p:spPr bwMode="auto">
              <a:xfrm>
                <a:off x="6354707" y="2901283"/>
                <a:ext cx="195263" cy="400050"/>
              </a:xfrm>
              <a:custGeom>
                <a:avLst/>
                <a:gdLst>
                  <a:gd name="T0" fmla="*/ 113 w 168"/>
                  <a:gd name="T1" fmla="*/ 350 h 350"/>
                  <a:gd name="T2" fmla="*/ 113 w 168"/>
                  <a:gd name="T3" fmla="*/ 350 h 350"/>
                  <a:gd name="T4" fmla="*/ 105 w 168"/>
                  <a:gd name="T5" fmla="*/ 348 h 350"/>
                  <a:gd name="T6" fmla="*/ 97 w 168"/>
                  <a:gd name="T7" fmla="*/ 323 h 350"/>
                  <a:gd name="T8" fmla="*/ 113 w 168"/>
                  <a:gd name="T9" fmla="*/ 162 h 350"/>
                  <a:gd name="T10" fmla="*/ 12 w 168"/>
                  <a:gd name="T11" fmla="*/ 36 h 350"/>
                  <a:gd name="T12" fmla="*/ 5 w 168"/>
                  <a:gd name="T13" fmla="*/ 12 h 350"/>
                  <a:gd name="T14" fmla="*/ 30 w 168"/>
                  <a:gd name="T15" fmla="*/ 5 h 350"/>
                  <a:gd name="T16" fmla="*/ 149 w 168"/>
                  <a:gd name="T17" fmla="*/ 152 h 350"/>
                  <a:gd name="T18" fmla="*/ 130 w 168"/>
                  <a:gd name="T19" fmla="*/ 341 h 350"/>
                  <a:gd name="T20" fmla="*/ 113 w 168"/>
                  <a:gd name="T21"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50">
                    <a:moveTo>
                      <a:pt x="113" y="350"/>
                    </a:moveTo>
                    <a:lnTo>
                      <a:pt x="113" y="350"/>
                    </a:lnTo>
                    <a:cubicBezTo>
                      <a:pt x="110" y="350"/>
                      <a:pt x="107" y="350"/>
                      <a:pt x="105" y="348"/>
                    </a:cubicBezTo>
                    <a:cubicBezTo>
                      <a:pt x="96" y="343"/>
                      <a:pt x="93" y="332"/>
                      <a:pt x="97" y="323"/>
                    </a:cubicBezTo>
                    <a:cubicBezTo>
                      <a:pt x="124" y="275"/>
                      <a:pt x="130" y="217"/>
                      <a:pt x="113" y="162"/>
                    </a:cubicBezTo>
                    <a:cubicBezTo>
                      <a:pt x="97" y="108"/>
                      <a:pt x="61" y="62"/>
                      <a:pt x="12" y="36"/>
                    </a:cubicBezTo>
                    <a:cubicBezTo>
                      <a:pt x="3" y="32"/>
                      <a:pt x="0" y="21"/>
                      <a:pt x="5" y="12"/>
                    </a:cubicBezTo>
                    <a:cubicBezTo>
                      <a:pt x="10" y="4"/>
                      <a:pt x="21" y="0"/>
                      <a:pt x="30" y="5"/>
                    </a:cubicBezTo>
                    <a:cubicBezTo>
                      <a:pt x="86" y="34"/>
                      <a:pt x="130" y="88"/>
                      <a:pt x="149" y="152"/>
                    </a:cubicBezTo>
                    <a:cubicBezTo>
                      <a:pt x="168" y="216"/>
                      <a:pt x="161" y="284"/>
                      <a:pt x="130" y="341"/>
                    </a:cubicBezTo>
                    <a:cubicBezTo>
                      <a:pt x="126" y="347"/>
                      <a:pt x="120" y="350"/>
                      <a:pt x="113" y="3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4" name="Freeform 13">
                <a:extLst>
                  <a:ext uri="{FF2B5EF4-FFF2-40B4-BE49-F238E27FC236}">
                    <a16:creationId xmlns:a16="http://schemas.microsoft.com/office/drawing/2014/main" xmlns="" id="{46E0775B-FA5E-409C-8780-3AFA78B71F9F}"/>
                  </a:ext>
                </a:extLst>
              </p:cNvPr>
              <p:cNvSpPr>
                <a:spLocks/>
              </p:cNvSpPr>
              <p:nvPr/>
            </p:nvSpPr>
            <p:spPr bwMode="auto">
              <a:xfrm>
                <a:off x="5834007" y="3315621"/>
                <a:ext cx="506413" cy="488950"/>
              </a:xfrm>
              <a:custGeom>
                <a:avLst/>
                <a:gdLst>
                  <a:gd name="T0" fmla="*/ 21 w 435"/>
                  <a:gd name="T1" fmla="*/ 428 h 428"/>
                  <a:gd name="T2" fmla="*/ 21 w 435"/>
                  <a:gd name="T3" fmla="*/ 428 h 428"/>
                  <a:gd name="T4" fmla="*/ 4 w 435"/>
                  <a:gd name="T5" fmla="*/ 416 h 428"/>
                  <a:gd name="T6" fmla="*/ 14 w 435"/>
                  <a:gd name="T7" fmla="*/ 392 h 428"/>
                  <a:gd name="T8" fmla="*/ 347 w 435"/>
                  <a:gd name="T9" fmla="*/ 262 h 428"/>
                  <a:gd name="T10" fmla="*/ 114 w 435"/>
                  <a:gd name="T11" fmla="*/ 223 h 428"/>
                  <a:gd name="T12" fmla="*/ 99 w 435"/>
                  <a:gd name="T13" fmla="*/ 208 h 428"/>
                  <a:gd name="T14" fmla="*/ 108 w 435"/>
                  <a:gd name="T15" fmla="*/ 189 h 428"/>
                  <a:gd name="T16" fmla="*/ 286 w 435"/>
                  <a:gd name="T17" fmla="*/ 93 h 428"/>
                  <a:gd name="T18" fmla="*/ 193 w 435"/>
                  <a:gd name="T19" fmla="*/ 36 h 428"/>
                  <a:gd name="T20" fmla="*/ 187 w 435"/>
                  <a:gd name="T21" fmla="*/ 11 h 428"/>
                  <a:gd name="T22" fmla="*/ 212 w 435"/>
                  <a:gd name="T23" fmla="*/ 5 h 428"/>
                  <a:gd name="T24" fmla="*/ 333 w 435"/>
                  <a:gd name="T25" fmla="*/ 78 h 428"/>
                  <a:gd name="T26" fmla="*/ 341 w 435"/>
                  <a:gd name="T27" fmla="*/ 94 h 428"/>
                  <a:gd name="T28" fmla="*/ 332 w 435"/>
                  <a:gd name="T29" fmla="*/ 110 h 428"/>
                  <a:gd name="T30" fmla="*/ 173 w 435"/>
                  <a:gd name="T31" fmla="*/ 196 h 428"/>
                  <a:gd name="T32" fmla="*/ 419 w 435"/>
                  <a:gd name="T33" fmla="*/ 236 h 428"/>
                  <a:gd name="T34" fmla="*/ 434 w 435"/>
                  <a:gd name="T35" fmla="*/ 252 h 428"/>
                  <a:gd name="T36" fmla="*/ 423 w 435"/>
                  <a:gd name="T37" fmla="*/ 271 h 428"/>
                  <a:gd name="T38" fmla="*/ 27 w 435"/>
                  <a:gd name="T39" fmla="*/ 426 h 428"/>
                  <a:gd name="T40" fmla="*/ 21 w 435"/>
                  <a:gd name="T41"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5" h="428">
                    <a:moveTo>
                      <a:pt x="21" y="428"/>
                    </a:moveTo>
                    <a:lnTo>
                      <a:pt x="21" y="428"/>
                    </a:lnTo>
                    <a:cubicBezTo>
                      <a:pt x="13" y="428"/>
                      <a:pt x="6" y="423"/>
                      <a:pt x="4" y="416"/>
                    </a:cubicBezTo>
                    <a:cubicBezTo>
                      <a:pt x="0" y="407"/>
                      <a:pt x="5" y="396"/>
                      <a:pt x="14" y="392"/>
                    </a:cubicBezTo>
                    <a:lnTo>
                      <a:pt x="347" y="262"/>
                    </a:lnTo>
                    <a:lnTo>
                      <a:pt x="114" y="223"/>
                    </a:lnTo>
                    <a:cubicBezTo>
                      <a:pt x="106" y="222"/>
                      <a:pt x="100" y="216"/>
                      <a:pt x="99" y="208"/>
                    </a:cubicBezTo>
                    <a:cubicBezTo>
                      <a:pt x="98" y="200"/>
                      <a:pt x="101" y="193"/>
                      <a:pt x="108" y="189"/>
                    </a:cubicBezTo>
                    <a:lnTo>
                      <a:pt x="286" y="93"/>
                    </a:lnTo>
                    <a:lnTo>
                      <a:pt x="193" y="36"/>
                    </a:lnTo>
                    <a:cubicBezTo>
                      <a:pt x="185" y="31"/>
                      <a:pt x="182" y="20"/>
                      <a:pt x="187" y="11"/>
                    </a:cubicBezTo>
                    <a:cubicBezTo>
                      <a:pt x="192" y="3"/>
                      <a:pt x="204" y="0"/>
                      <a:pt x="212" y="5"/>
                    </a:cubicBezTo>
                    <a:lnTo>
                      <a:pt x="333" y="78"/>
                    </a:lnTo>
                    <a:cubicBezTo>
                      <a:pt x="338" y="82"/>
                      <a:pt x="342" y="88"/>
                      <a:pt x="341" y="94"/>
                    </a:cubicBezTo>
                    <a:cubicBezTo>
                      <a:pt x="341" y="101"/>
                      <a:pt x="338" y="107"/>
                      <a:pt x="332" y="110"/>
                    </a:cubicBezTo>
                    <a:lnTo>
                      <a:pt x="173" y="196"/>
                    </a:lnTo>
                    <a:lnTo>
                      <a:pt x="419" y="236"/>
                    </a:lnTo>
                    <a:cubicBezTo>
                      <a:pt x="427" y="238"/>
                      <a:pt x="433" y="244"/>
                      <a:pt x="434" y="252"/>
                    </a:cubicBezTo>
                    <a:cubicBezTo>
                      <a:pt x="435" y="261"/>
                      <a:pt x="430" y="268"/>
                      <a:pt x="423" y="271"/>
                    </a:cubicBezTo>
                    <a:lnTo>
                      <a:pt x="27" y="426"/>
                    </a:lnTo>
                    <a:cubicBezTo>
                      <a:pt x="25" y="427"/>
                      <a:pt x="23" y="428"/>
                      <a:pt x="21" y="42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5" name="Freeform 14">
                <a:extLst>
                  <a:ext uri="{FF2B5EF4-FFF2-40B4-BE49-F238E27FC236}">
                    <a16:creationId xmlns:a16="http://schemas.microsoft.com/office/drawing/2014/main" xmlns="" id="{F4914039-3736-444B-AB72-4659BF7A39B0}"/>
                  </a:ext>
                </a:extLst>
              </p:cNvPr>
              <p:cNvSpPr>
                <a:spLocks/>
              </p:cNvSpPr>
              <p:nvPr/>
            </p:nvSpPr>
            <p:spPr bwMode="auto">
              <a:xfrm>
                <a:off x="6088007" y="3752183"/>
                <a:ext cx="88900" cy="87313"/>
              </a:xfrm>
              <a:custGeom>
                <a:avLst/>
                <a:gdLst>
                  <a:gd name="T0" fmla="*/ 39 w 77"/>
                  <a:gd name="T1" fmla="*/ 77 h 77"/>
                  <a:gd name="T2" fmla="*/ 39 w 77"/>
                  <a:gd name="T3" fmla="*/ 77 h 77"/>
                  <a:gd name="T4" fmla="*/ 0 w 77"/>
                  <a:gd name="T5" fmla="*/ 38 h 77"/>
                  <a:gd name="T6" fmla="*/ 39 w 77"/>
                  <a:gd name="T7" fmla="*/ 0 h 77"/>
                  <a:gd name="T8" fmla="*/ 77 w 77"/>
                  <a:gd name="T9" fmla="*/ 38 h 77"/>
                  <a:gd name="T10" fmla="*/ 39 w 77"/>
                  <a:gd name="T11" fmla="*/ 77 h 77"/>
                </a:gdLst>
                <a:ahLst/>
                <a:cxnLst>
                  <a:cxn ang="0">
                    <a:pos x="T0" y="T1"/>
                  </a:cxn>
                  <a:cxn ang="0">
                    <a:pos x="T2" y="T3"/>
                  </a:cxn>
                  <a:cxn ang="0">
                    <a:pos x="T4" y="T5"/>
                  </a:cxn>
                  <a:cxn ang="0">
                    <a:pos x="T6" y="T7"/>
                  </a:cxn>
                  <a:cxn ang="0">
                    <a:pos x="T8" y="T9"/>
                  </a:cxn>
                  <a:cxn ang="0">
                    <a:pos x="T10" y="T11"/>
                  </a:cxn>
                </a:cxnLst>
                <a:rect l="0" t="0" r="r" b="b"/>
                <a:pathLst>
                  <a:path w="77" h="77">
                    <a:moveTo>
                      <a:pt x="39" y="77"/>
                    </a:moveTo>
                    <a:lnTo>
                      <a:pt x="39" y="77"/>
                    </a:lnTo>
                    <a:cubicBezTo>
                      <a:pt x="17" y="77"/>
                      <a:pt x="0" y="59"/>
                      <a:pt x="0" y="38"/>
                    </a:cubicBezTo>
                    <a:cubicBezTo>
                      <a:pt x="0" y="17"/>
                      <a:pt x="17" y="0"/>
                      <a:pt x="39" y="0"/>
                    </a:cubicBezTo>
                    <a:cubicBezTo>
                      <a:pt x="60" y="0"/>
                      <a:pt x="77" y="17"/>
                      <a:pt x="77" y="38"/>
                    </a:cubicBezTo>
                    <a:cubicBezTo>
                      <a:pt x="77" y="59"/>
                      <a:pt x="60" y="77"/>
                      <a:pt x="39"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66" name="Freeform 15">
                <a:extLst>
                  <a:ext uri="{FF2B5EF4-FFF2-40B4-BE49-F238E27FC236}">
                    <a16:creationId xmlns:a16="http://schemas.microsoft.com/office/drawing/2014/main" xmlns="" id="{45BD4C90-4D25-4E9B-9EA3-73B60E0E6BCB}"/>
                  </a:ext>
                </a:extLst>
              </p:cNvPr>
              <p:cNvSpPr>
                <a:spLocks/>
              </p:cNvSpPr>
              <p:nvPr/>
            </p:nvSpPr>
            <p:spPr bwMode="auto">
              <a:xfrm>
                <a:off x="6224532" y="3752183"/>
                <a:ext cx="88900" cy="87313"/>
              </a:xfrm>
              <a:custGeom>
                <a:avLst/>
                <a:gdLst>
                  <a:gd name="T0" fmla="*/ 38 w 76"/>
                  <a:gd name="T1" fmla="*/ 77 h 77"/>
                  <a:gd name="T2" fmla="*/ 38 w 76"/>
                  <a:gd name="T3" fmla="*/ 77 h 77"/>
                  <a:gd name="T4" fmla="*/ 0 w 76"/>
                  <a:gd name="T5" fmla="*/ 38 h 77"/>
                  <a:gd name="T6" fmla="*/ 38 w 76"/>
                  <a:gd name="T7" fmla="*/ 0 h 77"/>
                  <a:gd name="T8" fmla="*/ 76 w 76"/>
                  <a:gd name="T9" fmla="*/ 38 h 77"/>
                  <a:gd name="T10" fmla="*/ 38 w 76"/>
                  <a:gd name="T11" fmla="*/ 77 h 77"/>
                </a:gdLst>
                <a:ahLst/>
                <a:cxnLst>
                  <a:cxn ang="0">
                    <a:pos x="T0" y="T1"/>
                  </a:cxn>
                  <a:cxn ang="0">
                    <a:pos x="T2" y="T3"/>
                  </a:cxn>
                  <a:cxn ang="0">
                    <a:pos x="T4" y="T5"/>
                  </a:cxn>
                  <a:cxn ang="0">
                    <a:pos x="T6" y="T7"/>
                  </a:cxn>
                  <a:cxn ang="0">
                    <a:pos x="T8" y="T9"/>
                  </a:cxn>
                  <a:cxn ang="0">
                    <a:pos x="T10" y="T11"/>
                  </a:cxn>
                </a:cxnLst>
                <a:rect l="0" t="0" r="r" b="b"/>
                <a:pathLst>
                  <a:path w="76" h="77">
                    <a:moveTo>
                      <a:pt x="38" y="77"/>
                    </a:moveTo>
                    <a:lnTo>
                      <a:pt x="38" y="77"/>
                    </a:lnTo>
                    <a:cubicBezTo>
                      <a:pt x="17" y="77"/>
                      <a:pt x="0" y="59"/>
                      <a:pt x="0" y="38"/>
                    </a:cubicBezTo>
                    <a:cubicBezTo>
                      <a:pt x="0" y="17"/>
                      <a:pt x="17" y="0"/>
                      <a:pt x="38" y="0"/>
                    </a:cubicBezTo>
                    <a:cubicBezTo>
                      <a:pt x="59" y="0"/>
                      <a:pt x="76" y="17"/>
                      <a:pt x="76" y="38"/>
                    </a:cubicBezTo>
                    <a:cubicBezTo>
                      <a:pt x="76" y="59"/>
                      <a:pt x="59" y="77"/>
                      <a:pt x="3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grpSp>
        <p:grpSp>
          <p:nvGrpSpPr>
            <p:cNvPr id="98" name="组合 97">
              <a:extLst>
                <a:ext uri="{FF2B5EF4-FFF2-40B4-BE49-F238E27FC236}">
                  <a16:creationId xmlns:a16="http://schemas.microsoft.com/office/drawing/2014/main" xmlns="" id="{6ACFE679-2F90-4F7A-88B0-F58ABE001AE6}"/>
                </a:ext>
              </a:extLst>
            </p:cNvPr>
            <p:cNvGrpSpPr/>
            <p:nvPr/>
          </p:nvGrpSpPr>
          <p:grpSpPr>
            <a:xfrm>
              <a:off x="8942540" y="5266975"/>
              <a:ext cx="309043" cy="347078"/>
              <a:chOff x="5177653" y="3002478"/>
              <a:chExt cx="695326" cy="989012"/>
            </a:xfrm>
            <a:solidFill>
              <a:srgbClr val="0070C0"/>
            </a:solidFill>
          </p:grpSpPr>
          <p:sp>
            <p:nvSpPr>
              <p:cNvPr id="249" name="Freeform 5">
                <a:extLst>
                  <a:ext uri="{FF2B5EF4-FFF2-40B4-BE49-F238E27FC236}">
                    <a16:creationId xmlns:a16="http://schemas.microsoft.com/office/drawing/2014/main" xmlns="" id="{9003752E-12F2-43A9-A959-2B233B2E123A}"/>
                  </a:ext>
                </a:extLst>
              </p:cNvPr>
              <p:cNvSpPr>
                <a:spLocks/>
              </p:cNvSpPr>
              <p:nvPr/>
            </p:nvSpPr>
            <p:spPr bwMode="auto">
              <a:xfrm>
                <a:off x="5177653" y="3175515"/>
                <a:ext cx="531813" cy="792162"/>
              </a:xfrm>
              <a:custGeom>
                <a:avLst/>
                <a:gdLst>
                  <a:gd name="T0" fmla="*/ 397 w 458"/>
                  <a:gd name="T1" fmla="*/ 698 h 698"/>
                  <a:gd name="T2" fmla="*/ 397 w 458"/>
                  <a:gd name="T3" fmla="*/ 698 h 698"/>
                  <a:gd name="T4" fmla="*/ 348 w 458"/>
                  <a:gd name="T5" fmla="*/ 698 h 698"/>
                  <a:gd name="T6" fmla="*/ 329 w 458"/>
                  <a:gd name="T7" fmla="*/ 680 h 698"/>
                  <a:gd name="T8" fmla="*/ 348 w 458"/>
                  <a:gd name="T9" fmla="*/ 662 h 698"/>
                  <a:gd name="T10" fmla="*/ 397 w 458"/>
                  <a:gd name="T11" fmla="*/ 662 h 698"/>
                  <a:gd name="T12" fmla="*/ 421 w 458"/>
                  <a:gd name="T13" fmla="*/ 638 h 698"/>
                  <a:gd name="T14" fmla="*/ 421 w 458"/>
                  <a:gd name="T15" fmla="*/ 60 h 698"/>
                  <a:gd name="T16" fmla="*/ 397 w 458"/>
                  <a:gd name="T17" fmla="*/ 37 h 698"/>
                  <a:gd name="T18" fmla="*/ 60 w 458"/>
                  <a:gd name="T19" fmla="*/ 37 h 698"/>
                  <a:gd name="T20" fmla="*/ 36 w 458"/>
                  <a:gd name="T21" fmla="*/ 60 h 698"/>
                  <a:gd name="T22" fmla="*/ 36 w 458"/>
                  <a:gd name="T23" fmla="*/ 638 h 698"/>
                  <a:gd name="T24" fmla="*/ 60 w 458"/>
                  <a:gd name="T25" fmla="*/ 662 h 698"/>
                  <a:gd name="T26" fmla="*/ 243 w 458"/>
                  <a:gd name="T27" fmla="*/ 662 h 698"/>
                  <a:gd name="T28" fmla="*/ 261 w 458"/>
                  <a:gd name="T29" fmla="*/ 680 h 698"/>
                  <a:gd name="T30" fmla="*/ 243 w 458"/>
                  <a:gd name="T31" fmla="*/ 698 h 698"/>
                  <a:gd name="T32" fmla="*/ 60 w 458"/>
                  <a:gd name="T33" fmla="*/ 698 h 698"/>
                  <a:gd name="T34" fmla="*/ 0 w 458"/>
                  <a:gd name="T35" fmla="*/ 638 h 698"/>
                  <a:gd name="T36" fmla="*/ 0 w 458"/>
                  <a:gd name="T37" fmla="*/ 60 h 698"/>
                  <a:gd name="T38" fmla="*/ 60 w 458"/>
                  <a:gd name="T39" fmla="*/ 0 h 698"/>
                  <a:gd name="T40" fmla="*/ 397 w 458"/>
                  <a:gd name="T41" fmla="*/ 0 h 698"/>
                  <a:gd name="T42" fmla="*/ 458 w 458"/>
                  <a:gd name="T43" fmla="*/ 60 h 698"/>
                  <a:gd name="T44" fmla="*/ 458 w 458"/>
                  <a:gd name="T45" fmla="*/ 638 h 698"/>
                  <a:gd name="T46" fmla="*/ 397 w 458"/>
                  <a:gd name="T47" fmla="*/ 698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698">
                    <a:moveTo>
                      <a:pt x="397" y="698"/>
                    </a:moveTo>
                    <a:lnTo>
                      <a:pt x="397" y="698"/>
                    </a:lnTo>
                    <a:lnTo>
                      <a:pt x="348" y="698"/>
                    </a:lnTo>
                    <a:cubicBezTo>
                      <a:pt x="337" y="698"/>
                      <a:pt x="329" y="690"/>
                      <a:pt x="329" y="680"/>
                    </a:cubicBezTo>
                    <a:cubicBezTo>
                      <a:pt x="329" y="670"/>
                      <a:pt x="337" y="662"/>
                      <a:pt x="348" y="662"/>
                    </a:cubicBezTo>
                    <a:lnTo>
                      <a:pt x="397" y="662"/>
                    </a:lnTo>
                    <a:cubicBezTo>
                      <a:pt x="411" y="662"/>
                      <a:pt x="421" y="651"/>
                      <a:pt x="421" y="638"/>
                    </a:cubicBezTo>
                    <a:lnTo>
                      <a:pt x="421" y="60"/>
                    </a:lnTo>
                    <a:cubicBezTo>
                      <a:pt x="421" y="47"/>
                      <a:pt x="411" y="37"/>
                      <a:pt x="397" y="37"/>
                    </a:cubicBezTo>
                    <a:lnTo>
                      <a:pt x="60" y="37"/>
                    </a:lnTo>
                    <a:cubicBezTo>
                      <a:pt x="47" y="37"/>
                      <a:pt x="36" y="47"/>
                      <a:pt x="36" y="60"/>
                    </a:cubicBezTo>
                    <a:lnTo>
                      <a:pt x="36" y="638"/>
                    </a:lnTo>
                    <a:cubicBezTo>
                      <a:pt x="36" y="651"/>
                      <a:pt x="47" y="662"/>
                      <a:pt x="60" y="662"/>
                    </a:cubicBezTo>
                    <a:lnTo>
                      <a:pt x="243" y="662"/>
                    </a:lnTo>
                    <a:cubicBezTo>
                      <a:pt x="253" y="662"/>
                      <a:pt x="261" y="670"/>
                      <a:pt x="261" y="680"/>
                    </a:cubicBezTo>
                    <a:cubicBezTo>
                      <a:pt x="261" y="690"/>
                      <a:pt x="253" y="698"/>
                      <a:pt x="243" y="698"/>
                    </a:cubicBezTo>
                    <a:lnTo>
                      <a:pt x="60" y="698"/>
                    </a:lnTo>
                    <a:cubicBezTo>
                      <a:pt x="27" y="698"/>
                      <a:pt x="0" y="671"/>
                      <a:pt x="0" y="638"/>
                    </a:cubicBezTo>
                    <a:lnTo>
                      <a:pt x="0" y="60"/>
                    </a:lnTo>
                    <a:cubicBezTo>
                      <a:pt x="0" y="27"/>
                      <a:pt x="27" y="0"/>
                      <a:pt x="60" y="0"/>
                    </a:cubicBezTo>
                    <a:lnTo>
                      <a:pt x="397" y="0"/>
                    </a:lnTo>
                    <a:cubicBezTo>
                      <a:pt x="431" y="0"/>
                      <a:pt x="458" y="27"/>
                      <a:pt x="458" y="60"/>
                    </a:cubicBezTo>
                    <a:lnTo>
                      <a:pt x="458" y="638"/>
                    </a:lnTo>
                    <a:cubicBezTo>
                      <a:pt x="458" y="671"/>
                      <a:pt x="431" y="698"/>
                      <a:pt x="397" y="698"/>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0" name="Freeform 6">
                <a:extLst>
                  <a:ext uri="{FF2B5EF4-FFF2-40B4-BE49-F238E27FC236}">
                    <a16:creationId xmlns:a16="http://schemas.microsoft.com/office/drawing/2014/main" xmlns="" id="{9C1CD569-C076-498C-9650-71BE9D46935E}"/>
                  </a:ext>
                </a:extLst>
              </p:cNvPr>
              <p:cNvSpPr>
                <a:spLocks/>
              </p:cNvSpPr>
              <p:nvPr/>
            </p:nvSpPr>
            <p:spPr bwMode="auto">
              <a:xfrm>
                <a:off x="5414191" y="3813690"/>
                <a:ext cx="58738" cy="57150"/>
              </a:xfrm>
              <a:custGeom>
                <a:avLst/>
                <a:gdLst>
                  <a:gd name="T0" fmla="*/ 50 w 50"/>
                  <a:gd name="T1" fmla="*/ 25 h 50"/>
                  <a:gd name="T2" fmla="*/ 50 w 50"/>
                  <a:gd name="T3" fmla="*/ 25 h 50"/>
                  <a:gd name="T4" fmla="*/ 25 w 50"/>
                  <a:gd name="T5" fmla="*/ 50 h 50"/>
                  <a:gd name="T6" fmla="*/ 0 w 50"/>
                  <a:gd name="T7" fmla="*/ 25 h 50"/>
                  <a:gd name="T8" fmla="*/ 25 w 50"/>
                  <a:gd name="T9" fmla="*/ 0 h 50"/>
                  <a:gd name="T10" fmla="*/ 50 w 50"/>
                  <a:gd name="T11" fmla="*/ 25 h 50"/>
                </a:gdLst>
                <a:ahLst/>
                <a:cxnLst>
                  <a:cxn ang="0">
                    <a:pos x="T0" y="T1"/>
                  </a:cxn>
                  <a:cxn ang="0">
                    <a:pos x="T2" y="T3"/>
                  </a:cxn>
                  <a:cxn ang="0">
                    <a:pos x="T4" y="T5"/>
                  </a:cxn>
                  <a:cxn ang="0">
                    <a:pos x="T6" y="T7"/>
                  </a:cxn>
                  <a:cxn ang="0">
                    <a:pos x="T8" y="T9"/>
                  </a:cxn>
                  <a:cxn ang="0">
                    <a:pos x="T10" y="T11"/>
                  </a:cxn>
                </a:cxnLst>
                <a:rect l="0" t="0" r="r" b="b"/>
                <a:pathLst>
                  <a:path w="50" h="50">
                    <a:moveTo>
                      <a:pt x="50" y="25"/>
                    </a:moveTo>
                    <a:lnTo>
                      <a:pt x="50" y="25"/>
                    </a:lnTo>
                    <a:cubicBezTo>
                      <a:pt x="50" y="39"/>
                      <a:pt x="39" y="50"/>
                      <a:pt x="25" y="50"/>
                    </a:cubicBezTo>
                    <a:cubicBezTo>
                      <a:pt x="11" y="50"/>
                      <a:pt x="0" y="39"/>
                      <a:pt x="0" y="25"/>
                    </a:cubicBezTo>
                    <a:cubicBezTo>
                      <a:pt x="0" y="11"/>
                      <a:pt x="11" y="0"/>
                      <a:pt x="25" y="0"/>
                    </a:cubicBezTo>
                    <a:cubicBezTo>
                      <a:pt x="39" y="0"/>
                      <a:pt x="50" y="11"/>
                      <a:pt x="50" y="25"/>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1" name="Freeform 7">
                <a:extLst>
                  <a:ext uri="{FF2B5EF4-FFF2-40B4-BE49-F238E27FC236}">
                    <a16:creationId xmlns:a16="http://schemas.microsoft.com/office/drawing/2014/main" xmlns="" id="{0ECD9095-A8F2-4CCF-94CE-F2B0F8C12D44}"/>
                  </a:ext>
                </a:extLst>
              </p:cNvPr>
              <p:cNvSpPr>
                <a:spLocks noEditPoints="1"/>
              </p:cNvSpPr>
              <p:nvPr/>
            </p:nvSpPr>
            <p:spPr bwMode="auto">
              <a:xfrm>
                <a:off x="5261791" y="3266003"/>
                <a:ext cx="371475" cy="511175"/>
              </a:xfrm>
              <a:custGeom>
                <a:avLst/>
                <a:gdLst>
                  <a:gd name="T0" fmla="*/ 37 w 319"/>
                  <a:gd name="T1" fmla="*/ 15 h 450"/>
                  <a:gd name="T2" fmla="*/ 37 w 319"/>
                  <a:gd name="T3" fmla="*/ 15 h 450"/>
                  <a:gd name="T4" fmla="*/ 15 w 319"/>
                  <a:gd name="T5" fmla="*/ 37 h 450"/>
                  <a:gd name="T6" fmla="*/ 15 w 319"/>
                  <a:gd name="T7" fmla="*/ 413 h 450"/>
                  <a:gd name="T8" fmla="*/ 37 w 319"/>
                  <a:gd name="T9" fmla="*/ 435 h 450"/>
                  <a:gd name="T10" fmla="*/ 283 w 319"/>
                  <a:gd name="T11" fmla="*/ 435 h 450"/>
                  <a:gd name="T12" fmla="*/ 305 w 319"/>
                  <a:gd name="T13" fmla="*/ 413 h 450"/>
                  <a:gd name="T14" fmla="*/ 305 w 319"/>
                  <a:gd name="T15" fmla="*/ 37 h 450"/>
                  <a:gd name="T16" fmla="*/ 283 w 319"/>
                  <a:gd name="T17" fmla="*/ 15 h 450"/>
                  <a:gd name="T18" fmla="*/ 37 w 319"/>
                  <a:gd name="T19" fmla="*/ 15 h 450"/>
                  <a:gd name="T20" fmla="*/ 283 w 319"/>
                  <a:gd name="T21" fmla="*/ 450 h 450"/>
                  <a:gd name="T22" fmla="*/ 283 w 319"/>
                  <a:gd name="T23" fmla="*/ 450 h 450"/>
                  <a:gd name="T24" fmla="*/ 37 w 319"/>
                  <a:gd name="T25" fmla="*/ 450 h 450"/>
                  <a:gd name="T26" fmla="*/ 0 w 319"/>
                  <a:gd name="T27" fmla="*/ 413 h 450"/>
                  <a:gd name="T28" fmla="*/ 0 w 319"/>
                  <a:gd name="T29" fmla="*/ 37 h 450"/>
                  <a:gd name="T30" fmla="*/ 37 w 319"/>
                  <a:gd name="T31" fmla="*/ 0 h 450"/>
                  <a:gd name="T32" fmla="*/ 283 w 319"/>
                  <a:gd name="T33" fmla="*/ 0 h 450"/>
                  <a:gd name="T34" fmla="*/ 319 w 319"/>
                  <a:gd name="T35" fmla="*/ 37 h 450"/>
                  <a:gd name="T36" fmla="*/ 319 w 319"/>
                  <a:gd name="T37" fmla="*/ 413 h 450"/>
                  <a:gd name="T38" fmla="*/ 283 w 319"/>
                  <a:gd name="T39"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9" h="450">
                    <a:moveTo>
                      <a:pt x="37" y="15"/>
                    </a:moveTo>
                    <a:lnTo>
                      <a:pt x="37" y="15"/>
                    </a:lnTo>
                    <a:cubicBezTo>
                      <a:pt x="25" y="15"/>
                      <a:pt x="15" y="24"/>
                      <a:pt x="15" y="37"/>
                    </a:cubicBezTo>
                    <a:lnTo>
                      <a:pt x="15" y="413"/>
                    </a:lnTo>
                    <a:cubicBezTo>
                      <a:pt x="15" y="425"/>
                      <a:pt x="25" y="435"/>
                      <a:pt x="37" y="435"/>
                    </a:cubicBezTo>
                    <a:lnTo>
                      <a:pt x="283" y="435"/>
                    </a:lnTo>
                    <a:cubicBezTo>
                      <a:pt x="295" y="435"/>
                      <a:pt x="305" y="425"/>
                      <a:pt x="305" y="413"/>
                    </a:cubicBezTo>
                    <a:lnTo>
                      <a:pt x="305" y="37"/>
                    </a:lnTo>
                    <a:cubicBezTo>
                      <a:pt x="305" y="24"/>
                      <a:pt x="295" y="15"/>
                      <a:pt x="283" y="15"/>
                    </a:cubicBezTo>
                    <a:lnTo>
                      <a:pt x="37" y="15"/>
                    </a:lnTo>
                    <a:close/>
                    <a:moveTo>
                      <a:pt x="283" y="450"/>
                    </a:moveTo>
                    <a:lnTo>
                      <a:pt x="283" y="450"/>
                    </a:lnTo>
                    <a:lnTo>
                      <a:pt x="37" y="450"/>
                    </a:lnTo>
                    <a:cubicBezTo>
                      <a:pt x="17" y="450"/>
                      <a:pt x="0" y="433"/>
                      <a:pt x="0" y="413"/>
                    </a:cubicBezTo>
                    <a:lnTo>
                      <a:pt x="0" y="37"/>
                    </a:lnTo>
                    <a:cubicBezTo>
                      <a:pt x="0" y="16"/>
                      <a:pt x="17" y="0"/>
                      <a:pt x="37" y="0"/>
                    </a:cubicBezTo>
                    <a:lnTo>
                      <a:pt x="283" y="0"/>
                    </a:lnTo>
                    <a:cubicBezTo>
                      <a:pt x="303" y="0"/>
                      <a:pt x="319" y="16"/>
                      <a:pt x="319" y="37"/>
                    </a:cubicBezTo>
                    <a:lnTo>
                      <a:pt x="319" y="413"/>
                    </a:lnTo>
                    <a:cubicBezTo>
                      <a:pt x="319" y="433"/>
                      <a:pt x="303" y="450"/>
                      <a:pt x="283" y="450"/>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2" name="Freeform 8">
                <a:extLst>
                  <a:ext uri="{FF2B5EF4-FFF2-40B4-BE49-F238E27FC236}">
                    <a16:creationId xmlns:a16="http://schemas.microsoft.com/office/drawing/2014/main" xmlns="" id="{F0C59C19-04F2-44B5-88E2-89A6A4FDE42C}"/>
                  </a:ext>
                </a:extLst>
              </p:cNvPr>
              <p:cNvSpPr>
                <a:spLocks/>
              </p:cNvSpPr>
              <p:nvPr/>
            </p:nvSpPr>
            <p:spPr bwMode="auto">
              <a:xfrm>
                <a:off x="5409428" y="3904178"/>
                <a:ext cx="87313" cy="87312"/>
              </a:xfrm>
              <a:custGeom>
                <a:avLst/>
                <a:gdLst>
                  <a:gd name="T0" fmla="*/ 38 w 76"/>
                  <a:gd name="T1" fmla="*/ 77 h 77"/>
                  <a:gd name="T2" fmla="*/ 38 w 76"/>
                  <a:gd name="T3" fmla="*/ 77 h 77"/>
                  <a:gd name="T4" fmla="*/ 0 w 76"/>
                  <a:gd name="T5" fmla="*/ 38 h 77"/>
                  <a:gd name="T6" fmla="*/ 38 w 76"/>
                  <a:gd name="T7" fmla="*/ 0 h 77"/>
                  <a:gd name="T8" fmla="*/ 76 w 76"/>
                  <a:gd name="T9" fmla="*/ 38 h 77"/>
                  <a:gd name="T10" fmla="*/ 38 w 76"/>
                  <a:gd name="T11" fmla="*/ 77 h 77"/>
                </a:gdLst>
                <a:ahLst/>
                <a:cxnLst>
                  <a:cxn ang="0">
                    <a:pos x="T0" y="T1"/>
                  </a:cxn>
                  <a:cxn ang="0">
                    <a:pos x="T2" y="T3"/>
                  </a:cxn>
                  <a:cxn ang="0">
                    <a:pos x="T4" y="T5"/>
                  </a:cxn>
                  <a:cxn ang="0">
                    <a:pos x="T6" y="T7"/>
                  </a:cxn>
                  <a:cxn ang="0">
                    <a:pos x="T8" y="T9"/>
                  </a:cxn>
                  <a:cxn ang="0">
                    <a:pos x="T10" y="T11"/>
                  </a:cxn>
                </a:cxnLst>
                <a:rect l="0" t="0" r="r" b="b"/>
                <a:pathLst>
                  <a:path w="76" h="77">
                    <a:moveTo>
                      <a:pt x="38" y="77"/>
                    </a:moveTo>
                    <a:lnTo>
                      <a:pt x="38" y="77"/>
                    </a:lnTo>
                    <a:cubicBezTo>
                      <a:pt x="17" y="77"/>
                      <a:pt x="0" y="59"/>
                      <a:pt x="0" y="38"/>
                    </a:cubicBezTo>
                    <a:cubicBezTo>
                      <a:pt x="0" y="17"/>
                      <a:pt x="17" y="0"/>
                      <a:pt x="38" y="0"/>
                    </a:cubicBezTo>
                    <a:cubicBezTo>
                      <a:pt x="59" y="0"/>
                      <a:pt x="76" y="17"/>
                      <a:pt x="76" y="38"/>
                    </a:cubicBezTo>
                    <a:cubicBezTo>
                      <a:pt x="76" y="59"/>
                      <a:pt x="59" y="77"/>
                      <a:pt x="38" y="77"/>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3" name="Freeform 9">
                <a:extLst>
                  <a:ext uri="{FF2B5EF4-FFF2-40B4-BE49-F238E27FC236}">
                    <a16:creationId xmlns:a16="http://schemas.microsoft.com/office/drawing/2014/main" xmlns="" id="{736BEDA2-182F-4820-8E92-145AEA96A3C0}"/>
                  </a:ext>
                </a:extLst>
              </p:cNvPr>
              <p:cNvSpPr>
                <a:spLocks/>
              </p:cNvSpPr>
              <p:nvPr/>
            </p:nvSpPr>
            <p:spPr bwMode="auto">
              <a:xfrm>
                <a:off x="5544366" y="3904178"/>
                <a:ext cx="88900" cy="87312"/>
              </a:xfrm>
              <a:custGeom>
                <a:avLst/>
                <a:gdLst>
                  <a:gd name="T0" fmla="*/ 38 w 77"/>
                  <a:gd name="T1" fmla="*/ 76 h 76"/>
                  <a:gd name="T2" fmla="*/ 38 w 77"/>
                  <a:gd name="T3" fmla="*/ 76 h 76"/>
                  <a:gd name="T4" fmla="*/ 0 w 77"/>
                  <a:gd name="T5" fmla="*/ 38 h 76"/>
                  <a:gd name="T6" fmla="*/ 38 w 77"/>
                  <a:gd name="T7" fmla="*/ 0 h 76"/>
                  <a:gd name="T8" fmla="*/ 77 w 77"/>
                  <a:gd name="T9" fmla="*/ 38 h 76"/>
                  <a:gd name="T10" fmla="*/ 38 w 77"/>
                  <a:gd name="T11" fmla="*/ 76 h 76"/>
                </a:gdLst>
                <a:ahLst/>
                <a:cxnLst>
                  <a:cxn ang="0">
                    <a:pos x="T0" y="T1"/>
                  </a:cxn>
                  <a:cxn ang="0">
                    <a:pos x="T2" y="T3"/>
                  </a:cxn>
                  <a:cxn ang="0">
                    <a:pos x="T4" y="T5"/>
                  </a:cxn>
                  <a:cxn ang="0">
                    <a:pos x="T6" y="T7"/>
                  </a:cxn>
                  <a:cxn ang="0">
                    <a:pos x="T8" y="T9"/>
                  </a:cxn>
                  <a:cxn ang="0">
                    <a:pos x="T10" y="T11"/>
                  </a:cxn>
                </a:cxnLst>
                <a:rect l="0" t="0" r="r" b="b"/>
                <a:pathLst>
                  <a:path w="77" h="76">
                    <a:moveTo>
                      <a:pt x="38" y="76"/>
                    </a:moveTo>
                    <a:lnTo>
                      <a:pt x="38" y="76"/>
                    </a:lnTo>
                    <a:cubicBezTo>
                      <a:pt x="17" y="76"/>
                      <a:pt x="0" y="59"/>
                      <a:pt x="0" y="38"/>
                    </a:cubicBezTo>
                    <a:cubicBezTo>
                      <a:pt x="0" y="17"/>
                      <a:pt x="17" y="0"/>
                      <a:pt x="38" y="0"/>
                    </a:cubicBezTo>
                    <a:cubicBezTo>
                      <a:pt x="59" y="0"/>
                      <a:pt x="77" y="17"/>
                      <a:pt x="77" y="38"/>
                    </a:cubicBezTo>
                    <a:cubicBezTo>
                      <a:pt x="77" y="59"/>
                      <a:pt x="59" y="76"/>
                      <a:pt x="38" y="76"/>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4" name="Freeform 10">
                <a:extLst>
                  <a:ext uri="{FF2B5EF4-FFF2-40B4-BE49-F238E27FC236}">
                    <a16:creationId xmlns:a16="http://schemas.microsoft.com/office/drawing/2014/main" xmlns="" id="{0B843BF3-86B4-4606-AC88-D1222EDE8D06}"/>
                  </a:ext>
                </a:extLst>
              </p:cNvPr>
              <p:cNvSpPr>
                <a:spLocks/>
              </p:cNvSpPr>
              <p:nvPr/>
            </p:nvSpPr>
            <p:spPr bwMode="auto">
              <a:xfrm>
                <a:off x="5645966" y="3086615"/>
                <a:ext cx="138113" cy="134937"/>
              </a:xfrm>
              <a:custGeom>
                <a:avLst/>
                <a:gdLst>
                  <a:gd name="T0" fmla="*/ 100 w 119"/>
                  <a:gd name="T1" fmla="*/ 119 h 119"/>
                  <a:gd name="T2" fmla="*/ 100 w 119"/>
                  <a:gd name="T3" fmla="*/ 119 h 119"/>
                  <a:gd name="T4" fmla="*/ 82 w 119"/>
                  <a:gd name="T5" fmla="*/ 101 h 119"/>
                  <a:gd name="T6" fmla="*/ 61 w 119"/>
                  <a:gd name="T7" fmla="*/ 58 h 119"/>
                  <a:gd name="T8" fmla="*/ 18 w 119"/>
                  <a:gd name="T9" fmla="*/ 38 h 119"/>
                  <a:gd name="T10" fmla="*/ 0 w 119"/>
                  <a:gd name="T11" fmla="*/ 18 h 119"/>
                  <a:gd name="T12" fmla="*/ 20 w 119"/>
                  <a:gd name="T13" fmla="*/ 1 h 119"/>
                  <a:gd name="T14" fmla="*/ 87 w 119"/>
                  <a:gd name="T15" fmla="*/ 32 h 119"/>
                  <a:gd name="T16" fmla="*/ 119 w 119"/>
                  <a:gd name="T17" fmla="*/ 99 h 119"/>
                  <a:gd name="T18" fmla="*/ 101 w 119"/>
                  <a:gd name="T19" fmla="*/ 119 h 119"/>
                  <a:gd name="T20" fmla="*/ 100 w 119"/>
                  <a:gd name="T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 h="119">
                    <a:moveTo>
                      <a:pt x="100" y="119"/>
                    </a:moveTo>
                    <a:lnTo>
                      <a:pt x="100" y="119"/>
                    </a:lnTo>
                    <a:cubicBezTo>
                      <a:pt x="91" y="119"/>
                      <a:pt x="83" y="111"/>
                      <a:pt x="82" y="101"/>
                    </a:cubicBezTo>
                    <a:cubicBezTo>
                      <a:pt x="81" y="86"/>
                      <a:pt x="73" y="70"/>
                      <a:pt x="61" y="58"/>
                    </a:cubicBezTo>
                    <a:cubicBezTo>
                      <a:pt x="49" y="46"/>
                      <a:pt x="33" y="38"/>
                      <a:pt x="18" y="38"/>
                    </a:cubicBezTo>
                    <a:cubicBezTo>
                      <a:pt x="8" y="37"/>
                      <a:pt x="0" y="28"/>
                      <a:pt x="0" y="18"/>
                    </a:cubicBezTo>
                    <a:cubicBezTo>
                      <a:pt x="1" y="8"/>
                      <a:pt x="10" y="0"/>
                      <a:pt x="20" y="1"/>
                    </a:cubicBezTo>
                    <a:cubicBezTo>
                      <a:pt x="44" y="2"/>
                      <a:pt x="68" y="13"/>
                      <a:pt x="87" y="32"/>
                    </a:cubicBezTo>
                    <a:cubicBezTo>
                      <a:pt x="106" y="51"/>
                      <a:pt x="117" y="75"/>
                      <a:pt x="119" y="99"/>
                    </a:cubicBezTo>
                    <a:cubicBezTo>
                      <a:pt x="119" y="109"/>
                      <a:pt x="111" y="118"/>
                      <a:pt x="101" y="119"/>
                    </a:cubicBezTo>
                    <a:cubicBezTo>
                      <a:pt x="101" y="119"/>
                      <a:pt x="101" y="119"/>
                      <a:pt x="100" y="119"/>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55" name="Freeform 11">
                <a:extLst>
                  <a:ext uri="{FF2B5EF4-FFF2-40B4-BE49-F238E27FC236}">
                    <a16:creationId xmlns:a16="http://schemas.microsoft.com/office/drawing/2014/main" xmlns="" id="{F3F6108D-F1A9-42A2-8DB4-C99392136777}"/>
                  </a:ext>
                </a:extLst>
              </p:cNvPr>
              <p:cNvSpPr>
                <a:spLocks/>
              </p:cNvSpPr>
              <p:nvPr/>
            </p:nvSpPr>
            <p:spPr bwMode="auto">
              <a:xfrm>
                <a:off x="5655491" y="3002478"/>
                <a:ext cx="217488" cy="211137"/>
              </a:xfrm>
              <a:custGeom>
                <a:avLst/>
                <a:gdLst>
                  <a:gd name="T0" fmla="*/ 169 w 188"/>
                  <a:gd name="T1" fmla="*/ 186 h 186"/>
                  <a:gd name="T2" fmla="*/ 169 w 188"/>
                  <a:gd name="T3" fmla="*/ 186 h 186"/>
                  <a:gd name="T4" fmla="*/ 169 w 188"/>
                  <a:gd name="T5" fmla="*/ 186 h 186"/>
                  <a:gd name="T6" fmla="*/ 151 w 188"/>
                  <a:gd name="T7" fmla="*/ 168 h 186"/>
                  <a:gd name="T8" fmla="*/ 112 w 188"/>
                  <a:gd name="T9" fmla="*/ 75 h 186"/>
                  <a:gd name="T10" fmla="*/ 20 w 188"/>
                  <a:gd name="T11" fmla="*/ 36 h 186"/>
                  <a:gd name="T12" fmla="*/ 19 w 188"/>
                  <a:gd name="T13" fmla="*/ 36 h 186"/>
                  <a:gd name="T14" fmla="*/ 0 w 188"/>
                  <a:gd name="T15" fmla="*/ 18 h 186"/>
                  <a:gd name="T16" fmla="*/ 18 w 188"/>
                  <a:gd name="T17" fmla="*/ 1 h 186"/>
                  <a:gd name="T18" fmla="*/ 137 w 188"/>
                  <a:gd name="T19" fmla="*/ 49 h 186"/>
                  <a:gd name="T20" fmla="*/ 188 w 188"/>
                  <a:gd name="T21" fmla="*/ 168 h 186"/>
                  <a:gd name="T22" fmla="*/ 169 w 188"/>
                  <a:gd name="T2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86">
                    <a:moveTo>
                      <a:pt x="169" y="186"/>
                    </a:moveTo>
                    <a:lnTo>
                      <a:pt x="169" y="186"/>
                    </a:lnTo>
                    <a:lnTo>
                      <a:pt x="169" y="186"/>
                    </a:lnTo>
                    <a:cubicBezTo>
                      <a:pt x="159" y="186"/>
                      <a:pt x="151" y="178"/>
                      <a:pt x="151" y="168"/>
                    </a:cubicBezTo>
                    <a:cubicBezTo>
                      <a:pt x="151" y="134"/>
                      <a:pt x="137" y="100"/>
                      <a:pt x="112" y="75"/>
                    </a:cubicBezTo>
                    <a:cubicBezTo>
                      <a:pt x="87" y="50"/>
                      <a:pt x="53" y="36"/>
                      <a:pt x="20" y="36"/>
                    </a:cubicBezTo>
                    <a:cubicBezTo>
                      <a:pt x="19" y="36"/>
                      <a:pt x="19" y="36"/>
                      <a:pt x="19" y="36"/>
                    </a:cubicBezTo>
                    <a:cubicBezTo>
                      <a:pt x="8" y="36"/>
                      <a:pt x="0" y="28"/>
                      <a:pt x="0" y="18"/>
                    </a:cubicBezTo>
                    <a:cubicBezTo>
                      <a:pt x="0" y="9"/>
                      <a:pt x="8" y="1"/>
                      <a:pt x="18" y="1"/>
                    </a:cubicBezTo>
                    <a:cubicBezTo>
                      <a:pt x="62" y="0"/>
                      <a:pt x="106" y="17"/>
                      <a:pt x="137" y="49"/>
                    </a:cubicBezTo>
                    <a:cubicBezTo>
                      <a:pt x="169" y="81"/>
                      <a:pt x="188" y="124"/>
                      <a:pt x="188" y="168"/>
                    </a:cubicBezTo>
                    <a:cubicBezTo>
                      <a:pt x="188" y="178"/>
                      <a:pt x="179" y="186"/>
                      <a:pt x="169" y="186"/>
                    </a:cubicBezTo>
                    <a:close/>
                  </a:path>
                </a:pathLst>
              </a:custGeom>
              <a:grpFill/>
              <a:ln w="0">
                <a:solidFill>
                  <a:srgbClr val="0070C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grpSp>
        <p:cxnSp>
          <p:nvCxnSpPr>
            <p:cNvPr id="99" name="直接箭头连接符 98">
              <a:extLst>
                <a:ext uri="{FF2B5EF4-FFF2-40B4-BE49-F238E27FC236}">
                  <a16:creationId xmlns:a16="http://schemas.microsoft.com/office/drawing/2014/main" xmlns="" id="{99F47227-3169-47F1-A380-4986B031D3D7}"/>
                </a:ext>
              </a:extLst>
            </p:cNvPr>
            <p:cNvCxnSpPr>
              <a:cxnSpLocks/>
            </p:cNvCxnSpPr>
            <p:nvPr/>
          </p:nvCxnSpPr>
          <p:spPr>
            <a:xfrm flipH="1">
              <a:off x="7381442" y="5248919"/>
              <a:ext cx="1383184" cy="0"/>
            </a:xfrm>
            <a:prstGeom prst="straightConnector1">
              <a:avLst/>
            </a:prstGeom>
            <a:noFill/>
            <a:ln w="6350" cap="flat" cmpd="sng" algn="ctr">
              <a:solidFill>
                <a:srgbClr val="000000"/>
              </a:solidFill>
              <a:prstDash val="solid"/>
              <a:miter lim="800000"/>
              <a:headEnd type="none" w="med" len="med"/>
              <a:tailEnd type="triangle" w="med" len="med"/>
            </a:ln>
            <a:effectLst/>
          </p:spPr>
        </p:cxnSp>
        <p:sp>
          <p:nvSpPr>
            <p:cNvPr id="100" name="文本框 99">
              <a:extLst>
                <a:ext uri="{FF2B5EF4-FFF2-40B4-BE49-F238E27FC236}">
                  <a16:creationId xmlns:a16="http://schemas.microsoft.com/office/drawing/2014/main" xmlns="" id="{F4AE66D4-41D8-4C78-A652-5F484ADBBA75}"/>
                </a:ext>
              </a:extLst>
            </p:cNvPr>
            <p:cNvSpPr txBox="1"/>
            <p:nvPr/>
          </p:nvSpPr>
          <p:spPr>
            <a:xfrm>
              <a:off x="6528981" y="4918365"/>
              <a:ext cx="745413" cy="27394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00" b="0" i="0" u="none" strike="noStrike" kern="0" cap="none" spc="0" normalizeH="0" baseline="0" noProof="0" dirty="0">
                  <a:ln>
                    <a:noFill/>
                  </a:ln>
                  <a:solidFill>
                    <a:srgbClr val="000000"/>
                  </a:solidFill>
                  <a:effectLst/>
                  <a:uLnTx/>
                  <a:uFillTx/>
                  <a:ea typeface="微软雅黑" panose="020B0503020204020204" pitchFamily="34" charset="-122"/>
                  <a:cs typeface="Arial"/>
                </a:rPr>
                <a:t>SSB/CSI-RS</a:t>
              </a:r>
              <a:endParaRPr kumimoji="1" lang="zh-CN" altLang="en-US" sz="900" b="0" i="0" u="none" strike="noStrike" kern="0" cap="none" spc="0" normalizeH="0" baseline="0" noProof="0" dirty="0">
                <a:ln>
                  <a:noFill/>
                </a:ln>
                <a:solidFill>
                  <a:srgbClr val="000000"/>
                </a:solidFill>
                <a:effectLst/>
                <a:uLnTx/>
                <a:uFillTx/>
                <a:ea typeface="微软雅黑" panose="020B0503020204020204" pitchFamily="34" charset="-122"/>
                <a:cs typeface="Arial"/>
              </a:endParaRPr>
            </a:p>
          </p:txBody>
        </p:sp>
        <p:cxnSp>
          <p:nvCxnSpPr>
            <p:cNvPr id="101" name="直接箭头连接符 100">
              <a:extLst>
                <a:ext uri="{FF2B5EF4-FFF2-40B4-BE49-F238E27FC236}">
                  <a16:creationId xmlns:a16="http://schemas.microsoft.com/office/drawing/2014/main" xmlns="" id="{1F342362-58FB-4203-853B-B7CF40511006}"/>
                </a:ext>
              </a:extLst>
            </p:cNvPr>
            <p:cNvCxnSpPr>
              <a:cxnSpLocks/>
            </p:cNvCxnSpPr>
            <p:nvPr/>
          </p:nvCxnSpPr>
          <p:spPr>
            <a:xfrm>
              <a:off x="7185391" y="5778894"/>
              <a:ext cx="1628912" cy="0"/>
            </a:xfrm>
            <a:prstGeom prst="straightConnector1">
              <a:avLst/>
            </a:prstGeom>
            <a:noFill/>
            <a:ln w="6350" cap="flat" cmpd="sng" algn="ctr">
              <a:solidFill>
                <a:srgbClr val="000000"/>
              </a:solidFill>
              <a:prstDash val="solid"/>
              <a:miter lim="800000"/>
              <a:headEnd type="none" w="med" len="med"/>
              <a:tailEnd type="triangle" w="med" len="med"/>
            </a:ln>
            <a:effectLst/>
          </p:spPr>
        </p:cxnSp>
        <p:sp>
          <p:nvSpPr>
            <p:cNvPr id="102" name="文本框 101">
              <a:extLst>
                <a:ext uri="{FF2B5EF4-FFF2-40B4-BE49-F238E27FC236}">
                  <a16:creationId xmlns:a16="http://schemas.microsoft.com/office/drawing/2014/main" xmlns="" id="{04E79BA8-198C-4071-B060-521969C014D6}"/>
                </a:ext>
              </a:extLst>
            </p:cNvPr>
            <p:cNvSpPr txBox="1"/>
            <p:nvPr/>
          </p:nvSpPr>
          <p:spPr>
            <a:xfrm>
              <a:off x="7566377" y="5573297"/>
              <a:ext cx="1456119" cy="107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00" b="0" i="0" u="none" strike="noStrike" kern="0" cap="none" spc="0" normalizeH="0" baseline="0" noProof="0" dirty="0">
                  <a:ln>
                    <a:noFill/>
                  </a:ln>
                  <a:solidFill>
                    <a:srgbClr val="000000"/>
                  </a:solidFill>
                  <a:effectLst/>
                  <a:uLnTx/>
                  <a:uFillTx/>
                  <a:ea typeface="微软雅黑" panose="020B0503020204020204" pitchFamily="34" charset="-122"/>
                  <a:cs typeface="Arial"/>
                </a:rPr>
                <a:t>Accurate analog BF</a:t>
              </a:r>
              <a:endParaRPr kumimoji="1" lang="zh-CN" altLang="en-US" sz="900" b="0" i="0" u="none" strike="noStrike" kern="0" cap="none" spc="0" normalizeH="0" baseline="0" noProof="0" dirty="0">
                <a:ln>
                  <a:noFill/>
                </a:ln>
                <a:solidFill>
                  <a:srgbClr val="000000"/>
                </a:solidFill>
                <a:effectLst/>
                <a:uLnTx/>
                <a:uFillTx/>
                <a:ea typeface="微软雅黑" panose="020B0503020204020204" pitchFamily="34" charset="-122"/>
                <a:cs typeface="Arial"/>
              </a:endParaRPr>
            </a:p>
          </p:txBody>
        </p:sp>
        <p:grpSp>
          <p:nvGrpSpPr>
            <p:cNvPr id="103" name="组合 102">
              <a:extLst>
                <a:ext uri="{FF2B5EF4-FFF2-40B4-BE49-F238E27FC236}">
                  <a16:creationId xmlns:a16="http://schemas.microsoft.com/office/drawing/2014/main" xmlns="" id="{5D33614B-97ED-481C-AD54-523B0EC55347}"/>
                </a:ext>
              </a:extLst>
            </p:cNvPr>
            <p:cNvGrpSpPr/>
            <p:nvPr/>
          </p:nvGrpSpPr>
          <p:grpSpPr>
            <a:xfrm>
              <a:off x="6756729" y="5457900"/>
              <a:ext cx="163240" cy="125825"/>
              <a:chOff x="6393844" y="1437771"/>
              <a:chExt cx="931198" cy="1220180"/>
            </a:xfrm>
            <a:solidFill>
              <a:srgbClr val="C7000A">
                <a:lumMod val="60000"/>
                <a:lumOff val="40000"/>
              </a:srgbClr>
            </a:solidFill>
          </p:grpSpPr>
          <p:sp>
            <p:nvSpPr>
              <p:cNvPr id="220" name="椭圆 219">
                <a:extLst>
                  <a:ext uri="{FF2B5EF4-FFF2-40B4-BE49-F238E27FC236}">
                    <a16:creationId xmlns:a16="http://schemas.microsoft.com/office/drawing/2014/main" xmlns="" id="{D5A64EC6-9977-46DD-A04B-BB2C21FAEAF5}"/>
                  </a:ext>
                </a:extLst>
              </p:cNvPr>
              <p:cNvSpPr/>
              <p:nvPr/>
            </p:nvSpPr>
            <p:spPr bwMode="auto">
              <a:xfrm>
                <a:off x="6393844" y="161779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1" name="椭圆 220">
                <a:extLst>
                  <a:ext uri="{FF2B5EF4-FFF2-40B4-BE49-F238E27FC236}">
                    <a16:creationId xmlns:a16="http://schemas.microsoft.com/office/drawing/2014/main" xmlns="" id="{88D1E507-6515-477C-9A7F-D79C73ECA261}"/>
                  </a:ext>
                </a:extLst>
              </p:cNvPr>
              <p:cNvSpPr/>
              <p:nvPr/>
            </p:nvSpPr>
            <p:spPr bwMode="auto">
              <a:xfrm>
                <a:off x="6398750" y="195785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2" name="椭圆 221">
                <a:extLst>
                  <a:ext uri="{FF2B5EF4-FFF2-40B4-BE49-F238E27FC236}">
                    <a16:creationId xmlns:a16="http://schemas.microsoft.com/office/drawing/2014/main" xmlns="" id="{CBC6899E-EEBB-48BA-B8FF-35E516CC46B7}"/>
                  </a:ext>
                </a:extLst>
              </p:cNvPr>
              <p:cNvSpPr/>
              <p:nvPr/>
            </p:nvSpPr>
            <p:spPr bwMode="auto">
              <a:xfrm>
                <a:off x="6393844" y="229791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3" name="椭圆 222">
                <a:extLst>
                  <a:ext uri="{FF2B5EF4-FFF2-40B4-BE49-F238E27FC236}">
                    <a16:creationId xmlns:a16="http://schemas.microsoft.com/office/drawing/2014/main" xmlns="" id="{4CE98694-38B8-4B5D-9469-F062529EB325}"/>
                  </a:ext>
                </a:extLst>
              </p:cNvPr>
              <p:cNvSpPr/>
              <p:nvPr/>
            </p:nvSpPr>
            <p:spPr bwMode="auto">
              <a:xfrm>
                <a:off x="6748978" y="143777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4" name="椭圆 223">
                <a:extLst>
                  <a:ext uri="{FF2B5EF4-FFF2-40B4-BE49-F238E27FC236}">
                    <a16:creationId xmlns:a16="http://schemas.microsoft.com/office/drawing/2014/main" xmlns="" id="{3AE4549D-78A4-47BC-999C-1BB779076FCA}"/>
                  </a:ext>
                </a:extLst>
              </p:cNvPr>
              <p:cNvSpPr/>
              <p:nvPr/>
            </p:nvSpPr>
            <p:spPr bwMode="auto">
              <a:xfrm>
                <a:off x="6753884" y="177783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5" name="椭圆 224">
                <a:extLst>
                  <a:ext uri="{FF2B5EF4-FFF2-40B4-BE49-F238E27FC236}">
                    <a16:creationId xmlns:a16="http://schemas.microsoft.com/office/drawing/2014/main" xmlns="" id="{A2F2E080-0A3D-4326-B041-729466768213}"/>
                  </a:ext>
                </a:extLst>
              </p:cNvPr>
              <p:cNvSpPr/>
              <p:nvPr/>
            </p:nvSpPr>
            <p:spPr bwMode="auto">
              <a:xfrm>
                <a:off x="6748978" y="211789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6" name="椭圆 225">
                <a:extLst>
                  <a:ext uri="{FF2B5EF4-FFF2-40B4-BE49-F238E27FC236}">
                    <a16:creationId xmlns:a16="http://schemas.microsoft.com/office/drawing/2014/main" xmlns="" id="{2DDF61E7-F4A3-4EE9-9681-4BB76AEE6FD7}"/>
                  </a:ext>
                </a:extLst>
              </p:cNvPr>
              <p:cNvSpPr/>
              <p:nvPr/>
            </p:nvSpPr>
            <p:spPr bwMode="auto">
              <a:xfrm>
                <a:off x="6748978" y="2441927"/>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7" name="椭圆 226">
                <a:extLst>
                  <a:ext uri="{FF2B5EF4-FFF2-40B4-BE49-F238E27FC236}">
                    <a16:creationId xmlns:a16="http://schemas.microsoft.com/office/drawing/2014/main" xmlns="" id="{0317C0C9-0602-49AF-B15D-37AF978910C6}"/>
                  </a:ext>
                </a:extLst>
              </p:cNvPr>
              <p:cNvSpPr/>
              <p:nvPr/>
            </p:nvSpPr>
            <p:spPr bwMode="auto">
              <a:xfrm>
                <a:off x="7104112" y="161779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8" name="椭圆 227">
                <a:extLst>
                  <a:ext uri="{FF2B5EF4-FFF2-40B4-BE49-F238E27FC236}">
                    <a16:creationId xmlns:a16="http://schemas.microsoft.com/office/drawing/2014/main" xmlns="" id="{929DD801-DE2C-4364-924C-C0B41A226BBE}"/>
                  </a:ext>
                </a:extLst>
              </p:cNvPr>
              <p:cNvSpPr/>
              <p:nvPr/>
            </p:nvSpPr>
            <p:spPr bwMode="auto">
              <a:xfrm>
                <a:off x="7109018" y="195785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29" name="椭圆 228">
                <a:extLst>
                  <a:ext uri="{FF2B5EF4-FFF2-40B4-BE49-F238E27FC236}">
                    <a16:creationId xmlns:a16="http://schemas.microsoft.com/office/drawing/2014/main" xmlns="" id="{39904F56-127E-4D06-9582-D721CDCAA121}"/>
                  </a:ext>
                </a:extLst>
              </p:cNvPr>
              <p:cNvSpPr/>
              <p:nvPr/>
            </p:nvSpPr>
            <p:spPr bwMode="auto">
              <a:xfrm>
                <a:off x="7104112" y="2297911"/>
                <a:ext cx="216024" cy="216024"/>
              </a:xfrm>
              <a:prstGeom prst="ellipse">
                <a:avLst/>
              </a:prstGeom>
              <a:grpFill/>
              <a:ln>
                <a:solidFill>
                  <a:srgbClr val="C00000"/>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cxnSp>
            <p:nvCxnSpPr>
              <p:cNvPr id="230" name="直接连接符 229">
                <a:extLst>
                  <a:ext uri="{FF2B5EF4-FFF2-40B4-BE49-F238E27FC236}">
                    <a16:creationId xmlns:a16="http://schemas.microsoft.com/office/drawing/2014/main" xmlns="" id="{A52841FD-814C-4202-91E3-36DB9FA62107}"/>
                  </a:ext>
                </a:extLst>
              </p:cNvPr>
              <p:cNvCxnSpPr>
                <a:cxnSpLocks/>
                <a:stCxn id="220" idx="7"/>
                <a:endCxn id="223" idx="2"/>
              </p:cNvCxnSpPr>
              <p:nvPr/>
            </p:nvCxnSpPr>
            <p:spPr bwMode="auto">
              <a:xfrm flipV="1">
                <a:off x="6578232" y="1545783"/>
                <a:ext cx="170746" cy="10364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1" name="直接连接符 230">
                <a:extLst>
                  <a:ext uri="{FF2B5EF4-FFF2-40B4-BE49-F238E27FC236}">
                    <a16:creationId xmlns:a16="http://schemas.microsoft.com/office/drawing/2014/main" xmlns="" id="{A10F89C9-1CC4-4F7A-9CC2-38B83422593B}"/>
                  </a:ext>
                </a:extLst>
              </p:cNvPr>
              <p:cNvCxnSpPr>
                <a:cxnSpLocks/>
                <a:stCxn id="220" idx="6"/>
                <a:endCxn id="224" idx="1"/>
              </p:cNvCxnSpPr>
              <p:nvPr/>
            </p:nvCxnSpPr>
            <p:spPr bwMode="auto">
              <a:xfrm>
                <a:off x="6609868" y="1725803"/>
                <a:ext cx="175652" cy="8366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2" name="直接连接符 231">
                <a:extLst>
                  <a:ext uri="{FF2B5EF4-FFF2-40B4-BE49-F238E27FC236}">
                    <a16:creationId xmlns:a16="http://schemas.microsoft.com/office/drawing/2014/main" xmlns="" id="{57C9CBBF-BD7A-4D7B-BCB1-836788E7B8A8}"/>
                  </a:ext>
                </a:extLst>
              </p:cNvPr>
              <p:cNvCxnSpPr>
                <a:cxnSpLocks/>
                <a:stCxn id="220" idx="5"/>
                <a:endCxn id="225" idx="1"/>
              </p:cNvCxnSpPr>
              <p:nvPr/>
            </p:nvCxnSpPr>
            <p:spPr bwMode="auto">
              <a:xfrm>
                <a:off x="6578232" y="1802179"/>
                <a:ext cx="202382" cy="347348"/>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3" name="直接连接符 232">
                <a:extLst>
                  <a:ext uri="{FF2B5EF4-FFF2-40B4-BE49-F238E27FC236}">
                    <a16:creationId xmlns:a16="http://schemas.microsoft.com/office/drawing/2014/main" xmlns="" id="{F92A8D65-819B-4E17-B709-B7EE6DECFC89}"/>
                  </a:ext>
                </a:extLst>
              </p:cNvPr>
              <p:cNvCxnSpPr>
                <a:cxnSpLocks/>
                <a:stCxn id="223" idx="3"/>
                <a:endCxn id="221" idx="7"/>
              </p:cNvCxnSpPr>
              <p:nvPr/>
            </p:nvCxnSpPr>
            <p:spPr bwMode="auto">
              <a:xfrm flipH="1">
                <a:off x="6583138" y="1622159"/>
                <a:ext cx="197476" cy="367328"/>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4" name="直接连接符 233">
                <a:extLst>
                  <a:ext uri="{FF2B5EF4-FFF2-40B4-BE49-F238E27FC236}">
                    <a16:creationId xmlns:a16="http://schemas.microsoft.com/office/drawing/2014/main" xmlns="" id="{0D334F36-7CB3-4049-B8D8-9877D75623FE}"/>
                  </a:ext>
                </a:extLst>
              </p:cNvPr>
              <p:cNvCxnSpPr>
                <a:cxnSpLocks/>
                <a:stCxn id="221" idx="6"/>
                <a:endCxn id="225" idx="2"/>
              </p:cNvCxnSpPr>
              <p:nvPr/>
            </p:nvCxnSpPr>
            <p:spPr bwMode="auto">
              <a:xfrm>
                <a:off x="6614774" y="2065863"/>
                <a:ext cx="134204" cy="160040"/>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5" name="直接连接符 234">
                <a:extLst>
                  <a:ext uri="{FF2B5EF4-FFF2-40B4-BE49-F238E27FC236}">
                    <a16:creationId xmlns:a16="http://schemas.microsoft.com/office/drawing/2014/main" xmlns="" id="{0B1E8907-5437-4332-B938-818C690C69FA}"/>
                  </a:ext>
                </a:extLst>
              </p:cNvPr>
              <p:cNvCxnSpPr>
                <a:cxnSpLocks/>
                <a:stCxn id="221" idx="5"/>
                <a:endCxn id="226" idx="1"/>
              </p:cNvCxnSpPr>
              <p:nvPr/>
            </p:nvCxnSpPr>
            <p:spPr bwMode="auto">
              <a:xfrm>
                <a:off x="6583138" y="2142239"/>
                <a:ext cx="197476" cy="33132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6" name="直接连接符 235">
                <a:extLst>
                  <a:ext uri="{FF2B5EF4-FFF2-40B4-BE49-F238E27FC236}">
                    <a16:creationId xmlns:a16="http://schemas.microsoft.com/office/drawing/2014/main" xmlns="" id="{EA75E729-085E-49F3-BF8B-A21AEB2FE628}"/>
                  </a:ext>
                </a:extLst>
              </p:cNvPr>
              <p:cNvCxnSpPr>
                <a:cxnSpLocks/>
                <a:stCxn id="222" idx="7"/>
                <a:endCxn id="224" idx="3"/>
              </p:cNvCxnSpPr>
              <p:nvPr/>
            </p:nvCxnSpPr>
            <p:spPr bwMode="auto">
              <a:xfrm flipV="1">
                <a:off x="6578232" y="1962219"/>
                <a:ext cx="207288" cy="367328"/>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7" name="直接连接符 236">
                <a:extLst>
                  <a:ext uri="{FF2B5EF4-FFF2-40B4-BE49-F238E27FC236}">
                    <a16:creationId xmlns:a16="http://schemas.microsoft.com/office/drawing/2014/main" xmlns="" id="{C808F6EB-A954-487D-B946-768EDC245703}"/>
                  </a:ext>
                </a:extLst>
              </p:cNvPr>
              <p:cNvCxnSpPr>
                <a:cxnSpLocks/>
                <a:stCxn id="222" idx="6"/>
                <a:endCxn id="225" idx="2"/>
              </p:cNvCxnSpPr>
              <p:nvPr/>
            </p:nvCxnSpPr>
            <p:spPr bwMode="auto">
              <a:xfrm flipV="1">
                <a:off x="6609868" y="2225903"/>
                <a:ext cx="139110" cy="180020"/>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8" name="直接连接符 237">
                <a:extLst>
                  <a:ext uri="{FF2B5EF4-FFF2-40B4-BE49-F238E27FC236}">
                    <a16:creationId xmlns:a16="http://schemas.microsoft.com/office/drawing/2014/main" xmlns="" id="{918E77C6-A5D1-4BCC-B8BB-F5E3EDC7031D}"/>
                  </a:ext>
                </a:extLst>
              </p:cNvPr>
              <p:cNvCxnSpPr>
                <a:cxnSpLocks/>
                <a:stCxn id="222" idx="5"/>
                <a:endCxn id="226" idx="2"/>
              </p:cNvCxnSpPr>
              <p:nvPr/>
            </p:nvCxnSpPr>
            <p:spPr bwMode="auto">
              <a:xfrm>
                <a:off x="6578232" y="2482299"/>
                <a:ext cx="170746" cy="67640"/>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9" name="直接连接符 238">
                <a:extLst>
                  <a:ext uri="{FF2B5EF4-FFF2-40B4-BE49-F238E27FC236}">
                    <a16:creationId xmlns:a16="http://schemas.microsoft.com/office/drawing/2014/main" xmlns="" id="{C291B3A3-6F3C-4E93-8048-F6CD252F6FD1}"/>
                  </a:ext>
                </a:extLst>
              </p:cNvPr>
              <p:cNvCxnSpPr>
                <a:cxnSpLocks/>
                <a:stCxn id="223" idx="6"/>
                <a:endCxn id="227" idx="1"/>
              </p:cNvCxnSpPr>
              <p:nvPr/>
            </p:nvCxnSpPr>
            <p:spPr bwMode="auto">
              <a:xfrm>
                <a:off x="6965002" y="1545783"/>
                <a:ext cx="170746" cy="10364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0" name="直接连接符 239">
                <a:extLst>
                  <a:ext uri="{FF2B5EF4-FFF2-40B4-BE49-F238E27FC236}">
                    <a16:creationId xmlns:a16="http://schemas.microsoft.com/office/drawing/2014/main" xmlns="" id="{CAF1C8A0-8809-4803-9806-6D0CF02C3238}"/>
                  </a:ext>
                </a:extLst>
              </p:cNvPr>
              <p:cNvCxnSpPr>
                <a:cxnSpLocks/>
                <a:stCxn id="223" idx="5"/>
                <a:endCxn id="228" idx="1"/>
              </p:cNvCxnSpPr>
              <p:nvPr/>
            </p:nvCxnSpPr>
            <p:spPr bwMode="auto">
              <a:xfrm>
                <a:off x="6933366" y="1622159"/>
                <a:ext cx="207288" cy="367328"/>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1" name="直接连接符 240">
                <a:extLst>
                  <a:ext uri="{FF2B5EF4-FFF2-40B4-BE49-F238E27FC236}">
                    <a16:creationId xmlns:a16="http://schemas.microsoft.com/office/drawing/2014/main" xmlns="" id="{350C2EEB-32D9-4F75-984B-EBBEE5C3D5CF}"/>
                  </a:ext>
                </a:extLst>
              </p:cNvPr>
              <p:cNvCxnSpPr>
                <a:cxnSpLocks/>
                <a:stCxn id="224" idx="7"/>
                <a:endCxn id="227" idx="2"/>
              </p:cNvCxnSpPr>
              <p:nvPr/>
            </p:nvCxnSpPr>
            <p:spPr bwMode="auto">
              <a:xfrm flipV="1">
                <a:off x="6938272" y="1725803"/>
                <a:ext cx="165840" cy="8366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2" name="直接连接符 241">
                <a:extLst>
                  <a:ext uri="{FF2B5EF4-FFF2-40B4-BE49-F238E27FC236}">
                    <a16:creationId xmlns:a16="http://schemas.microsoft.com/office/drawing/2014/main" xmlns="" id="{231E1137-16BA-4B47-85D1-5923A0AA9762}"/>
                  </a:ext>
                </a:extLst>
              </p:cNvPr>
              <p:cNvCxnSpPr>
                <a:cxnSpLocks/>
                <a:stCxn id="224" idx="6"/>
                <a:endCxn id="228" idx="2"/>
              </p:cNvCxnSpPr>
              <p:nvPr/>
            </p:nvCxnSpPr>
            <p:spPr bwMode="auto">
              <a:xfrm>
                <a:off x="6969908" y="1885843"/>
                <a:ext cx="139110" cy="180020"/>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3" name="直接连接符 242">
                <a:extLst>
                  <a:ext uri="{FF2B5EF4-FFF2-40B4-BE49-F238E27FC236}">
                    <a16:creationId xmlns:a16="http://schemas.microsoft.com/office/drawing/2014/main" xmlns="" id="{A73FBBA6-147D-4CB0-875D-D86508EDF9AA}"/>
                  </a:ext>
                </a:extLst>
              </p:cNvPr>
              <p:cNvCxnSpPr>
                <a:cxnSpLocks/>
                <a:stCxn id="225" idx="7"/>
                <a:endCxn id="227" idx="3"/>
              </p:cNvCxnSpPr>
              <p:nvPr/>
            </p:nvCxnSpPr>
            <p:spPr bwMode="auto">
              <a:xfrm flipV="1">
                <a:off x="6933366" y="1802179"/>
                <a:ext cx="202382" cy="347348"/>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 name="直接连接符 243">
                <a:extLst>
                  <a:ext uri="{FF2B5EF4-FFF2-40B4-BE49-F238E27FC236}">
                    <a16:creationId xmlns:a16="http://schemas.microsoft.com/office/drawing/2014/main" xmlns="" id="{E7D1CC09-11E1-4433-8F21-A7D786B97F43}"/>
                  </a:ext>
                </a:extLst>
              </p:cNvPr>
              <p:cNvCxnSpPr>
                <a:cxnSpLocks/>
                <a:stCxn id="225" idx="6"/>
                <a:endCxn id="228" idx="2"/>
              </p:cNvCxnSpPr>
              <p:nvPr/>
            </p:nvCxnSpPr>
            <p:spPr bwMode="auto">
              <a:xfrm flipV="1">
                <a:off x="6965002" y="2065863"/>
                <a:ext cx="144016" cy="160040"/>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5" name="直接连接符 244">
                <a:extLst>
                  <a:ext uri="{FF2B5EF4-FFF2-40B4-BE49-F238E27FC236}">
                    <a16:creationId xmlns:a16="http://schemas.microsoft.com/office/drawing/2014/main" xmlns="" id="{6F979E6F-9970-46B4-8EA2-1A84B8990A70}"/>
                  </a:ext>
                </a:extLst>
              </p:cNvPr>
              <p:cNvCxnSpPr>
                <a:cxnSpLocks/>
                <a:stCxn id="226" idx="7"/>
                <a:endCxn id="228" idx="3"/>
              </p:cNvCxnSpPr>
              <p:nvPr/>
            </p:nvCxnSpPr>
            <p:spPr bwMode="auto">
              <a:xfrm flipV="1">
                <a:off x="6933366" y="2142239"/>
                <a:ext cx="207288" cy="33132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6" name="直接连接符 245">
                <a:extLst>
                  <a:ext uri="{FF2B5EF4-FFF2-40B4-BE49-F238E27FC236}">
                    <a16:creationId xmlns:a16="http://schemas.microsoft.com/office/drawing/2014/main" xmlns="" id="{2811D388-1B03-4D8D-81E7-2D3C804C2471}"/>
                  </a:ext>
                </a:extLst>
              </p:cNvPr>
              <p:cNvCxnSpPr>
                <a:cxnSpLocks/>
                <a:stCxn id="229" idx="2"/>
                <a:endCxn id="225" idx="5"/>
              </p:cNvCxnSpPr>
              <p:nvPr/>
            </p:nvCxnSpPr>
            <p:spPr bwMode="auto">
              <a:xfrm flipH="1" flipV="1">
                <a:off x="6933366" y="2302279"/>
                <a:ext cx="170746" cy="103644"/>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7" name="直接连接符 246">
                <a:extLst>
                  <a:ext uri="{FF2B5EF4-FFF2-40B4-BE49-F238E27FC236}">
                    <a16:creationId xmlns:a16="http://schemas.microsoft.com/office/drawing/2014/main" xmlns="" id="{BD3ED3BC-641B-47DB-8D47-2A58169FEE17}"/>
                  </a:ext>
                </a:extLst>
              </p:cNvPr>
              <p:cNvCxnSpPr>
                <a:cxnSpLocks/>
                <a:stCxn id="224" idx="5"/>
                <a:endCxn id="229" idx="1"/>
              </p:cNvCxnSpPr>
              <p:nvPr/>
            </p:nvCxnSpPr>
            <p:spPr bwMode="auto">
              <a:xfrm>
                <a:off x="6938272" y="1962219"/>
                <a:ext cx="197476" cy="367328"/>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8" name="直接连接符 247">
                <a:extLst>
                  <a:ext uri="{FF2B5EF4-FFF2-40B4-BE49-F238E27FC236}">
                    <a16:creationId xmlns:a16="http://schemas.microsoft.com/office/drawing/2014/main" xmlns="" id="{98508B1F-BE32-4BC1-BEC2-67FEE5852335}"/>
                  </a:ext>
                </a:extLst>
              </p:cNvPr>
              <p:cNvCxnSpPr>
                <a:cxnSpLocks/>
                <a:stCxn id="226" idx="6"/>
                <a:endCxn id="229" idx="3"/>
              </p:cNvCxnSpPr>
              <p:nvPr/>
            </p:nvCxnSpPr>
            <p:spPr bwMode="auto">
              <a:xfrm flipV="1">
                <a:off x="6965002" y="2482299"/>
                <a:ext cx="170746" cy="67640"/>
              </a:xfrm>
              <a:prstGeom prst="line">
                <a:avLst/>
              </a:prstGeom>
              <a:grp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08" name="组合 107">
              <a:extLst>
                <a:ext uri="{FF2B5EF4-FFF2-40B4-BE49-F238E27FC236}">
                  <a16:creationId xmlns:a16="http://schemas.microsoft.com/office/drawing/2014/main" xmlns="" id="{5F47CB1E-B4E9-4DAD-A63F-DDBFC5E862E2}"/>
                </a:ext>
              </a:extLst>
            </p:cNvPr>
            <p:cNvGrpSpPr/>
            <p:nvPr/>
          </p:nvGrpSpPr>
          <p:grpSpPr>
            <a:xfrm>
              <a:off x="6724652" y="5670263"/>
              <a:ext cx="537635" cy="167465"/>
              <a:chOff x="7022678" y="2364198"/>
              <a:chExt cx="774663" cy="358318"/>
            </a:xfrm>
            <a:solidFill>
              <a:srgbClr val="00B0F0"/>
            </a:solidFill>
          </p:grpSpPr>
          <p:grpSp>
            <p:nvGrpSpPr>
              <p:cNvPr id="214" name="组合 213">
                <a:extLst>
                  <a:ext uri="{FF2B5EF4-FFF2-40B4-BE49-F238E27FC236}">
                    <a16:creationId xmlns:a16="http://schemas.microsoft.com/office/drawing/2014/main" xmlns="" id="{0EDB23B9-DF2D-48FE-A10B-1C29DBE91B4E}"/>
                  </a:ext>
                </a:extLst>
              </p:cNvPr>
              <p:cNvGrpSpPr/>
              <p:nvPr/>
            </p:nvGrpSpPr>
            <p:grpSpPr>
              <a:xfrm rot="1083668">
                <a:off x="7040388" y="2364198"/>
                <a:ext cx="756953" cy="358318"/>
                <a:chOff x="7343956" y="2974716"/>
                <a:chExt cx="756953" cy="358318"/>
              </a:xfrm>
              <a:grpFill/>
            </p:grpSpPr>
            <p:sp>
              <p:nvSpPr>
                <p:cNvPr id="216" name="椭圆 215">
                  <a:extLst>
                    <a:ext uri="{FF2B5EF4-FFF2-40B4-BE49-F238E27FC236}">
                      <a16:creationId xmlns:a16="http://schemas.microsoft.com/office/drawing/2014/main" xmlns="" id="{437961D6-B57C-48B8-9AB1-CD8B58E576FC}"/>
                    </a:ext>
                  </a:extLst>
                </p:cNvPr>
                <p:cNvSpPr/>
                <p:nvPr/>
              </p:nvSpPr>
              <p:spPr>
                <a:xfrm rot="18468169">
                  <a:off x="7314697" y="3060446"/>
                  <a:ext cx="358318" cy="18685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sp>
              <p:nvSpPr>
                <p:cNvPr id="217" name="椭圆 216">
                  <a:extLst>
                    <a:ext uri="{FF2B5EF4-FFF2-40B4-BE49-F238E27FC236}">
                      <a16:creationId xmlns:a16="http://schemas.microsoft.com/office/drawing/2014/main" xmlns="" id="{79BA0925-F08A-47D4-B0EE-64FE531566B1}"/>
                    </a:ext>
                  </a:extLst>
                </p:cNvPr>
                <p:cNvSpPr/>
                <p:nvPr/>
              </p:nvSpPr>
              <p:spPr>
                <a:xfrm rot="21125910">
                  <a:off x="7394408" y="3213576"/>
                  <a:ext cx="706501" cy="7171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sp>
              <p:nvSpPr>
                <p:cNvPr id="218" name="椭圆 217">
                  <a:extLst>
                    <a:ext uri="{FF2B5EF4-FFF2-40B4-BE49-F238E27FC236}">
                      <a16:creationId xmlns:a16="http://schemas.microsoft.com/office/drawing/2014/main" xmlns="" id="{EDC6B5AE-90DB-4D65-89CD-30C791D9391B}"/>
                    </a:ext>
                  </a:extLst>
                </p:cNvPr>
                <p:cNvSpPr/>
                <p:nvPr/>
              </p:nvSpPr>
              <p:spPr>
                <a:xfrm rot="20284981">
                  <a:off x="7365638" y="3119689"/>
                  <a:ext cx="545720" cy="130844"/>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sp>
              <p:nvSpPr>
                <p:cNvPr id="219" name="椭圆 218">
                  <a:extLst>
                    <a:ext uri="{FF2B5EF4-FFF2-40B4-BE49-F238E27FC236}">
                      <a16:creationId xmlns:a16="http://schemas.microsoft.com/office/drawing/2014/main" xmlns="" id="{B57A37CF-6FD6-4E0C-871A-6E5A3E90A741}"/>
                    </a:ext>
                  </a:extLst>
                </p:cNvPr>
                <p:cNvSpPr/>
                <p:nvPr/>
              </p:nvSpPr>
              <p:spPr>
                <a:xfrm rot="19390537">
                  <a:off x="7343956" y="3081550"/>
                  <a:ext cx="529360" cy="12783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grpSp>
          <p:sp>
            <p:nvSpPr>
              <p:cNvPr id="215" name="椭圆 214">
                <a:extLst>
                  <a:ext uri="{FF2B5EF4-FFF2-40B4-BE49-F238E27FC236}">
                    <a16:creationId xmlns:a16="http://schemas.microsoft.com/office/drawing/2014/main" xmlns="" id="{42C14707-E644-49CB-9DD2-B6FD3919AD1E}"/>
                  </a:ext>
                </a:extLst>
              </p:cNvPr>
              <p:cNvSpPr/>
              <p:nvPr/>
            </p:nvSpPr>
            <p:spPr>
              <a:xfrm rot="2671299">
                <a:off x="7022678" y="2534415"/>
                <a:ext cx="358318" cy="186859"/>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grpSp>
        <p:grpSp>
          <p:nvGrpSpPr>
            <p:cNvPr id="113" name="组合 112">
              <a:extLst>
                <a:ext uri="{FF2B5EF4-FFF2-40B4-BE49-F238E27FC236}">
                  <a16:creationId xmlns:a16="http://schemas.microsoft.com/office/drawing/2014/main" xmlns="" id="{B6B8A314-21F8-4BFE-A145-8CFF85DDE43B}"/>
                </a:ext>
              </a:extLst>
            </p:cNvPr>
            <p:cNvGrpSpPr/>
            <p:nvPr/>
          </p:nvGrpSpPr>
          <p:grpSpPr>
            <a:xfrm>
              <a:off x="6579104" y="5098306"/>
              <a:ext cx="721688" cy="296119"/>
              <a:chOff x="1075086" y="2021964"/>
              <a:chExt cx="971868" cy="561698"/>
            </a:xfrm>
          </p:grpSpPr>
          <p:sp>
            <p:nvSpPr>
              <p:cNvPr id="211" name="椭圆 210">
                <a:extLst>
                  <a:ext uri="{FF2B5EF4-FFF2-40B4-BE49-F238E27FC236}">
                    <a16:creationId xmlns:a16="http://schemas.microsoft.com/office/drawing/2014/main" xmlns="" id="{19B64A43-F975-4753-8B8A-0DDDE0672D9D}"/>
                  </a:ext>
                </a:extLst>
              </p:cNvPr>
              <p:cNvSpPr/>
              <p:nvPr/>
            </p:nvSpPr>
            <p:spPr>
              <a:xfrm rot="20132453">
                <a:off x="1075086" y="2021964"/>
                <a:ext cx="905902" cy="303297"/>
              </a:xfrm>
              <a:prstGeom prst="ellipse">
                <a:avLst/>
              </a:prstGeom>
              <a:solidFill>
                <a:srgbClr val="92D050"/>
              </a:solidFill>
              <a:ln w="12700" cap="flat" cmpd="sng" algn="ctr">
                <a:solidFill>
                  <a:srgbClr val="1D1D1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sp>
            <p:nvSpPr>
              <p:cNvPr id="212" name="椭圆 211">
                <a:extLst>
                  <a:ext uri="{FF2B5EF4-FFF2-40B4-BE49-F238E27FC236}">
                    <a16:creationId xmlns:a16="http://schemas.microsoft.com/office/drawing/2014/main" xmlns="" id="{A15D7B39-5B5F-456A-9B99-8B37E4FEC71D}"/>
                  </a:ext>
                </a:extLst>
              </p:cNvPr>
              <p:cNvSpPr/>
              <p:nvPr/>
            </p:nvSpPr>
            <p:spPr>
              <a:xfrm rot="21167060">
                <a:off x="1120939" y="2167141"/>
                <a:ext cx="905902" cy="268383"/>
              </a:xfrm>
              <a:prstGeom prst="ellipse">
                <a:avLst/>
              </a:prstGeom>
              <a:solidFill>
                <a:srgbClr val="92D050"/>
              </a:solidFill>
              <a:ln w="12700" cap="flat" cmpd="sng" algn="ctr">
                <a:solidFill>
                  <a:srgbClr val="1D1D1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sp>
            <p:nvSpPr>
              <p:cNvPr id="213" name="椭圆 212">
                <a:extLst>
                  <a:ext uri="{FF2B5EF4-FFF2-40B4-BE49-F238E27FC236}">
                    <a16:creationId xmlns:a16="http://schemas.microsoft.com/office/drawing/2014/main" xmlns="" id="{86987A6F-D4F0-484F-B8C0-70557BBDDFC8}"/>
                  </a:ext>
                </a:extLst>
              </p:cNvPr>
              <p:cNvSpPr/>
              <p:nvPr/>
            </p:nvSpPr>
            <p:spPr>
              <a:xfrm rot="639671">
                <a:off x="1141052" y="2319151"/>
                <a:ext cx="905902" cy="264511"/>
              </a:xfrm>
              <a:prstGeom prst="ellipse">
                <a:avLst/>
              </a:prstGeom>
              <a:solidFill>
                <a:srgbClr val="92D050"/>
              </a:solidFill>
              <a:ln w="12700" cap="flat" cmpd="sng" algn="ctr">
                <a:solidFill>
                  <a:srgbClr val="1D1D1A"/>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666666"/>
                  </a:solidFill>
                  <a:effectLst/>
                  <a:uLnTx/>
                  <a:uFillTx/>
                  <a:ea typeface="微软雅黑" panose="020B0503020204020204" pitchFamily="34" charset="-122"/>
                  <a:cs typeface="Arial"/>
                </a:endParaRPr>
              </a:p>
            </p:txBody>
          </p:sp>
        </p:grpSp>
        <p:sp>
          <p:nvSpPr>
            <p:cNvPr id="118" name="文本框 117">
              <a:extLst>
                <a:ext uri="{FF2B5EF4-FFF2-40B4-BE49-F238E27FC236}">
                  <a16:creationId xmlns:a16="http://schemas.microsoft.com/office/drawing/2014/main" xmlns="" id="{10BBB992-0739-4D9C-B75A-E89F7933646F}"/>
                </a:ext>
              </a:extLst>
            </p:cNvPr>
            <p:cNvSpPr txBox="1"/>
            <p:nvPr/>
          </p:nvSpPr>
          <p:spPr>
            <a:xfrm>
              <a:off x="7492238" y="4888552"/>
              <a:ext cx="1322065" cy="27618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900" b="0" i="0" u="none" strike="noStrike" kern="0" cap="none" spc="0" normalizeH="0" baseline="0" noProof="0" dirty="0">
                  <a:ln>
                    <a:noFill/>
                  </a:ln>
                  <a:solidFill>
                    <a:srgbClr val="000000"/>
                  </a:solidFill>
                  <a:effectLst/>
                  <a:uLnTx/>
                  <a:uFillTx/>
                  <a:ea typeface="微软雅黑" panose="020B0503020204020204" pitchFamily="34" charset="-122"/>
                  <a:cs typeface="Arial"/>
                </a:rPr>
                <a:t>RS measures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900" b="0" i="0" u="none" strike="noStrike" kern="0" cap="none" spc="0" normalizeH="0" baseline="0" noProof="0" dirty="0">
                  <a:ln>
                    <a:noFill/>
                  </a:ln>
                  <a:solidFill>
                    <a:srgbClr val="000000"/>
                  </a:solidFill>
                  <a:effectLst/>
                  <a:uLnTx/>
                  <a:uFillTx/>
                  <a:ea typeface="微软雅黑" panose="020B0503020204020204" pitchFamily="34" charset="-122"/>
                  <a:cs typeface="Arial"/>
                </a:rPr>
                <a:t> (RSRP + </a:t>
              </a:r>
              <a:r>
                <a:rPr kumimoji="1" lang="en-US" altLang="zh-CN" sz="900" b="0" i="0" u="none" strike="noStrike" kern="0" cap="none" spc="0" normalizeH="0" baseline="0" noProof="0" dirty="0">
                  <a:ln>
                    <a:noFill/>
                  </a:ln>
                  <a:solidFill>
                    <a:srgbClr val="FF0000"/>
                  </a:solidFill>
                  <a:effectLst/>
                  <a:uLnTx/>
                  <a:uFillTx/>
                  <a:ea typeface="微软雅黑" panose="020B0503020204020204" pitchFamily="34" charset="-122"/>
                  <a:cs typeface="Arial"/>
                </a:rPr>
                <a:t>phase</a:t>
              </a:r>
              <a:r>
                <a:rPr kumimoji="1" lang="en-US" altLang="zh-CN" sz="900" b="0" i="0" u="none" strike="noStrike" kern="0" cap="none" spc="0" normalizeH="0" baseline="0" noProof="0" dirty="0">
                  <a:ln>
                    <a:noFill/>
                  </a:ln>
                  <a:solidFill>
                    <a:prstClr val="black"/>
                  </a:solidFill>
                  <a:effectLst/>
                  <a:uLnTx/>
                  <a:uFillTx/>
                  <a:ea typeface="微软雅黑" panose="020B0503020204020204" pitchFamily="34" charset="-122"/>
                  <a:cs typeface="Arial"/>
                </a:rPr>
                <a:t>)</a:t>
              </a:r>
              <a:endParaRPr kumimoji="1" lang="zh-CN" altLang="en-US" sz="900" b="0" i="0" u="none" strike="noStrike" kern="0" cap="none" spc="0" normalizeH="0" baseline="0" noProof="0" dirty="0">
                <a:ln>
                  <a:noFill/>
                </a:ln>
                <a:solidFill>
                  <a:prstClr val="black"/>
                </a:solidFill>
                <a:effectLst/>
                <a:uLnTx/>
                <a:uFillTx/>
                <a:ea typeface="微软雅黑" panose="020B0503020204020204" pitchFamily="34" charset="-122"/>
                <a:cs typeface="Arial"/>
              </a:endParaRPr>
            </a:p>
          </p:txBody>
        </p:sp>
        <p:grpSp>
          <p:nvGrpSpPr>
            <p:cNvPr id="121" name="组合 120">
              <a:extLst>
                <a:ext uri="{FF2B5EF4-FFF2-40B4-BE49-F238E27FC236}">
                  <a16:creationId xmlns:a16="http://schemas.microsoft.com/office/drawing/2014/main" xmlns="" id="{40D02423-FE37-483C-8549-8D8DD374EC12}"/>
                </a:ext>
              </a:extLst>
            </p:cNvPr>
            <p:cNvGrpSpPr/>
            <p:nvPr/>
          </p:nvGrpSpPr>
          <p:grpSpPr>
            <a:xfrm>
              <a:off x="6503329" y="5608677"/>
              <a:ext cx="233548" cy="260819"/>
              <a:chOff x="5695894" y="2901283"/>
              <a:chExt cx="854076" cy="938213"/>
            </a:xfrm>
            <a:solidFill>
              <a:srgbClr val="0070C0"/>
            </a:solidFill>
          </p:grpSpPr>
          <p:sp>
            <p:nvSpPr>
              <p:cNvPr id="200" name="Freeform 5">
                <a:extLst>
                  <a:ext uri="{FF2B5EF4-FFF2-40B4-BE49-F238E27FC236}">
                    <a16:creationId xmlns:a16="http://schemas.microsoft.com/office/drawing/2014/main" xmlns="" id="{DECAC4F3-9760-4889-B673-CACF9ACCE34F}"/>
                  </a:ext>
                </a:extLst>
              </p:cNvPr>
              <p:cNvSpPr>
                <a:spLocks/>
              </p:cNvSpPr>
              <p:nvPr/>
            </p:nvSpPr>
            <p:spPr bwMode="auto">
              <a:xfrm>
                <a:off x="6246757" y="3774408"/>
                <a:ext cx="215900" cy="42863"/>
              </a:xfrm>
              <a:custGeom>
                <a:avLst/>
                <a:gdLst>
                  <a:gd name="T0" fmla="*/ 167 w 185"/>
                  <a:gd name="T1" fmla="*/ 37 h 37"/>
                  <a:gd name="T2" fmla="*/ 167 w 185"/>
                  <a:gd name="T3" fmla="*/ 37 h 37"/>
                  <a:gd name="T4" fmla="*/ 19 w 185"/>
                  <a:gd name="T5" fmla="*/ 37 h 37"/>
                  <a:gd name="T6" fmla="*/ 0 w 185"/>
                  <a:gd name="T7" fmla="*/ 18 h 37"/>
                  <a:gd name="T8" fmla="*/ 19 w 185"/>
                  <a:gd name="T9" fmla="*/ 0 h 37"/>
                  <a:gd name="T10" fmla="*/ 167 w 185"/>
                  <a:gd name="T11" fmla="*/ 0 h 37"/>
                  <a:gd name="T12" fmla="*/ 185 w 185"/>
                  <a:gd name="T13" fmla="*/ 18 h 37"/>
                  <a:gd name="T14" fmla="*/ 167 w 185"/>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37">
                    <a:moveTo>
                      <a:pt x="167" y="37"/>
                    </a:moveTo>
                    <a:lnTo>
                      <a:pt x="167" y="37"/>
                    </a:lnTo>
                    <a:lnTo>
                      <a:pt x="19" y="37"/>
                    </a:lnTo>
                    <a:cubicBezTo>
                      <a:pt x="9" y="37"/>
                      <a:pt x="0" y="28"/>
                      <a:pt x="0" y="18"/>
                    </a:cubicBezTo>
                    <a:cubicBezTo>
                      <a:pt x="0" y="8"/>
                      <a:pt x="9" y="0"/>
                      <a:pt x="19" y="0"/>
                    </a:cubicBezTo>
                    <a:lnTo>
                      <a:pt x="167" y="0"/>
                    </a:lnTo>
                    <a:cubicBezTo>
                      <a:pt x="177" y="0"/>
                      <a:pt x="185" y="8"/>
                      <a:pt x="185" y="18"/>
                    </a:cubicBezTo>
                    <a:cubicBezTo>
                      <a:pt x="185" y="28"/>
                      <a:pt x="177" y="37"/>
                      <a:pt x="167" y="3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1" name="Freeform 6">
                <a:extLst>
                  <a:ext uri="{FF2B5EF4-FFF2-40B4-BE49-F238E27FC236}">
                    <a16:creationId xmlns:a16="http://schemas.microsoft.com/office/drawing/2014/main" xmlns="" id="{391BB1A5-41A3-4154-9720-216E620E3D8F}"/>
                  </a:ext>
                </a:extLst>
              </p:cNvPr>
              <p:cNvSpPr>
                <a:spLocks/>
              </p:cNvSpPr>
              <p:nvPr/>
            </p:nvSpPr>
            <p:spPr bwMode="auto">
              <a:xfrm>
                <a:off x="5780032" y="3774408"/>
                <a:ext cx="373063" cy="42863"/>
              </a:xfrm>
              <a:custGeom>
                <a:avLst/>
                <a:gdLst>
                  <a:gd name="T0" fmla="*/ 303 w 321"/>
                  <a:gd name="T1" fmla="*/ 37 h 37"/>
                  <a:gd name="T2" fmla="*/ 303 w 321"/>
                  <a:gd name="T3" fmla="*/ 37 h 37"/>
                  <a:gd name="T4" fmla="*/ 18 w 321"/>
                  <a:gd name="T5" fmla="*/ 37 h 37"/>
                  <a:gd name="T6" fmla="*/ 0 w 321"/>
                  <a:gd name="T7" fmla="*/ 18 h 37"/>
                  <a:gd name="T8" fmla="*/ 18 w 321"/>
                  <a:gd name="T9" fmla="*/ 0 h 37"/>
                  <a:gd name="T10" fmla="*/ 303 w 321"/>
                  <a:gd name="T11" fmla="*/ 0 h 37"/>
                  <a:gd name="T12" fmla="*/ 321 w 321"/>
                  <a:gd name="T13" fmla="*/ 18 h 37"/>
                  <a:gd name="T14" fmla="*/ 303 w 321"/>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 h="37">
                    <a:moveTo>
                      <a:pt x="303" y="37"/>
                    </a:moveTo>
                    <a:lnTo>
                      <a:pt x="303" y="37"/>
                    </a:lnTo>
                    <a:lnTo>
                      <a:pt x="18" y="37"/>
                    </a:lnTo>
                    <a:cubicBezTo>
                      <a:pt x="8" y="37"/>
                      <a:pt x="0" y="28"/>
                      <a:pt x="0" y="18"/>
                    </a:cubicBezTo>
                    <a:cubicBezTo>
                      <a:pt x="0" y="8"/>
                      <a:pt x="8" y="0"/>
                      <a:pt x="18" y="0"/>
                    </a:cubicBezTo>
                    <a:lnTo>
                      <a:pt x="303" y="0"/>
                    </a:lnTo>
                    <a:cubicBezTo>
                      <a:pt x="313" y="0"/>
                      <a:pt x="321" y="8"/>
                      <a:pt x="321" y="18"/>
                    </a:cubicBezTo>
                    <a:cubicBezTo>
                      <a:pt x="321" y="28"/>
                      <a:pt x="313" y="37"/>
                      <a:pt x="303" y="3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2" name="Freeform 7">
                <a:extLst>
                  <a:ext uri="{FF2B5EF4-FFF2-40B4-BE49-F238E27FC236}">
                    <a16:creationId xmlns:a16="http://schemas.microsoft.com/office/drawing/2014/main" xmlns="" id="{2251E799-D593-427B-BFD3-22C26CE7A529}"/>
                  </a:ext>
                </a:extLst>
              </p:cNvPr>
              <p:cNvSpPr>
                <a:spLocks/>
              </p:cNvSpPr>
              <p:nvPr/>
            </p:nvSpPr>
            <p:spPr bwMode="auto">
              <a:xfrm>
                <a:off x="5834007" y="3136233"/>
                <a:ext cx="584200" cy="671513"/>
              </a:xfrm>
              <a:custGeom>
                <a:avLst/>
                <a:gdLst>
                  <a:gd name="T0" fmla="*/ 481 w 502"/>
                  <a:gd name="T1" fmla="*/ 585 h 587"/>
                  <a:gd name="T2" fmla="*/ 481 w 502"/>
                  <a:gd name="T3" fmla="*/ 585 h 587"/>
                  <a:gd name="T4" fmla="*/ 464 w 502"/>
                  <a:gd name="T5" fmla="*/ 573 h 587"/>
                  <a:gd name="T6" fmla="*/ 255 w 502"/>
                  <a:gd name="T7" fmla="*/ 66 h 587"/>
                  <a:gd name="T8" fmla="*/ 38 w 502"/>
                  <a:gd name="T9" fmla="*/ 574 h 587"/>
                  <a:gd name="T10" fmla="*/ 13 w 502"/>
                  <a:gd name="T11" fmla="*/ 583 h 587"/>
                  <a:gd name="T12" fmla="*/ 4 w 502"/>
                  <a:gd name="T13" fmla="*/ 559 h 587"/>
                  <a:gd name="T14" fmla="*/ 239 w 502"/>
                  <a:gd name="T15" fmla="*/ 12 h 587"/>
                  <a:gd name="T16" fmla="*/ 256 w 502"/>
                  <a:gd name="T17" fmla="*/ 0 h 587"/>
                  <a:gd name="T18" fmla="*/ 272 w 502"/>
                  <a:gd name="T19" fmla="*/ 12 h 587"/>
                  <a:gd name="T20" fmla="*/ 498 w 502"/>
                  <a:gd name="T21" fmla="*/ 559 h 587"/>
                  <a:gd name="T22" fmla="*/ 488 w 502"/>
                  <a:gd name="T23" fmla="*/ 583 h 587"/>
                  <a:gd name="T24" fmla="*/ 481 w 502"/>
                  <a:gd name="T25" fmla="*/ 585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2" h="587">
                    <a:moveTo>
                      <a:pt x="481" y="585"/>
                    </a:moveTo>
                    <a:lnTo>
                      <a:pt x="481" y="585"/>
                    </a:lnTo>
                    <a:cubicBezTo>
                      <a:pt x="474" y="585"/>
                      <a:pt x="467" y="580"/>
                      <a:pt x="464" y="573"/>
                    </a:cubicBezTo>
                    <a:lnTo>
                      <a:pt x="255" y="66"/>
                    </a:lnTo>
                    <a:lnTo>
                      <a:pt x="38" y="574"/>
                    </a:lnTo>
                    <a:cubicBezTo>
                      <a:pt x="34" y="583"/>
                      <a:pt x="23" y="587"/>
                      <a:pt x="13" y="583"/>
                    </a:cubicBezTo>
                    <a:cubicBezTo>
                      <a:pt x="4" y="579"/>
                      <a:pt x="0" y="568"/>
                      <a:pt x="4" y="559"/>
                    </a:cubicBezTo>
                    <a:lnTo>
                      <a:pt x="239" y="12"/>
                    </a:lnTo>
                    <a:cubicBezTo>
                      <a:pt x="242" y="5"/>
                      <a:pt x="248" y="0"/>
                      <a:pt x="256" y="0"/>
                    </a:cubicBezTo>
                    <a:cubicBezTo>
                      <a:pt x="263" y="1"/>
                      <a:pt x="270" y="5"/>
                      <a:pt x="272" y="12"/>
                    </a:cubicBezTo>
                    <a:lnTo>
                      <a:pt x="498" y="559"/>
                    </a:lnTo>
                    <a:cubicBezTo>
                      <a:pt x="502" y="569"/>
                      <a:pt x="497" y="579"/>
                      <a:pt x="488" y="583"/>
                    </a:cubicBezTo>
                    <a:cubicBezTo>
                      <a:pt x="486" y="584"/>
                      <a:pt x="483" y="585"/>
                      <a:pt x="481" y="58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3" name="Freeform 8">
                <a:extLst>
                  <a:ext uri="{FF2B5EF4-FFF2-40B4-BE49-F238E27FC236}">
                    <a16:creationId xmlns:a16="http://schemas.microsoft.com/office/drawing/2014/main" xmlns="" id="{1895F78B-AD5B-4C70-8933-DB2110B21482}"/>
                  </a:ext>
                </a:extLst>
              </p:cNvPr>
              <p:cNvSpPr>
                <a:spLocks/>
              </p:cNvSpPr>
              <p:nvPr/>
            </p:nvSpPr>
            <p:spPr bwMode="auto">
              <a:xfrm>
                <a:off x="6056257" y="3071146"/>
                <a:ext cx="139700" cy="138113"/>
              </a:xfrm>
              <a:custGeom>
                <a:avLst/>
                <a:gdLst>
                  <a:gd name="T0" fmla="*/ 60 w 120"/>
                  <a:gd name="T1" fmla="*/ 121 h 121"/>
                  <a:gd name="T2" fmla="*/ 60 w 120"/>
                  <a:gd name="T3" fmla="*/ 121 h 121"/>
                  <a:gd name="T4" fmla="*/ 0 w 120"/>
                  <a:gd name="T5" fmla="*/ 61 h 121"/>
                  <a:gd name="T6" fmla="*/ 60 w 120"/>
                  <a:gd name="T7" fmla="*/ 0 h 121"/>
                  <a:gd name="T8" fmla="*/ 120 w 120"/>
                  <a:gd name="T9" fmla="*/ 61 h 121"/>
                  <a:gd name="T10" fmla="*/ 60 w 120"/>
                  <a:gd name="T11" fmla="*/ 121 h 121"/>
                </a:gdLst>
                <a:ahLst/>
                <a:cxnLst>
                  <a:cxn ang="0">
                    <a:pos x="T0" y="T1"/>
                  </a:cxn>
                  <a:cxn ang="0">
                    <a:pos x="T2" y="T3"/>
                  </a:cxn>
                  <a:cxn ang="0">
                    <a:pos x="T4" y="T5"/>
                  </a:cxn>
                  <a:cxn ang="0">
                    <a:pos x="T6" y="T7"/>
                  </a:cxn>
                  <a:cxn ang="0">
                    <a:pos x="T8" y="T9"/>
                  </a:cxn>
                  <a:cxn ang="0">
                    <a:pos x="T10" y="T11"/>
                  </a:cxn>
                </a:cxnLst>
                <a:rect l="0" t="0" r="r" b="b"/>
                <a:pathLst>
                  <a:path w="120" h="121">
                    <a:moveTo>
                      <a:pt x="60" y="121"/>
                    </a:moveTo>
                    <a:lnTo>
                      <a:pt x="60" y="121"/>
                    </a:lnTo>
                    <a:cubicBezTo>
                      <a:pt x="26" y="121"/>
                      <a:pt x="0" y="94"/>
                      <a:pt x="0" y="61"/>
                    </a:cubicBezTo>
                    <a:cubicBezTo>
                      <a:pt x="0" y="27"/>
                      <a:pt x="26" y="0"/>
                      <a:pt x="60" y="0"/>
                    </a:cubicBezTo>
                    <a:cubicBezTo>
                      <a:pt x="93" y="0"/>
                      <a:pt x="120" y="27"/>
                      <a:pt x="120" y="61"/>
                    </a:cubicBezTo>
                    <a:cubicBezTo>
                      <a:pt x="120" y="94"/>
                      <a:pt x="93" y="121"/>
                      <a:pt x="60" y="12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4" name="Freeform 9">
                <a:extLst>
                  <a:ext uri="{FF2B5EF4-FFF2-40B4-BE49-F238E27FC236}">
                    <a16:creationId xmlns:a16="http://schemas.microsoft.com/office/drawing/2014/main" xmlns="" id="{1116D0F3-B0A6-405A-BD2A-AAFCE21B9733}"/>
                  </a:ext>
                </a:extLst>
              </p:cNvPr>
              <p:cNvSpPr>
                <a:spLocks/>
              </p:cNvSpPr>
              <p:nvPr/>
            </p:nvSpPr>
            <p:spPr bwMode="auto">
              <a:xfrm>
                <a:off x="5841944" y="3017171"/>
                <a:ext cx="125413" cy="236538"/>
              </a:xfrm>
              <a:custGeom>
                <a:avLst/>
                <a:gdLst>
                  <a:gd name="T0" fmla="*/ 31 w 108"/>
                  <a:gd name="T1" fmla="*/ 206 h 206"/>
                  <a:gd name="T2" fmla="*/ 31 w 108"/>
                  <a:gd name="T3" fmla="*/ 206 h 206"/>
                  <a:gd name="T4" fmla="*/ 14 w 108"/>
                  <a:gd name="T5" fmla="*/ 194 h 206"/>
                  <a:gd name="T6" fmla="*/ 12 w 108"/>
                  <a:gd name="T7" fmla="*/ 88 h 206"/>
                  <a:gd name="T8" fmla="*/ 78 w 108"/>
                  <a:gd name="T9" fmla="*/ 5 h 206"/>
                  <a:gd name="T10" fmla="*/ 103 w 108"/>
                  <a:gd name="T11" fmla="*/ 11 h 206"/>
                  <a:gd name="T12" fmla="*/ 96 w 108"/>
                  <a:gd name="T13" fmla="*/ 36 h 206"/>
                  <a:gd name="T14" fmla="*/ 47 w 108"/>
                  <a:gd name="T15" fmla="*/ 100 h 206"/>
                  <a:gd name="T16" fmla="*/ 48 w 108"/>
                  <a:gd name="T17" fmla="*/ 180 h 206"/>
                  <a:gd name="T18" fmla="*/ 38 w 108"/>
                  <a:gd name="T19" fmla="*/ 204 h 206"/>
                  <a:gd name="T20" fmla="*/ 31 w 108"/>
                  <a:gd name="T21"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206">
                    <a:moveTo>
                      <a:pt x="31" y="206"/>
                    </a:moveTo>
                    <a:lnTo>
                      <a:pt x="31" y="206"/>
                    </a:lnTo>
                    <a:cubicBezTo>
                      <a:pt x="24" y="206"/>
                      <a:pt x="17" y="201"/>
                      <a:pt x="14" y="194"/>
                    </a:cubicBezTo>
                    <a:cubicBezTo>
                      <a:pt x="1" y="162"/>
                      <a:pt x="0" y="124"/>
                      <a:pt x="12" y="88"/>
                    </a:cubicBezTo>
                    <a:cubicBezTo>
                      <a:pt x="24" y="52"/>
                      <a:pt x="47" y="22"/>
                      <a:pt x="78" y="5"/>
                    </a:cubicBezTo>
                    <a:cubicBezTo>
                      <a:pt x="87" y="0"/>
                      <a:pt x="98" y="3"/>
                      <a:pt x="103" y="11"/>
                    </a:cubicBezTo>
                    <a:cubicBezTo>
                      <a:pt x="108" y="20"/>
                      <a:pt x="105" y="31"/>
                      <a:pt x="96" y="36"/>
                    </a:cubicBezTo>
                    <a:cubicBezTo>
                      <a:pt x="74" y="49"/>
                      <a:pt x="56" y="72"/>
                      <a:pt x="47" y="100"/>
                    </a:cubicBezTo>
                    <a:cubicBezTo>
                      <a:pt x="37" y="127"/>
                      <a:pt x="38" y="156"/>
                      <a:pt x="48" y="180"/>
                    </a:cubicBezTo>
                    <a:cubicBezTo>
                      <a:pt x="52" y="189"/>
                      <a:pt x="48" y="200"/>
                      <a:pt x="38" y="204"/>
                    </a:cubicBezTo>
                    <a:cubicBezTo>
                      <a:pt x="36" y="205"/>
                      <a:pt x="34" y="206"/>
                      <a:pt x="31" y="20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5" name="Freeform 10">
                <a:extLst>
                  <a:ext uri="{FF2B5EF4-FFF2-40B4-BE49-F238E27FC236}">
                    <a16:creationId xmlns:a16="http://schemas.microsoft.com/office/drawing/2014/main" xmlns="" id="{AE75D069-658F-43C0-BFC6-74E39E7E9AA4}"/>
                  </a:ext>
                </a:extLst>
              </p:cNvPr>
              <p:cNvSpPr>
                <a:spLocks/>
              </p:cNvSpPr>
              <p:nvPr/>
            </p:nvSpPr>
            <p:spPr bwMode="auto">
              <a:xfrm>
                <a:off x="5695894" y="2904458"/>
                <a:ext cx="201613" cy="395288"/>
              </a:xfrm>
              <a:custGeom>
                <a:avLst/>
                <a:gdLst>
                  <a:gd name="T0" fmla="*/ 48 w 173"/>
                  <a:gd name="T1" fmla="*/ 346 h 346"/>
                  <a:gd name="T2" fmla="*/ 48 w 173"/>
                  <a:gd name="T3" fmla="*/ 346 h 346"/>
                  <a:gd name="T4" fmla="*/ 32 w 173"/>
                  <a:gd name="T5" fmla="*/ 336 h 346"/>
                  <a:gd name="T6" fmla="*/ 20 w 173"/>
                  <a:gd name="T7" fmla="*/ 147 h 346"/>
                  <a:gd name="T8" fmla="*/ 144 w 173"/>
                  <a:gd name="T9" fmla="*/ 3 h 346"/>
                  <a:gd name="T10" fmla="*/ 168 w 173"/>
                  <a:gd name="T11" fmla="*/ 12 h 346"/>
                  <a:gd name="T12" fmla="*/ 160 w 173"/>
                  <a:gd name="T13" fmla="*/ 36 h 346"/>
                  <a:gd name="T14" fmla="*/ 54 w 173"/>
                  <a:gd name="T15" fmla="*/ 159 h 346"/>
                  <a:gd name="T16" fmla="*/ 65 w 173"/>
                  <a:gd name="T17" fmla="*/ 320 h 346"/>
                  <a:gd name="T18" fmla="*/ 57 w 173"/>
                  <a:gd name="T19" fmla="*/ 344 h 346"/>
                  <a:gd name="T20" fmla="*/ 48 w 173"/>
                  <a:gd name="T21" fmla="*/ 3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346">
                    <a:moveTo>
                      <a:pt x="48" y="346"/>
                    </a:moveTo>
                    <a:lnTo>
                      <a:pt x="48" y="346"/>
                    </a:lnTo>
                    <a:cubicBezTo>
                      <a:pt x="42" y="346"/>
                      <a:pt x="35" y="343"/>
                      <a:pt x="32" y="336"/>
                    </a:cubicBezTo>
                    <a:cubicBezTo>
                      <a:pt x="4" y="279"/>
                      <a:pt x="0" y="210"/>
                      <a:pt x="20" y="147"/>
                    </a:cubicBezTo>
                    <a:cubicBezTo>
                      <a:pt x="41" y="84"/>
                      <a:pt x="86" y="32"/>
                      <a:pt x="144" y="3"/>
                    </a:cubicBezTo>
                    <a:cubicBezTo>
                      <a:pt x="153" y="0"/>
                      <a:pt x="164" y="3"/>
                      <a:pt x="168" y="12"/>
                    </a:cubicBezTo>
                    <a:cubicBezTo>
                      <a:pt x="173" y="21"/>
                      <a:pt x="169" y="32"/>
                      <a:pt x="160" y="36"/>
                    </a:cubicBezTo>
                    <a:cubicBezTo>
                      <a:pt x="111" y="60"/>
                      <a:pt x="72" y="105"/>
                      <a:pt x="54" y="159"/>
                    </a:cubicBezTo>
                    <a:cubicBezTo>
                      <a:pt x="36" y="212"/>
                      <a:pt x="40" y="271"/>
                      <a:pt x="65" y="320"/>
                    </a:cubicBezTo>
                    <a:cubicBezTo>
                      <a:pt x="69" y="329"/>
                      <a:pt x="66" y="340"/>
                      <a:pt x="57" y="344"/>
                    </a:cubicBezTo>
                    <a:cubicBezTo>
                      <a:pt x="54" y="346"/>
                      <a:pt x="51" y="346"/>
                      <a:pt x="48" y="34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6" name="Freeform 11">
                <a:extLst>
                  <a:ext uri="{FF2B5EF4-FFF2-40B4-BE49-F238E27FC236}">
                    <a16:creationId xmlns:a16="http://schemas.microsoft.com/office/drawing/2014/main" xmlns="" id="{80E4DBE7-168B-4032-B5FE-265012075507}"/>
                  </a:ext>
                </a:extLst>
              </p:cNvPr>
              <p:cNvSpPr>
                <a:spLocks/>
              </p:cNvSpPr>
              <p:nvPr/>
            </p:nvSpPr>
            <p:spPr bwMode="auto">
              <a:xfrm>
                <a:off x="6280094" y="3009233"/>
                <a:ext cx="120650" cy="238125"/>
              </a:xfrm>
              <a:custGeom>
                <a:avLst/>
                <a:gdLst>
                  <a:gd name="T0" fmla="*/ 71 w 104"/>
                  <a:gd name="T1" fmla="*/ 208 h 208"/>
                  <a:gd name="T2" fmla="*/ 71 w 104"/>
                  <a:gd name="T3" fmla="*/ 208 h 208"/>
                  <a:gd name="T4" fmla="*/ 63 w 104"/>
                  <a:gd name="T5" fmla="*/ 206 h 208"/>
                  <a:gd name="T6" fmla="*/ 54 w 104"/>
                  <a:gd name="T7" fmla="*/ 182 h 208"/>
                  <a:gd name="T8" fmla="*/ 58 w 104"/>
                  <a:gd name="T9" fmla="*/ 102 h 208"/>
                  <a:gd name="T10" fmla="*/ 11 w 104"/>
                  <a:gd name="T11" fmla="*/ 37 h 208"/>
                  <a:gd name="T12" fmla="*/ 5 w 104"/>
                  <a:gd name="T13" fmla="*/ 12 h 208"/>
                  <a:gd name="T14" fmla="*/ 30 w 104"/>
                  <a:gd name="T15" fmla="*/ 6 h 208"/>
                  <a:gd name="T16" fmla="*/ 94 w 104"/>
                  <a:gd name="T17" fmla="*/ 91 h 208"/>
                  <a:gd name="T18" fmla="*/ 87 w 104"/>
                  <a:gd name="T19" fmla="*/ 198 h 208"/>
                  <a:gd name="T20" fmla="*/ 71 w 104"/>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08">
                    <a:moveTo>
                      <a:pt x="71" y="208"/>
                    </a:moveTo>
                    <a:lnTo>
                      <a:pt x="71" y="208"/>
                    </a:lnTo>
                    <a:cubicBezTo>
                      <a:pt x="68" y="208"/>
                      <a:pt x="65" y="208"/>
                      <a:pt x="63" y="206"/>
                    </a:cubicBezTo>
                    <a:cubicBezTo>
                      <a:pt x="54" y="202"/>
                      <a:pt x="50" y="191"/>
                      <a:pt x="54" y="182"/>
                    </a:cubicBezTo>
                    <a:cubicBezTo>
                      <a:pt x="65" y="159"/>
                      <a:pt x="67" y="129"/>
                      <a:pt x="58" y="102"/>
                    </a:cubicBezTo>
                    <a:cubicBezTo>
                      <a:pt x="50" y="74"/>
                      <a:pt x="33" y="50"/>
                      <a:pt x="11" y="37"/>
                    </a:cubicBezTo>
                    <a:cubicBezTo>
                      <a:pt x="2" y="31"/>
                      <a:pt x="0" y="20"/>
                      <a:pt x="5" y="12"/>
                    </a:cubicBezTo>
                    <a:cubicBezTo>
                      <a:pt x="11" y="3"/>
                      <a:pt x="22" y="0"/>
                      <a:pt x="30" y="6"/>
                    </a:cubicBezTo>
                    <a:cubicBezTo>
                      <a:pt x="60" y="24"/>
                      <a:pt x="83" y="55"/>
                      <a:pt x="94" y="91"/>
                    </a:cubicBezTo>
                    <a:cubicBezTo>
                      <a:pt x="104" y="128"/>
                      <a:pt x="102" y="166"/>
                      <a:pt x="87" y="198"/>
                    </a:cubicBezTo>
                    <a:cubicBezTo>
                      <a:pt x="84" y="204"/>
                      <a:pt x="78" y="208"/>
                      <a:pt x="71" y="20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7" name="Freeform 12">
                <a:extLst>
                  <a:ext uri="{FF2B5EF4-FFF2-40B4-BE49-F238E27FC236}">
                    <a16:creationId xmlns:a16="http://schemas.microsoft.com/office/drawing/2014/main" xmlns="" id="{86BCE4D4-0B23-469E-84C1-9C09A9B84D12}"/>
                  </a:ext>
                </a:extLst>
              </p:cNvPr>
              <p:cNvSpPr>
                <a:spLocks/>
              </p:cNvSpPr>
              <p:nvPr/>
            </p:nvSpPr>
            <p:spPr bwMode="auto">
              <a:xfrm>
                <a:off x="6354707" y="2901283"/>
                <a:ext cx="195263" cy="400050"/>
              </a:xfrm>
              <a:custGeom>
                <a:avLst/>
                <a:gdLst>
                  <a:gd name="T0" fmla="*/ 113 w 168"/>
                  <a:gd name="T1" fmla="*/ 350 h 350"/>
                  <a:gd name="T2" fmla="*/ 113 w 168"/>
                  <a:gd name="T3" fmla="*/ 350 h 350"/>
                  <a:gd name="T4" fmla="*/ 105 w 168"/>
                  <a:gd name="T5" fmla="*/ 348 h 350"/>
                  <a:gd name="T6" fmla="*/ 97 w 168"/>
                  <a:gd name="T7" fmla="*/ 323 h 350"/>
                  <a:gd name="T8" fmla="*/ 113 w 168"/>
                  <a:gd name="T9" fmla="*/ 162 h 350"/>
                  <a:gd name="T10" fmla="*/ 12 w 168"/>
                  <a:gd name="T11" fmla="*/ 36 h 350"/>
                  <a:gd name="T12" fmla="*/ 5 w 168"/>
                  <a:gd name="T13" fmla="*/ 12 h 350"/>
                  <a:gd name="T14" fmla="*/ 30 w 168"/>
                  <a:gd name="T15" fmla="*/ 5 h 350"/>
                  <a:gd name="T16" fmla="*/ 149 w 168"/>
                  <a:gd name="T17" fmla="*/ 152 h 350"/>
                  <a:gd name="T18" fmla="*/ 130 w 168"/>
                  <a:gd name="T19" fmla="*/ 341 h 350"/>
                  <a:gd name="T20" fmla="*/ 113 w 168"/>
                  <a:gd name="T21"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50">
                    <a:moveTo>
                      <a:pt x="113" y="350"/>
                    </a:moveTo>
                    <a:lnTo>
                      <a:pt x="113" y="350"/>
                    </a:lnTo>
                    <a:cubicBezTo>
                      <a:pt x="110" y="350"/>
                      <a:pt x="107" y="350"/>
                      <a:pt x="105" y="348"/>
                    </a:cubicBezTo>
                    <a:cubicBezTo>
                      <a:pt x="96" y="343"/>
                      <a:pt x="93" y="332"/>
                      <a:pt x="97" y="323"/>
                    </a:cubicBezTo>
                    <a:cubicBezTo>
                      <a:pt x="124" y="275"/>
                      <a:pt x="130" y="217"/>
                      <a:pt x="113" y="162"/>
                    </a:cubicBezTo>
                    <a:cubicBezTo>
                      <a:pt x="97" y="108"/>
                      <a:pt x="61" y="62"/>
                      <a:pt x="12" y="36"/>
                    </a:cubicBezTo>
                    <a:cubicBezTo>
                      <a:pt x="3" y="32"/>
                      <a:pt x="0" y="21"/>
                      <a:pt x="5" y="12"/>
                    </a:cubicBezTo>
                    <a:cubicBezTo>
                      <a:pt x="10" y="4"/>
                      <a:pt x="21" y="0"/>
                      <a:pt x="30" y="5"/>
                    </a:cubicBezTo>
                    <a:cubicBezTo>
                      <a:pt x="86" y="34"/>
                      <a:pt x="130" y="88"/>
                      <a:pt x="149" y="152"/>
                    </a:cubicBezTo>
                    <a:cubicBezTo>
                      <a:pt x="168" y="216"/>
                      <a:pt x="161" y="284"/>
                      <a:pt x="130" y="341"/>
                    </a:cubicBezTo>
                    <a:cubicBezTo>
                      <a:pt x="126" y="347"/>
                      <a:pt x="120" y="350"/>
                      <a:pt x="113" y="3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8" name="Freeform 13">
                <a:extLst>
                  <a:ext uri="{FF2B5EF4-FFF2-40B4-BE49-F238E27FC236}">
                    <a16:creationId xmlns:a16="http://schemas.microsoft.com/office/drawing/2014/main" xmlns="" id="{32B20E28-25AF-4C3B-908F-9451BC86BEF9}"/>
                  </a:ext>
                </a:extLst>
              </p:cNvPr>
              <p:cNvSpPr>
                <a:spLocks/>
              </p:cNvSpPr>
              <p:nvPr/>
            </p:nvSpPr>
            <p:spPr bwMode="auto">
              <a:xfrm>
                <a:off x="5834007" y="3315621"/>
                <a:ext cx="506413" cy="488950"/>
              </a:xfrm>
              <a:custGeom>
                <a:avLst/>
                <a:gdLst>
                  <a:gd name="T0" fmla="*/ 21 w 435"/>
                  <a:gd name="T1" fmla="*/ 428 h 428"/>
                  <a:gd name="T2" fmla="*/ 21 w 435"/>
                  <a:gd name="T3" fmla="*/ 428 h 428"/>
                  <a:gd name="T4" fmla="*/ 4 w 435"/>
                  <a:gd name="T5" fmla="*/ 416 h 428"/>
                  <a:gd name="T6" fmla="*/ 14 w 435"/>
                  <a:gd name="T7" fmla="*/ 392 h 428"/>
                  <a:gd name="T8" fmla="*/ 347 w 435"/>
                  <a:gd name="T9" fmla="*/ 262 h 428"/>
                  <a:gd name="T10" fmla="*/ 114 w 435"/>
                  <a:gd name="T11" fmla="*/ 223 h 428"/>
                  <a:gd name="T12" fmla="*/ 99 w 435"/>
                  <a:gd name="T13" fmla="*/ 208 h 428"/>
                  <a:gd name="T14" fmla="*/ 108 w 435"/>
                  <a:gd name="T15" fmla="*/ 189 h 428"/>
                  <a:gd name="T16" fmla="*/ 286 w 435"/>
                  <a:gd name="T17" fmla="*/ 93 h 428"/>
                  <a:gd name="T18" fmla="*/ 193 w 435"/>
                  <a:gd name="T19" fmla="*/ 36 h 428"/>
                  <a:gd name="T20" fmla="*/ 187 w 435"/>
                  <a:gd name="T21" fmla="*/ 11 h 428"/>
                  <a:gd name="T22" fmla="*/ 212 w 435"/>
                  <a:gd name="T23" fmla="*/ 5 h 428"/>
                  <a:gd name="T24" fmla="*/ 333 w 435"/>
                  <a:gd name="T25" fmla="*/ 78 h 428"/>
                  <a:gd name="T26" fmla="*/ 341 w 435"/>
                  <a:gd name="T27" fmla="*/ 94 h 428"/>
                  <a:gd name="T28" fmla="*/ 332 w 435"/>
                  <a:gd name="T29" fmla="*/ 110 h 428"/>
                  <a:gd name="T30" fmla="*/ 173 w 435"/>
                  <a:gd name="T31" fmla="*/ 196 h 428"/>
                  <a:gd name="T32" fmla="*/ 419 w 435"/>
                  <a:gd name="T33" fmla="*/ 236 h 428"/>
                  <a:gd name="T34" fmla="*/ 434 w 435"/>
                  <a:gd name="T35" fmla="*/ 252 h 428"/>
                  <a:gd name="T36" fmla="*/ 423 w 435"/>
                  <a:gd name="T37" fmla="*/ 271 h 428"/>
                  <a:gd name="T38" fmla="*/ 27 w 435"/>
                  <a:gd name="T39" fmla="*/ 426 h 428"/>
                  <a:gd name="T40" fmla="*/ 21 w 435"/>
                  <a:gd name="T41"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5" h="428">
                    <a:moveTo>
                      <a:pt x="21" y="428"/>
                    </a:moveTo>
                    <a:lnTo>
                      <a:pt x="21" y="428"/>
                    </a:lnTo>
                    <a:cubicBezTo>
                      <a:pt x="13" y="428"/>
                      <a:pt x="6" y="423"/>
                      <a:pt x="4" y="416"/>
                    </a:cubicBezTo>
                    <a:cubicBezTo>
                      <a:pt x="0" y="407"/>
                      <a:pt x="5" y="396"/>
                      <a:pt x="14" y="392"/>
                    </a:cubicBezTo>
                    <a:lnTo>
                      <a:pt x="347" y="262"/>
                    </a:lnTo>
                    <a:lnTo>
                      <a:pt x="114" y="223"/>
                    </a:lnTo>
                    <a:cubicBezTo>
                      <a:pt x="106" y="222"/>
                      <a:pt x="100" y="216"/>
                      <a:pt x="99" y="208"/>
                    </a:cubicBezTo>
                    <a:cubicBezTo>
                      <a:pt x="98" y="200"/>
                      <a:pt x="101" y="193"/>
                      <a:pt x="108" y="189"/>
                    </a:cubicBezTo>
                    <a:lnTo>
                      <a:pt x="286" y="93"/>
                    </a:lnTo>
                    <a:lnTo>
                      <a:pt x="193" y="36"/>
                    </a:lnTo>
                    <a:cubicBezTo>
                      <a:pt x="185" y="31"/>
                      <a:pt x="182" y="20"/>
                      <a:pt x="187" y="11"/>
                    </a:cubicBezTo>
                    <a:cubicBezTo>
                      <a:pt x="192" y="3"/>
                      <a:pt x="204" y="0"/>
                      <a:pt x="212" y="5"/>
                    </a:cubicBezTo>
                    <a:lnTo>
                      <a:pt x="333" y="78"/>
                    </a:lnTo>
                    <a:cubicBezTo>
                      <a:pt x="338" y="82"/>
                      <a:pt x="342" y="88"/>
                      <a:pt x="341" y="94"/>
                    </a:cubicBezTo>
                    <a:cubicBezTo>
                      <a:pt x="341" y="101"/>
                      <a:pt x="338" y="107"/>
                      <a:pt x="332" y="110"/>
                    </a:cubicBezTo>
                    <a:lnTo>
                      <a:pt x="173" y="196"/>
                    </a:lnTo>
                    <a:lnTo>
                      <a:pt x="419" y="236"/>
                    </a:lnTo>
                    <a:cubicBezTo>
                      <a:pt x="427" y="238"/>
                      <a:pt x="433" y="244"/>
                      <a:pt x="434" y="252"/>
                    </a:cubicBezTo>
                    <a:cubicBezTo>
                      <a:pt x="435" y="261"/>
                      <a:pt x="430" y="268"/>
                      <a:pt x="423" y="271"/>
                    </a:cubicBezTo>
                    <a:lnTo>
                      <a:pt x="27" y="426"/>
                    </a:lnTo>
                    <a:cubicBezTo>
                      <a:pt x="25" y="427"/>
                      <a:pt x="23" y="428"/>
                      <a:pt x="21" y="42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09" name="Freeform 14">
                <a:extLst>
                  <a:ext uri="{FF2B5EF4-FFF2-40B4-BE49-F238E27FC236}">
                    <a16:creationId xmlns:a16="http://schemas.microsoft.com/office/drawing/2014/main" xmlns="" id="{89AE283D-99A8-437E-A446-AA9E44A9FA06}"/>
                  </a:ext>
                </a:extLst>
              </p:cNvPr>
              <p:cNvSpPr>
                <a:spLocks/>
              </p:cNvSpPr>
              <p:nvPr/>
            </p:nvSpPr>
            <p:spPr bwMode="auto">
              <a:xfrm>
                <a:off x="6088007" y="3752183"/>
                <a:ext cx="88900" cy="87313"/>
              </a:xfrm>
              <a:custGeom>
                <a:avLst/>
                <a:gdLst>
                  <a:gd name="T0" fmla="*/ 39 w 77"/>
                  <a:gd name="T1" fmla="*/ 77 h 77"/>
                  <a:gd name="T2" fmla="*/ 39 w 77"/>
                  <a:gd name="T3" fmla="*/ 77 h 77"/>
                  <a:gd name="T4" fmla="*/ 0 w 77"/>
                  <a:gd name="T5" fmla="*/ 38 h 77"/>
                  <a:gd name="T6" fmla="*/ 39 w 77"/>
                  <a:gd name="T7" fmla="*/ 0 h 77"/>
                  <a:gd name="T8" fmla="*/ 77 w 77"/>
                  <a:gd name="T9" fmla="*/ 38 h 77"/>
                  <a:gd name="T10" fmla="*/ 39 w 77"/>
                  <a:gd name="T11" fmla="*/ 77 h 77"/>
                </a:gdLst>
                <a:ahLst/>
                <a:cxnLst>
                  <a:cxn ang="0">
                    <a:pos x="T0" y="T1"/>
                  </a:cxn>
                  <a:cxn ang="0">
                    <a:pos x="T2" y="T3"/>
                  </a:cxn>
                  <a:cxn ang="0">
                    <a:pos x="T4" y="T5"/>
                  </a:cxn>
                  <a:cxn ang="0">
                    <a:pos x="T6" y="T7"/>
                  </a:cxn>
                  <a:cxn ang="0">
                    <a:pos x="T8" y="T9"/>
                  </a:cxn>
                  <a:cxn ang="0">
                    <a:pos x="T10" y="T11"/>
                  </a:cxn>
                </a:cxnLst>
                <a:rect l="0" t="0" r="r" b="b"/>
                <a:pathLst>
                  <a:path w="77" h="77">
                    <a:moveTo>
                      <a:pt x="39" y="77"/>
                    </a:moveTo>
                    <a:lnTo>
                      <a:pt x="39" y="77"/>
                    </a:lnTo>
                    <a:cubicBezTo>
                      <a:pt x="17" y="77"/>
                      <a:pt x="0" y="59"/>
                      <a:pt x="0" y="38"/>
                    </a:cubicBezTo>
                    <a:cubicBezTo>
                      <a:pt x="0" y="17"/>
                      <a:pt x="17" y="0"/>
                      <a:pt x="39" y="0"/>
                    </a:cubicBezTo>
                    <a:cubicBezTo>
                      <a:pt x="60" y="0"/>
                      <a:pt x="77" y="17"/>
                      <a:pt x="77" y="38"/>
                    </a:cubicBezTo>
                    <a:cubicBezTo>
                      <a:pt x="77" y="59"/>
                      <a:pt x="60" y="77"/>
                      <a:pt x="39"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sp>
            <p:nvSpPr>
              <p:cNvPr id="210" name="Freeform 15">
                <a:extLst>
                  <a:ext uri="{FF2B5EF4-FFF2-40B4-BE49-F238E27FC236}">
                    <a16:creationId xmlns:a16="http://schemas.microsoft.com/office/drawing/2014/main" xmlns="" id="{02E6B02C-9DD0-4518-8B91-A7CE413F30A4}"/>
                  </a:ext>
                </a:extLst>
              </p:cNvPr>
              <p:cNvSpPr>
                <a:spLocks/>
              </p:cNvSpPr>
              <p:nvPr/>
            </p:nvSpPr>
            <p:spPr bwMode="auto">
              <a:xfrm>
                <a:off x="6224532" y="3752183"/>
                <a:ext cx="88900" cy="87313"/>
              </a:xfrm>
              <a:custGeom>
                <a:avLst/>
                <a:gdLst>
                  <a:gd name="T0" fmla="*/ 38 w 76"/>
                  <a:gd name="T1" fmla="*/ 77 h 77"/>
                  <a:gd name="T2" fmla="*/ 38 w 76"/>
                  <a:gd name="T3" fmla="*/ 77 h 77"/>
                  <a:gd name="T4" fmla="*/ 0 w 76"/>
                  <a:gd name="T5" fmla="*/ 38 h 77"/>
                  <a:gd name="T6" fmla="*/ 38 w 76"/>
                  <a:gd name="T7" fmla="*/ 0 h 77"/>
                  <a:gd name="T8" fmla="*/ 76 w 76"/>
                  <a:gd name="T9" fmla="*/ 38 h 77"/>
                  <a:gd name="T10" fmla="*/ 38 w 76"/>
                  <a:gd name="T11" fmla="*/ 77 h 77"/>
                </a:gdLst>
                <a:ahLst/>
                <a:cxnLst>
                  <a:cxn ang="0">
                    <a:pos x="T0" y="T1"/>
                  </a:cxn>
                  <a:cxn ang="0">
                    <a:pos x="T2" y="T3"/>
                  </a:cxn>
                  <a:cxn ang="0">
                    <a:pos x="T4" y="T5"/>
                  </a:cxn>
                  <a:cxn ang="0">
                    <a:pos x="T6" y="T7"/>
                  </a:cxn>
                  <a:cxn ang="0">
                    <a:pos x="T8" y="T9"/>
                  </a:cxn>
                  <a:cxn ang="0">
                    <a:pos x="T10" y="T11"/>
                  </a:cxn>
                </a:cxnLst>
                <a:rect l="0" t="0" r="r" b="b"/>
                <a:pathLst>
                  <a:path w="76" h="77">
                    <a:moveTo>
                      <a:pt x="38" y="77"/>
                    </a:moveTo>
                    <a:lnTo>
                      <a:pt x="38" y="77"/>
                    </a:lnTo>
                    <a:cubicBezTo>
                      <a:pt x="17" y="77"/>
                      <a:pt x="0" y="59"/>
                      <a:pt x="0" y="38"/>
                    </a:cubicBezTo>
                    <a:cubicBezTo>
                      <a:pt x="0" y="17"/>
                      <a:pt x="17" y="0"/>
                      <a:pt x="38" y="0"/>
                    </a:cubicBezTo>
                    <a:cubicBezTo>
                      <a:pt x="59" y="0"/>
                      <a:pt x="76" y="17"/>
                      <a:pt x="76" y="38"/>
                    </a:cubicBezTo>
                    <a:cubicBezTo>
                      <a:pt x="76" y="59"/>
                      <a:pt x="59" y="77"/>
                      <a:pt x="38" y="7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panose="020B0503020204020204" pitchFamily="34" charset="-122"/>
                  <a:cs typeface="Arial"/>
                </a:endParaRPr>
              </a:p>
            </p:txBody>
          </p:sp>
        </p:grpSp>
        <p:sp>
          <p:nvSpPr>
            <p:cNvPr id="128" name="右箭头 186">
              <a:extLst>
                <a:ext uri="{FF2B5EF4-FFF2-40B4-BE49-F238E27FC236}">
                  <a16:creationId xmlns:a16="http://schemas.microsoft.com/office/drawing/2014/main" xmlns="" id="{75D56B04-56B5-4F39-B439-188B37445DD5}"/>
                </a:ext>
              </a:extLst>
            </p:cNvPr>
            <p:cNvSpPr/>
            <p:nvPr/>
          </p:nvSpPr>
          <p:spPr>
            <a:xfrm rot="5400000">
              <a:off x="6925233" y="5477061"/>
              <a:ext cx="210322" cy="151990"/>
            </a:xfrm>
            <a:prstGeom prst="rightArrow">
              <a:avLst/>
            </a:prstGeom>
            <a:solidFill>
              <a:srgbClr val="C7000A"/>
            </a:solidFill>
            <a:ln w="12700" cap="flat" cmpd="sng" algn="ctr">
              <a:solidFill>
                <a:srgbClr val="C7000A">
                  <a:shade val="50000"/>
                </a:srgbClr>
              </a:solid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ea typeface="微软雅黑" panose="020B0503020204020204" pitchFamily="34" charset="-122"/>
                <a:cs typeface="Arial"/>
              </a:endParaRPr>
            </a:p>
          </p:txBody>
        </p:sp>
        <p:sp>
          <p:nvSpPr>
            <p:cNvPr id="199" name="文本框 198">
              <a:extLst>
                <a:ext uri="{FF2B5EF4-FFF2-40B4-BE49-F238E27FC236}">
                  <a16:creationId xmlns:a16="http://schemas.microsoft.com/office/drawing/2014/main" xmlns="" id="{08F7CBD3-B9EE-4A3A-B33C-7C425C382800}"/>
                </a:ext>
              </a:extLst>
            </p:cNvPr>
            <p:cNvSpPr txBox="1"/>
            <p:nvPr/>
          </p:nvSpPr>
          <p:spPr>
            <a:xfrm>
              <a:off x="6738591" y="5905297"/>
              <a:ext cx="888124" cy="13809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900" b="0" i="0" u="none" strike="noStrike" kern="0" cap="none" spc="0" normalizeH="0" baseline="0" noProof="0" dirty="0">
                  <a:ln>
                    <a:noFill/>
                  </a:ln>
                  <a:solidFill>
                    <a:srgbClr val="000000"/>
                  </a:solidFill>
                  <a:effectLst/>
                  <a:uLnTx/>
                  <a:uFillTx/>
                  <a:ea typeface="微软雅黑" panose="020B0503020204020204" pitchFamily="34" charset="-122"/>
                  <a:cs typeface="Arial"/>
                </a:rPr>
                <a:t>Optimal ABF</a:t>
              </a:r>
              <a:endParaRPr kumimoji="1" lang="zh-CN" altLang="en-US" sz="900" b="0" i="0" u="none" strike="noStrike" kern="0" cap="none" spc="0" normalizeH="0" baseline="0" noProof="0" dirty="0">
                <a:ln>
                  <a:noFill/>
                </a:ln>
                <a:solidFill>
                  <a:srgbClr val="000000"/>
                </a:solidFill>
                <a:effectLst/>
                <a:uLnTx/>
                <a:uFillTx/>
                <a:ea typeface="微软雅黑" panose="020B0503020204020204" pitchFamily="34" charset="-122"/>
                <a:cs typeface="Arial"/>
              </a:endParaRPr>
            </a:p>
          </p:txBody>
        </p:sp>
      </p:grpSp>
    </p:spTree>
    <p:extLst>
      <p:ext uri="{BB962C8B-B14F-4D97-AF65-F5344CB8AC3E}">
        <p14:creationId xmlns:p14="http://schemas.microsoft.com/office/powerpoint/2010/main" val="267846097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6">
            <a:extLst>
              <a:ext uri="{FF2B5EF4-FFF2-40B4-BE49-F238E27FC236}">
                <a16:creationId xmlns:a16="http://schemas.microsoft.com/office/drawing/2014/main" xmlns="" id="{17B32246-59AB-449A-86D4-1C43BD5C20D5}"/>
              </a:ext>
            </a:extLst>
          </p:cNvPr>
          <p:cNvSpPr/>
          <p:nvPr/>
        </p:nvSpPr>
        <p:spPr>
          <a:xfrm>
            <a:off x="6318868" y="1100370"/>
            <a:ext cx="5370624" cy="51805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 name="Subtitle 1">
            <a:extLst>
              <a:ext uri="{FF2B5EF4-FFF2-40B4-BE49-F238E27FC236}">
                <a16:creationId xmlns:a16="http://schemas.microsoft.com/office/drawing/2014/main" xmlns="" id="{5A650D89-683C-42A5-913B-E207AD6CEAEA}"/>
              </a:ext>
            </a:extLst>
          </p:cNvPr>
          <p:cNvSpPr>
            <a:spLocks noGrp="1"/>
          </p:cNvSpPr>
          <p:nvPr>
            <p:ph type="subTitle" idx="1"/>
          </p:nvPr>
        </p:nvSpPr>
        <p:spPr>
          <a:xfrm>
            <a:off x="428367" y="214712"/>
            <a:ext cx="10740640" cy="537064"/>
          </a:xfrm>
        </p:spPr>
        <p:txBody>
          <a:bodyPr>
            <a:normAutofit/>
          </a:bodyPr>
          <a:lstStyle/>
          <a:p>
            <a:r>
              <a:rPr lang="en-US" altLang="zh-CN" dirty="0"/>
              <a:t>AI/ML for NG-RAN in Rel-19 (RWS-230188)</a:t>
            </a:r>
            <a:endParaRPr lang="zh-CN" altLang="en-US" dirty="0"/>
          </a:p>
        </p:txBody>
      </p:sp>
      <p:sp>
        <p:nvSpPr>
          <p:cNvPr id="21" name="标题 1"/>
          <p:cNvSpPr>
            <a:spLocks noGrp="1"/>
          </p:cNvSpPr>
          <p:nvPr/>
        </p:nvSpPr>
        <p:spPr bwMode="auto">
          <a:xfrm>
            <a:off x="6318868" y="2559239"/>
            <a:ext cx="5334759" cy="1781941"/>
          </a:xfrm>
          <a:prstGeom prst="rect">
            <a:avLst/>
          </a:prstGeom>
          <a:noFill/>
          <a:ln w="9525">
            <a:noFill/>
            <a:miter lim="800000"/>
            <a:headEnd/>
            <a:tailEnd/>
          </a:ln>
        </p:spPr>
        <p:txBody>
          <a:bodyPr vert="horz" wrap="square" lIns="80050" tIns="40028" rIns="80050" bIns="40028" numCol="1" anchor="ctr" anchorCtr="0" compatLnSpc="1">
            <a:prstTxWarp prst="textNoShape">
              <a:avLst/>
            </a:prstTxWarp>
          </a:bodyPr>
          <a:lstStyle>
            <a:lvl1pPr algn="l" defTabSz="1065693" rtl="0" eaLnBrk="0" fontAlgn="base" hangingPunct="0">
              <a:spcBef>
                <a:spcPct val="0"/>
              </a:spcBef>
              <a:spcAft>
                <a:spcPct val="0"/>
              </a:spcAft>
              <a:defRPr sz="3200">
                <a:solidFill>
                  <a:srgbClr val="990000"/>
                </a:solidFill>
                <a:latin typeface="微软雅黑" panose="020B0503020204020204" pitchFamily="34" charset="-122"/>
                <a:ea typeface="微软雅黑" panose="020B0503020204020204" pitchFamily="34" charset="-122"/>
                <a:cs typeface="+mj-cs"/>
              </a:defRPr>
            </a:lvl1pPr>
            <a:lvl2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2pPr>
            <a:lvl3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3pPr>
            <a:lvl4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4pPr>
            <a:lvl5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5pPr>
            <a:lvl6pPr marL="608893" algn="l" defTabSz="1067681" rtl="0" fontAlgn="base">
              <a:spcBef>
                <a:spcPct val="0"/>
              </a:spcBef>
              <a:spcAft>
                <a:spcPct val="0"/>
              </a:spcAft>
              <a:defRPr sz="4533">
                <a:solidFill>
                  <a:srgbClr val="990000"/>
                </a:solidFill>
                <a:latin typeface="FrutigerNext LT Medium" pitchFamily="34" charset="0"/>
                <a:ea typeface="黑体" pitchFamily="2" charset="-122"/>
              </a:defRPr>
            </a:lvl6pPr>
            <a:lvl7pPr marL="1217790" algn="l" defTabSz="1067681" rtl="0" fontAlgn="base">
              <a:spcBef>
                <a:spcPct val="0"/>
              </a:spcBef>
              <a:spcAft>
                <a:spcPct val="0"/>
              </a:spcAft>
              <a:defRPr sz="4533">
                <a:solidFill>
                  <a:srgbClr val="990000"/>
                </a:solidFill>
                <a:latin typeface="FrutigerNext LT Medium" pitchFamily="34" charset="0"/>
                <a:ea typeface="黑体" pitchFamily="2" charset="-122"/>
              </a:defRPr>
            </a:lvl7pPr>
            <a:lvl8pPr marL="1826686" algn="l" defTabSz="1067681" rtl="0" fontAlgn="base">
              <a:spcBef>
                <a:spcPct val="0"/>
              </a:spcBef>
              <a:spcAft>
                <a:spcPct val="0"/>
              </a:spcAft>
              <a:defRPr sz="4533">
                <a:solidFill>
                  <a:srgbClr val="990000"/>
                </a:solidFill>
                <a:latin typeface="FrutigerNext LT Medium" pitchFamily="34" charset="0"/>
                <a:ea typeface="黑体" pitchFamily="2" charset="-122"/>
              </a:defRPr>
            </a:lvl8pPr>
            <a:lvl9pPr marL="2435582" algn="l" defTabSz="1067681" rtl="0" fontAlgn="base">
              <a:spcBef>
                <a:spcPct val="0"/>
              </a:spcBef>
              <a:spcAft>
                <a:spcPct val="0"/>
              </a:spcAft>
              <a:defRPr sz="4533">
                <a:solidFill>
                  <a:srgbClr val="990000"/>
                </a:solidFill>
                <a:latin typeface="FrutigerNext LT Medium" pitchFamily="34" charset="0"/>
                <a:ea typeface="黑体" pitchFamily="2" charset="-122"/>
              </a:defRPr>
            </a:lvl9pPr>
          </a:lstStyle>
          <a:p>
            <a:pPr marL="182558" indent="-171450" defTabSz="1187323" eaLnBrk="1" fontAlgn="auto" hangingPunct="1">
              <a:spcAft>
                <a:spcPts val="600"/>
              </a:spcAft>
              <a:buClr>
                <a:srgbClr val="000000"/>
              </a:buClr>
              <a:buFont typeface="Arial" panose="020B0604020202020204" pitchFamily="34" charset="0"/>
              <a:buChar char="•"/>
              <a:tabLst>
                <a:tab pos="1207605" algn="ctr"/>
              </a:tabLst>
            </a:pPr>
            <a:r>
              <a:rPr lang="en-US" altLang="zh-CN" sz="1800" b="1" kern="0" dirty="0">
                <a:solidFill>
                  <a:srgbClr val="1D1D1A"/>
                </a:solidFill>
                <a:latin typeface="Arial" panose="020B0604020202020204" pitchFamily="34" charset="0"/>
                <a:ea typeface="华文细黑"/>
                <a:cs typeface="Arial" panose="020B0604020202020204" pitchFamily="34" charset="0"/>
              </a:rPr>
              <a:t>The AI/ML principles achieved in Rel-18, as follows, apply to Rel-19</a:t>
            </a:r>
          </a:p>
          <a:p>
            <a:pPr marL="266700"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AI/ML algorithms and models are out of </a:t>
            </a: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3GPP</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scope</a:t>
            </a:r>
          </a:p>
          <a:p>
            <a:pPr marL="266700"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Details of AI/ML model's performance feedback are out of </a:t>
            </a: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3GPP</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scope</a:t>
            </a:r>
          </a:p>
          <a:p>
            <a:pPr marL="266700"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Base on existing RAN architecture, data security and privacy should be respected</a:t>
            </a:r>
          </a:p>
          <a:p>
            <a:pPr marL="266700" lvl="1" indent="-266700" defTabSz="1187323" eaLnBrk="1" fontAlgn="auto" hangingPunct="1">
              <a:spcAft>
                <a:spcPts val="600"/>
              </a:spcAft>
              <a:buClr>
                <a:srgbClr val="1D1D1A"/>
              </a:buClr>
              <a:buFont typeface=".AppleSystemUIFont"/>
              <a:buChar char="&gt;"/>
              <a:tabLst>
                <a:tab pos="1207605" algn="ctr"/>
              </a:tabLst>
            </a:pP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Signalling</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procedures between network nodes (mainly on </a:t>
            </a: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Xn</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so far) used for the exchange of AI/ML related information (e.g., input, output, feedback, …) are use case and data type agnostic </a:t>
            </a:r>
          </a:p>
          <a:p>
            <a:pPr marL="266700" lvl="1" indent="-266700" defTabSz="1187323" eaLnBrk="1" fontAlgn="auto" hangingPunct="1">
              <a:spcAft>
                <a:spcPts val="600"/>
              </a:spcAft>
              <a:buClr>
                <a:srgbClr val="1D1D1A"/>
              </a:buClr>
              <a:buFont typeface=".AppleSystemUIFont"/>
              <a:buChar char="&gt;"/>
              <a:tabLst>
                <a:tab pos="1207605" algn="ctr"/>
              </a:tabLst>
            </a:pPr>
            <a:endPar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266700" lvl="1" indent="-266700" defTabSz="1187323" eaLnBrk="1" fontAlgn="auto" hangingPunct="1">
              <a:spcAft>
                <a:spcPts val="600"/>
              </a:spcAft>
              <a:buClr>
                <a:srgbClr val="1D1D1A"/>
              </a:buClr>
              <a:buFont typeface=".AppleSystemUIFont"/>
              <a:buChar char="&gt;"/>
              <a:tabLst>
                <a:tab pos="1207605" algn="ctr"/>
              </a:tabLst>
            </a:pPr>
            <a:endPar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296858" lvl="1" indent="-285750" defTabSz="1187323" eaLnBrk="1" fontAlgn="auto" hangingPunct="1">
              <a:spcAft>
                <a:spcPts val="600"/>
              </a:spcAft>
              <a:buClr>
                <a:srgbClr val="000000"/>
              </a:buClr>
              <a:buFont typeface="Arial" panose="020B0604020202020204" pitchFamily="34" charset="0"/>
              <a:buChar char="•"/>
              <a:tabLst>
                <a:tab pos="1207605" algn="ctr"/>
              </a:tabLst>
            </a:pPr>
            <a:r>
              <a:rPr lang="en-US" altLang="zh-CN" sz="1800" b="1" dirty="0">
                <a:solidFill>
                  <a:prstClr val="black"/>
                </a:solidFill>
                <a:latin typeface="Calibri" panose="020F0502020204030204" pitchFamily="34" charset="0"/>
                <a:ea typeface="华文细黑" panose="02010600040101010101" pitchFamily="2" charset="-122"/>
                <a:cs typeface="Calibri" panose="020F0502020204030204" pitchFamily="34" charset="0"/>
              </a:rPr>
              <a:t>Discuss and work on potential new use cases, e.g. RACH reporting enhancements, </a:t>
            </a:r>
            <a:r>
              <a:rPr lang="en-US" altLang="zh-CN" sz="1800" b="1" dirty="0" err="1">
                <a:solidFill>
                  <a:prstClr val="black"/>
                </a:solidFill>
                <a:latin typeface="Calibri" panose="020F0502020204030204" pitchFamily="34" charset="0"/>
                <a:ea typeface="华文细黑" panose="02010600040101010101" pitchFamily="2" charset="-122"/>
                <a:cs typeface="Calibri" panose="020F0502020204030204" pitchFamily="34" charset="0"/>
              </a:rPr>
              <a:t>CCO</a:t>
            </a:r>
            <a:r>
              <a:rPr lang="en-US" altLang="zh-CN" sz="1800" b="1" dirty="0">
                <a:solidFill>
                  <a:prstClr val="black"/>
                </a:solidFill>
                <a:latin typeface="Calibri" panose="020F0502020204030204" pitchFamily="34" charset="0"/>
                <a:ea typeface="华文细黑" panose="02010600040101010101" pitchFamily="2" charset="-122"/>
                <a:cs typeface="Calibri" panose="020F0502020204030204" pitchFamily="34" charset="0"/>
              </a:rPr>
              <a:t>, etc.    </a:t>
            </a:r>
          </a:p>
        </p:txBody>
      </p:sp>
      <p:sp>
        <p:nvSpPr>
          <p:cNvPr id="22" name="文本框 21"/>
          <p:cNvSpPr txBox="1"/>
          <p:nvPr/>
        </p:nvSpPr>
        <p:spPr>
          <a:xfrm>
            <a:off x="8270605" y="981836"/>
            <a:ext cx="1247775" cy="307777"/>
          </a:xfrm>
          <a:prstGeom prst="rect">
            <a:avLst/>
          </a:prstGeom>
          <a:solidFill>
            <a:schemeClr val="tx2"/>
          </a:solidFill>
        </p:spPr>
        <p:txBody>
          <a:bodyPr wrap="square" lIns="0" tIns="0" rIns="0" bIns="0" rtlCol="0">
            <a:spAutoFit/>
          </a:bodyPr>
          <a:lstStyle/>
          <a:p>
            <a:pPr algn="ctr"/>
            <a:r>
              <a:rPr kumimoji="1" lang="en-US" altLang="zh-CN" sz="2000" b="1" dirty="0">
                <a:solidFill>
                  <a:srgbClr val="C00000"/>
                </a:solidFill>
                <a:latin typeface="Arial" panose="020B0604020202020204" pitchFamily="34" charset="0"/>
                <a:ea typeface="宋体" panose="02010600030101010101" pitchFamily="2" charset="-122"/>
              </a:rPr>
              <a:t>Proposals</a:t>
            </a:r>
            <a:endParaRPr kumimoji="1" lang="zh-CN" altLang="en-US" sz="1600" b="1" dirty="0">
              <a:solidFill>
                <a:srgbClr val="C00000"/>
              </a:solidFill>
              <a:latin typeface="Arial" panose="020B0604020202020204" pitchFamily="34" charset="0"/>
              <a:ea typeface="宋体" panose="02010600030101010101" pitchFamily="2" charset="-122"/>
            </a:endParaRPr>
          </a:p>
        </p:txBody>
      </p:sp>
      <p:sp>
        <p:nvSpPr>
          <p:cNvPr id="27" name="圆角矩形 16">
            <a:extLst>
              <a:ext uri="{FF2B5EF4-FFF2-40B4-BE49-F238E27FC236}">
                <a16:creationId xmlns:a16="http://schemas.microsoft.com/office/drawing/2014/main" xmlns="" id="{17B32246-59AB-449A-86D4-1C43BD5C20D5}"/>
              </a:ext>
            </a:extLst>
          </p:cNvPr>
          <p:cNvSpPr/>
          <p:nvPr/>
        </p:nvSpPr>
        <p:spPr>
          <a:xfrm>
            <a:off x="428367" y="1104946"/>
            <a:ext cx="5753065" cy="51805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8" name="文本框 27">
            <a:extLst>
              <a:ext uri="{FF2B5EF4-FFF2-40B4-BE49-F238E27FC236}">
                <a16:creationId xmlns:a16="http://schemas.microsoft.com/office/drawing/2014/main" xmlns="" id="{BD0461AE-1DBE-4737-B181-B7E840CE3C18}"/>
              </a:ext>
            </a:extLst>
          </p:cNvPr>
          <p:cNvSpPr txBox="1"/>
          <p:nvPr/>
        </p:nvSpPr>
        <p:spPr>
          <a:xfrm>
            <a:off x="2517638" y="935669"/>
            <a:ext cx="1661071" cy="400110"/>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20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31" name="矩形 30"/>
          <p:cNvSpPr/>
          <p:nvPr/>
        </p:nvSpPr>
        <p:spPr>
          <a:xfrm>
            <a:off x="428368" y="1332157"/>
            <a:ext cx="3538148" cy="369332"/>
          </a:xfrm>
          <a:prstGeom prst="rect">
            <a:avLst/>
          </a:prstGeom>
        </p:spPr>
        <p:txBody>
          <a:bodyPr wrap="none">
            <a:spAutoFit/>
          </a:bodyPr>
          <a:lstStyle/>
          <a:p>
            <a:pPr marL="285750" indent="-285750">
              <a:spcBef>
                <a:spcPts val="600"/>
              </a:spcBef>
              <a:spcAft>
                <a:spcPts val="200"/>
              </a:spcAft>
              <a:buFont typeface="Arial" panose="020B0604020202020204" pitchFamily="34" charset="0"/>
              <a:buChar char="•"/>
            </a:pPr>
            <a:r>
              <a:rPr kumimoji="1" lang="en-US" altLang="zh-CN" b="1" dirty="0">
                <a:latin typeface="Arial" panose="020B0604020202020204" pitchFamily="34" charset="0"/>
                <a:ea typeface="宋体" panose="02010600030101010101" pitchFamily="2" charset="-122"/>
              </a:rPr>
              <a:t>Continuation of Rel-18 work</a:t>
            </a:r>
          </a:p>
        </p:txBody>
      </p:sp>
      <p:sp>
        <p:nvSpPr>
          <p:cNvPr id="32" name="矩形 31"/>
          <p:cNvSpPr/>
          <p:nvPr/>
        </p:nvSpPr>
        <p:spPr>
          <a:xfrm>
            <a:off x="649421" y="1646597"/>
            <a:ext cx="5472978" cy="1323439"/>
          </a:xfrm>
          <a:prstGeom prst="rect">
            <a:avLst/>
          </a:prstGeom>
        </p:spPr>
        <p:txBody>
          <a:bodyPr wrap="square">
            <a:spAutoFit/>
          </a:bodyPr>
          <a:lstStyle/>
          <a:p>
            <a:r>
              <a:rPr lang="en-US" altLang="zh-CN" sz="1600" dirty="0">
                <a:latin typeface="Calibri" panose="020F0502020204030204" pitchFamily="34" charset="0"/>
                <a:ea typeface="华文细黑" panose="02010600040101010101" pitchFamily="2" charset="-122"/>
                <a:cs typeface="Calibri" panose="020F0502020204030204" pitchFamily="34" charset="0"/>
              </a:rPr>
              <a:t>Artificial Intelligence / Machine Learning (AI/ML)  for NG-RAN was started in Rel-18 with study on framework, general principles and potential use cases; and then normative work on three selected use cases; Network Energy Saving, Load Balancing and Mobility Optimization</a:t>
            </a:r>
          </a:p>
        </p:txBody>
      </p:sp>
      <p:sp>
        <p:nvSpPr>
          <p:cNvPr id="36" name="矩形 35"/>
          <p:cNvSpPr/>
          <p:nvPr/>
        </p:nvSpPr>
        <p:spPr>
          <a:xfrm>
            <a:off x="428368" y="3536744"/>
            <a:ext cx="5077031" cy="369332"/>
          </a:xfrm>
          <a:prstGeom prst="rect">
            <a:avLst/>
          </a:prstGeom>
        </p:spPr>
        <p:txBody>
          <a:bodyPr wrap="none">
            <a:spAutoFit/>
          </a:bodyPr>
          <a:lstStyle/>
          <a:p>
            <a:pPr marL="285750" indent="-285750">
              <a:spcBef>
                <a:spcPts val="600"/>
              </a:spcBef>
              <a:spcAft>
                <a:spcPts val="200"/>
              </a:spcAft>
              <a:buFont typeface="Arial" panose="020B0604020202020204" pitchFamily="34" charset="0"/>
              <a:buChar char="•"/>
            </a:pPr>
            <a:r>
              <a:rPr kumimoji="1" lang="en-US" altLang="zh-CN" b="1" dirty="0">
                <a:latin typeface="Arial" panose="020B0604020202020204" pitchFamily="34" charset="0"/>
                <a:ea typeface="宋体" panose="02010600030101010101" pitchFamily="2" charset="-122"/>
              </a:rPr>
              <a:t>Consideration on potential new use cases</a:t>
            </a:r>
          </a:p>
        </p:txBody>
      </p:sp>
      <p:sp>
        <p:nvSpPr>
          <p:cNvPr id="38" name="矩形 37"/>
          <p:cNvSpPr/>
          <p:nvPr/>
        </p:nvSpPr>
        <p:spPr>
          <a:xfrm>
            <a:off x="624838" y="3876468"/>
            <a:ext cx="5497560" cy="1015663"/>
          </a:xfrm>
          <a:prstGeom prst="rect">
            <a:avLst/>
          </a:prstGeom>
        </p:spPr>
        <p:txBody>
          <a:bodyPr wrap="square">
            <a:spAutoFit/>
          </a:bodyPr>
          <a:lstStyle/>
          <a:p>
            <a:r>
              <a:rPr lang="en-US" altLang="zh-CN" sz="1600" dirty="0">
                <a:latin typeface="Calibri" panose="020F0502020204030204" pitchFamily="34" charset="0"/>
                <a:ea typeface="华文细黑" panose="02010600040101010101" pitchFamily="2" charset="-122"/>
                <a:cs typeface="Calibri" panose="020F0502020204030204" pitchFamily="34" charset="0"/>
              </a:rPr>
              <a:t>Rel-19 should enhance Rel-18 use cases if any, and continue to work on potential new use cases which benefit from using AI/ML techniques</a:t>
            </a:r>
          </a:p>
          <a:p>
            <a:endParaRPr lang="en-US" altLang="zh-CN" sz="1200" dirty="0">
              <a:latin typeface="Calibri" panose="020F0502020204030204" pitchFamily="34" charset="0"/>
              <a:ea typeface="华文细黑" panose="02010600040101010101" pitchFamily="2" charset="-122"/>
              <a:cs typeface="Calibri" panose="020F0502020204030204" pitchFamily="34" charset="0"/>
            </a:endParaRPr>
          </a:p>
        </p:txBody>
      </p:sp>
    </p:spTree>
    <p:extLst>
      <p:ext uri="{BB962C8B-B14F-4D97-AF65-F5344CB8AC3E}">
        <p14:creationId xmlns:p14="http://schemas.microsoft.com/office/powerpoint/2010/main" val="138692197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6">
            <a:extLst>
              <a:ext uri="{FF2B5EF4-FFF2-40B4-BE49-F238E27FC236}">
                <a16:creationId xmlns:a16="http://schemas.microsoft.com/office/drawing/2014/main" xmlns="" id="{17B32246-59AB-449A-86D4-1C43BD5C20D5}"/>
              </a:ext>
            </a:extLst>
          </p:cNvPr>
          <p:cNvSpPr/>
          <p:nvPr/>
        </p:nvSpPr>
        <p:spPr>
          <a:xfrm>
            <a:off x="6318868" y="1100370"/>
            <a:ext cx="5370624" cy="51805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 name="Subtitle 1">
            <a:extLst>
              <a:ext uri="{FF2B5EF4-FFF2-40B4-BE49-F238E27FC236}">
                <a16:creationId xmlns:a16="http://schemas.microsoft.com/office/drawing/2014/main" xmlns="" id="{5A650D89-683C-42A5-913B-E207AD6CEAEA}"/>
              </a:ext>
            </a:extLst>
          </p:cNvPr>
          <p:cNvSpPr>
            <a:spLocks noGrp="1"/>
          </p:cNvSpPr>
          <p:nvPr>
            <p:ph type="subTitle" idx="1"/>
          </p:nvPr>
        </p:nvSpPr>
        <p:spPr>
          <a:xfrm>
            <a:off x="232787" y="282200"/>
            <a:ext cx="10740640" cy="537064"/>
          </a:xfrm>
        </p:spPr>
        <p:txBody>
          <a:bodyPr>
            <a:normAutofit/>
          </a:bodyPr>
          <a:lstStyle/>
          <a:p>
            <a:r>
              <a:rPr lang="en-US" altLang="zh-CN" dirty="0"/>
              <a:t>SON/MDT enhancements in Rel-19 (RWS-230189)</a:t>
            </a:r>
            <a:endParaRPr lang="zh-CN" altLang="en-US" dirty="0"/>
          </a:p>
        </p:txBody>
      </p:sp>
      <p:sp>
        <p:nvSpPr>
          <p:cNvPr id="21" name="标题 1"/>
          <p:cNvSpPr>
            <a:spLocks noGrp="1"/>
          </p:cNvSpPr>
          <p:nvPr/>
        </p:nvSpPr>
        <p:spPr bwMode="auto">
          <a:xfrm>
            <a:off x="6318868" y="3073267"/>
            <a:ext cx="5334759" cy="1273067"/>
          </a:xfrm>
          <a:prstGeom prst="rect">
            <a:avLst/>
          </a:prstGeom>
          <a:noFill/>
          <a:ln w="9525">
            <a:noFill/>
            <a:miter lim="800000"/>
            <a:headEnd/>
            <a:tailEnd/>
          </a:ln>
        </p:spPr>
        <p:txBody>
          <a:bodyPr vert="horz" wrap="square" lIns="80050" tIns="40028" rIns="80050" bIns="40028" numCol="1" anchor="ctr" anchorCtr="0" compatLnSpc="1">
            <a:prstTxWarp prst="textNoShape">
              <a:avLst/>
            </a:prstTxWarp>
          </a:bodyPr>
          <a:lstStyle>
            <a:lvl1pPr algn="l" defTabSz="1065693" rtl="0" eaLnBrk="0" fontAlgn="base" hangingPunct="0">
              <a:spcBef>
                <a:spcPct val="0"/>
              </a:spcBef>
              <a:spcAft>
                <a:spcPct val="0"/>
              </a:spcAft>
              <a:defRPr sz="3200">
                <a:solidFill>
                  <a:srgbClr val="990000"/>
                </a:solidFill>
                <a:latin typeface="微软雅黑" panose="020B0503020204020204" pitchFamily="34" charset="-122"/>
                <a:ea typeface="微软雅黑" panose="020B0503020204020204" pitchFamily="34" charset="-122"/>
                <a:cs typeface="+mj-cs"/>
              </a:defRPr>
            </a:lvl1pPr>
            <a:lvl2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2pPr>
            <a:lvl3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3pPr>
            <a:lvl4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4pPr>
            <a:lvl5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5pPr>
            <a:lvl6pPr marL="608893" algn="l" defTabSz="1067681" rtl="0" fontAlgn="base">
              <a:spcBef>
                <a:spcPct val="0"/>
              </a:spcBef>
              <a:spcAft>
                <a:spcPct val="0"/>
              </a:spcAft>
              <a:defRPr sz="4533">
                <a:solidFill>
                  <a:srgbClr val="990000"/>
                </a:solidFill>
                <a:latin typeface="FrutigerNext LT Medium" pitchFamily="34" charset="0"/>
                <a:ea typeface="黑体" pitchFamily="2" charset="-122"/>
              </a:defRPr>
            </a:lvl6pPr>
            <a:lvl7pPr marL="1217790" algn="l" defTabSz="1067681" rtl="0" fontAlgn="base">
              <a:spcBef>
                <a:spcPct val="0"/>
              </a:spcBef>
              <a:spcAft>
                <a:spcPct val="0"/>
              </a:spcAft>
              <a:defRPr sz="4533">
                <a:solidFill>
                  <a:srgbClr val="990000"/>
                </a:solidFill>
                <a:latin typeface="FrutigerNext LT Medium" pitchFamily="34" charset="0"/>
                <a:ea typeface="黑体" pitchFamily="2" charset="-122"/>
              </a:defRPr>
            </a:lvl7pPr>
            <a:lvl8pPr marL="1826686" algn="l" defTabSz="1067681" rtl="0" fontAlgn="base">
              <a:spcBef>
                <a:spcPct val="0"/>
              </a:spcBef>
              <a:spcAft>
                <a:spcPct val="0"/>
              </a:spcAft>
              <a:defRPr sz="4533">
                <a:solidFill>
                  <a:srgbClr val="990000"/>
                </a:solidFill>
                <a:latin typeface="FrutigerNext LT Medium" pitchFamily="34" charset="0"/>
                <a:ea typeface="黑体" pitchFamily="2" charset="-122"/>
              </a:defRPr>
            </a:lvl8pPr>
            <a:lvl9pPr marL="2435582" algn="l" defTabSz="1067681" rtl="0" fontAlgn="base">
              <a:spcBef>
                <a:spcPct val="0"/>
              </a:spcBef>
              <a:spcAft>
                <a:spcPct val="0"/>
              </a:spcAft>
              <a:defRPr sz="4533">
                <a:solidFill>
                  <a:srgbClr val="990000"/>
                </a:solidFill>
                <a:latin typeface="FrutigerNext LT Medium" pitchFamily="34" charset="0"/>
                <a:ea typeface="黑体" pitchFamily="2" charset="-122"/>
              </a:defRPr>
            </a:lvl9pPr>
          </a:lstStyle>
          <a:p>
            <a:pPr marL="296858" lvl="0" indent="-285750" defTabSz="1187323" eaLnBrk="1" fontAlgn="auto" hangingPunct="1">
              <a:spcAft>
                <a:spcPts val="600"/>
              </a:spcAft>
              <a:buClr>
                <a:srgbClr val="000000"/>
              </a:buClr>
              <a:buFont typeface="Arial" panose="020B0604020202020204" pitchFamily="34" charset="0"/>
              <a:buChar char="•"/>
              <a:tabLst>
                <a:tab pos="1207605" algn="ctr"/>
              </a:tabLst>
            </a:pPr>
            <a:r>
              <a:rPr kumimoji="1" lang="en-US" altLang="zh-CN" sz="1800" b="1" dirty="0">
                <a:solidFill>
                  <a:schemeClr val="tx1"/>
                </a:solidFill>
                <a:latin typeface="Arial" panose="020B0604020202020204" pitchFamily="34" charset="0"/>
                <a:ea typeface="宋体" panose="02010600030101010101" pitchFamily="2" charset="-122"/>
                <a:cs typeface="+mn-cs"/>
              </a:rPr>
              <a:t>Support of </a:t>
            </a:r>
            <a:r>
              <a:rPr kumimoji="1" lang="en-US" altLang="zh-CN" sz="1800" b="1" dirty="0" smtClean="0">
                <a:solidFill>
                  <a:schemeClr val="tx1"/>
                </a:solidFill>
                <a:latin typeface="Arial" panose="020B0604020202020204" pitchFamily="34" charset="0"/>
                <a:ea typeface="宋体" panose="02010600030101010101" pitchFamily="2" charset="-122"/>
                <a:cs typeface="+mn-cs"/>
              </a:rPr>
              <a:t>leftover </a:t>
            </a:r>
            <a:r>
              <a:rPr kumimoji="1" lang="en-US" altLang="zh-CN" sz="1800" b="1" dirty="0">
                <a:solidFill>
                  <a:schemeClr val="tx1"/>
                </a:solidFill>
                <a:latin typeface="Arial" panose="020B0604020202020204" pitchFamily="34" charset="0"/>
                <a:ea typeface="宋体" panose="02010600030101010101" pitchFamily="2" charset="-122"/>
                <a:cs typeface="+mn-cs"/>
              </a:rPr>
              <a:t>item from Rel-18 not completed on time</a:t>
            </a:r>
          </a:p>
          <a:p>
            <a:pPr marL="625475"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i.e. Voice fallback redirection, </a:t>
            </a: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SCG</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failure in MR-DC</a:t>
            </a:r>
          </a:p>
          <a:p>
            <a:pPr marL="625475"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e.g. SON/MDT for </a:t>
            </a: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NPN</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Successful MCG fast recovery, pending to the progress</a:t>
            </a:r>
          </a:p>
          <a:p>
            <a:pPr marL="296858" indent="-285750" defTabSz="1187323" eaLnBrk="1" fontAlgn="auto" hangingPunct="1">
              <a:spcAft>
                <a:spcPts val="600"/>
              </a:spcAft>
              <a:buClr>
                <a:srgbClr val="000000"/>
              </a:buClr>
              <a:buFont typeface="Arial" panose="020B0604020202020204" pitchFamily="34" charset="0"/>
              <a:buChar char="•"/>
              <a:tabLst>
                <a:tab pos="1207605" algn="ctr"/>
              </a:tabLst>
            </a:pPr>
            <a:r>
              <a:rPr kumimoji="1" lang="en-US" altLang="zh-CN" sz="1800" b="1" dirty="0">
                <a:solidFill>
                  <a:schemeClr val="tx1"/>
                </a:solidFill>
                <a:latin typeface="Arial" panose="020B0604020202020204" pitchFamily="34" charset="0"/>
                <a:ea typeface="宋体" panose="02010600030101010101" pitchFamily="2" charset="-122"/>
                <a:cs typeface="+mn-cs"/>
              </a:rPr>
              <a:t>Support of SON/MDT enhancements for:</a:t>
            </a:r>
          </a:p>
          <a:p>
            <a:pPr marL="625475"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NR mobility enhancements </a:t>
            </a:r>
          </a:p>
          <a:p>
            <a:pPr marL="625475"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IAB </a:t>
            </a:r>
          </a:p>
          <a:p>
            <a:pPr marL="625475" lvl="1" indent="-266700" defTabSz="1187323" eaLnBrk="1" fontAlgn="auto" hangingPunct="1">
              <a:spcAft>
                <a:spcPts val="600"/>
              </a:spcAft>
              <a:buClr>
                <a:srgbClr val="1D1D1A"/>
              </a:buClr>
              <a:buFont typeface=".AppleSystemUIFont"/>
              <a:buChar char="&gt;"/>
              <a:tabLst>
                <a:tab pos="1207605" algn="ctr"/>
              </a:tabLst>
            </a:pP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SL Relay</a:t>
            </a:r>
          </a:p>
          <a:p>
            <a:pPr marL="625475" lvl="1" indent="-266700" defTabSz="1187323" eaLnBrk="1" fontAlgn="auto" hangingPunct="1">
              <a:spcAft>
                <a:spcPts val="600"/>
              </a:spcAft>
              <a:buClr>
                <a:srgbClr val="1D1D1A"/>
              </a:buClr>
              <a:buFont typeface=".AppleSystemUIFont"/>
              <a:buChar char="&gt;"/>
              <a:tabLst>
                <a:tab pos="1207605" algn="ctr"/>
              </a:tabLst>
            </a:pPr>
            <a:r>
              <a:rPr lang="en-US" altLang="zh-CN" sz="16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Sidelink</a:t>
            </a:r>
            <a:r>
              <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V2X</a:t>
            </a:r>
          </a:p>
          <a:p>
            <a:pPr marL="296858" indent="-285750" defTabSz="1187323" eaLnBrk="1" fontAlgn="auto" hangingPunct="1">
              <a:spcAft>
                <a:spcPts val="600"/>
              </a:spcAft>
              <a:buClr>
                <a:srgbClr val="000000"/>
              </a:buClr>
              <a:buFont typeface="Arial" panose="020B0604020202020204" pitchFamily="34" charset="0"/>
              <a:buChar char="•"/>
              <a:tabLst>
                <a:tab pos="1207605" algn="ctr"/>
              </a:tabLst>
            </a:pPr>
            <a:r>
              <a:rPr kumimoji="1" lang="en-US" altLang="zh-CN" sz="1800" b="1" dirty="0">
                <a:solidFill>
                  <a:schemeClr val="tx1"/>
                </a:solidFill>
                <a:latin typeface="Arial" panose="020B0604020202020204" pitchFamily="34" charset="0"/>
                <a:ea typeface="宋体" panose="02010600030101010101" pitchFamily="2" charset="-122"/>
                <a:cs typeface="+mn-cs"/>
              </a:rPr>
              <a:t>Support of signaling based logged MDT for IAB, SL-Relay, Slicing and fast SCG (de)activation</a:t>
            </a:r>
          </a:p>
          <a:p>
            <a:pPr marL="296858" indent="-285750" defTabSz="1187323" eaLnBrk="1" fontAlgn="auto" hangingPunct="1">
              <a:spcAft>
                <a:spcPts val="600"/>
              </a:spcAft>
              <a:buClr>
                <a:srgbClr val="000000"/>
              </a:buClr>
              <a:buFont typeface="Arial" panose="020B0604020202020204" pitchFamily="34" charset="0"/>
              <a:buChar char="•"/>
              <a:tabLst>
                <a:tab pos="1207605" algn="ctr"/>
              </a:tabLst>
            </a:pPr>
            <a:r>
              <a:rPr kumimoji="1" lang="en-US" altLang="zh-CN" sz="1800" b="1" dirty="0">
                <a:solidFill>
                  <a:schemeClr val="tx1"/>
                </a:solidFill>
                <a:latin typeface="Arial" panose="020B0604020202020204" pitchFamily="34" charset="0"/>
                <a:ea typeface="宋体" panose="02010600030101010101" pitchFamily="2" charset="-122"/>
                <a:cs typeface="+mn-cs"/>
              </a:rPr>
              <a:t>Support MDT latency measurement for IAB</a:t>
            </a:r>
          </a:p>
          <a:p>
            <a:pPr marL="296858" indent="-285750" defTabSz="1187323" eaLnBrk="1" fontAlgn="auto" hangingPunct="1">
              <a:spcAft>
                <a:spcPts val="600"/>
              </a:spcAft>
              <a:buClr>
                <a:srgbClr val="000000"/>
              </a:buClr>
              <a:buFont typeface="Arial" panose="020B0604020202020204" pitchFamily="34" charset="0"/>
              <a:buChar char="•"/>
              <a:tabLst>
                <a:tab pos="1207605" algn="ctr"/>
              </a:tabLst>
            </a:pPr>
            <a:endParaRPr kumimoji="1" lang="en-US" altLang="zh-CN" sz="1400" b="1" dirty="0">
              <a:solidFill>
                <a:schemeClr val="tx1"/>
              </a:solidFill>
              <a:latin typeface="Arial" panose="020B0604020202020204" pitchFamily="34" charset="0"/>
              <a:ea typeface="宋体" panose="02010600030101010101" pitchFamily="2" charset="-122"/>
              <a:cs typeface="+mn-cs"/>
            </a:endParaRPr>
          </a:p>
        </p:txBody>
      </p:sp>
      <p:sp>
        <p:nvSpPr>
          <p:cNvPr id="22" name="文本框 21"/>
          <p:cNvSpPr txBox="1"/>
          <p:nvPr/>
        </p:nvSpPr>
        <p:spPr>
          <a:xfrm>
            <a:off x="8270605" y="981836"/>
            <a:ext cx="1247775" cy="246221"/>
          </a:xfrm>
          <a:prstGeom prst="rect">
            <a:avLst/>
          </a:prstGeom>
          <a:solidFill>
            <a:schemeClr val="tx2"/>
          </a:solidFill>
        </p:spPr>
        <p:txBody>
          <a:bodyPr wrap="square" lIns="0" tIns="0" rIns="0" bIns="0" rtlCol="0">
            <a:spAutoFit/>
          </a:bodyPr>
          <a:lstStyle/>
          <a:p>
            <a:pPr algn="ctr"/>
            <a:r>
              <a:rPr kumimoji="1" lang="en-US" altLang="zh-CN" sz="1600" b="1" dirty="0">
                <a:solidFill>
                  <a:srgbClr val="C00000"/>
                </a:solidFill>
                <a:latin typeface="Arial" panose="020B0604020202020204" pitchFamily="34" charset="0"/>
                <a:ea typeface="宋体" panose="02010600030101010101" pitchFamily="2" charset="-122"/>
              </a:rPr>
              <a:t>Proposals</a:t>
            </a:r>
            <a:endParaRPr kumimoji="1" lang="zh-CN" altLang="en-US" sz="1600" b="1" dirty="0">
              <a:solidFill>
                <a:srgbClr val="C00000"/>
              </a:solidFill>
              <a:latin typeface="Arial" panose="020B0604020202020204" pitchFamily="34" charset="0"/>
              <a:ea typeface="宋体" panose="02010600030101010101" pitchFamily="2" charset="-122"/>
            </a:endParaRPr>
          </a:p>
        </p:txBody>
      </p:sp>
      <p:sp>
        <p:nvSpPr>
          <p:cNvPr id="27" name="圆角矩形 16">
            <a:extLst>
              <a:ext uri="{FF2B5EF4-FFF2-40B4-BE49-F238E27FC236}">
                <a16:creationId xmlns:a16="http://schemas.microsoft.com/office/drawing/2014/main" xmlns="" id="{17B32246-59AB-449A-86D4-1C43BD5C20D5}"/>
              </a:ext>
            </a:extLst>
          </p:cNvPr>
          <p:cNvSpPr/>
          <p:nvPr/>
        </p:nvSpPr>
        <p:spPr>
          <a:xfrm>
            <a:off x="428367" y="1104946"/>
            <a:ext cx="5753065" cy="51805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8" name="文本框 27">
            <a:extLst>
              <a:ext uri="{FF2B5EF4-FFF2-40B4-BE49-F238E27FC236}">
                <a16:creationId xmlns:a16="http://schemas.microsoft.com/office/drawing/2014/main" xmlns="" id="{BD0461AE-1DBE-4737-B181-B7E840CE3C18}"/>
              </a:ext>
            </a:extLst>
          </p:cNvPr>
          <p:cNvSpPr txBox="1"/>
          <p:nvPr/>
        </p:nvSpPr>
        <p:spPr>
          <a:xfrm>
            <a:off x="2517639" y="935669"/>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31" name="矩形 30"/>
          <p:cNvSpPr/>
          <p:nvPr/>
        </p:nvSpPr>
        <p:spPr>
          <a:xfrm>
            <a:off x="428368" y="1332157"/>
            <a:ext cx="3833101" cy="369332"/>
          </a:xfrm>
          <a:prstGeom prst="rect">
            <a:avLst/>
          </a:prstGeom>
        </p:spPr>
        <p:txBody>
          <a:bodyPr wrap="none">
            <a:spAutoFit/>
          </a:bodyPr>
          <a:lstStyle/>
          <a:p>
            <a:pPr marL="285750" indent="-285750">
              <a:spcBef>
                <a:spcPts val="600"/>
              </a:spcBef>
              <a:spcAft>
                <a:spcPts val="200"/>
              </a:spcAft>
              <a:buFont typeface="Arial" panose="020B0604020202020204" pitchFamily="34" charset="0"/>
              <a:buChar char="•"/>
            </a:pPr>
            <a:r>
              <a:rPr kumimoji="1" lang="en-US" altLang="zh-CN" b="1" dirty="0">
                <a:latin typeface="Arial" panose="020B0604020202020204" pitchFamily="34" charset="0"/>
                <a:ea typeface="宋体" panose="02010600030101010101" pitchFamily="2" charset="-122"/>
              </a:rPr>
              <a:t>Continuation of Rel-18 leftover</a:t>
            </a:r>
          </a:p>
        </p:txBody>
      </p:sp>
      <p:sp>
        <p:nvSpPr>
          <p:cNvPr id="32" name="矩形 31"/>
          <p:cNvSpPr/>
          <p:nvPr/>
        </p:nvSpPr>
        <p:spPr>
          <a:xfrm>
            <a:off x="646841" y="1698967"/>
            <a:ext cx="5472978" cy="2554545"/>
          </a:xfrm>
          <a:prstGeom prst="rect">
            <a:avLst/>
          </a:prstGeom>
        </p:spPr>
        <p:txBody>
          <a:bodyPr wrap="square">
            <a:spAutoFit/>
          </a:bodyPr>
          <a:lstStyle/>
          <a:p>
            <a:r>
              <a:rPr lang="en-US" altLang="zh-CN" sz="1600" dirty="0">
                <a:latin typeface="Calibri" panose="020F0502020204030204" pitchFamily="34" charset="0"/>
                <a:ea typeface="华文细黑" panose="02010600040101010101" pitchFamily="2" charset="-122"/>
                <a:cs typeface="Calibri" panose="020F0502020204030204" pitchFamily="34" charset="0"/>
              </a:rPr>
              <a:t>Rel-18 will complete SON/MDT enhancements for many features, including  SON features for MRO for MR-DC SCG failure scenario, and MRO enhancement for inter-system handover voice fallback, SON/MDT enhancements for MR-DC CPAC, Successful </a:t>
            </a:r>
            <a:r>
              <a:rPr lang="en-US" altLang="zh-CN" sz="1600" dirty="0" err="1">
                <a:latin typeface="Calibri" panose="020F0502020204030204" pitchFamily="34" charset="0"/>
                <a:ea typeface="华文细黑" panose="02010600040101010101" pitchFamily="2" charset="-122"/>
                <a:cs typeface="Calibri" panose="020F0502020204030204" pitchFamily="34" charset="0"/>
              </a:rPr>
              <a:t>PScell</a:t>
            </a:r>
            <a:r>
              <a:rPr lang="en-US" altLang="zh-CN" sz="1600" dirty="0">
                <a:latin typeface="Calibri" panose="020F0502020204030204" pitchFamily="34" charset="0"/>
                <a:ea typeface="华文细黑" panose="02010600040101010101" pitchFamily="2" charset="-122"/>
                <a:cs typeface="Calibri" panose="020F0502020204030204" pitchFamily="34" charset="0"/>
              </a:rPr>
              <a:t> change report, Successful Handover Report (e.g. inter-RAT), </a:t>
            </a:r>
            <a:r>
              <a:rPr lang="en-US" altLang="zh-CN" sz="1600" dirty="0" err="1">
                <a:latin typeface="Calibri" panose="020F0502020204030204" pitchFamily="34" charset="0"/>
                <a:ea typeface="华文细黑" panose="02010600040101010101" pitchFamily="2" charset="-122"/>
                <a:cs typeface="Calibri" panose="020F0502020204030204" pitchFamily="34" charset="0"/>
              </a:rPr>
              <a:t>NPN</a:t>
            </a:r>
            <a:r>
              <a:rPr lang="en-US" altLang="zh-CN" sz="1600" dirty="0">
                <a:latin typeface="Calibri" panose="020F0502020204030204" pitchFamily="34" charset="0"/>
                <a:ea typeface="华文细黑" panose="02010600040101010101" pitchFamily="2" charset="-122"/>
                <a:cs typeface="Calibri" panose="020F0502020204030204" pitchFamily="34" charset="0"/>
              </a:rPr>
              <a:t>, etc., and MDT enhancements for inter-RAT mobility from </a:t>
            </a:r>
            <a:r>
              <a:rPr lang="en-US" altLang="zh-CN" sz="1600" dirty="0" err="1">
                <a:latin typeface="Calibri" panose="020F0502020204030204" pitchFamily="34" charset="0"/>
                <a:ea typeface="华文细黑" panose="02010600040101010101" pitchFamily="2" charset="-122"/>
                <a:cs typeface="Calibri" panose="020F0502020204030204" pitchFamily="34" charset="0"/>
              </a:rPr>
              <a:t>4G</a:t>
            </a:r>
            <a:r>
              <a:rPr lang="en-US" altLang="zh-CN" sz="1600" dirty="0">
                <a:latin typeface="Calibri" panose="020F0502020204030204" pitchFamily="34" charset="0"/>
                <a:ea typeface="华文细黑" panose="02010600040101010101" pitchFamily="2" charset="-122"/>
                <a:cs typeface="Calibri" panose="020F0502020204030204" pitchFamily="34" charset="0"/>
              </a:rPr>
              <a:t> to 5G, and so on.</a:t>
            </a:r>
          </a:p>
          <a:p>
            <a:r>
              <a:rPr lang="en-US" altLang="zh-CN" sz="1600" dirty="0">
                <a:latin typeface="Calibri" panose="020F0502020204030204" pitchFamily="34" charset="0"/>
                <a:ea typeface="华文细黑" panose="02010600040101010101" pitchFamily="2" charset="-122"/>
                <a:cs typeface="Calibri" panose="020F0502020204030204" pitchFamily="34" charset="0"/>
              </a:rPr>
              <a:t>Some of Rel-18 objectives, however, are down prioritized, such as Voice fallback redirection, SCG failure in MR-DC and SON/MDT for NPN</a:t>
            </a:r>
            <a:endParaRPr lang="zh-CN" altLang="en-US" sz="1600" dirty="0"/>
          </a:p>
        </p:txBody>
      </p:sp>
      <p:sp>
        <p:nvSpPr>
          <p:cNvPr id="36" name="矩形 35"/>
          <p:cNvSpPr/>
          <p:nvPr/>
        </p:nvSpPr>
        <p:spPr>
          <a:xfrm>
            <a:off x="349710" y="4421536"/>
            <a:ext cx="2666114" cy="369332"/>
          </a:xfrm>
          <a:prstGeom prst="rect">
            <a:avLst/>
          </a:prstGeom>
        </p:spPr>
        <p:txBody>
          <a:bodyPr wrap="none">
            <a:spAutoFit/>
          </a:bodyPr>
          <a:lstStyle/>
          <a:p>
            <a:pPr marL="285750" indent="-285750">
              <a:spcBef>
                <a:spcPts val="600"/>
              </a:spcBef>
              <a:spcAft>
                <a:spcPts val="200"/>
              </a:spcAft>
              <a:buFont typeface="Arial" panose="020B0604020202020204" pitchFamily="34" charset="0"/>
              <a:buChar char="•"/>
            </a:pPr>
            <a:r>
              <a:rPr kumimoji="1" lang="en-US" altLang="zh-CN" b="1" dirty="0">
                <a:latin typeface="Arial" panose="020B0604020202020204" pitchFamily="34" charset="0"/>
                <a:ea typeface="宋体" panose="02010600030101010101" pitchFamily="2" charset="-122"/>
              </a:rPr>
              <a:t>New Rel-18 features</a:t>
            </a:r>
          </a:p>
        </p:txBody>
      </p:sp>
      <p:sp>
        <p:nvSpPr>
          <p:cNvPr id="38" name="矩形 37"/>
          <p:cNvSpPr/>
          <p:nvPr/>
        </p:nvSpPr>
        <p:spPr>
          <a:xfrm>
            <a:off x="646841" y="4790868"/>
            <a:ext cx="5497560" cy="1508105"/>
          </a:xfrm>
          <a:prstGeom prst="rect">
            <a:avLst/>
          </a:prstGeom>
        </p:spPr>
        <p:txBody>
          <a:bodyPr wrap="square">
            <a:spAutoFit/>
          </a:bodyPr>
          <a:lstStyle/>
          <a:p>
            <a:r>
              <a:rPr lang="en-US" altLang="zh-CN" sz="1600" dirty="0">
                <a:latin typeface="Calibri" panose="020F0502020204030204" pitchFamily="34" charset="0"/>
                <a:ea typeface="华文细黑" panose="02010600040101010101" pitchFamily="2" charset="-122"/>
                <a:cs typeface="Calibri" panose="020F0502020204030204" pitchFamily="34" charset="0"/>
              </a:rPr>
              <a:t>In Rel-18, new features were introduced, </a:t>
            </a:r>
            <a:r>
              <a:rPr lang="en-US" altLang="zh-CN" sz="1600" dirty="0" err="1">
                <a:latin typeface="Calibri" panose="020F0502020204030204" pitchFamily="34" charset="0"/>
                <a:ea typeface="华文细黑" panose="02010600040101010101" pitchFamily="2" charset="-122"/>
                <a:cs typeface="Calibri" panose="020F0502020204030204" pitchFamily="34" charset="0"/>
              </a:rPr>
              <a:t>e.g</a:t>
            </a:r>
            <a:r>
              <a:rPr lang="en-US" altLang="zh-CN" sz="1600" dirty="0">
                <a:latin typeface="Calibri" panose="020F0502020204030204" pitchFamily="34" charset="0"/>
                <a:ea typeface="华文细黑" panose="02010600040101010101" pitchFamily="2" charset="-122"/>
                <a:cs typeface="Calibri" panose="020F0502020204030204" pitchFamily="34" charset="0"/>
              </a:rPr>
              <a:t> LTM, IAB, V2X, SL, SDT etc.,  for which some SON/MDT enhancements deserved; For example, consider successful or failed LTM, to introduce RLF report for SL, to introduce IAB backhaul RLF report, to evaluate too late handover for UAV, to consider logged MDT for SDT, </a:t>
            </a:r>
            <a:r>
              <a:rPr lang="en-US" altLang="zh-CN" sz="1600" dirty="0" err="1">
                <a:latin typeface="Calibri" panose="020F0502020204030204" pitchFamily="34" charset="0"/>
                <a:ea typeface="华文细黑" panose="02010600040101010101" pitchFamily="2" charset="-122"/>
                <a:cs typeface="Calibri" panose="020F0502020204030204" pitchFamily="34" charset="0"/>
              </a:rPr>
              <a:t>etc</a:t>
            </a:r>
            <a:r>
              <a:rPr lang="en-US" altLang="zh-CN" sz="1600" dirty="0">
                <a:latin typeface="Calibri" panose="020F0502020204030204" pitchFamily="34" charset="0"/>
                <a:ea typeface="华文细黑" panose="02010600040101010101" pitchFamily="2" charset="-122"/>
                <a:cs typeface="Calibri" panose="020F0502020204030204" pitchFamily="34" charset="0"/>
              </a:rPr>
              <a:t>…</a:t>
            </a:r>
          </a:p>
          <a:p>
            <a:endParaRPr lang="en-US" altLang="zh-CN" sz="1200" dirty="0">
              <a:latin typeface="Calibri" panose="020F0502020204030204" pitchFamily="34" charset="0"/>
              <a:ea typeface="华文细黑" panose="02010600040101010101" pitchFamily="2" charset="-122"/>
              <a:cs typeface="Calibri" panose="020F0502020204030204" pitchFamily="34" charset="0"/>
            </a:endParaRPr>
          </a:p>
        </p:txBody>
      </p:sp>
      <p:sp>
        <p:nvSpPr>
          <p:cNvPr id="14" name="矩形 13">
            <a:extLst>
              <a:ext uri="{FF2B5EF4-FFF2-40B4-BE49-F238E27FC236}">
                <a16:creationId xmlns:a16="http://schemas.microsoft.com/office/drawing/2014/main" xmlns="" id="{7284A06E-2233-4577-B998-04384AFD649A}"/>
              </a:ext>
            </a:extLst>
          </p:cNvPr>
          <p:cNvSpPr/>
          <p:nvPr/>
        </p:nvSpPr>
        <p:spPr>
          <a:xfrm>
            <a:off x="616531" y="4177057"/>
            <a:ext cx="5472978" cy="338554"/>
          </a:xfrm>
          <a:prstGeom prst="rect">
            <a:avLst/>
          </a:prstGeom>
        </p:spPr>
        <p:txBody>
          <a:bodyPr wrap="square">
            <a:spAutoFit/>
          </a:bodyPr>
          <a:lstStyle/>
          <a:p>
            <a:r>
              <a:rPr lang="en-US" altLang="zh-CN" sz="1600" dirty="0">
                <a:latin typeface="Calibri" panose="020F0502020204030204" pitchFamily="34" charset="0"/>
                <a:ea typeface="华文细黑" panose="02010600040101010101" pitchFamily="2" charset="-122"/>
                <a:cs typeface="Calibri" panose="020F0502020204030204" pitchFamily="34" charset="0"/>
              </a:rPr>
              <a:t>It is proposed to continue potential Rel-18 leftovers</a:t>
            </a:r>
            <a:endParaRPr lang="zh-CN" altLang="en-US" sz="1600" dirty="0">
              <a:latin typeface="Calibri" panose="020F0502020204030204" pitchFamily="34" charset="0"/>
              <a:ea typeface="华文细黑" panose="02010600040101010101" pitchFamily="2" charset="-122"/>
              <a:cs typeface="Calibri" panose="020F0502020204030204" pitchFamily="34" charset="0"/>
            </a:endParaRPr>
          </a:p>
        </p:txBody>
      </p:sp>
    </p:spTree>
    <p:extLst>
      <p:ext uri="{BB962C8B-B14F-4D97-AF65-F5344CB8AC3E}">
        <p14:creationId xmlns:p14="http://schemas.microsoft.com/office/powerpoint/2010/main" val="304052633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D0FCC8B1-CEE6-4DA9-BFBC-A755938983A4}"/>
              </a:ext>
            </a:extLst>
          </p:cNvPr>
          <p:cNvSpPr>
            <a:spLocks noGrp="1"/>
          </p:cNvSpPr>
          <p:nvPr>
            <p:ph type="subTitle" idx="1"/>
          </p:nvPr>
        </p:nvSpPr>
        <p:spPr>
          <a:xfrm>
            <a:off x="285038" y="290961"/>
            <a:ext cx="10740640" cy="479317"/>
          </a:xfrm>
        </p:spPr>
        <p:txBody>
          <a:bodyPr/>
          <a:lstStyle/>
          <a:p>
            <a:r>
              <a:rPr lang="en-US" altLang="zh-CN" dirty="0"/>
              <a:t>NR positioning enhancements in Rel-19 (RWS-230325)</a:t>
            </a:r>
            <a:endParaRPr lang="zh-CN" altLang="en-US" dirty="0"/>
          </a:p>
        </p:txBody>
      </p:sp>
      <p:sp>
        <p:nvSpPr>
          <p:cNvPr id="4" name="矩形 3">
            <a:extLst>
              <a:ext uri="{FF2B5EF4-FFF2-40B4-BE49-F238E27FC236}">
                <a16:creationId xmlns:a16="http://schemas.microsoft.com/office/drawing/2014/main" xmlns="" id="{5A496E37-468F-442D-BB99-7C72ADB25AAB}"/>
              </a:ext>
            </a:extLst>
          </p:cNvPr>
          <p:cNvSpPr/>
          <p:nvPr/>
        </p:nvSpPr>
        <p:spPr>
          <a:xfrm>
            <a:off x="558367" y="5200027"/>
            <a:ext cx="3875114" cy="523220"/>
          </a:xfrm>
          <a:prstGeom prst="rect">
            <a:avLst/>
          </a:prstGeom>
        </p:spPr>
        <p:txBody>
          <a:bodyPr wrap="square">
            <a:spAutoFit/>
          </a:bodyPr>
          <a:lstStyle/>
          <a:p>
            <a:r>
              <a:rPr kumimoji="1" lang="en-US" altLang="zh-CN" sz="1400" dirty="0" err="1">
                <a:solidFill>
                  <a:srgbClr val="000000"/>
                </a:solidFill>
                <a:ea typeface="Microsoft YaHei" panose="020B0503020204020204" pitchFamily="34" charset="-122"/>
              </a:rPr>
              <a:t>IIoT</a:t>
            </a:r>
            <a:r>
              <a:rPr kumimoji="1" lang="en-US" altLang="zh-CN" sz="1400" dirty="0">
                <a:solidFill>
                  <a:srgbClr val="000000"/>
                </a:solidFill>
                <a:ea typeface="Microsoft YaHei" panose="020B0503020204020204" pitchFamily="34" charset="-122"/>
              </a:rPr>
              <a:t> positioning evolution to support 10cm level accuracy for AGV</a:t>
            </a:r>
            <a:endParaRPr lang="zh-CN" altLang="en-US" sz="1400" dirty="0"/>
          </a:p>
        </p:txBody>
      </p:sp>
      <p:grpSp>
        <p:nvGrpSpPr>
          <p:cNvPr id="44" name="组合 43">
            <a:extLst>
              <a:ext uri="{FF2B5EF4-FFF2-40B4-BE49-F238E27FC236}">
                <a16:creationId xmlns:a16="http://schemas.microsoft.com/office/drawing/2014/main" xmlns="" id="{DFFB17BB-1A08-4B8E-8908-EE6968237C2C}"/>
              </a:ext>
            </a:extLst>
          </p:cNvPr>
          <p:cNvGrpSpPr/>
          <p:nvPr/>
        </p:nvGrpSpPr>
        <p:grpSpPr>
          <a:xfrm>
            <a:off x="783163" y="2662426"/>
            <a:ext cx="3813959" cy="2515470"/>
            <a:chOff x="936195" y="1688564"/>
            <a:chExt cx="3813959" cy="2515470"/>
          </a:xfrm>
        </p:grpSpPr>
        <p:grpSp>
          <p:nvGrpSpPr>
            <p:cNvPr id="8" name="组合 7">
              <a:extLst>
                <a:ext uri="{FF2B5EF4-FFF2-40B4-BE49-F238E27FC236}">
                  <a16:creationId xmlns:a16="http://schemas.microsoft.com/office/drawing/2014/main" xmlns="" id="{9F6086DF-A6DE-47F9-A3FA-8AFAD6E9E472}"/>
                </a:ext>
              </a:extLst>
            </p:cNvPr>
            <p:cNvGrpSpPr/>
            <p:nvPr/>
          </p:nvGrpSpPr>
          <p:grpSpPr>
            <a:xfrm>
              <a:off x="936195" y="1688564"/>
              <a:ext cx="3425522" cy="2515470"/>
              <a:chOff x="816651" y="2311454"/>
              <a:chExt cx="3137512" cy="2465859"/>
            </a:xfrm>
            <a:scene3d>
              <a:camera prst="isometricTopUp"/>
              <a:lightRig rig="threePt" dir="t"/>
            </a:scene3d>
          </p:grpSpPr>
          <p:grpSp>
            <p:nvGrpSpPr>
              <p:cNvPr id="22" name="组合 21">
                <a:extLst>
                  <a:ext uri="{FF2B5EF4-FFF2-40B4-BE49-F238E27FC236}">
                    <a16:creationId xmlns:a16="http://schemas.microsoft.com/office/drawing/2014/main" xmlns="" id="{BE7CA2A8-6EC1-4D6F-9FF6-3B3598393533}"/>
                  </a:ext>
                </a:extLst>
              </p:cNvPr>
              <p:cNvGrpSpPr/>
              <p:nvPr/>
            </p:nvGrpSpPr>
            <p:grpSpPr>
              <a:xfrm>
                <a:off x="816651" y="2311454"/>
                <a:ext cx="3137512" cy="2465859"/>
                <a:chOff x="816651" y="2311454"/>
                <a:chExt cx="3137512" cy="2465859"/>
              </a:xfrm>
            </p:grpSpPr>
            <p:sp>
              <p:nvSpPr>
                <p:cNvPr id="24" name="矩形: 圆角 23">
                  <a:extLst>
                    <a:ext uri="{FF2B5EF4-FFF2-40B4-BE49-F238E27FC236}">
                      <a16:creationId xmlns:a16="http://schemas.microsoft.com/office/drawing/2014/main" xmlns="" id="{82C6F7DC-6BCE-415A-95FA-E8AF0EB7AA97}"/>
                    </a:ext>
                  </a:extLst>
                </p:cNvPr>
                <p:cNvSpPr/>
                <p:nvPr/>
              </p:nvSpPr>
              <p:spPr>
                <a:xfrm>
                  <a:off x="816652" y="2966770"/>
                  <a:ext cx="2615386" cy="1810543"/>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圆角 24">
                  <a:extLst>
                    <a:ext uri="{FF2B5EF4-FFF2-40B4-BE49-F238E27FC236}">
                      <a16:creationId xmlns:a16="http://schemas.microsoft.com/office/drawing/2014/main" xmlns="" id="{740DA68F-FC39-4FF9-B356-B6778B936E2B}"/>
                    </a:ext>
                  </a:extLst>
                </p:cNvPr>
                <p:cNvSpPr/>
                <p:nvPr/>
              </p:nvSpPr>
              <p:spPr>
                <a:xfrm>
                  <a:off x="1612220" y="2966770"/>
                  <a:ext cx="1826485" cy="1810543"/>
                </a:xfrm>
                <a:prstGeom prst="roundRect">
                  <a:avLst>
                    <a:gd name="adj" fmla="val 5937"/>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圆角 25">
                  <a:extLst>
                    <a:ext uri="{FF2B5EF4-FFF2-40B4-BE49-F238E27FC236}">
                      <a16:creationId xmlns:a16="http://schemas.microsoft.com/office/drawing/2014/main" xmlns="" id="{7CB90C20-47AE-4547-A076-003471306999}"/>
                    </a:ext>
                  </a:extLst>
                </p:cNvPr>
                <p:cNvSpPr/>
                <p:nvPr/>
              </p:nvSpPr>
              <p:spPr>
                <a:xfrm>
                  <a:off x="2385407" y="3489342"/>
                  <a:ext cx="1568756" cy="1287971"/>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矩形: 圆角 26">
                  <a:extLst>
                    <a:ext uri="{FF2B5EF4-FFF2-40B4-BE49-F238E27FC236}">
                      <a16:creationId xmlns:a16="http://schemas.microsoft.com/office/drawing/2014/main" xmlns="" id="{8338E0F3-0CAF-434E-AA71-5C0A93976B4B}"/>
                    </a:ext>
                  </a:extLst>
                </p:cNvPr>
                <p:cNvSpPr/>
                <p:nvPr/>
              </p:nvSpPr>
              <p:spPr>
                <a:xfrm>
                  <a:off x="816651" y="2966770"/>
                  <a:ext cx="795569" cy="1810543"/>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圆角 27">
                  <a:extLst>
                    <a:ext uri="{FF2B5EF4-FFF2-40B4-BE49-F238E27FC236}">
                      <a16:creationId xmlns:a16="http://schemas.microsoft.com/office/drawing/2014/main" xmlns="" id="{C16799A7-24CB-49D7-B209-2B10EC3E2244}"/>
                    </a:ext>
                  </a:extLst>
                </p:cNvPr>
                <p:cNvSpPr/>
                <p:nvPr/>
              </p:nvSpPr>
              <p:spPr>
                <a:xfrm>
                  <a:off x="1612220" y="2311454"/>
                  <a:ext cx="1515134" cy="655317"/>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圆角 28">
                  <a:extLst>
                    <a:ext uri="{FF2B5EF4-FFF2-40B4-BE49-F238E27FC236}">
                      <a16:creationId xmlns:a16="http://schemas.microsoft.com/office/drawing/2014/main" xmlns="" id="{AF09CACD-03BC-457F-BC66-E3799A95B8F4}"/>
                    </a:ext>
                  </a:extLst>
                </p:cNvPr>
                <p:cNvSpPr/>
                <p:nvPr/>
              </p:nvSpPr>
              <p:spPr>
                <a:xfrm>
                  <a:off x="2385407" y="3489341"/>
                  <a:ext cx="1568756" cy="655317"/>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圆角 29">
                  <a:extLst>
                    <a:ext uri="{FF2B5EF4-FFF2-40B4-BE49-F238E27FC236}">
                      <a16:creationId xmlns:a16="http://schemas.microsoft.com/office/drawing/2014/main" xmlns="" id="{35FA9360-C60F-4943-B8FB-7A9621E3D7DA}"/>
                    </a:ext>
                  </a:extLst>
                </p:cNvPr>
                <p:cNvSpPr/>
                <p:nvPr/>
              </p:nvSpPr>
              <p:spPr>
                <a:xfrm>
                  <a:off x="2385407" y="4144658"/>
                  <a:ext cx="1568756" cy="632654"/>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圆角 30">
                  <a:extLst>
                    <a:ext uri="{FF2B5EF4-FFF2-40B4-BE49-F238E27FC236}">
                      <a16:creationId xmlns:a16="http://schemas.microsoft.com/office/drawing/2014/main" xmlns="" id="{88BC6043-4016-442E-841C-F5F5211AF106}"/>
                    </a:ext>
                  </a:extLst>
                </p:cNvPr>
                <p:cNvSpPr/>
                <p:nvPr/>
              </p:nvSpPr>
              <p:spPr>
                <a:xfrm>
                  <a:off x="823435" y="2311454"/>
                  <a:ext cx="788785" cy="655317"/>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cxnSp>
            <p:nvCxnSpPr>
              <p:cNvPr id="23" name="直接连接符 22">
                <a:extLst>
                  <a:ext uri="{FF2B5EF4-FFF2-40B4-BE49-F238E27FC236}">
                    <a16:creationId xmlns:a16="http://schemas.microsoft.com/office/drawing/2014/main" xmlns="" id="{C3C9A02F-5A5F-48B2-9ABB-344E5368E5D8}"/>
                  </a:ext>
                </a:extLst>
              </p:cNvPr>
              <p:cNvCxnSpPr>
                <a:stCxn id="28" idx="1"/>
                <a:endCxn id="27" idx="3"/>
              </p:cNvCxnSpPr>
              <p:nvPr/>
            </p:nvCxnSpPr>
            <p:spPr>
              <a:xfrm>
                <a:off x="1612220" y="2639113"/>
                <a:ext cx="0" cy="123292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立方体 8">
              <a:extLst>
                <a:ext uri="{FF2B5EF4-FFF2-40B4-BE49-F238E27FC236}">
                  <a16:creationId xmlns:a16="http://schemas.microsoft.com/office/drawing/2014/main" xmlns="" id="{7A3930C1-6632-4AD1-835E-939D6EA0F378}"/>
                </a:ext>
              </a:extLst>
            </p:cNvPr>
            <p:cNvSpPr/>
            <p:nvPr/>
          </p:nvSpPr>
          <p:spPr>
            <a:xfrm flipH="1">
              <a:off x="1339349" y="2456897"/>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立方体 9">
              <a:extLst>
                <a:ext uri="{FF2B5EF4-FFF2-40B4-BE49-F238E27FC236}">
                  <a16:creationId xmlns:a16="http://schemas.microsoft.com/office/drawing/2014/main" xmlns="" id="{01553B46-5F26-443A-8EB0-DE952EFEA2A0}"/>
                </a:ext>
              </a:extLst>
            </p:cNvPr>
            <p:cNvSpPr/>
            <p:nvPr/>
          </p:nvSpPr>
          <p:spPr>
            <a:xfrm flipH="1">
              <a:off x="1556705" y="2334326"/>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立方体 10">
              <a:extLst>
                <a:ext uri="{FF2B5EF4-FFF2-40B4-BE49-F238E27FC236}">
                  <a16:creationId xmlns:a16="http://schemas.microsoft.com/office/drawing/2014/main" xmlns="" id="{6FA3B8AC-F115-4088-8933-626A030388BF}"/>
                </a:ext>
              </a:extLst>
            </p:cNvPr>
            <p:cNvSpPr/>
            <p:nvPr/>
          </p:nvSpPr>
          <p:spPr>
            <a:xfrm flipH="1">
              <a:off x="1912883" y="2112761"/>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立方体 11">
              <a:extLst>
                <a:ext uri="{FF2B5EF4-FFF2-40B4-BE49-F238E27FC236}">
                  <a16:creationId xmlns:a16="http://schemas.microsoft.com/office/drawing/2014/main" xmlns="" id="{B6A6FEB1-0772-490C-A81D-DBED9333A39F}"/>
                </a:ext>
              </a:extLst>
            </p:cNvPr>
            <p:cNvSpPr/>
            <p:nvPr/>
          </p:nvSpPr>
          <p:spPr>
            <a:xfrm flipH="1">
              <a:off x="1057186" y="2966688"/>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立方体 12">
              <a:extLst>
                <a:ext uri="{FF2B5EF4-FFF2-40B4-BE49-F238E27FC236}">
                  <a16:creationId xmlns:a16="http://schemas.microsoft.com/office/drawing/2014/main" xmlns="" id="{7D811E8A-C3A0-41D3-8A8C-7F8CBC07BA73}"/>
                </a:ext>
              </a:extLst>
            </p:cNvPr>
            <p:cNvSpPr/>
            <p:nvPr/>
          </p:nvSpPr>
          <p:spPr>
            <a:xfrm flipH="1">
              <a:off x="1785789" y="2587703"/>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立方体 13">
              <a:extLst>
                <a:ext uri="{FF2B5EF4-FFF2-40B4-BE49-F238E27FC236}">
                  <a16:creationId xmlns:a16="http://schemas.microsoft.com/office/drawing/2014/main" xmlns="" id="{B5D25D7A-E2AF-4CED-89D3-005C237BA714}"/>
                </a:ext>
              </a:extLst>
            </p:cNvPr>
            <p:cNvSpPr/>
            <p:nvPr/>
          </p:nvSpPr>
          <p:spPr>
            <a:xfrm flipH="1">
              <a:off x="2003145" y="2465133"/>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立方体 14">
              <a:extLst>
                <a:ext uri="{FF2B5EF4-FFF2-40B4-BE49-F238E27FC236}">
                  <a16:creationId xmlns:a16="http://schemas.microsoft.com/office/drawing/2014/main" xmlns="" id="{7099BF82-F0FF-40EF-8CC6-9882F7254189}"/>
                </a:ext>
              </a:extLst>
            </p:cNvPr>
            <p:cNvSpPr/>
            <p:nvPr/>
          </p:nvSpPr>
          <p:spPr>
            <a:xfrm flipH="1">
              <a:off x="2292051" y="2304202"/>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立方体 15">
              <a:extLst>
                <a:ext uri="{FF2B5EF4-FFF2-40B4-BE49-F238E27FC236}">
                  <a16:creationId xmlns:a16="http://schemas.microsoft.com/office/drawing/2014/main" xmlns="" id="{11820DEC-204E-4ADB-BFB0-D78A753D214B}"/>
                </a:ext>
              </a:extLst>
            </p:cNvPr>
            <p:cNvSpPr/>
            <p:nvPr/>
          </p:nvSpPr>
          <p:spPr>
            <a:xfrm flipH="1">
              <a:off x="1987068" y="2871444"/>
              <a:ext cx="227728" cy="334110"/>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立方体 16">
              <a:extLst>
                <a:ext uri="{FF2B5EF4-FFF2-40B4-BE49-F238E27FC236}">
                  <a16:creationId xmlns:a16="http://schemas.microsoft.com/office/drawing/2014/main" xmlns="" id="{E42D88F3-A4CF-4825-A308-DDF4FBF91698}"/>
                </a:ext>
              </a:extLst>
            </p:cNvPr>
            <p:cNvSpPr/>
            <p:nvPr/>
          </p:nvSpPr>
          <p:spPr>
            <a:xfrm flipH="1">
              <a:off x="2239975" y="2868520"/>
              <a:ext cx="227728" cy="487742"/>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立方体 17">
              <a:extLst>
                <a:ext uri="{FF2B5EF4-FFF2-40B4-BE49-F238E27FC236}">
                  <a16:creationId xmlns:a16="http://schemas.microsoft.com/office/drawing/2014/main" xmlns="" id="{A04B0DB0-9FAC-4AEF-B2E3-11D84FA65046}"/>
                </a:ext>
              </a:extLst>
            </p:cNvPr>
            <p:cNvSpPr/>
            <p:nvPr/>
          </p:nvSpPr>
          <p:spPr>
            <a:xfrm flipH="1">
              <a:off x="1875747" y="3304439"/>
              <a:ext cx="961528" cy="556062"/>
            </a:xfrm>
            <a:prstGeom prst="cube">
              <a:avLst>
                <a:gd name="adj" fmla="val 36563"/>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立方体 18">
              <a:extLst>
                <a:ext uri="{FF2B5EF4-FFF2-40B4-BE49-F238E27FC236}">
                  <a16:creationId xmlns:a16="http://schemas.microsoft.com/office/drawing/2014/main" xmlns="" id="{9318CB50-E631-46D3-B5B5-878E578BFE69}"/>
                </a:ext>
              </a:extLst>
            </p:cNvPr>
            <p:cNvSpPr/>
            <p:nvPr/>
          </p:nvSpPr>
          <p:spPr>
            <a:xfrm flipH="1">
              <a:off x="2475820" y="2385057"/>
              <a:ext cx="1813808" cy="611442"/>
            </a:xfrm>
            <a:prstGeom prst="cube">
              <a:avLst>
                <a:gd name="adj" fmla="val 76896"/>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立方体 19">
              <a:extLst>
                <a:ext uri="{FF2B5EF4-FFF2-40B4-BE49-F238E27FC236}">
                  <a16:creationId xmlns:a16="http://schemas.microsoft.com/office/drawing/2014/main" xmlns="" id="{24C9CF27-A5F0-4925-AAEA-DE5D7B0CEB8A}"/>
                </a:ext>
              </a:extLst>
            </p:cNvPr>
            <p:cNvSpPr/>
            <p:nvPr/>
          </p:nvSpPr>
          <p:spPr>
            <a:xfrm flipH="1">
              <a:off x="2936346" y="2644747"/>
              <a:ext cx="1813808" cy="611442"/>
            </a:xfrm>
            <a:prstGeom prst="cube">
              <a:avLst>
                <a:gd name="adj" fmla="val 76896"/>
              </a:avLst>
            </a:prstGeom>
            <a:solidFill>
              <a:schemeClr val="tx2"/>
            </a:solidFill>
            <a:ln>
              <a:solidFill>
                <a:schemeClr val="tx1"/>
              </a:solid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21" name="图片 20">
            <a:hlinkClick r:id="rId2" action="ppaction://hlinkfile"/>
            <a:extLst>
              <a:ext uri="{FF2B5EF4-FFF2-40B4-BE49-F238E27FC236}">
                <a16:creationId xmlns:a16="http://schemas.microsoft.com/office/drawing/2014/main" xmlns="" id="{69E2ADA7-26C0-43FE-887A-07767EDAC75C}"/>
              </a:ext>
            </a:extLst>
          </p:cNvPr>
          <p:cNvPicPr/>
          <p:nvPr/>
        </p:nvPicPr>
        <p:blipFill>
          <a:blip r:embed="rId3" cstate="print">
            <a:extLst>
              <a:ext uri="{BEBA8EAE-BF5A-486C-A8C5-ECC9F3942E4B}">
                <a14:imgProps xmlns:a14="http://schemas.microsoft.com/office/drawing/2010/main">
                  <a14:imgLayer r:embed="rId4">
                    <a14:imgEffect>
                      <a14:backgroundRemoval t="3143" b="100000" l="1354" r="89842"/>
                    </a14:imgEffect>
                  </a14:imgLayer>
                </a14:imgProps>
              </a:ext>
              <a:ext uri="{28A0092B-C50C-407E-A947-70E740481C1C}">
                <a14:useLocalDpi xmlns:a14="http://schemas.microsoft.com/office/drawing/2010/main" val="0"/>
              </a:ext>
            </a:extLst>
          </a:blip>
          <a:stretch>
            <a:fillRect/>
          </a:stretch>
        </p:blipFill>
        <p:spPr>
          <a:xfrm>
            <a:off x="2687561" y="3921529"/>
            <a:ext cx="473876" cy="782444"/>
          </a:xfrm>
          <a:prstGeom prst="round2DiagRect">
            <a:avLst>
              <a:gd name="adj1" fmla="val 16667"/>
              <a:gd name="adj2" fmla="val 0"/>
            </a:avLst>
          </a:prstGeom>
          <a:ln w="88900" cap="sq">
            <a:solidFill>
              <a:srgbClr val="FFFFFF"/>
            </a:solidFill>
            <a:miter lim="800000"/>
            <a:headEnd/>
            <a:tailEnd/>
          </a:ln>
          <a:effectLst>
            <a:outerShdw blurRad="76200" dir="13500000" sy="23000" kx="1200000" algn="br" rotWithShape="0">
              <a:prstClr val="black">
                <a:alpha val="20000"/>
              </a:prstClr>
            </a:outerShdw>
          </a:effectLst>
        </p:spPr>
      </p:pic>
      <p:sp>
        <p:nvSpPr>
          <p:cNvPr id="33" name="文本框 32">
            <a:extLst>
              <a:ext uri="{FF2B5EF4-FFF2-40B4-BE49-F238E27FC236}">
                <a16:creationId xmlns:a16="http://schemas.microsoft.com/office/drawing/2014/main" xmlns="" id="{68E1A49E-C795-4E28-AC46-718C4A802D24}"/>
              </a:ext>
            </a:extLst>
          </p:cNvPr>
          <p:cNvSpPr txBox="1"/>
          <p:nvPr/>
        </p:nvSpPr>
        <p:spPr>
          <a:xfrm>
            <a:off x="4973077" y="906596"/>
            <a:ext cx="4390268" cy="276999"/>
          </a:xfrm>
          <a:prstGeom prst="rect">
            <a:avLst/>
          </a:prstGeom>
          <a:solidFill>
            <a:schemeClr val="tx2"/>
          </a:solidFill>
        </p:spPr>
        <p:txBody>
          <a:bodyPr wrap="square" lIns="0" tIns="0" rIns="0" bIns="0" rtlCol="0">
            <a:spAutoFit/>
          </a:bodyPr>
          <a:lstStyle/>
          <a:p>
            <a:pPr algn="ctr"/>
            <a:endParaRPr kumimoji="1" lang="zh-CN" altLang="en-US" dirty="0">
              <a:solidFill>
                <a:srgbClr val="000000"/>
              </a:solidFill>
              <a:ea typeface="Microsoft YaHei" panose="020B0503020204020204" pitchFamily="34" charset="-122"/>
            </a:endParaRPr>
          </a:p>
        </p:txBody>
      </p:sp>
      <p:sp>
        <p:nvSpPr>
          <p:cNvPr id="34" name="文本框 33">
            <a:extLst>
              <a:ext uri="{FF2B5EF4-FFF2-40B4-BE49-F238E27FC236}">
                <a16:creationId xmlns:a16="http://schemas.microsoft.com/office/drawing/2014/main" xmlns="" id="{47997403-5DC2-454A-B7DE-26BDDDECC2B3}"/>
              </a:ext>
            </a:extLst>
          </p:cNvPr>
          <p:cNvSpPr txBox="1"/>
          <p:nvPr/>
        </p:nvSpPr>
        <p:spPr>
          <a:xfrm>
            <a:off x="6313671" y="1326906"/>
            <a:ext cx="4747590" cy="338554"/>
          </a:xfrm>
          <a:prstGeom prst="rect">
            <a:avLst/>
          </a:prstGeom>
          <a:noFill/>
        </p:spPr>
        <p:txBody>
          <a:bodyPr wrap="square" rtlCol="0">
            <a:spAutoFit/>
          </a:bodyPr>
          <a:lstStyle/>
          <a:p>
            <a:pPr defTabSz="914112"/>
            <a:r>
              <a:rPr lang="en-US" altLang="zh-CN" sz="1600" b="1" dirty="0">
                <a:solidFill>
                  <a:srgbClr val="1D1D1A"/>
                </a:solidFill>
                <a:latin typeface="Arial" panose="020B0604020202020204" pitchFamily="34" charset="0"/>
                <a:ea typeface="微软雅黑" panose="020B0503020204020204" pitchFamily="34" charset="-122"/>
              </a:rPr>
              <a:t>Single-TRP positioning for FR2 with reflection</a:t>
            </a:r>
          </a:p>
        </p:txBody>
      </p:sp>
      <p:sp>
        <p:nvSpPr>
          <p:cNvPr id="35" name="矩形 34">
            <a:extLst>
              <a:ext uri="{FF2B5EF4-FFF2-40B4-BE49-F238E27FC236}">
                <a16:creationId xmlns:a16="http://schemas.microsoft.com/office/drawing/2014/main" xmlns="" id="{5096A2AE-70EA-4BF9-B8F9-622507EE4791}"/>
              </a:ext>
            </a:extLst>
          </p:cNvPr>
          <p:cNvSpPr/>
          <p:nvPr/>
        </p:nvSpPr>
        <p:spPr>
          <a:xfrm>
            <a:off x="6313671" y="1620760"/>
            <a:ext cx="5083803" cy="577081"/>
          </a:xfrm>
          <a:prstGeom prst="rect">
            <a:avLst/>
          </a:prstGeom>
        </p:spPr>
        <p:txBody>
          <a:bodyPr wrap="square">
            <a:spAutoFit/>
          </a:bodyPr>
          <a:lstStyle/>
          <a:p>
            <a:pPr marL="171450" indent="-171450">
              <a:buFont typeface="Arial" panose="020B0604020202020204" pitchFamily="34" charset="0"/>
              <a:buChar char="•"/>
            </a:pPr>
            <a:r>
              <a:rPr lang="en-US" altLang="zh-CN" sz="1050" dirty="0">
                <a:solidFill>
                  <a:srgbClr val="1D1D1A"/>
                </a:solidFill>
                <a:latin typeface="Arial" panose="020B0604020202020204" pitchFamily="34" charset="0"/>
                <a:ea typeface="微软雅黑" panose="020B0503020204020204" pitchFamily="34" charset="-122"/>
              </a:rPr>
              <a:t>Support UE to perform UL Tx beamforming based on path RSRP (</a:t>
            </a:r>
            <a:r>
              <a:rPr lang="en-US" altLang="zh-CN" sz="1050" dirty="0" err="1">
                <a:solidFill>
                  <a:srgbClr val="1D1D1A"/>
                </a:solidFill>
                <a:latin typeface="Arial" panose="020B0604020202020204" pitchFamily="34" charset="0"/>
                <a:ea typeface="微软雅黑" panose="020B0503020204020204" pitchFamily="34" charset="-122"/>
              </a:rPr>
              <a:t>RSRPP</a:t>
            </a:r>
            <a:r>
              <a:rPr lang="en-US" altLang="zh-CN" sz="1050" dirty="0">
                <a:solidFill>
                  <a:srgbClr val="1D1D1A"/>
                </a:solidFill>
                <a:latin typeface="Arial" panose="020B0604020202020204" pitchFamily="34" charset="0"/>
                <a:ea typeface="微软雅黑" panose="020B0503020204020204" pitchFamily="34" charset="-122"/>
              </a:rPr>
              <a:t>).</a:t>
            </a:r>
          </a:p>
          <a:p>
            <a:pPr marL="171450" indent="-171450">
              <a:buFont typeface="Arial" panose="020B0604020202020204" pitchFamily="34" charset="0"/>
              <a:buChar char="•"/>
            </a:pPr>
            <a:r>
              <a:rPr lang="en-US" altLang="zh-CN" sz="1050" dirty="0">
                <a:solidFill>
                  <a:srgbClr val="1D1D1A"/>
                </a:solidFill>
                <a:latin typeface="Arial" panose="020B0604020202020204" pitchFamily="34" charset="0"/>
                <a:ea typeface="微软雅黑" panose="020B0503020204020204" pitchFamily="34" charset="-122"/>
              </a:rPr>
              <a:t>Study the identification/path tracking for the ground reflection or any other reflection type</a:t>
            </a:r>
          </a:p>
        </p:txBody>
      </p:sp>
      <p:graphicFrame>
        <p:nvGraphicFramePr>
          <p:cNvPr id="36" name="表格 35">
            <a:extLst>
              <a:ext uri="{FF2B5EF4-FFF2-40B4-BE49-F238E27FC236}">
                <a16:creationId xmlns:a16="http://schemas.microsoft.com/office/drawing/2014/main" xmlns="" id="{6F82B6F3-2169-420D-BBBF-2EDB9C68CC9C}"/>
              </a:ext>
            </a:extLst>
          </p:cNvPr>
          <p:cNvGraphicFramePr>
            <a:graphicFrameLocks noGrp="1"/>
          </p:cNvGraphicFramePr>
          <p:nvPr>
            <p:extLst>
              <p:ext uri="{D42A27DB-BD31-4B8C-83A1-F6EECF244321}">
                <p14:modId xmlns:p14="http://schemas.microsoft.com/office/powerpoint/2010/main" val="4213785484"/>
              </p:ext>
            </p:extLst>
          </p:nvPr>
        </p:nvGraphicFramePr>
        <p:xfrm>
          <a:off x="7015179" y="2223128"/>
          <a:ext cx="4428032" cy="975360"/>
        </p:xfrm>
        <a:graphic>
          <a:graphicData uri="http://schemas.openxmlformats.org/drawingml/2006/table">
            <a:tbl>
              <a:tblPr firstRow="1" bandRow="1">
                <a:tableStyleId>{7E9639D4-E3E2-4D34-9284-5A2195B3D0D7}</a:tableStyleId>
              </a:tblPr>
              <a:tblGrid>
                <a:gridCol w="720669">
                  <a:extLst>
                    <a:ext uri="{9D8B030D-6E8A-4147-A177-3AD203B41FA5}">
                      <a16:colId xmlns:a16="http://schemas.microsoft.com/office/drawing/2014/main" xmlns="" val="2244742541"/>
                    </a:ext>
                  </a:extLst>
                </a:gridCol>
                <a:gridCol w="1472688">
                  <a:extLst>
                    <a:ext uri="{9D8B030D-6E8A-4147-A177-3AD203B41FA5}">
                      <a16:colId xmlns:a16="http://schemas.microsoft.com/office/drawing/2014/main" xmlns="" val="4125448977"/>
                    </a:ext>
                  </a:extLst>
                </a:gridCol>
                <a:gridCol w="776975">
                  <a:extLst>
                    <a:ext uri="{9D8B030D-6E8A-4147-A177-3AD203B41FA5}">
                      <a16:colId xmlns:a16="http://schemas.microsoft.com/office/drawing/2014/main" xmlns="" val="292731415"/>
                    </a:ext>
                  </a:extLst>
                </a:gridCol>
                <a:gridCol w="728850">
                  <a:extLst>
                    <a:ext uri="{9D8B030D-6E8A-4147-A177-3AD203B41FA5}">
                      <a16:colId xmlns:a16="http://schemas.microsoft.com/office/drawing/2014/main" xmlns="" val="1801871909"/>
                    </a:ext>
                  </a:extLst>
                </a:gridCol>
                <a:gridCol w="728850">
                  <a:extLst>
                    <a:ext uri="{9D8B030D-6E8A-4147-A177-3AD203B41FA5}">
                      <a16:colId xmlns:a16="http://schemas.microsoft.com/office/drawing/2014/main" xmlns="" val="2961283256"/>
                    </a:ext>
                  </a:extLst>
                </a:gridCol>
              </a:tblGrid>
              <a:tr h="152135">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Location evaluation </a:t>
                      </a:r>
                      <a:r>
                        <a:rPr lang="en-US" altLang="zh-CN" sz="800" dirty="0" err="1">
                          <a:solidFill>
                            <a:schemeClr val="tx1"/>
                          </a:solidFill>
                          <a:latin typeface="Arial" panose="020B0604020202020204" pitchFamily="34" charset="0"/>
                          <a:cs typeface="Arial" panose="020B0604020202020204" pitchFamily="34" charset="0"/>
                        </a:rPr>
                        <a:t>InF</a:t>
                      </a:r>
                      <a:r>
                        <a:rPr lang="en-US" altLang="zh-CN" sz="800" dirty="0">
                          <a:solidFill>
                            <a:schemeClr val="tx1"/>
                          </a:solidFill>
                          <a:latin typeface="Arial" panose="020B0604020202020204" pitchFamily="34" charset="0"/>
                          <a:cs typeface="Arial" panose="020B0604020202020204" pitchFamily="34" charset="0"/>
                        </a:rPr>
                        <a:t>-DH: 30GHz, 800MHz</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E8C4"/>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E4FE"/>
                    </a:solidFill>
                  </a:tcPr>
                </a:tc>
                <a:tc hMerge="1">
                  <a:txBody>
                    <a:bodyPr/>
                    <a:lstStyle/>
                    <a:p>
                      <a:endParaRPr lang="zh-CN" altLang="en-US"/>
                    </a:p>
                  </a:txBody>
                  <a:tcPr>
                    <a:lnL w="12700" cap="flat" cmpd="sng" algn="ctr">
                      <a:solidFill>
                        <a:schemeClr val="tx1"/>
                      </a:solidFill>
                      <a:prstDash val="solid"/>
                      <a:round/>
                      <a:headEnd type="none" w="med" len="med"/>
                      <a:tailEnd type="none" w="med" len="med"/>
                    </a:lnL>
                  </a:tcPr>
                </a:tc>
                <a:tc hMerge="1">
                  <a:txBody>
                    <a:bodyPr/>
                    <a:lstStyle/>
                    <a:p>
                      <a:endParaRPr lang="zh-CN" altLang="en-US" sz="105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CEE4FE"/>
                    </a:solidFill>
                  </a:tcPr>
                </a:tc>
                <a:tc hMerge="1">
                  <a:txBody>
                    <a:bodyPr/>
                    <a:lstStyle/>
                    <a:p>
                      <a:endParaRPr lang="zh-CN" altLang="en-US" sz="1050" dirty="0">
                        <a:solidFill>
                          <a:schemeClr val="tx1"/>
                        </a:solidFil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CEE4FE"/>
                    </a:solidFill>
                  </a:tcPr>
                </a:tc>
                <a:extLst>
                  <a:ext uri="{0D108BD9-81ED-4DB2-BD59-A6C34878D82A}">
                    <a16:rowId xmlns:a16="http://schemas.microsoft.com/office/drawing/2014/main" xmlns="" val="3047393886"/>
                  </a:ext>
                </a:extLst>
              </a:tr>
              <a:tr h="2390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80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E8C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Single-BS,</a:t>
                      </a:r>
                      <a:r>
                        <a:rPr lang="en-US" altLang="zh-CN" sz="800" baseline="0" dirty="0">
                          <a:solidFill>
                            <a:schemeClr val="tx1"/>
                          </a:solidFill>
                          <a:latin typeface="Arial" panose="020B0604020202020204" pitchFamily="34" charset="0"/>
                          <a:cs typeface="Arial" panose="020B0604020202020204" pitchFamily="34" charset="0"/>
                        </a:rPr>
                        <a:t> RTT+AOA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E8C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Group delay error STD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E8C4"/>
                    </a:solidFill>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80%</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E8C4"/>
                    </a:solidFill>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90%</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0E8C4"/>
                    </a:solidFill>
                  </a:tcPr>
                </a:tc>
                <a:extLst>
                  <a:ext uri="{0D108BD9-81ED-4DB2-BD59-A6C34878D82A}">
                    <a16:rowId xmlns:a16="http://schemas.microsoft.com/office/drawing/2014/main" xmlns="" val="1937466771"/>
                  </a:ext>
                </a:extLst>
              </a:tr>
              <a:tr h="152135">
                <a:tc rowSpan="2">
                  <a:txBody>
                    <a:bodyPr/>
                    <a:lstStyle/>
                    <a:p>
                      <a:pPr algn="ctr"/>
                      <a:r>
                        <a:rPr lang="en-US" altLang="zh-CN" sz="800" dirty="0">
                          <a:solidFill>
                            <a:schemeClr val="tx1"/>
                          </a:solidFill>
                          <a:latin typeface="Arial" panose="020B0604020202020204" pitchFamily="34" charset="0"/>
                          <a:cs typeface="Arial" panose="020B0604020202020204" pitchFamily="34" charset="0"/>
                        </a:rPr>
                        <a:t>Horizontal</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LOS</a:t>
                      </a:r>
                      <a:r>
                        <a:rPr lang="zh-CN" altLang="en-US" sz="800" baseline="0" dirty="0">
                          <a:solidFill>
                            <a:schemeClr val="tx1"/>
                          </a:solidFill>
                          <a:latin typeface="Arial" panose="020B0604020202020204" pitchFamily="34" charset="0"/>
                          <a:cs typeface="Arial" panose="020B0604020202020204" pitchFamily="34" charset="0"/>
                        </a:rPr>
                        <a:t> </a:t>
                      </a:r>
                      <a:r>
                        <a:rPr lang="en-US" altLang="zh-CN" sz="800" dirty="0">
                          <a:solidFill>
                            <a:schemeClr val="tx1"/>
                          </a:solidFill>
                          <a:latin typeface="Arial" panose="020B0604020202020204" pitchFamily="34" charset="0"/>
                          <a:cs typeface="Arial" panose="020B0604020202020204" pitchFamily="34" charset="0"/>
                        </a:rPr>
                        <a:t>only</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2ns</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0.694</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800" b="0" dirty="0">
                          <a:solidFill>
                            <a:schemeClr val="tx1"/>
                          </a:solidFill>
                          <a:latin typeface="Arial" panose="020B0604020202020204" pitchFamily="34" charset="0"/>
                          <a:cs typeface="Arial" panose="020B0604020202020204" pitchFamily="34" charset="0"/>
                        </a:rPr>
                        <a:t>0.875</a:t>
                      </a:r>
                      <a:endParaRPr lang="zh-CN" altLang="en-US" sz="8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226302719"/>
                  </a:ext>
                </a:extLst>
              </a:tr>
              <a:tr h="152135">
                <a:tc vMerge="1">
                  <a:txBody>
                    <a:bodyPr/>
                    <a:lstStyle/>
                    <a:p>
                      <a:endParaRPr lang="en-US" altLang="zh-CN" sz="800" baseline="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LOS + Ground reflection</a:t>
                      </a:r>
                      <a:endParaRPr lang="en-US" altLang="zh-CN" sz="800" baseline="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2ns</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800" dirty="0">
                          <a:solidFill>
                            <a:schemeClr val="tx1"/>
                          </a:solidFill>
                          <a:latin typeface="Arial" panose="020B0604020202020204" pitchFamily="34" charset="0"/>
                          <a:cs typeface="Arial" panose="020B0604020202020204" pitchFamily="34" charset="0"/>
                        </a:rPr>
                        <a:t>0.043</a:t>
                      </a:r>
                      <a:endParaRPr lang="zh-CN" altLang="en-US" sz="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800" b="1" dirty="0">
                          <a:solidFill>
                            <a:srgbClr val="C00000"/>
                          </a:solidFill>
                          <a:latin typeface="Arial" panose="020B0604020202020204" pitchFamily="34" charset="0"/>
                          <a:cs typeface="Arial" panose="020B0604020202020204" pitchFamily="34" charset="0"/>
                        </a:rPr>
                        <a:t>0.084</a:t>
                      </a:r>
                      <a:endParaRPr lang="zh-CN" altLang="en-US" sz="800" b="1" dirty="0">
                        <a:solidFill>
                          <a:srgbClr val="C00000"/>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01057759"/>
                  </a:ext>
                </a:extLst>
              </a:tr>
            </a:tbl>
          </a:graphicData>
        </a:graphic>
      </p:graphicFrame>
      <p:sp>
        <p:nvSpPr>
          <p:cNvPr id="38" name="文本框 37">
            <a:extLst>
              <a:ext uri="{FF2B5EF4-FFF2-40B4-BE49-F238E27FC236}">
                <a16:creationId xmlns:a16="http://schemas.microsoft.com/office/drawing/2014/main" xmlns="" id="{9D218DB5-5374-4E24-BE4B-73E4057E5A4A}"/>
              </a:ext>
            </a:extLst>
          </p:cNvPr>
          <p:cNvSpPr txBox="1"/>
          <p:nvPr/>
        </p:nvSpPr>
        <p:spPr>
          <a:xfrm>
            <a:off x="6026361" y="3465472"/>
            <a:ext cx="4390268" cy="276999"/>
          </a:xfrm>
          <a:prstGeom prst="rect">
            <a:avLst/>
          </a:prstGeom>
          <a:solidFill>
            <a:schemeClr val="tx2"/>
          </a:solidFill>
        </p:spPr>
        <p:txBody>
          <a:bodyPr wrap="square" lIns="0" tIns="0" rIns="0" bIns="0" rtlCol="0">
            <a:spAutoFit/>
          </a:bodyPr>
          <a:lstStyle/>
          <a:p>
            <a:pPr algn="ctr"/>
            <a:endParaRPr kumimoji="1" lang="zh-CN" altLang="en-US" dirty="0">
              <a:solidFill>
                <a:srgbClr val="000000"/>
              </a:solidFill>
              <a:ea typeface="Microsoft YaHei" panose="020B0503020204020204" pitchFamily="34" charset="-122"/>
            </a:endParaRPr>
          </a:p>
        </p:txBody>
      </p:sp>
      <p:pic>
        <p:nvPicPr>
          <p:cNvPr id="39" name="图片 38">
            <a:extLst>
              <a:ext uri="{FF2B5EF4-FFF2-40B4-BE49-F238E27FC236}">
                <a16:creationId xmlns:a16="http://schemas.microsoft.com/office/drawing/2014/main" xmlns="" id="{0A711653-885A-4D31-A3BF-4593C1F21D0C}"/>
              </a:ext>
            </a:extLst>
          </p:cNvPr>
          <p:cNvPicPr>
            <a:picLocks noChangeAspect="1"/>
          </p:cNvPicPr>
          <p:nvPr/>
        </p:nvPicPr>
        <p:blipFill>
          <a:blip r:embed="rId5"/>
          <a:stretch>
            <a:fillRect/>
          </a:stretch>
        </p:blipFill>
        <p:spPr>
          <a:xfrm>
            <a:off x="4916625" y="3921647"/>
            <a:ext cx="2540558" cy="1761246"/>
          </a:xfrm>
          <a:prstGeom prst="rect">
            <a:avLst/>
          </a:prstGeom>
        </p:spPr>
      </p:pic>
      <p:sp>
        <p:nvSpPr>
          <p:cNvPr id="40" name="文本框 39">
            <a:extLst>
              <a:ext uri="{FF2B5EF4-FFF2-40B4-BE49-F238E27FC236}">
                <a16:creationId xmlns:a16="http://schemas.microsoft.com/office/drawing/2014/main" xmlns="" id="{80025011-399E-4A60-A78B-606CFEDFE1D9}"/>
              </a:ext>
            </a:extLst>
          </p:cNvPr>
          <p:cNvSpPr txBox="1"/>
          <p:nvPr/>
        </p:nvSpPr>
        <p:spPr>
          <a:xfrm>
            <a:off x="7407577" y="3877818"/>
            <a:ext cx="3928336" cy="338554"/>
          </a:xfrm>
          <a:prstGeom prst="rect">
            <a:avLst/>
          </a:prstGeom>
          <a:noFill/>
        </p:spPr>
        <p:txBody>
          <a:bodyPr wrap="square" rtlCol="0">
            <a:spAutoFit/>
          </a:bodyPr>
          <a:lstStyle/>
          <a:p>
            <a:pPr defTabSz="914112"/>
            <a:r>
              <a:rPr lang="en-US" altLang="zh-CN" sz="1600" b="1" dirty="0">
                <a:solidFill>
                  <a:srgbClr val="1D1D1A"/>
                </a:solidFill>
                <a:latin typeface="Arial" panose="020B0604020202020204" pitchFamily="34" charset="0"/>
                <a:ea typeface="微软雅黑" panose="020B0503020204020204" pitchFamily="34" charset="-122"/>
              </a:rPr>
              <a:t>Subband RS and </a:t>
            </a:r>
            <a:r>
              <a:rPr lang="en-US" altLang="zh-CN" sz="1600" b="1" dirty="0" err="1">
                <a:solidFill>
                  <a:srgbClr val="1D1D1A"/>
                </a:solidFill>
                <a:latin typeface="Arial" panose="020B0604020202020204" pitchFamily="34" charset="0"/>
                <a:ea typeface="微软雅黑" panose="020B0503020204020204" pitchFamily="34" charset="-122"/>
              </a:rPr>
              <a:t>subband</a:t>
            </a:r>
            <a:r>
              <a:rPr lang="en-US" altLang="zh-CN" sz="1600" b="1" dirty="0">
                <a:solidFill>
                  <a:srgbClr val="1D1D1A"/>
                </a:solidFill>
                <a:latin typeface="Arial" panose="020B0604020202020204" pitchFamily="34" charset="0"/>
                <a:ea typeface="微软雅黑" panose="020B0503020204020204" pitchFamily="34" charset="-122"/>
              </a:rPr>
              <a:t> RSCP</a:t>
            </a:r>
          </a:p>
        </p:txBody>
      </p:sp>
      <p:sp>
        <p:nvSpPr>
          <p:cNvPr id="41" name="矩形 40">
            <a:extLst>
              <a:ext uri="{FF2B5EF4-FFF2-40B4-BE49-F238E27FC236}">
                <a16:creationId xmlns:a16="http://schemas.microsoft.com/office/drawing/2014/main" xmlns="" id="{FC61DCB7-5949-4E10-A613-FFF0E6278E61}"/>
              </a:ext>
            </a:extLst>
          </p:cNvPr>
          <p:cNvSpPr/>
          <p:nvPr/>
        </p:nvSpPr>
        <p:spPr>
          <a:xfrm>
            <a:off x="7407576" y="4198261"/>
            <a:ext cx="4035635" cy="415498"/>
          </a:xfrm>
          <a:prstGeom prst="rect">
            <a:avLst/>
          </a:prstGeom>
        </p:spPr>
        <p:txBody>
          <a:bodyPr wrap="square">
            <a:spAutoFit/>
          </a:bodyPr>
          <a:lstStyle/>
          <a:p>
            <a:pPr marL="171450" indent="-171450">
              <a:buFont typeface="Arial" panose="020B0604020202020204" pitchFamily="34" charset="0"/>
              <a:buChar char="•"/>
            </a:pPr>
            <a:r>
              <a:rPr lang="en-US" altLang="zh-CN" sz="1050" dirty="0">
                <a:solidFill>
                  <a:srgbClr val="1D1D1A"/>
                </a:solidFill>
                <a:latin typeface="Arial" panose="020B0604020202020204" pitchFamily="34" charset="0"/>
                <a:ea typeface="微软雅黑" panose="020B0503020204020204" pitchFamily="34" charset="-122"/>
              </a:rPr>
              <a:t>Specify dual-</a:t>
            </a:r>
            <a:r>
              <a:rPr lang="en-US" altLang="zh-CN" sz="1050" dirty="0" err="1">
                <a:solidFill>
                  <a:srgbClr val="1D1D1A"/>
                </a:solidFill>
                <a:latin typeface="Arial" panose="020B0604020202020204" pitchFamily="34" charset="0"/>
                <a:ea typeface="微软雅黑" panose="020B0503020204020204" pitchFamily="34" charset="-122"/>
              </a:rPr>
              <a:t>subband</a:t>
            </a:r>
            <a:r>
              <a:rPr lang="en-US" altLang="zh-CN" sz="1050" dirty="0">
                <a:solidFill>
                  <a:srgbClr val="1D1D1A"/>
                </a:solidFill>
                <a:latin typeface="Arial" panose="020B0604020202020204" pitchFamily="34" charset="0"/>
                <a:ea typeface="微软雅黑" panose="020B0503020204020204" pitchFamily="34" charset="-122"/>
              </a:rPr>
              <a:t> RS pattern on the same symbol </a:t>
            </a:r>
          </a:p>
          <a:p>
            <a:pPr marL="171450" indent="-171450">
              <a:buFont typeface="Arial" panose="020B0604020202020204" pitchFamily="34" charset="0"/>
              <a:buChar char="•"/>
            </a:pPr>
            <a:r>
              <a:rPr lang="en-US" altLang="zh-CN" sz="1050" dirty="0">
                <a:solidFill>
                  <a:srgbClr val="1D1D1A"/>
                </a:solidFill>
                <a:latin typeface="Arial" panose="020B0604020202020204" pitchFamily="34" charset="0"/>
                <a:ea typeface="微软雅黑" panose="020B0503020204020204" pitchFamily="34" charset="-122"/>
              </a:rPr>
              <a:t>Specify multiple </a:t>
            </a:r>
            <a:r>
              <a:rPr lang="en-US" altLang="zh-CN" sz="1050" dirty="0" err="1">
                <a:solidFill>
                  <a:srgbClr val="1D1D1A"/>
                </a:solidFill>
                <a:latin typeface="Arial" panose="020B0604020202020204" pitchFamily="34" charset="0"/>
                <a:ea typeface="微软雅黑" panose="020B0503020204020204" pitchFamily="34" charset="-122"/>
              </a:rPr>
              <a:t>subband</a:t>
            </a:r>
            <a:r>
              <a:rPr lang="en-US" altLang="zh-CN" sz="1050" dirty="0">
                <a:solidFill>
                  <a:srgbClr val="1D1D1A"/>
                </a:solidFill>
                <a:latin typeface="Arial" panose="020B0604020202020204" pitchFamily="34" charset="0"/>
                <a:ea typeface="微软雅黑" panose="020B0503020204020204" pitchFamily="34" charset="-122"/>
              </a:rPr>
              <a:t> RSCP/RSCPD reporting</a:t>
            </a:r>
          </a:p>
        </p:txBody>
      </p:sp>
      <p:graphicFrame>
        <p:nvGraphicFramePr>
          <p:cNvPr id="42" name="表格 41">
            <a:extLst>
              <a:ext uri="{FF2B5EF4-FFF2-40B4-BE49-F238E27FC236}">
                <a16:creationId xmlns:a16="http://schemas.microsoft.com/office/drawing/2014/main" xmlns="" id="{D37E472B-F6EA-4CC4-B84A-1BC2F8E7F4B9}"/>
              </a:ext>
            </a:extLst>
          </p:cNvPr>
          <p:cNvGraphicFramePr>
            <a:graphicFrameLocks noGrp="1"/>
          </p:cNvGraphicFramePr>
          <p:nvPr>
            <p:extLst>
              <p:ext uri="{D42A27DB-BD31-4B8C-83A1-F6EECF244321}">
                <p14:modId xmlns:p14="http://schemas.microsoft.com/office/powerpoint/2010/main" val="2610037193"/>
              </p:ext>
            </p:extLst>
          </p:nvPr>
        </p:nvGraphicFramePr>
        <p:xfrm>
          <a:off x="7475054" y="4766587"/>
          <a:ext cx="3953796" cy="853440"/>
        </p:xfrm>
        <a:graphic>
          <a:graphicData uri="http://schemas.openxmlformats.org/drawingml/2006/table">
            <a:tbl>
              <a:tblPr firstRow="1" bandRow="1"/>
              <a:tblGrid>
                <a:gridCol w="1920516">
                  <a:extLst>
                    <a:ext uri="{9D8B030D-6E8A-4147-A177-3AD203B41FA5}">
                      <a16:colId xmlns:a16="http://schemas.microsoft.com/office/drawing/2014/main" xmlns="" val="20000"/>
                    </a:ext>
                  </a:extLst>
                </a:gridCol>
                <a:gridCol w="1016640">
                  <a:extLst>
                    <a:ext uri="{9D8B030D-6E8A-4147-A177-3AD203B41FA5}">
                      <a16:colId xmlns:a16="http://schemas.microsoft.com/office/drawing/2014/main" xmlns="" val="20001"/>
                    </a:ext>
                  </a:extLst>
                </a:gridCol>
                <a:gridCol w="1016640">
                  <a:extLst>
                    <a:ext uri="{9D8B030D-6E8A-4147-A177-3AD203B41FA5}">
                      <a16:colId xmlns:a16="http://schemas.microsoft.com/office/drawing/2014/main" xmlns="" val="1430747963"/>
                    </a:ext>
                  </a:extLst>
                </a:gridCol>
              </a:tblGrid>
              <a:tr h="0">
                <a:tc gridSpan="3">
                  <a:txBody>
                    <a:bodyPr/>
                    <a:lstStyle/>
                    <a:p>
                      <a:pPr algn="ctr"/>
                      <a:r>
                        <a:rPr lang="en-US" altLang="zh-CN" sz="800" b="1" dirty="0">
                          <a:latin typeface="+mn-lt"/>
                          <a:ea typeface="微软雅黑" panose="020B0503020204020204" pitchFamily="34" charset="-122"/>
                        </a:rPr>
                        <a:t>Location evaluation </a:t>
                      </a:r>
                      <a:r>
                        <a:rPr lang="en-US" altLang="zh-CN" sz="800" b="1" dirty="0" err="1">
                          <a:latin typeface="+mn-lt"/>
                          <a:ea typeface="微软雅黑" panose="020B0503020204020204" pitchFamily="34" charset="-122"/>
                        </a:rPr>
                        <a:t>InF</a:t>
                      </a:r>
                      <a:r>
                        <a:rPr lang="en-US" altLang="zh-CN" sz="800" b="1" dirty="0">
                          <a:latin typeface="+mn-lt"/>
                          <a:ea typeface="微软雅黑" panose="020B0503020204020204" pitchFamily="34" charset="-122"/>
                        </a:rPr>
                        <a:t>-SH: 3.5GHz 100MHz</a:t>
                      </a:r>
                    </a:p>
                  </a:txBody>
                  <a:tcPr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c hMerge="1">
                  <a:txBody>
                    <a:bodyPr/>
                    <a:lstStyle/>
                    <a:p>
                      <a:pPr algn="ctr"/>
                      <a:endParaRPr lang="zh-CN" altLang="en-US" sz="800" dirty="0">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c hMerge="1">
                  <a:txBody>
                    <a:bodyPr/>
                    <a:lstStyle/>
                    <a:p>
                      <a:pPr algn="ctr"/>
                      <a:endParaRPr lang="zh-CN" altLang="en-US" sz="800" dirty="0">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0E8C4"/>
                    </a:solidFill>
                  </a:tcPr>
                </a:tc>
                <a:extLst>
                  <a:ext uri="{0D108BD9-81ED-4DB2-BD59-A6C34878D82A}">
                    <a16:rowId xmlns:a16="http://schemas.microsoft.com/office/drawing/2014/main" xmlns="" val="3068987889"/>
                  </a:ext>
                </a:extLst>
              </a:tr>
              <a:tr h="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800" dirty="0" err="1">
                          <a:latin typeface="+mn-lt"/>
                          <a:ea typeface="微软雅黑" panose="020B0503020204020204" pitchFamily="34" charset="-122"/>
                        </a:rPr>
                        <a:t>InF</a:t>
                      </a:r>
                      <a:r>
                        <a:rPr lang="en-US" altLang="zh-CN" sz="800" dirty="0">
                          <a:latin typeface="+mn-lt"/>
                          <a:ea typeface="微软雅黑" panose="020B0503020204020204" pitchFamily="34" charset="-122"/>
                        </a:rPr>
                        <a:t>-SH location error @90%</a:t>
                      </a:r>
                    </a:p>
                  </a:txBody>
                  <a:tcPr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D0E8C4"/>
                    </a:solidFill>
                  </a:tcPr>
                </a:tc>
                <a:tc>
                  <a:txBody>
                    <a:bodyPr/>
                    <a:lstStyle/>
                    <a:p>
                      <a:pPr algn="ctr"/>
                      <a:r>
                        <a:rPr lang="en-US" altLang="zh-CN" sz="800" dirty="0">
                          <a:latin typeface="+mn-lt"/>
                          <a:ea typeface="微软雅黑" panose="020B0503020204020204" pitchFamily="34" charset="-122"/>
                        </a:rPr>
                        <a:t>perf gNB loc</a:t>
                      </a:r>
                      <a:endParaRPr lang="zh-CN" altLang="en-US" sz="800" dirty="0">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800" dirty="0">
                          <a:latin typeface="+mn-lt"/>
                          <a:ea typeface="微软雅黑" panose="020B0503020204020204" pitchFamily="34" charset="-122"/>
                        </a:rPr>
                        <a:t>2cm gNB loc error</a:t>
                      </a:r>
                      <a:endParaRPr lang="zh-CN" altLang="en-US" sz="800" dirty="0">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0E8C4"/>
                    </a:solidFill>
                  </a:tcPr>
                </a:tc>
                <a:extLst>
                  <a:ext uri="{0D108BD9-81ED-4DB2-BD59-A6C34878D82A}">
                    <a16:rowId xmlns:a16="http://schemas.microsoft.com/office/drawing/2014/main" xmlns="" val="10000"/>
                  </a:ext>
                </a:extLst>
              </a:tr>
              <a:tr h="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800" dirty="0">
                          <a:latin typeface="+mn-lt"/>
                          <a:ea typeface="微软雅黑" panose="020B0503020204020204" pitchFamily="34" charset="-122"/>
                        </a:rPr>
                        <a:t>UL-DPDOA</a:t>
                      </a:r>
                    </a:p>
                  </a:txBody>
                  <a:tcPr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p>
                      <a:pPr algn="ctr"/>
                      <a:r>
                        <a:rPr lang="en-US" altLang="zh-CN" sz="800" dirty="0">
                          <a:solidFill>
                            <a:schemeClr val="tx1"/>
                          </a:solidFill>
                          <a:latin typeface="+mn-lt"/>
                          <a:ea typeface="微软雅黑" panose="020B0503020204020204" pitchFamily="34" charset="-122"/>
                        </a:rPr>
                        <a:t>0.0018</a:t>
                      </a:r>
                      <a:endParaRPr lang="zh-CN" altLang="en-US" sz="800" dirty="0">
                        <a:solidFill>
                          <a:schemeClr val="tx1"/>
                        </a:solidFill>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800" dirty="0">
                          <a:solidFill>
                            <a:schemeClr val="tx1"/>
                          </a:solidFill>
                          <a:latin typeface="+mn-lt"/>
                          <a:ea typeface="微软雅黑" panose="020B0503020204020204" pitchFamily="34" charset="-122"/>
                        </a:rPr>
                        <a:t>0.1355</a:t>
                      </a:r>
                      <a:endParaRPr lang="zh-CN" altLang="en-US" sz="800" dirty="0">
                        <a:solidFill>
                          <a:schemeClr val="tx1"/>
                        </a:solidFill>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xmlns="" val="10002"/>
                  </a:ext>
                </a:extLst>
              </a:tr>
              <a:tr h="0">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800" dirty="0">
                          <a:latin typeface="+mn-lt"/>
                          <a:ea typeface="微软雅黑" panose="020B0503020204020204" pitchFamily="34" charset="-122"/>
                        </a:rPr>
                        <a:t>Multi-Freq RS with </a:t>
                      </a:r>
                      <a:r>
                        <a:rPr lang="en-US" altLang="zh-CN" sz="800" dirty="0" err="1">
                          <a:latin typeface="+mn-lt"/>
                          <a:ea typeface="微软雅黑" panose="020B0503020204020204" pitchFamily="34" charset="-122"/>
                        </a:rPr>
                        <a:t>subband</a:t>
                      </a:r>
                      <a:r>
                        <a:rPr lang="en-US" altLang="zh-CN" sz="800" dirty="0">
                          <a:latin typeface="+mn-lt"/>
                          <a:ea typeface="微软雅黑" panose="020B0503020204020204" pitchFamily="34" charset="-122"/>
                        </a:rPr>
                        <a:t> RSCP</a:t>
                      </a:r>
                      <a:endParaRPr lang="zh-CN" altLang="en-US" sz="800" dirty="0">
                        <a:latin typeface="+mn-lt"/>
                        <a:ea typeface="微软雅黑" panose="020B0503020204020204" pitchFamily="34" charset="-122"/>
                      </a:endParaRPr>
                    </a:p>
                  </a:txBody>
                  <a:tcPr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noFill/>
                  </a:tcPr>
                </a:tc>
                <a:tc>
                  <a:txBody>
                    <a:bodyPr/>
                    <a:lstStyle/>
                    <a:p>
                      <a:pPr algn="ctr"/>
                      <a:r>
                        <a:rPr lang="en-US" altLang="zh-CN" sz="800" dirty="0">
                          <a:latin typeface="+mn-lt"/>
                          <a:ea typeface="微软雅黑" panose="020B0503020204020204" pitchFamily="34" charset="-122"/>
                        </a:rPr>
                        <a:t>0.0301</a:t>
                      </a:r>
                      <a:endParaRPr lang="zh-CN" altLang="en-US" sz="800" dirty="0">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tx2"/>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a:r>
                        <a:rPr lang="en-US" altLang="zh-CN" sz="800" b="1" dirty="0">
                          <a:solidFill>
                            <a:srgbClr val="C00000"/>
                          </a:solidFill>
                          <a:latin typeface="+mn-lt"/>
                          <a:ea typeface="微软雅黑" panose="020B0503020204020204" pitchFamily="34" charset="-122"/>
                        </a:rPr>
                        <a:t>0.0536</a:t>
                      </a:r>
                      <a:endParaRPr lang="zh-CN" altLang="en-US" sz="800" b="1" dirty="0">
                        <a:solidFill>
                          <a:srgbClr val="C00000"/>
                        </a:solidFill>
                        <a:latin typeface="+mn-lt"/>
                        <a:ea typeface="微软雅黑" panose="020B0503020204020204" pitchFamily="34" charset="-122"/>
                      </a:endParaRPr>
                    </a:p>
                  </a:txBody>
                  <a:tcPr anchor="ct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xmlns="" val="10004"/>
                  </a:ext>
                </a:extLst>
              </a:tr>
            </a:tbl>
          </a:graphicData>
        </a:graphic>
      </p:graphicFrame>
      <p:pic>
        <p:nvPicPr>
          <p:cNvPr id="43" name="图片 42">
            <a:extLst>
              <a:ext uri="{FF2B5EF4-FFF2-40B4-BE49-F238E27FC236}">
                <a16:creationId xmlns:a16="http://schemas.microsoft.com/office/drawing/2014/main" xmlns="" id="{906A25E1-17EA-4F39-A932-35C069E83878}"/>
              </a:ext>
            </a:extLst>
          </p:cNvPr>
          <p:cNvPicPr>
            <a:picLocks noChangeAspect="1"/>
          </p:cNvPicPr>
          <p:nvPr/>
        </p:nvPicPr>
        <p:blipFill>
          <a:blip r:embed="rId6"/>
          <a:stretch>
            <a:fillRect/>
          </a:stretch>
        </p:blipFill>
        <p:spPr>
          <a:xfrm>
            <a:off x="5013226" y="1492066"/>
            <a:ext cx="1633870" cy="1737511"/>
          </a:xfrm>
          <a:prstGeom prst="rect">
            <a:avLst/>
          </a:prstGeom>
        </p:spPr>
      </p:pic>
      <p:grpSp>
        <p:nvGrpSpPr>
          <p:cNvPr id="68" name="组合 67">
            <a:extLst>
              <a:ext uri="{FF2B5EF4-FFF2-40B4-BE49-F238E27FC236}">
                <a16:creationId xmlns:a16="http://schemas.microsoft.com/office/drawing/2014/main" xmlns="" id="{6EB57C20-9F74-4DD1-A2E6-ACCEAB31691A}"/>
              </a:ext>
            </a:extLst>
          </p:cNvPr>
          <p:cNvGrpSpPr/>
          <p:nvPr/>
        </p:nvGrpSpPr>
        <p:grpSpPr>
          <a:xfrm>
            <a:off x="511574" y="1436405"/>
            <a:ext cx="3990430" cy="1342583"/>
            <a:chOff x="-299387" y="4754997"/>
            <a:chExt cx="7064806" cy="1342583"/>
          </a:xfrm>
        </p:grpSpPr>
        <p:sp>
          <p:nvSpPr>
            <p:cNvPr id="60" name="文本框 4">
              <a:extLst>
                <a:ext uri="{FF2B5EF4-FFF2-40B4-BE49-F238E27FC236}">
                  <a16:creationId xmlns:a16="http://schemas.microsoft.com/office/drawing/2014/main" xmlns="" id="{9E376416-08B6-44A0-BCD5-E3574527C782}"/>
                </a:ext>
              </a:extLst>
            </p:cNvPr>
            <p:cNvSpPr txBox="1"/>
            <p:nvPr/>
          </p:nvSpPr>
          <p:spPr>
            <a:xfrm>
              <a:off x="490084" y="4754997"/>
              <a:ext cx="911285" cy="358719"/>
            </a:xfrm>
            <a:prstGeom prst="rect">
              <a:avLst/>
            </a:prstGeom>
            <a:noFill/>
          </p:spPr>
          <p:txBody>
            <a:bodyPr wrap="square" rtlCol="0">
              <a:noAutofit/>
            </a:bodyPr>
            <a:lstStyle/>
            <a:p>
              <a:pPr algn="ctr" fontAlgn="auto">
                <a:spcBef>
                  <a:spcPts val="0"/>
                </a:spcBef>
                <a:spcAft>
                  <a:spcPts val="0"/>
                </a:spcAft>
              </a:pPr>
              <a:r>
                <a:rPr lang="en-US" sz="1400" b="1" dirty="0">
                  <a:solidFill>
                    <a:srgbClr val="000000"/>
                  </a:solidFill>
                  <a:cs typeface="Times New Roman" panose="02020603050405020304" pitchFamily="18" charset="0"/>
                </a:rPr>
                <a:t>R17</a:t>
              </a:r>
              <a:endParaRPr lang="zh-CN" altLang="en-US" sz="3200" dirty="0">
                <a:solidFill>
                  <a:srgbClr val="1D1D1A"/>
                </a:solidFill>
              </a:endParaRPr>
            </a:p>
          </p:txBody>
        </p:sp>
        <p:sp>
          <p:nvSpPr>
            <p:cNvPr id="61" name="虚尾箭头 94">
              <a:extLst>
                <a:ext uri="{FF2B5EF4-FFF2-40B4-BE49-F238E27FC236}">
                  <a16:creationId xmlns:a16="http://schemas.microsoft.com/office/drawing/2014/main" xmlns="" id="{E552E4D7-9134-4F4D-9670-E2018A338286}"/>
                </a:ext>
              </a:extLst>
            </p:cNvPr>
            <p:cNvSpPr/>
            <p:nvPr/>
          </p:nvSpPr>
          <p:spPr bwMode="auto">
            <a:xfrm>
              <a:off x="2228574" y="5810052"/>
              <a:ext cx="2061053" cy="287528"/>
            </a:xfrm>
            <a:prstGeom prst="stripedRightArrow">
              <a:avLst/>
            </a:prstGeom>
            <a:solidFill>
              <a:srgbClr val="FF0000"/>
            </a:solidFill>
            <a:ln>
              <a:solidFill>
                <a:schemeClr val="tx1"/>
              </a:solidFill>
            </a:ln>
          </p:spPr>
          <p:style>
            <a:lnRef idx="1">
              <a:schemeClr val="accent4"/>
            </a:lnRef>
            <a:fillRef idx="3">
              <a:schemeClr val="accent4"/>
            </a:fillRef>
            <a:effectRef idx="2">
              <a:schemeClr val="accent4"/>
            </a:effectRef>
            <a:fontRef idx="minor">
              <a:schemeClr val="lt1"/>
            </a:fontRef>
          </p:style>
          <p:txBody>
            <a:bodyPr vert="horz" wrap="square" lIns="121920" tIns="60960" rIns="121920" bIns="60960" numCol="1" rtlCol="0" anchor="t" anchorCtr="0" compatLnSpc="1"/>
            <a:lstStyle/>
            <a:p>
              <a:pPr fontAlgn="auto">
                <a:spcBef>
                  <a:spcPts val="0"/>
                </a:spcBef>
                <a:spcAft>
                  <a:spcPts val="0"/>
                </a:spcAft>
              </a:pPr>
              <a:endParaRPr lang="zh-CN" altLang="en-US" sz="2400">
                <a:solidFill>
                  <a:srgbClr val="666666"/>
                </a:solidFill>
              </a:endParaRPr>
            </a:p>
          </p:txBody>
        </p:sp>
        <p:sp>
          <p:nvSpPr>
            <p:cNvPr id="62" name="文本框 4">
              <a:extLst>
                <a:ext uri="{FF2B5EF4-FFF2-40B4-BE49-F238E27FC236}">
                  <a16:creationId xmlns:a16="http://schemas.microsoft.com/office/drawing/2014/main" xmlns="" id="{BFAD34BE-27DF-4B20-BE31-A3E003BC0F68}"/>
                </a:ext>
              </a:extLst>
            </p:cNvPr>
            <p:cNvSpPr txBox="1"/>
            <p:nvPr/>
          </p:nvSpPr>
          <p:spPr>
            <a:xfrm>
              <a:off x="2758619" y="4754997"/>
              <a:ext cx="911285" cy="358719"/>
            </a:xfrm>
            <a:prstGeom prst="rect">
              <a:avLst/>
            </a:prstGeom>
            <a:noFill/>
          </p:spPr>
          <p:txBody>
            <a:bodyPr wrap="square" rtlCol="0">
              <a:noAutofit/>
            </a:bodyPr>
            <a:lstStyle/>
            <a:p>
              <a:pPr algn="ctr" fontAlgn="auto">
                <a:spcBef>
                  <a:spcPts val="0"/>
                </a:spcBef>
                <a:spcAft>
                  <a:spcPts val="0"/>
                </a:spcAft>
              </a:pPr>
              <a:r>
                <a:rPr lang="en-US" sz="1400" b="1" dirty="0">
                  <a:solidFill>
                    <a:srgbClr val="000000"/>
                  </a:solidFill>
                  <a:cs typeface="Times New Roman" panose="02020603050405020304" pitchFamily="18" charset="0"/>
                </a:rPr>
                <a:t>R18</a:t>
              </a:r>
              <a:endParaRPr lang="zh-CN" altLang="en-US" sz="3200" dirty="0">
                <a:solidFill>
                  <a:srgbClr val="1D1D1A"/>
                </a:solidFill>
              </a:endParaRPr>
            </a:p>
          </p:txBody>
        </p:sp>
        <p:sp>
          <p:nvSpPr>
            <p:cNvPr id="63" name="文本框 14">
              <a:extLst>
                <a:ext uri="{FF2B5EF4-FFF2-40B4-BE49-F238E27FC236}">
                  <a16:creationId xmlns:a16="http://schemas.microsoft.com/office/drawing/2014/main" xmlns="" id="{82773FF8-2957-4A31-9437-2FE9AA772DF3}"/>
                </a:ext>
              </a:extLst>
            </p:cNvPr>
            <p:cNvSpPr txBox="1"/>
            <p:nvPr/>
          </p:nvSpPr>
          <p:spPr>
            <a:xfrm>
              <a:off x="-299387" y="5063980"/>
              <a:ext cx="2117259" cy="667474"/>
            </a:xfrm>
            <a:prstGeom prst="rect">
              <a:avLst/>
            </a:prstGeom>
            <a:solidFill>
              <a:schemeClr val="accent2">
                <a:lumMod val="20000"/>
                <a:lumOff val="80000"/>
              </a:schemeClr>
            </a:solidFill>
          </p:spPr>
          <p:txBody>
            <a:bodyPr wrap="square" rtlCol="0" anchor="ctr">
              <a:noAutofit/>
            </a:bodyPr>
            <a:lstStyle/>
            <a:p>
              <a:pPr algn="ctr" fontAlgn="auto">
                <a:spcBef>
                  <a:spcPts val="0"/>
                </a:spcBef>
                <a:spcAft>
                  <a:spcPts val="0"/>
                </a:spcAft>
              </a:pPr>
              <a:r>
                <a:rPr lang="en-US" altLang="zh-CN" sz="900" b="1" dirty="0" err="1"/>
                <a:t>IIoT</a:t>
              </a:r>
              <a:r>
                <a:rPr lang="en-US" altLang="zh-CN" sz="900" b="1" dirty="0"/>
                <a:t> positioning functionality: 0.5m@90%</a:t>
              </a:r>
              <a:endParaRPr lang="zh-CN" altLang="en-US" sz="1600" b="1" dirty="0">
                <a:solidFill>
                  <a:srgbClr val="1D1D1A"/>
                </a:solidFill>
              </a:endParaRPr>
            </a:p>
          </p:txBody>
        </p:sp>
        <p:sp>
          <p:nvSpPr>
            <p:cNvPr id="64" name="文本框 14">
              <a:extLst>
                <a:ext uri="{FF2B5EF4-FFF2-40B4-BE49-F238E27FC236}">
                  <a16:creationId xmlns:a16="http://schemas.microsoft.com/office/drawing/2014/main" xmlns="" id="{4F9B6A84-3838-40E3-8E2B-E2FB963B2224}"/>
                </a:ext>
              </a:extLst>
            </p:cNvPr>
            <p:cNvSpPr txBox="1"/>
            <p:nvPr/>
          </p:nvSpPr>
          <p:spPr>
            <a:xfrm>
              <a:off x="2213902" y="5045887"/>
              <a:ext cx="2197612" cy="685606"/>
            </a:xfrm>
            <a:prstGeom prst="rect">
              <a:avLst/>
            </a:prstGeom>
            <a:solidFill>
              <a:schemeClr val="accent2">
                <a:lumMod val="20000"/>
                <a:lumOff val="80000"/>
              </a:schemeClr>
            </a:solidFill>
          </p:spPr>
          <p:txBody>
            <a:bodyPr wrap="square" rtlCol="0" anchor="ctr">
              <a:noAutofit/>
            </a:bodyPr>
            <a:lstStyle/>
            <a:p>
              <a:pPr algn="ctr"/>
              <a:r>
                <a:rPr lang="en-US" altLang="zh-CN" sz="900" b="1" dirty="0" err="1">
                  <a:solidFill>
                    <a:srgbClr val="000000"/>
                  </a:solidFill>
                </a:rPr>
                <a:t>IIoT</a:t>
              </a:r>
              <a:r>
                <a:rPr lang="en-US" altLang="zh-CN" sz="900" b="1" dirty="0">
                  <a:solidFill>
                    <a:srgbClr val="000000"/>
                  </a:solidFill>
                </a:rPr>
                <a:t> positioning evolution: 1 year battery life &amp;  0.2m@90%</a:t>
              </a:r>
            </a:p>
          </p:txBody>
        </p:sp>
        <p:sp>
          <p:nvSpPr>
            <p:cNvPr id="65" name="虚尾箭头 94">
              <a:extLst>
                <a:ext uri="{FF2B5EF4-FFF2-40B4-BE49-F238E27FC236}">
                  <a16:creationId xmlns:a16="http://schemas.microsoft.com/office/drawing/2014/main" xmlns="" id="{CDDF8BF4-BE7E-43CD-B6E2-BC480512CDD0}"/>
                </a:ext>
              </a:extLst>
            </p:cNvPr>
            <p:cNvSpPr/>
            <p:nvPr/>
          </p:nvSpPr>
          <p:spPr bwMode="auto">
            <a:xfrm>
              <a:off x="4596302" y="5810052"/>
              <a:ext cx="2061053" cy="287528"/>
            </a:xfrm>
            <a:prstGeom prst="stripedRightArrow">
              <a:avLst/>
            </a:prstGeom>
            <a:solidFill>
              <a:srgbClr val="FF0000"/>
            </a:solidFill>
            <a:ln>
              <a:solidFill>
                <a:schemeClr val="tx1"/>
              </a:solidFill>
            </a:ln>
          </p:spPr>
          <p:style>
            <a:lnRef idx="1">
              <a:schemeClr val="accent4"/>
            </a:lnRef>
            <a:fillRef idx="3">
              <a:schemeClr val="accent4"/>
            </a:fillRef>
            <a:effectRef idx="2">
              <a:schemeClr val="accent4"/>
            </a:effectRef>
            <a:fontRef idx="minor">
              <a:schemeClr val="lt1"/>
            </a:fontRef>
          </p:style>
          <p:txBody>
            <a:bodyPr vert="horz" wrap="square" lIns="121920" tIns="60960" rIns="121920" bIns="60960" numCol="1" rtlCol="0" anchor="t" anchorCtr="0" compatLnSpc="1"/>
            <a:lstStyle/>
            <a:p>
              <a:pPr fontAlgn="auto">
                <a:spcBef>
                  <a:spcPts val="0"/>
                </a:spcBef>
                <a:spcAft>
                  <a:spcPts val="0"/>
                </a:spcAft>
              </a:pPr>
              <a:endParaRPr lang="zh-CN" altLang="en-US" sz="2400">
                <a:solidFill>
                  <a:srgbClr val="666666"/>
                </a:solidFill>
              </a:endParaRPr>
            </a:p>
          </p:txBody>
        </p:sp>
        <p:sp>
          <p:nvSpPr>
            <p:cNvPr id="66" name="文本框 4">
              <a:extLst>
                <a:ext uri="{FF2B5EF4-FFF2-40B4-BE49-F238E27FC236}">
                  <a16:creationId xmlns:a16="http://schemas.microsoft.com/office/drawing/2014/main" xmlns="" id="{E34ED9AA-5139-4D49-AE53-4D718DD7168F}"/>
                </a:ext>
              </a:extLst>
            </p:cNvPr>
            <p:cNvSpPr txBox="1"/>
            <p:nvPr/>
          </p:nvSpPr>
          <p:spPr>
            <a:xfrm>
              <a:off x="5171186" y="4754997"/>
              <a:ext cx="911285" cy="358719"/>
            </a:xfrm>
            <a:prstGeom prst="rect">
              <a:avLst/>
            </a:prstGeom>
            <a:noFill/>
          </p:spPr>
          <p:txBody>
            <a:bodyPr wrap="square" rtlCol="0">
              <a:noAutofit/>
            </a:bodyPr>
            <a:lstStyle/>
            <a:p>
              <a:pPr algn="ctr" fontAlgn="auto">
                <a:spcBef>
                  <a:spcPts val="0"/>
                </a:spcBef>
                <a:spcAft>
                  <a:spcPts val="0"/>
                </a:spcAft>
              </a:pPr>
              <a:r>
                <a:rPr lang="en-US" sz="1400" b="1" dirty="0">
                  <a:solidFill>
                    <a:srgbClr val="000000"/>
                  </a:solidFill>
                  <a:cs typeface="Times New Roman" panose="02020603050405020304" pitchFamily="18" charset="0"/>
                </a:rPr>
                <a:t>R19</a:t>
              </a:r>
              <a:endParaRPr lang="zh-CN" altLang="en-US" sz="3200" dirty="0">
                <a:solidFill>
                  <a:srgbClr val="1D1D1A"/>
                </a:solidFill>
              </a:endParaRPr>
            </a:p>
          </p:txBody>
        </p:sp>
        <p:sp>
          <p:nvSpPr>
            <p:cNvPr id="67" name="文本框 14">
              <a:extLst>
                <a:ext uri="{FF2B5EF4-FFF2-40B4-BE49-F238E27FC236}">
                  <a16:creationId xmlns:a16="http://schemas.microsoft.com/office/drawing/2014/main" xmlns="" id="{B217AF04-78B8-442C-9A4E-2B23525FA190}"/>
                </a:ext>
              </a:extLst>
            </p:cNvPr>
            <p:cNvSpPr txBox="1"/>
            <p:nvPr/>
          </p:nvSpPr>
          <p:spPr>
            <a:xfrm>
              <a:off x="4595454" y="5045887"/>
              <a:ext cx="2169965" cy="685606"/>
            </a:xfrm>
            <a:prstGeom prst="rect">
              <a:avLst/>
            </a:prstGeom>
            <a:solidFill>
              <a:schemeClr val="accent2">
                <a:lumMod val="20000"/>
                <a:lumOff val="80000"/>
              </a:schemeClr>
            </a:solidFill>
          </p:spPr>
          <p:txBody>
            <a:bodyPr wrap="square" rtlCol="0" anchor="ctr">
              <a:noAutofit/>
            </a:bodyPr>
            <a:lstStyle/>
            <a:p>
              <a:pPr algn="ctr" fontAlgn="auto">
                <a:spcBef>
                  <a:spcPts val="0"/>
                </a:spcBef>
                <a:spcAft>
                  <a:spcPts val="0"/>
                </a:spcAft>
              </a:pPr>
              <a:r>
                <a:rPr lang="en-US" altLang="zh-CN" sz="900" b="1" dirty="0"/>
                <a:t>Centimeter accuracy: 0.1m@90%</a:t>
              </a:r>
            </a:p>
          </p:txBody>
        </p:sp>
        <p:sp>
          <p:nvSpPr>
            <p:cNvPr id="75" name="虚尾箭头 94">
              <a:extLst>
                <a:ext uri="{FF2B5EF4-FFF2-40B4-BE49-F238E27FC236}">
                  <a16:creationId xmlns:a16="http://schemas.microsoft.com/office/drawing/2014/main" xmlns="" id="{C8CDE465-72A3-4809-829B-1C7D13BCF08D}"/>
                </a:ext>
              </a:extLst>
            </p:cNvPr>
            <p:cNvSpPr/>
            <p:nvPr/>
          </p:nvSpPr>
          <p:spPr bwMode="auto">
            <a:xfrm>
              <a:off x="-243181" y="5810052"/>
              <a:ext cx="2061053" cy="287528"/>
            </a:xfrm>
            <a:prstGeom prst="stripedRightArrow">
              <a:avLst/>
            </a:prstGeom>
            <a:solidFill>
              <a:srgbClr val="FF0000"/>
            </a:solidFill>
            <a:ln>
              <a:solidFill>
                <a:schemeClr val="tx1"/>
              </a:solidFill>
            </a:ln>
          </p:spPr>
          <p:style>
            <a:lnRef idx="1">
              <a:schemeClr val="accent4"/>
            </a:lnRef>
            <a:fillRef idx="3">
              <a:schemeClr val="accent4"/>
            </a:fillRef>
            <a:effectRef idx="2">
              <a:schemeClr val="accent4"/>
            </a:effectRef>
            <a:fontRef idx="minor">
              <a:schemeClr val="lt1"/>
            </a:fontRef>
          </p:style>
          <p:txBody>
            <a:bodyPr vert="horz" wrap="square" lIns="121920" tIns="60960" rIns="121920" bIns="60960" numCol="1" rtlCol="0" anchor="t" anchorCtr="0" compatLnSpc="1"/>
            <a:lstStyle/>
            <a:p>
              <a:pPr fontAlgn="auto">
                <a:spcBef>
                  <a:spcPts val="0"/>
                </a:spcBef>
                <a:spcAft>
                  <a:spcPts val="0"/>
                </a:spcAft>
              </a:pPr>
              <a:endParaRPr lang="zh-CN" altLang="en-US" sz="2400">
                <a:solidFill>
                  <a:srgbClr val="666666"/>
                </a:solidFill>
              </a:endParaRPr>
            </a:p>
          </p:txBody>
        </p:sp>
      </p:grpSp>
      <p:sp>
        <p:nvSpPr>
          <p:cNvPr id="69" name="圆角矩形 16">
            <a:extLst>
              <a:ext uri="{FF2B5EF4-FFF2-40B4-BE49-F238E27FC236}">
                <a16:creationId xmlns:a16="http://schemas.microsoft.com/office/drawing/2014/main" xmlns="" id="{423983D2-E2A5-4D78-A8FC-58A6D63AC030}"/>
              </a:ext>
            </a:extLst>
          </p:cNvPr>
          <p:cNvSpPr/>
          <p:nvPr/>
        </p:nvSpPr>
        <p:spPr>
          <a:xfrm>
            <a:off x="359499" y="1138461"/>
            <a:ext cx="4237624" cy="4708066"/>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70" name="文本框 69">
            <a:extLst>
              <a:ext uri="{FF2B5EF4-FFF2-40B4-BE49-F238E27FC236}">
                <a16:creationId xmlns:a16="http://schemas.microsoft.com/office/drawing/2014/main" xmlns="" id="{F3697EB3-CB37-4702-82D8-EAAA36DDD044}"/>
              </a:ext>
            </a:extLst>
          </p:cNvPr>
          <p:cNvSpPr txBox="1"/>
          <p:nvPr/>
        </p:nvSpPr>
        <p:spPr>
          <a:xfrm>
            <a:off x="1907274" y="956984"/>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71" name="圆角矩形 16">
            <a:extLst>
              <a:ext uri="{FF2B5EF4-FFF2-40B4-BE49-F238E27FC236}">
                <a16:creationId xmlns:a16="http://schemas.microsoft.com/office/drawing/2014/main" xmlns="" id="{AB87F976-B8EC-4D11-BEB4-639FE8A5F41A}"/>
              </a:ext>
            </a:extLst>
          </p:cNvPr>
          <p:cNvSpPr/>
          <p:nvPr/>
        </p:nvSpPr>
        <p:spPr>
          <a:xfrm>
            <a:off x="4924031" y="1138461"/>
            <a:ext cx="6596775" cy="2147835"/>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72" name="文本框 71">
            <a:extLst>
              <a:ext uri="{FF2B5EF4-FFF2-40B4-BE49-F238E27FC236}">
                <a16:creationId xmlns:a16="http://schemas.microsoft.com/office/drawing/2014/main" xmlns="" id="{AB7DF849-EBC6-43C6-9558-F1F09EE1055D}"/>
              </a:ext>
            </a:extLst>
          </p:cNvPr>
          <p:cNvSpPr txBox="1"/>
          <p:nvPr/>
        </p:nvSpPr>
        <p:spPr>
          <a:xfrm>
            <a:off x="6236493" y="956984"/>
            <a:ext cx="4180136" cy="338554"/>
          </a:xfrm>
          <a:prstGeom prst="rect">
            <a:avLst/>
          </a:prstGeom>
          <a:solidFill>
            <a:srgbClr val="FFFFFF"/>
          </a:solidFill>
        </p:spPr>
        <p:txBody>
          <a:bodyPr wrap="square" rtlCol="0">
            <a:spAutoFit/>
          </a:bodyPr>
          <a:lstStyle/>
          <a:p>
            <a:pPr lvl="0"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mmWave positioning enhancements</a:t>
            </a:r>
          </a:p>
        </p:txBody>
      </p:sp>
      <p:sp>
        <p:nvSpPr>
          <p:cNvPr id="73" name="圆角矩形 16">
            <a:extLst>
              <a:ext uri="{FF2B5EF4-FFF2-40B4-BE49-F238E27FC236}">
                <a16:creationId xmlns:a16="http://schemas.microsoft.com/office/drawing/2014/main" xmlns="" id="{517335DB-EAD3-4B20-B4E9-E3B8CAD1B94D}"/>
              </a:ext>
            </a:extLst>
          </p:cNvPr>
          <p:cNvSpPr/>
          <p:nvPr/>
        </p:nvSpPr>
        <p:spPr>
          <a:xfrm>
            <a:off x="4924031" y="3612174"/>
            <a:ext cx="6596775" cy="2235879"/>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74" name="文本框 73">
            <a:extLst>
              <a:ext uri="{FF2B5EF4-FFF2-40B4-BE49-F238E27FC236}">
                <a16:creationId xmlns:a16="http://schemas.microsoft.com/office/drawing/2014/main" xmlns="" id="{5443291F-5B68-4F68-806A-C8EFCC51F3AB}"/>
              </a:ext>
            </a:extLst>
          </p:cNvPr>
          <p:cNvSpPr txBox="1"/>
          <p:nvPr/>
        </p:nvSpPr>
        <p:spPr>
          <a:xfrm>
            <a:off x="6236493" y="3411723"/>
            <a:ext cx="4180136" cy="338554"/>
          </a:xfrm>
          <a:prstGeom prst="rect">
            <a:avLst/>
          </a:prstGeom>
          <a:solidFill>
            <a:srgbClr val="FFFFFF"/>
          </a:solidFill>
        </p:spPr>
        <p:txBody>
          <a:bodyPr wrap="square" rtlCol="0">
            <a:spAutoFit/>
          </a:bodyPr>
          <a:lstStyle/>
          <a:p>
            <a:pPr lvl="0" algn="ctr" defTabSz="1218565" fontAlgn="base">
              <a:spcBef>
                <a:spcPct val="0"/>
              </a:spcBef>
              <a:spcAft>
                <a:spcPct val="0"/>
              </a:spcAft>
              <a:defRPr/>
            </a:pPr>
            <a:r>
              <a:rPr lang="en-US" altLang="zh-CN" sz="1600" b="1" kern="0" dirty="0">
                <a:solidFill>
                  <a:srgbClr val="C00000"/>
                </a:solidFill>
                <a:ea typeface="微软雅黑"/>
                <a:cs typeface="Arial" panose="020B0604020202020204" pitchFamily="34" charset="0"/>
              </a:rPr>
              <a:t>Carrier phase positioning enhancements</a:t>
            </a:r>
          </a:p>
        </p:txBody>
      </p:sp>
    </p:spTree>
    <p:extLst>
      <p:ext uri="{BB962C8B-B14F-4D97-AF65-F5344CB8AC3E}">
        <p14:creationId xmlns:p14="http://schemas.microsoft.com/office/powerpoint/2010/main" val="233942637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6">
            <a:extLst>
              <a:ext uri="{FF2B5EF4-FFF2-40B4-BE49-F238E27FC236}">
                <a16:creationId xmlns:a16="http://schemas.microsoft.com/office/drawing/2014/main" xmlns="" id="{17B32246-59AB-449A-86D4-1C43BD5C20D5}"/>
              </a:ext>
            </a:extLst>
          </p:cNvPr>
          <p:cNvSpPr/>
          <p:nvPr/>
        </p:nvSpPr>
        <p:spPr>
          <a:xfrm>
            <a:off x="6590270" y="1104946"/>
            <a:ext cx="5099222" cy="51805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 name="Subtitle 1">
            <a:extLst>
              <a:ext uri="{FF2B5EF4-FFF2-40B4-BE49-F238E27FC236}">
                <a16:creationId xmlns:a16="http://schemas.microsoft.com/office/drawing/2014/main" xmlns="" id="{5A650D89-683C-42A5-913B-E207AD6CEAEA}"/>
              </a:ext>
            </a:extLst>
          </p:cNvPr>
          <p:cNvSpPr>
            <a:spLocks noGrp="1"/>
          </p:cNvSpPr>
          <p:nvPr>
            <p:ph type="subTitle" idx="1"/>
          </p:nvPr>
        </p:nvSpPr>
        <p:spPr>
          <a:xfrm>
            <a:off x="232787" y="282200"/>
            <a:ext cx="10740640" cy="537064"/>
          </a:xfrm>
        </p:spPr>
        <p:txBody>
          <a:bodyPr>
            <a:normAutofit/>
          </a:bodyPr>
          <a:lstStyle/>
          <a:p>
            <a:r>
              <a:rPr lang="en-US" altLang="zh-CN" sz="3200" dirty="0" err="1"/>
              <a:t>Sidelink</a:t>
            </a:r>
            <a:r>
              <a:rPr lang="en-US" altLang="zh-CN" sz="3200" dirty="0"/>
              <a:t> enhancements in Rel-19 (RWS-230409)</a:t>
            </a:r>
            <a:endParaRPr lang="zh-CN" altLang="en-US" sz="3200" dirty="0"/>
          </a:p>
        </p:txBody>
      </p:sp>
      <p:sp>
        <p:nvSpPr>
          <p:cNvPr id="22" name="文本框 21"/>
          <p:cNvSpPr txBox="1"/>
          <p:nvPr/>
        </p:nvSpPr>
        <p:spPr>
          <a:xfrm>
            <a:off x="8482595" y="981836"/>
            <a:ext cx="1247775" cy="246221"/>
          </a:xfrm>
          <a:prstGeom prst="rect">
            <a:avLst/>
          </a:prstGeom>
          <a:solidFill>
            <a:schemeClr val="tx2"/>
          </a:solidFill>
        </p:spPr>
        <p:txBody>
          <a:bodyPr wrap="square" lIns="0" tIns="0" rIns="0" bIns="0" rtlCol="0">
            <a:spAutoFit/>
          </a:bodyPr>
          <a:lstStyle/>
          <a:p>
            <a:pPr algn="ctr"/>
            <a:r>
              <a:rPr kumimoji="1" lang="en-US" altLang="zh-CN" sz="1600" b="1" dirty="0">
                <a:solidFill>
                  <a:srgbClr val="C00000"/>
                </a:solidFill>
                <a:latin typeface="Arial" panose="020B0604020202020204" pitchFamily="34" charset="0"/>
                <a:ea typeface="宋体" panose="02010600030101010101" pitchFamily="2" charset="-122"/>
              </a:rPr>
              <a:t>Proposals</a:t>
            </a:r>
            <a:endParaRPr kumimoji="1" lang="zh-CN" altLang="en-US" sz="1600" b="1" dirty="0">
              <a:solidFill>
                <a:srgbClr val="C00000"/>
              </a:solidFill>
              <a:latin typeface="Arial" panose="020B0604020202020204" pitchFamily="34" charset="0"/>
              <a:ea typeface="宋体" panose="02010600030101010101" pitchFamily="2" charset="-122"/>
            </a:endParaRPr>
          </a:p>
        </p:txBody>
      </p:sp>
      <p:sp>
        <p:nvSpPr>
          <p:cNvPr id="27" name="圆角矩形 16">
            <a:extLst>
              <a:ext uri="{FF2B5EF4-FFF2-40B4-BE49-F238E27FC236}">
                <a16:creationId xmlns:a16="http://schemas.microsoft.com/office/drawing/2014/main" xmlns="" id="{17B32246-59AB-449A-86D4-1C43BD5C20D5}"/>
              </a:ext>
            </a:extLst>
          </p:cNvPr>
          <p:cNvSpPr/>
          <p:nvPr/>
        </p:nvSpPr>
        <p:spPr>
          <a:xfrm>
            <a:off x="428367" y="1104946"/>
            <a:ext cx="5926366" cy="51805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28" name="文本框 27">
            <a:extLst>
              <a:ext uri="{FF2B5EF4-FFF2-40B4-BE49-F238E27FC236}">
                <a16:creationId xmlns:a16="http://schemas.microsoft.com/office/drawing/2014/main" xmlns="" id="{BD0461AE-1DBE-4737-B181-B7E840CE3C18}"/>
              </a:ext>
            </a:extLst>
          </p:cNvPr>
          <p:cNvSpPr txBox="1"/>
          <p:nvPr/>
        </p:nvSpPr>
        <p:spPr>
          <a:xfrm>
            <a:off x="2517639" y="935669"/>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38" name="矩形 37"/>
          <p:cNvSpPr/>
          <p:nvPr/>
        </p:nvSpPr>
        <p:spPr>
          <a:xfrm>
            <a:off x="561101" y="1455838"/>
            <a:ext cx="5637737" cy="4632037"/>
          </a:xfrm>
          <a:prstGeom prst="rect">
            <a:avLst/>
          </a:prstGeom>
        </p:spPr>
        <p:txBody>
          <a:bodyPr wrap="square">
            <a:spAutoFit/>
          </a:bodyPr>
          <a:lstStyle/>
          <a:p>
            <a:r>
              <a:rPr lang="en-US" altLang="zh-CN" sz="1400" dirty="0">
                <a:latin typeface="Calibri" panose="020F0502020204030204" pitchFamily="34" charset="0"/>
                <a:ea typeface="华文细黑" panose="02010600040101010101" pitchFamily="2" charset="-122"/>
                <a:cs typeface="Calibri" panose="020F0502020204030204" pitchFamily="34" charset="0"/>
              </a:rPr>
              <a:t>Rel-19 SL should continue to leverage the use of wider bandwidth in new spectrum for ~</a:t>
            </a:r>
            <a:r>
              <a:rPr lang="en-US" altLang="zh-CN" sz="1400" dirty="0" err="1">
                <a:latin typeface="Calibri" panose="020F0502020204030204" pitchFamily="34" charset="0"/>
                <a:ea typeface="华文细黑" panose="02010600040101010101" pitchFamily="2" charset="-122"/>
                <a:cs typeface="Calibri" panose="020F0502020204030204" pitchFamily="34" charset="0"/>
              </a:rPr>
              <a:t>Gbps</a:t>
            </a:r>
            <a:r>
              <a:rPr lang="en-US" altLang="zh-CN" sz="1400" dirty="0">
                <a:latin typeface="Calibri" panose="020F0502020204030204" pitchFamily="34" charset="0"/>
                <a:ea typeface="华文细黑" panose="02010600040101010101" pitchFamily="2" charset="-122"/>
                <a:cs typeface="Calibri" panose="020F0502020204030204" pitchFamily="34" charset="0"/>
              </a:rPr>
              <a:t> communications: </a:t>
            </a:r>
          </a:p>
          <a:p>
            <a:pPr marL="342900" indent="-342900" defTabSz="1218652" eaLnBrk="0" fontAlgn="base" hangingPunct="0">
              <a:spcBef>
                <a:spcPct val="0"/>
              </a:spcBef>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E.g. motived for support interactive applications (e.g. XR, gaming) between UEs, i.e. up to 10Gbps, with &lt;10ms, 99.99% reliability, as per TS 22.261. </a:t>
            </a:r>
          </a:p>
          <a:p>
            <a:endParaRPr lang="en-US" altLang="zh-CN" sz="1400" dirty="0">
              <a:latin typeface="Calibri" panose="020F0502020204030204" pitchFamily="34" charset="0"/>
              <a:ea typeface="华文细黑" panose="02010600040101010101" pitchFamily="2" charset="-122"/>
              <a:cs typeface="Calibri" panose="020F0502020204030204" pitchFamily="34" charset="0"/>
            </a:endParaRPr>
          </a:p>
          <a:p>
            <a:r>
              <a:rPr lang="en-US" altLang="zh-CN" sz="1400" dirty="0">
                <a:latin typeface="Calibri" panose="020F0502020204030204" pitchFamily="34" charset="0"/>
                <a:ea typeface="华文细黑" panose="02010600040101010101" pitchFamily="2" charset="-122"/>
                <a:cs typeface="Calibri" panose="020F0502020204030204" pitchFamily="34" charset="0"/>
              </a:rPr>
              <a:t>Rel-18 only focus on studying of beam management on FR2 spectrum, however, without considering reliability, i.e. no enhancement on resource allocation (RA). The current NR SL RA is designed to operate on FR1 spectrum. It is important that </a:t>
            </a:r>
            <a:r>
              <a:rPr lang="en-US" altLang="zh-CN" sz="1400" dirty="0" err="1">
                <a:latin typeface="Calibri" panose="020F0502020204030204" pitchFamily="34" charset="0"/>
                <a:ea typeface="华文细黑" panose="02010600040101010101" pitchFamily="2" charset="-122"/>
                <a:cs typeface="Calibri" panose="020F0502020204030204" pitchFamily="34" charset="0"/>
              </a:rPr>
              <a:t>sidelink</a:t>
            </a:r>
            <a:r>
              <a:rPr lang="en-US" altLang="zh-CN" sz="1400" dirty="0">
                <a:latin typeface="Calibri" panose="020F0502020204030204" pitchFamily="34" charset="0"/>
                <a:ea typeface="华文细黑" panose="02010600040101010101" pitchFamily="2" charset="-122"/>
                <a:cs typeface="Calibri" panose="020F0502020204030204" pitchFamily="34" charset="0"/>
              </a:rPr>
              <a:t> operation on FR2 spectrum can achieve at least the same reliability as that on FR1 spectrum. </a:t>
            </a:r>
          </a:p>
          <a:p>
            <a:pPr marL="342900" lvl="1" indent="-342900" defTabSz="1218652" eaLnBrk="0" fontAlgn="base" hangingPunct="0">
              <a:spcBef>
                <a:spcPct val="0"/>
              </a:spcBef>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Support of FR2-2 unlicensed spectrum is more valuable for commercialization, taking into account on spectrum availability for SL operation.</a:t>
            </a:r>
          </a:p>
          <a:p>
            <a:pPr marL="0" lvl="1" defTabSz="1218652" eaLnBrk="0" fontAlgn="base" hangingPunct="0">
              <a:spcBef>
                <a:spcPct val="0"/>
              </a:spcBef>
              <a:spcAft>
                <a:spcPts val="600"/>
              </a:spcAft>
            </a:pPr>
            <a:endParaRPr lang="en-US" altLang="zh-CN" sz="1400" dirty="0">
              <a:latin typeface="Calibri" panose="020F0502020204030204" pitchFamily="34" charset="0"/>
              <a:ea typeface="华文细黑" panose="02010600040101010101" pitchFamily="2" charset="-122"/>
              <a:cs typeface="Calibri" panose="020F0502020204030204" pitchFamily="34" charset="0"/>
            </a:endParaRPr>
          </a:p>
          <a:p>
            <a:pPr marL="0" lvl="1" defTabSz="1218652" eaLnBrk="0" fontAlgn="base" hangingPunct="0">
              <a:spcBef>
                <a:spcPct val="0"/>
              </a:spcBef>
              <a:spcAft>
                <a:spcPts val="600"/>
              </a:spcAft>
            </a:pPr>
            <a:r>
              <a:rPr lang="en-US" altLang="zh-CN" sz="1400" dirty="0">
                <a:latin typeface="Calibri" panose="020F0502020204030204" pitchFamily="34" charset="0"/>
                <a:ea typeface="华文细黑" panose="02010600040101010101" pitchFamily="2" charset="-122"/>
                <a:cs typeface="Calibri" panose="020F0502020204030204" pitchFamily="34" charset="0"/>
              </a:rPr>
              <a:t>CA in Rel-18 is rather limited and is un-suitable for use cases apart from V2X applications. With support of FR1 and FR2 unsilenced spectrum, the UE should be able to maximize the spectrum unitization for higher data rate as well as reliability </a:t>
            </a:r>
            <a:r>
              <a:rPr lang="en-US" altLang="zh-CN" sz="1400" dirty="0" smtClean="0">
                <a:latin typeface="Calibri" panose="020F0502020204030204" pitchFamily="34" charset="0"/>
                <a:ea typeface="华文细黑" panose="02010600040101010101" pitchFamily="2" charset="-122"/>
                <a:cs typeface="Calibri" panose="020F0502020204030204" pitchFamily="34" charset="0"/>
              </a:rPr>
              <a:t>enhancement. </a:t>
            </a:r>
            <a:r>
              <a:rPr lang="en-US" altLang="zh-CN" sz="1400" dirty="0">
                <a:latin typeface="Calibri" panose="020F0502020204030204" pitchFamily="34" charset="0"/>
                <a:ea typeface="华文细黑" panose="02010600040101010101" pitchFamily="2" charset="-122"/>
                <a:cs typeface="Calibri" panose="020F0502020204030204" pitchFamily="34" charset="0"/>
              </a:rPr>
              <a:t>Thus CA in Rel-19 should be supported beyond ITS spectrum.</a:t>
            </a:r>
            <a:endPar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endParaRPr>
          </a:p>
        </p:txBody>
      </p:sp>
      <p:sp>
        <p:nvSpPr>
          <p:cNvPr id="14" name="标题 1"/>
          <p:cNvSpPr>
            <a:spLocks noGrp="1"/>
          </p:cNvSpPr>
          <p:nvPr/>
        </p:nvSpPr>
        <p:spPr bwMode="auto">
          <a:xfrm>
            <a:off x="6914903" y="1274223"/>
            <a:ext cx="4383157" cy="3741544"/>
          </a:xfrm>
          <a:prstGeom prst="rect">
            <a:avLst/>
          </a:prstGeom>
          <a:noFill/>
          <a:ln w="9525">
            <a:noFill/>
            <a:miter lim="800000"/>
            <a:headEnd/>
            <a:tailEnd/>
          </a:ln>
        </p:spPr>
        <p:txBody>
          <a:bodyPr vert="horz" wrap="square" lIns="80050" tIns="40028" rIns="80050" bIns="40028" numCol="1" anchor="ctr" anchorCtr="0" compatLnSpc="1">
            <a:prstTxWarp prst="textNoShape">
              <a:avLst/>
            </a:prstTxWarp>
          </a:bodyPr>
          <a:lstStyle>
            <a:lvl1pPr algn="l" defTabSz="1065693" rtl="0" eaLnBrk="0" fontAlgn="base" hangingPunct="0">
              <a:spcBef>
                <a:spcPct val="0"/>
              </a:spcBef>
              <a:spcAft>
                <a:spcPct val="0"/>
              </a:spcAft>
              <a:defRPr sz="3200">
                <a:solidFill>
                  <a:srgbClr val="990000"/>
                </a:solidFill>
                <a:latin typeface="微软雅黑" panose="020B0503020204020204" pitchFamily="34" charset="-122"/>
                <a:ea typeface="微软雅黑" panose="020B0503020204020204" pitchFamily="34" charset="-122"/>
                <a:cs typeface="+mj-cs"/>
              </a:defRPr>
            </a:lvl1pPr>
            <a:lvl2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2pPr>
            <a:lvl3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3pPr>
            <a:lvl4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4pPr>
            <a:lvl5pPr algn="l" defTabSz="1065693" rtl="0" eaLnBrk="0" fontAlgn="base" hangingPunct="0">
              <a:spcBef>
                <a:spcPct val="0"/>
              </a:spcBef>
              <a:spcAft>
                <a:spcPct val="0"/>
              </a:spcAft>
              <a:defRPr sz="4533">
                <a:solidFill>
                  <a:srgbClr val="990000"/>
                </a:solidFill>
                <a:latin typeface="FrutigerNext LT Medium" pitchFamily="34" charset="0"/>
                <a:ea typeface="黑体" pitchFamily="2" charset="-122"/>
              </a:defRPr>
            </a:lvl5pPr>
            <a:lvl6pPr marL="608893" algn="l" defTabSz="1067681" rtl="0" fontAlgn="base">
              <a:spcBef>
                <a:spcPct val="0"/>
              </a:spcBef>
              <a:spcAft>
                <a:spcPct val="0"/>
              </a:spcAft>
              <a:defRPr sz="4533">
                <a:solidFill>
                  <a:srgbClr val="990000"/>
                </a:solidFill>
                <a:latin typeface="FrutigerNext LT Medium" pitchFamily="34" charset="0"/>
                <a:ea typeface="黑体" pitchFamily="2" charset="-122"/>
              </a:defRPr>
            </a:lvl6pPr>
            <a:lvl7pPr marL="1217790" algn="l" defTabSz="1067681" rtl="0" fontAlgn="base">
              <a:spcBef>
                <a:spcPct val="0"/>
              </a:spcBef>
              <a:spcAft>
                <a:spcPct val="0"/>
              </a:spcAft>
              <a:defRPr sz="4533">
                <a:solidFill>
                  <a:srgbClr val="990000"/>
                </a:solidFill>
                <a:latin typeface="FrutigerNext LT Medium" pitchFamily="34" charset="0"/>
                <a:ea typeface="黑体" pitchFamily="2" charset="-122"/>
              </a:defRPr>
            </a:lvl7pPr>
            <a:lvl8pPr marL="1826686" algn="l" defTabSz="1067681" rtl="0" fontAlgn="base">
              <a:spcBef>
                <a:spcPct val="0"/>
              </a:spcBef>
              <a:spcAft>
                <a:spcPct val="0"/>
              </a:spcAft>
              <a:defRPr sz="4533">
                <a:solidFill>
                  <a:srgbClr val="990000"/>
                </a:solidFill>
                <a:latin typeface="FrutigerNext LT Medium" pitchFamily="34" charset="0"/>
                <a:ea typeface="黑体" pitchFamily="2" charset="-122"/>
              </a:defRPr>
            </a:lvl8pPr>
            <a:lvl9pPr marL="2435582" algn="l" defTabSz="1067681" rtl="0" fontAlgn="base">
              <a:spcBef>
                <a:spcPct val="0"/>
              </a:spcBef>
              <a:spcAft>
                <a:spcPct val="0"/>
              </a:spcAft>
              <a:defRPr sz="4533">
                <a:solidFill>
                  <a:srgbClr val="990000"/>
                </a:solidFill>
                <a:latin typeface="FrutigerNext LT Medium" pitchFamily="34" charset="0"/>
                <a:ea typeface="黑体" pitchFamily="2" charset="-122"/>
              </a:defRPr>
            </a:lvl9pPr>
          </a:lstStyle>
          <a:p>
            <a:pPr defTabSz="1218652">
              <a:spcAft>
                <a:spcPts val="600"/>
              </a:spcAft>
            </a:pPr>
            <a:r>
              <a:rPr lang="en-US" altLang="zh-CN" sz="1400" b="1" dirty="0">
                <a:solidFill>
                  <a:prstClr val="black"/>
                </a:solidFill>
                <a:latin typeface="Calibri" panose="020F0502020204030204" pitchFamily="34" charset="0"/>
                <a:ea typeface="华文细黑" panose="02010600040101010101" pitchFamily="2" charset="-122"/>
                <a:cs typeface="Calibri" panose="020F0502020204030204" pitchFamily="34" charset="0"/>
              </a:rPr>
              <a:t>Proposal 1: Specify enhanced sidelink operation on FR2 spectrum</a:t>
            </a:r>
          </a:p>
          <a:p>
            <a:pPr marL="342900" indent="-342900" defTabSz="1218652">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Specify </a:t>
            </a:r>
            <a:r>
              <a:rPr lang="en-US" altLang="zh-CN" sz="1400" dirty="0" err="1">
                <a:solidFill>
                  <a:prstClr val="black"/>
                </a:solidFill>
                <a:latin typeface="Calibri" panose="020F0502020204030204" pitchFamily="34" charset="0"/>
                <a:ea typeface="华文细黑" panose="02010600040101010101" pitchFamily="2" charset="-122"/>
                <a:cs typeface="Calibri" panose="020F0502020204030204" pitchFamily="34" charset="0"/>
              </a:rPr>
              <a:t>sidelink</a:t>
            </a: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 beam management</a:t>
            </a:r>
          </a:p>
          <a:p>
            <a:pPr marL="342900" indent="-342900" defTabSz="1218652">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Specify mode 1 and mode 2 enhancement for improved reliability on FR2 spectrum</a:t>
            </a:r>
          </a:p>
          <a:p>
            <a:pPr marL="342900" indent="-342900" defTabSz="1218652">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This includes SL operation on FR2-2 unlicensed spectrum. </a:t>
            </a:r>
          </a:p>
          <a:p>
            <a:pPr marL="342900" indent="-342900" defTabSz="1218652">
              <a:spcAft>
                <a:spcPts val="600"/>
              </a:spcAft>
              <a:buFont typeface="Wingdings" panose="05000000000000000000" pitchFamily="2" charset="2"/>
              <a:buChar char=""/>
            </a:pPr>
            <a:endPar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endParaRPr>
          </a:p>
          <a:p>
            <a:pPr defTabSz="1218652">
              <a:spcAft>
                <a:spcPts val="600"/>
              </a:spcAft>
            </a:pPr>
            <a:r>
              <a:rPr lang="en-US" altLang="zh-CN" sz="1400" b="1" dirty="0">
                <a:solidFill>
                  <a:prstClr val="black"/>
                </a:solidFill>
                <a:latin typeface="Calibri" panose="020F0502020204030204" pitchFamily="34" charset="0"/>
                <a:ea typeface="华文细黑" panose="02010600040101010101" pitchFamily="2" charset="-122"/>
                <a:cs typeface="Calibri" panose="020F0502020204030204" pitchFamily="34" charset="0"/>
              </a:rPr>
              <a:t>Proposal 2: Specify sidelink carrier aggregation </a:t>
            </a:r>
          </a:p>
          <a:p>
            <a:pPr marL="342900" indent="-342900" defTabSz="1218652">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Support CA between FR1 unlicensed CCs, and between FR2unlicensed CCs.</a:t>
            </a:r>
          </a:p>
          <a:p>
            <a:pPr marL="342900" indent="-342900" defTabSz="1218652">
              <a:spcAft>
                <a:spcPts val="600"/>
              </a:spcAft>
              <a:buFont typeface="Wingdings" panose="05000000000000000000" pitchFamily="2" charset="2"/>
              <a:buChar char=""/>
            </a:pPr>
            <a:r>
              <a:rPr lang="en-US" altLang="zh-CN" sz="1400" dirty="0">
                <a:solidFill>
                  <a:prstClr val="black"/>
                </a:solidFill>
                <a:latin typeface="Calibri" panose="020F0502020204030204" pitchFamily="34" charset="0"/>
                <a:ea typeface="华文细黑" panose="02010600040101010101" pitchFamily="2" charset="-122"/>
                <a:cs typeface="Calibri" panose="020F0502020204030204" pitchFamily="34" charset="0"/>
              </a:rPr>
              <a:t>Support of cross-carrier operation.</a:t>
            </a:r>
          </a:p>
        </p:txBody>
      </p:sp>
    </p:spTree>
    <p:extLst>
      <p:ext uri="{BB962C8B-B14F-4D97-AF65-F5344CB8AC3E}">
        <p14:creationId xmlns:p14="http://schemas.microsoft.com/office/powerpoint/2010/main" val="160798986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40838F37-F6C8-464C-A31C-86D5BD4CCBEC}"/>
              </a:ext>
            </a:extLst>
          </p:cNvPr>
          <p:cNvSpPr>
            <a:spLocks noGrp="1"/>
          </p:cNvSpPr>
          <p:nvPr>
            <p:ph type="subTitle" idx="1"/>
          </p:nvPr>
        </p:nvSpPr>
        <p:spPr>
          <a:xfrm>
            <a:off x="273546" y="205945"/>
            <a:ext cx="10740640" cy="993400"/>
          </a:xfrm>
        </p:spPr>
        <p:txBody>
          <a:bodyPr/>
          <a:lstStyle/>
          <a:p>
            <a:r>
              <a:rPr lang="en-US" altLang="zh-CN" dirty="0"/>
              <a:t>High Accuracy Timing Services (RWS-230412)</a:t>
            </a:r>
            <a:endParaRPr lang="zh-CN" altLang="en-US" dirty="0"/>
          </a:p>
        </p:txBody>
      </p:sp>
      <p:grpSp>
        <p:nvGrpSpPr>
          <p:cNvPr id="46" name="组合 45"/>
          <p:cNvGrpSpPr/>
          <p:nvPr/>
        </p:nvGrpSpPr>
        <p:grpSpPr>
          <a:xfrm>
            <a:off x="995306" y="4697899"/>
            <a:ext cx="4248807" cy="1333253"/>
            <a:chOff x="428625" y="1768953"/>
            <a:chExt cx="4764884" cy="1419758"/>
          </a:xfrm>
        </p:grpSpPr>
        <p:pic>
          <p:nvPicPr>
            <p:cNvPr id="47" name="图片 46"/>
            <p:cNvPicPr>
              <a:picLocks noChangeAspect="1"/>
            </p:cNvPicPr>
            <p:nvPr/>
          </p:nvPicPr>
          <p:blipFill>
            <a:blip r:embed="rId2"/>
            <a:stretch>
              <a:fillRect/>
            </a:stretch>
          </p:blipFill>
          <p:spPr>
            <a:xfrm>
              <a:off x="946580" y="1768953"/>
              <a:ext cx="4246929" cy="1419758"/>
            </a:xfrm>
            <a:prstGeom prst="rect">
              <a:avLst/>
            </a:prstGeom>
          </p:spPr>
        </p:pic>
        <p:sp>
          <p:nvSpPr>
            <p:cNvPr id="48" name="文本框 47">
              <a:extLst>
                <a:ext uri="{FF2B5EF4-FFF2-40B4-BE49-F238E27FC236}">
                  <a16:creationId xmlns:a16="http://schemas.microsoft.com/office/drawing/2014/main" xmlns="" id="{86E2A873-DC88-48FA-B06B-2BD34A8542F1}"/>
                </a:ext>
              </a:extLst>
            </p:cNvPr>
            <p:cNvSpPr txBox="1"/>
            <p:nvPr/>
          </p:nvSpPr>
          <p:spPr>
            <a:xfrm>
              <a:off x="428625" y="2792273"/>
              <a:ext cx="1228166" cy="338554"/>
            </a:xfrm>
            <a:prstGeom prst="rect">
              <a:avLst/>
            </a:prstGeom>
            <a:noFill/>
          </p:spPr>
          <p:txBody>
            <a:bodyPr wrap="square" rtlCol="0">
              <a:spAutoFit/>
            </a:bodyPr>
            <a:lstStyle/>
            <a:p>
              <a:pPr algn="ctr" fontAlgn="base">
                <a:spcBef>
                  <a:spcPct val="0"/>
                </a:spcBef>
                <a:spcAft>
                  <a:spcPts val="800"/>
                </a:spcAft>
                <a:buClr>
                  <a:schemeClr val="bg1">
                    <a:lumMod val="50000"/>
                  </a:schemeClr>
                </a:buClr>
                <a:buSzPct val="80000"/>
              </a:pPr>
              <a:r>
                <a:rPr lang="en-US" altLang="zh-CN" sz="800" dirty="0">
                  <a:solidFill>
                    <a:srgbClr val="FF0000"/>
                  </a:solidFill>
                  <a:latin typeface="Arial" panose="020B0604020202020204" pitchFamily="34" charset="0"/>
                  <a:ea typeface="微软雅黑" panose="020B0503020204020204" pitchFamily="34" charset="-122"/>
                  <a:cs typeface="Arial" panose="020B0604020202020204" pitchFamily="34" charset="0"/>
                </a:rPr>
                <a:t>Sync loss in the ring is up to 750ns (15hops).</a:t>
              </a:r>
            </a:p>
          </p:txBody>
        </p:sp>
        <p:cxnSp>
          <p:nvCxnSpPr>
            <p:cNvPr id="49" name="直接箭头连接符 48"/>
            <p:cNvCxnSpPr/>
            <p:nvPr/>
          </p:nvCxnSpPr>
          <p:spPr>
            <a:xfrm flipH="1">
              <a:off x="3223260" y="1995201"/>
              <a:ext cx="850038" cy="508138"/>
            </a:xfrm>
            <a:prstGeom prst="straightConnector1">
              <a:avLst/>
            </a:prstGeom>
            <a:ln>
              <a:solidFill>
                <a:srgbClr val="FF0000"/>
              </a:solidFill>
              <a:prstDash val="dashDot"/>
              <a:headEnd type="stealth"/>
              <a:tailEnd type="stealth"/>
            </a:ln>
          </p:spPr>
          <p:style>
            <a:lnRef idx="1">
              <a:schemeClr val="accent1"/>
            </a:lnRef>
            <a:fillRef idx="0">
              <a:schemeClr val="accent1"/>
            </a:fillRef>
            <a:effectRef idx="0">
              <a:schemeClr val="accent1"/>
            </a:effectRef>
            <a:fontRef idx="minor">
              <a:schemeClr val="tx1"/>
            </a:fontRef>
          </p:style>
        </p:cxnSp>
      </p:grpSp>
      <p:sp>
        <p:nvSpPr>
          <p:cNvPr id="50" name="文本框 49">
            <a:extLst>
              <a:ext uri="{FF2B5EF4-FFF2-40B4-BE49-F238E27FC236}">
                <a16:creationId xmlns:a16="http://schemas.microsoft.com/office/drawing/2014/main" xmlns="" id="{86E2A873-DC88-48FA-B06B-2BD34A8542F1}"/>
              </a:ext>
            </a:extLst>
          </p:cNvPr>
          <p:cNvSpPr txBox="1"/>
          <p:nvPr/>
        </p:nvSpPr>
        <p:spPr>
          <a:xfrm>
            <a:off x="3249905" y="5631229"/>
            <a:ext cx="1103688" cy="215444"/>
          </a:xfrm>
          <a:prstGeom prst="rect">
            <a:avLst/>
          </a:prstGeom>
          <a:noFill/>
        </p:spPr>
        <p:txBody>
          <a:bodyPr wrap="square" rtlCol="0">
            <a:spAutoFit/>
          </a:bodyPr>
          <a:lstStyle/>
          <a:p>
            <a:pPr algn="ctr" fontAlgn="base">
              <a:spcBef>
                <a:spcPct val="0"/>
              </a:spcBef>
              <a:spcAft>
                <a:spcPts val="800"/>
              </a:spcAft>
              <a:buClr>
                <a:schemeClr val="bg1">
                  <a:lumMod val="50000"/>
                </a:schemeClr>
              </a:buClr>
              <a:buSzPct val="80000"/>
            </a:pPr>
            <a:r>
              <a:rPr lang="en-US" altLang="zh-CN" sz="800" dirty="0">
                <a:solidFill>
                  <a:srgbClr val="FF0000"/>
                </a:solidFill>
                <a:latin typeface="Arial" panose="020B0604020202020204" pitchFamily="34" charset="0"/>
                <a:ea typeface="微软雅黑" panose="020B0503020204020204" pitchFamily="34" charset="-122"/>
                <a:cs typeface="Arial" panose="020B0604020202020204" pitchFamily="34" charset="0"/>
              </a:rPr>
              <a:t>NLOS</a:t>
            </a:r>
          </a:p>
        </p:txBody>
      </p:sp>
      <p:sp>
        <p:nvSpPr>
          <p:cNvPr id="59" name="矩形 58"/>
          <p:cNvSpPr/>
          <p:nvPr/>
        </p:nvSpPr>
        <p:spPr>
          <a:xfrm>
            <a:off x="6156855" y="1326143"/>
            <a:ext cx="5457993" cy="4231928"/>
          </a:xfrm>
          <a:prstGeom prst="rect">
            <a:avLst/>
          </a:prstGeom>
        </p:spPr>
        <p:txBody>
          <a:bodyPr wrap="square">
            <a:spAutoFit/>
          </a:bodyPr>
          <a:lstStyle/>
          <a:p>
            <a:pPr marL="179316" indent="-168208" defTabSz="1187323">
              <a:spcBef>
                <a:spcPct val="0"/>
              </a:spcBef>
              <a:spcAft>
                <a:spcPts val="600"/>
              </a:spcAft>
              <a:buClr>
                <a:srgbClr val="000000"/>
              </a:buClr>
              <a:buSzPct val="80000"/>
              <a:buFont typeface="Arial" pitchFamily="34" charset="0"/>
              <a:buChar char="•"/>
              <a:tabLst>
                <a:tab pos="1207605" algn="ctr"/>
              </a:tabLst>
            </a:pPr>
            <a:r>
              <a:rPr lang="en-US" altLang="zh-CN" sz="16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Timing accuracy enforcement</a:t>
            </a:r>
          </a:p>
          <a:p>
            <a:pPr marL="328894" lvl="1" indent="-168208" defTabSz="1187323">
              <a:spcBef>
                <a:spcPct val="0"/>
              </a:spcBef>
              <a:spcAft>
                <a:spcPts val="600"/>
              </a:spcAft>
              <a:buClr>
                <a:srgbClr val="1D1D1A"/>
              </a:buClr>
              <a:buSzPct val="80000"/>
              <a:buFont typeface=".AppleSystemUIFont"/>
              <a:buChar char="&gt;"/>
              <a:tabLst>
                <a:tab pos="1207605" algn="ctr"/>
              </a:tabLs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To further enhance E2E delay measurement and compensation for timing accuracy enforcement [</a:t>
            </a:r>
            <a:r>
              <a:rPr lang="en-US" altLang="zh-CN" sz="14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RAN2</a:t>
            </a: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RAN1, RAN4]</a:t>
            </a:r>
          </a:p>
          <a:p>
            <a:pPr marL="786132" lvl="2" indent="-168208" defTabSz="1187323">
              <a:spcBef>
                <a:spcPct val="0"/>
              </a:spcBef>
              <a:spcAft>
                <a:spcPts val="600"/>
              </a:spcAft>
              <a:buClr>
                <a:srgbClr val="1D1D1A"/>
              </a:buClr>
              <a:buSzPct val="80000"/>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The UE indicates the related UE-side timing distribution accuracy to </a:t>
            </a:r>
            <a:r>
              <a:rPr lang="en-US" altLang="zh-CN" sz="12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gNB</a:t>
            </a: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for E2E timing accuracy enforcement.</a:t>
            </a:r>
          </a:p>
          <a:p>
            <a:pPr marL="786132" lvl="2" indent="-168208" defTabSz="1187323">
              <a:spcBef>
                <a:spcPct val="0"/>
              </a:spcBef>
              <a:spcAft>
                <a:spcPts val="600"/>
              </a:spcAft>
              <a:buClr>
                <a:srgbClr val="1D1D1A"/>
              </a:buClr>
              <a:buSzPct val="80000"/>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E2E delay measurement and compensation is enhanced by taking the UE indication into account.</a:t>
            </a:r>
          </a:p>
          <a:p>
            <a:pPr marL="617924" lvl="2" defTabSz="1187323">
              <a:spcBef>
                <a:spcPct val="0"/>
              </a:spcBef>
              <a:spcAft>
                <a:spcPts val="600"/>
              </a:spcAft>
              <a:buClr>
                <a:srgbClr val="1D1D1A"/>
              </a:buClr>
              <a:buSzPct val="80000"/>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NOTE1: The UE-side timing distribution (in)accuracy can be up to 15hops/750ns as specified in TS 22.104.</a:t>
            </a:r>
          </a:p>
          <a:p>
            <a:pPr marL="328894" lvl="1" indent="-168208" defTabSz="1187323">
              <a:spcBef>
                <a:spcPct val="0"/>
              </a:spcBef>
              <a:spcAft>
                <a:spcPts val="600"/>
              </a:spcAft>
              <a:buClr>
                <a:srgbClr val="1D1D1A"/>
              </a:buClr>
              <a:buSzPct val="80000"/>
              <a:buFont typeface=".AppleSystemUIFont"/>
              <a:buChar char="&gt;"/>
              <a:tabLst>
                <a:tab pos="1207605" algn="ctr"/>
              </a:tabLs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To mitigate the propagation delay errors in NLOS for timing accuracy enforcement [</a:t>
            </a:r>
            <a:r>
              <a:rPr lang="en-US" altLang="zh-CN" sz="14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RAN2</a:t>
            </a: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RAN1]</a:t>
            </a:r>
          </a:p>
          <a:p>
            <a:pPr marL="786132" lvl="2" indent="-168208" defTabSz="1187323">
              <a:spcBef>
                <a:spcPct val="0"/>
              </a:spcBef>
              <a:spcAft>
                <a:spcPts val="600"/>
              </a:spcAft>
              <a:buClr>
                <a:srgbClr val="1D1D1A"/>
              </a:buClr>
              <a:buSzPct val="80000"/>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The UE RX-TX time difference is extended to consider multi-path to align the DL and UL paths for RTT-based PDC calculation. </a:t>
            </a:r>
          </a:p>
          <a:p>
            <a:pPr marL="179316" indent="-168208" defTabSz="1187323">
              <a:spcBef>
                <a:spcPct val="0"/>
              </a:spcBef>
              <a:spcAft>
                <a:spcPts val="600"/>
              </a:spcAft>
              <a:buClr>
                <a:srgbClr val="000000"/>
              </a:buClr>
              <a:buSzPct val="80000"/>
              <a:buFont typeface="Arial" pitchFamily="34" charset="0"/>
              <a:buChar char="•"/>
              <a:tabLst>
                <a:tab pos="1207605" algn="ctr"/>
              </a:tabLst>
            </a:pPr>
            <a:r>
              <a:rPr lang="en-US" altLang="zh-CN" sz="16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Mobility support across working clock domains</a:t>
            </a:r>
          </a:p>
          <a:p>
            <a:pPr marL="328894" lvl="1" indent="-168208" defTabSz="1187323">
              <a:spcBef>
                <a:spcPct val="0"/>
              </a:spcBef>
              <a:spcAft>
                <a:spcPts val="600"/>
              </a:spcAft>
              <a:buClr>
                <a:srgbClr val="1D1D1A"/>
              </a:buClr>
              <a:buSzPct val="80000"/>
              <a:buFont typeface=".AppleSystemUIFont"/>
              <a:buChar char="&gt;"/>
              <a:tabLst>
                <a:tab pos="1207605" algn="ctr"/>
              </a:tabLs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Awareness of working clock domain change by </a:t>
            </a:r>
            <a:r>
              <a:rPr lang="en-US" altLang="zh-CN" sz="1400" dirty="0" err="1">
                <a:solidFill>
                  <a:srgbClr val="1D1D1A"/>
                </a:solidFill>
                <a:latin typeface="Calibri" panose="020F0502020204030204" pitchFamily="34" charset="0"/>
                <a:ea typeface="Microsoft YaHei" panose="020B0503020204020204" pitchFamily="34" charset="-122"/>
                <a:cs typeface="Calibri" panose="020F0502020204030204" pitchFamily="34" charset="0"/>
              </a:rPr>
              <a:t>gNB</a:t>
            </a: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to optimize the timing service performance due to UE’s mobility [</a:t>
            </a:r>
            <a:r>
              <a:rPr lang="en-US" altLang="zh-CN" sz="14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RAN3</a:t>
            </a: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RAN2]</a:t>
            </a:r>
          </a:p>
          <a:p>
            <a:pPr marL="786132" lvl="2" indent="-168208" defTabSz="1187323">
              <a:spcBef>
                <a:spcPct val="0"/>
              </a:spcBef>
              <a:spcAft>
                <a:spcPts val="600"/>
              </a:spcAft>
              <a:buClr>
                <a:srgbClr val="1D1D1A"/>
              </a:buClr>
              <a:buSzPct val="80000"/>
              <a:buFont typeface=".AppleSystemUIFont"/>
              <a:buChar char="&gt;"/>
              <a:tabLst>
                <a:tab pos="1207605" algn="ctr"/>
              </a:tabLst>
            </a:pPr>
            <a:r>
              <a:rPr lang="en-US" altLang="zh-CN" sz="1200" i="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NOTE2: coordination with SA2 is needed.</a:t>
            </a:r>
          </a:p>
        </p:txBody>
      </p:sp>
      <p:sp>
        <p:nvSpPr>
          <p:cNvPr id="60" name="矩形 59"/>
          <p:cNvSpPr/>
          <p:nvPr/>
        </p:nvSpPr>
        <p:spPr>
          <a:xfrm>
            <a:off x="535675" y="1162136"/>
            <a:ext cx="5520992" cy="3477875"/>
          </a:xfrm>
          <a:prstGeom prst="rect">
            <a:avLst/>
          </a:prstGeom>
        </p:spPr>
        <p:txBody>
          <a:bodyPr wrap="square">
            <a:spAutoFit/>
          </a:bodyPr>
          <a:lstStyle/>
          <a:p>
            <a:pPr marL="179316" lvl="0" indent="-168208" defTabSz="1187323">
              <a:spcBef>
                <a:spcPct val="0"/>
              </a:spcBef>
              <a:spcAft>
                <a:spcPts val="600"/>
              </a:spcAft>
              <a:buClr>
                <a:srgbClr val="000000"/>
              </a:buClr>
              <a:buFont typeface="Arial" pitchFamily="34" charset="0"/>
              <a:buChar char="•"/>
              <a:tabLst>
                <a:tab pos="1207605" algn="ctr"/>
              </a:tabLst>
            </a:pPr>
            <a:r>
              <a:rPr lang="en-US" altLang="zh-CN" sz="16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Motivations</a:t>
            </a:r>
          </a:p>
          <a:p>
            <a:pPr marL="328894" lvl="1" indent="-168208" defTabSz="1187323">
              <a:spcBef>
                <a:spcPct val="0"/>
              </a:spcBef>
              <a:spcAft>
                <a:spcPts val="600"/>
              </a:spcAft>
              <a:buClr>
                <a:srgbClr val="1D1D1A"/>
              </a:buClr>
              <a:buFont typeface=".AppleSystemUIFont"/>
              <a:buChar char="&gt;"/>
              <a:tabLst>
                <a:tab pos="1207605" algn="ctr"/>
              </a:tabLs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IIOT synchronization has been supported and enhanced since Rel-16 with the target of E2E synchronicity of </a:t>
            </a:r>
            <a:r>
              <a:rPr lang="en-US" altLang="zh-CN" sz="1400" b="1" u="sng" dirty="0">
                <a:solidFill>
                  <a:srgbClr val="1D1D1A"/>
                </a:solidFill>
                <a:latin typeface="Calibri" panose="020F0502020204030204" pitchFamily="34" charset="0"/>
                <a:ea typeface="Microsoft YaHei" panose="020B0503020204020204" pitchFamily="34" charset="-122"/>
                <a:cs typeface="Calibri" panose="020F0502020204030204" pitchFamily="34" charset="0"/>
              </a:rPr>
              <a:t>1us </a:t>
            </a: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for some use cases.</a:t>
            </a:r>
          </a:p>
          <a:p>
            <a:pPr marL="328894" lvl="1" indent="-168208" defTabSz="1187323">
              <a:spcBef>
                <a:spcPct val="0"/>
              </a:spcBef>
              <a:spcAft>
                <a:spcPts val="600"/>
              </a:spcAft>
              <a:buClr>
                <a:srgbClr val="1D1D1A"/>
              </a:buClr>
              <a:buFont typeface=".AppleSystemUIFont"/>
              <a:buChar char="&gt;"/>
              <a:tabLst>
                <a:tab pos="1207605" algn="ctr"/>
              </a:tabLs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More requirements for various use cases need to be addressed to help deployments in practice: synchronicity of 250ns (e.g. IEC 61850 from SA1), accuracy loss in NLOS environment and mobility across working clock domains</a:t>
            </a:r>
            <a:r>
              <a:rPr lang="en-US" altLang="zh-CN" sz="1400" dirty="0">
                <a:latin typeface="Calibri" panose="020F0502020204030204" pitchFamily="34" charset="0"/>
                <a:ea typeface="Microsoft YaHei" panose="020B0503020204020204" pitchFamily="34" charset="-122"/>
                <a:cs typeface="Calibri" panose="020F0502020204030204" pitchFamily="34" charset="0"/>
              </a:rPr>
              <a:t>.</a:t>
            </a:r>
          </a:p>
          <a:p>
            <a:pPr marL="179316" lvl="0" indent="-168208" defTabSz="1187323">
              <a:spcBef>
                <a:spcPct val="0"/>
              </a:spcBef>
              <a:spcAft>
                <a:spcPts val="600"/>
              </a:spcAft>
              <a:buClr>
                <a:srgbClr val="000000"/>
              </a:buClr>
              <a:buFont typeface="Arial" pitchFamily="34" charset="0"/>
              <a:buChar char="•"/>
              <a:tabLst>
                <a:tab pos="1207605" algn="ctr"/>
              </a:tabLst>
            </a:pPr>
            <a:r>
              <a:rPr lang="en-US" altLang="zh-CN" sz="1600" b="1"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Targets</a:t>
            </a:r>
            <a:endParaRPr lang="en-US" altLang="zh-CN" sz="16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a:p>
            <a:pPr marL="328894" lvl="1" indent="-168208" defTabSz="1187323">
              <a:lnSpc>
                <a:spcPct val="150000"/>
              </a:lnSpc>
              <a:spcBef>
                <a:spcPct val="0"/>
              </a:spcBef>
              <a:spcAft>
                <a:spcPts val="600"/>
              </a:spcAft>
              <a:buClr>
                <a:srgbClr val="1D1D1A"/>
              </a:buClr>
              <a:buFont typeface=".AppleSystemUIFont"/>
              <a:buChar char="&gt;"/>
              <a:tabLst>
                <a:tab pos="1207605" algn="ctr"/>
              </a:tabLs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To achieve E2E synchronicity </a:t>
            </a:r>
            <a:r>
              <a:rPr lang="en-US" altLang="zh-CN" sz="1400" b="1" u="sng" dirty="0">
                <a:solidFill>
                  <a:srgbClr val="FF0000"/>
                </a:solidFill>
                <a:latin typeface="Calibri" panose="020F0502020204030204" pitchFamily="34" charset="0"/>
                <a:ea typeface="Microsoft YaHei" panose="020B0503020204020204" pitchFamily="34" charset="-122"/>
                <a:cs typeface="Calibri" panose="020F0502020204030204" pitchFamily="34" charset="0"/>
              </a:rPr>
              <a:t>250ns-1us</a:t>
            </a: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by considering</a:t>
            </a:r>
          </a:p>
          <a:p>
            <a:pPr marL="786132" lvl="2" indent="-168208" defTabSz="1187323">
              <a:spcBef>
                <a:spcPct val="0"/>
              </a:spcBef>
              <a:spcAft>
                <a:spcPts val="600"/>
              </a:spcAft>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UE-side time distribution accuracy (Smart Grid/IIOT with 15 hops/750ns)</a:t>
            </a:r>
          </a:p>
          <a:p>
            <a:pPr marL="786132" lvl="2" indent="-168208" defTabSz="1187323">
              <a:spcBef>
                <a:spcPct val="0"/>
              </a:spcBef>
              <a:spcAft>
                <a:spcPts val="600"/>
              </a:spcAft>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Outdoor/NLOS deployment (Smart Grid within 20km</a:t>
            </a:r>
            <a:r>
              <a:rPr lang="en-US" altLang="zh-CN" sz="1200" baseline="300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2</a:t>
            </a: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 area)</a:t>
            </a:r>
          </a:p>
          <a:p>
            <a:pPr marL="786132" lvl="2" indent="-168208" defTabSz="1187323">
              <a:spcBef>
                <a:spcPct val="0"/>
              </a:spcBef>
              <a:spcAft>
                <a:spcPts val="600"/>
              </a:spcAft>
              <a:buClr>
                <a:srgbClr val="1D1D1A"/>
              </a:buClr>
              <a:buFont typeface=".AppleSystemUIFont"/>
              <a:buChar char="&gt;"/>
              <a:tabLst>
                <a:tab pos="1207605" algn="ctr"/>
              </a:tabLst>
            </a:pP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Mobility requirement (Mobile Robot moving across multiple working clock domains)</a:t>
            </a:r>
          </a:p>
        </p:txBody>
      </p:sp>
      <p:sp>
        <p:nvSpPr>
          <p:cNvPr id="14" name="圆角矩形 16">
            <a:extLst>
              <a:ext uri="{FF2B5EF4-FFF2-40B4-BE49-F238E27FC236}">
                <a16:creationId xmlns:a16="http://schemas.microsoft.com/office/drawing/2014/main" xmlns="" id="{57D90479-ACE0-44B1-8B4B-11C9C036AD80}"/>
              </a:ext>
            </a:extLst>
          </p:cNvPr>
          <p:cNvSpPr/>
          <p:nvPr/>
        </p:nvSpPr>
        <p:spPr>
          <a:xfrm>
            <a:off x="512530" y="987589"/>
            <a:ext cx="5474751"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39" name="矩形 38"/>
          <p:cNvSpPr/>
          <p:nvPr/>
        </p:nvSpPr>
        <p:spPr bwMode="auto">
          <a:xfrm>
            <a:off x="1802530" y="818312"/>
            <a:ext cx="3048144" cy="338554"/>
          </a:xfrm>
          <a:prstGeom prst="rect">
            <a:avLst/>
          </a:prstGeom>
          <a:solidFill>
            <a:srgbClr val="FFFFFF"/>
          </a:solidFill>
        </p:spPr>
        <p:txBody>
          <a:bodyPr wrap="square" rtlCol="0">
            <a:spAutoFit/>
          </a:bodyPr>
          <a:lstStyle/>
          <a:p>
            <a:pPr algn="ctr" defTabSz="1218565" fontAlgn="base">
              <a:spcBef>
                <a:spcPct val="0"/>
              </a:spcBef>
              <a:spcAft>
                <a:spcPct val="0"/>
              </a:spcAft>
            </a:pPr>
            <a:r>
              <a:rPr lang="en-US" altLang="zh-CN" sz="1600" b="1" kern="0" dirty="0">
                <a:solidFill>
                  <a:srgbClr val="C00000"/>
                </a:solidFill>
                <a:latin typeface="Arial" panose="020B0604020202020204"/>
                <a:ea typeface="微软雅黑"/>
                <a:cs typeface="Arial" panose="020B0604020202020204" pitchFamily="34" charset="0"/>
              </a:rPr>
              <a:t>Motivations and Objectives</a:t>
            </a:r>
          </a:p>
        </p:txBody>
      </p:sp>
      <p:sp>
        <p:nvSpPr>
          <p:cNvPr id="16" name="圆角矩形 16">
            <a:extLst>
              <a:ext uri="{FF2B5EF4-FFF2-40B4-BE49-F238E27FC236}">
                <a16:creationId xmlns:a16="http://schemas.microsoft.com/office/drawing/2014/main" xmlns="" id="{BA0DE9D1-D42C-460D-B4A1-1139D0D9022A}"/>
              </a:ext>
            </a:extLst>
          </p:cNvPr>
          <p:cNvSpPr/>
          <p:nvPr/>
        </p:nvSpPr>
        <p:spPr>
          <a:xfrm>
            <a:off x="6140097" y="987589"/>
            <a:ext cx="5474751"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52" name="矩形 51"/>
          <p:cNvSpPr/>
          <p:nvPr/>
        </p:nvSpPr>
        <p:spPr bwMode="auto">
          <a:xfrm>
            <a:off x="7715795" y="785903"/>
            <a:ext cx="2458530" cy="338554"/>
          </a:xfrm>
          <a:prstGeom prst="rect">
            <a:avLst/>
          </a:prstGeom>
          <a:solidFill>
            <a:srgbClr val="FFFFFF"/>
          </a:solidFill>
        </p:spPr>
        <p:txBody>
          <a:bodyPr wrap="square" rtlCol="0">
            <a:spAutoFit/>
          </a:bodyPr>
          <a:lstStyle/>
          <a:p>
            <a:pPr algn="ctr" defTabSz="1218565" fontAlgn="base">
              <a:spcBef>
                <a:spcPct val="0"/>
              </a:spcBef>
              <a:spcAft>
                <a:spcPct val="0"/>
              </a:spcAft>
            </a:pPr>
            <a:r>
              <a:rPr lang="en-US" altLang="zh-CN" sz="1600" b="1" kern="0" dirty="0">
                <a:solidFill>
                  <a:srgbClr val="C00000"/>
                </a:solidFill>
                <a:latin typeface="Arial" panose="020B0604020202020204"/>
                <a:ea typeface="微软雅黑"/>
                <a:cs typeface="Arial" panose="020B0604020202020204" pitchFamily="34" charset="0"/>
              </a:rPr>
              <a:t>Potential Proposals</a:t>
            </a:r>
          </a:p>
        </p:txBody>
      </p:sp>
    </p:spTree>
    <p:extLst>
      <p:ext uri="{BB962C8B-B14F-4D97-AF65-F5344CB8AC3E}">
        <p14:creationId xmlns:p14="http://schemas.microsoft.com/office/powerpoint/2010/main" val="276144214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40838F37-F6C8-464C-A31C-86D5BD4CCBEC}"/>
              </a:ext>
            </a:extLst>
          </p:cNvPr>
          <p:cNvSpPr>
            <a:spLocks noGrp="1"/>
          </p:cNvSpPr>
          <p:nvPr>
            <p:ph type="subTitle" idx="1"/>
          </p:nvPr>
        </p:nvSpPr>
        <p:spPr>
          <a:xfrm>
            <a:off x="273546" y="205945"/>
            <a:ext cx="10740640" cy="993400"/>
          </a:xfrm>
        </p:spPr>
        <p:txBody>
          <a:bodyPr/>
          <a:lstStyle/>
          <a:p>
            <a:r>
              <a:rPr lang="en-US" altLang="zh-CN" dirty="0"/>
              <a:t>Support for emergency services (RWS-230187)</a:t>
            </a:r>
            <a:endParaRPr lang="zh-CN" altLang="en-US" dirty="0"/>
          </a:p>
        </p:txBody>
      </p:sp>
      <p:sp>
        <p:nvSpPr>
          <p:cNvPr id="14" name="圆角矩形 16">
            <a:extLst>
              <a:ext uri="{FF2B5EF4-FFF2-40B4-BE49-F238E27FC236}">
                <a16:creationId xmlns:a16="http://schemas.microsoft.com/office/drawing/2014/main" xmlns="" id="{57D90479-ACE0-44B1-8B4B-11C9C036AD80}"/>
              </a:ext>
            </a:extLst>
          </p:cNvPr>
          <p:cNvSpPr/>
          <p:nvPr/>
        </p:nvSpPr>
        <p:spPr>
          <a:xfrm>
            <a:off x="512530" y="987589"/>
            <a:ext cx="6020348"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39" name="矩形 38"/>
          <p:cNvSpPr/>
          <p:nvPr/>
        </p:nvSpPr>
        <p:spPr bwMode="auto">
          <a:xfrm>
            <a:off x="1802530" y="818312"/>
            <a:ext cx="3048144" cy="338554"/>
          </a:xfrm>
          <a:prstGeom prst="rect">
            <a:avLst/>
          </a:prstGeom>
          <a:solidFill>
            <a:srgbClr val="FFFFFF"/>
          </a:solidFill>
        </p:spPr>
        <p:txBody>
          <a:bodyPr wrap="square" rtlCol="0">
            <a:spAutoFit/>
          </a:bodyPr>
          <a:lstStyle/>
          <a:p>
            <a:pPr algn="ctr" defTabSz="1218565" fontAlgn="base">
              <a:spcBef>
                <a:spcPct val="0"/>
              </a:spcBef>
              <a:spcAft>
                <a:spcPct val="0"/>
              </a:spcAft>
            </a:pPr>
            <a:r>
              <a:rPr lang="en-US" altLang="zh-CN" sz="1600" b="1" kern="0" dirty="0">
                <a:solidFill>
                  <a:srgbClr val="C00000"/>
                </a:solidFill>
                <a:latin typeface="Arial" panose="020B0604020202020204"/>
                <a:ea typeface="微软雅黑"/>
                <a:cs typeface="Arial" panose="020B0604020202020204" pitchFamily="34" charset="0"/>
              </a:rPr>
              <a:t>Motivations and Objectives</a:t>
            </a:r>
          </a:p>
        </p:txBody>
      </p:sp>
      <p:sp>
        <p:nvSpPr>
          <p:cNvPr id="16" name="圆角矩形 16">
            <a:extLst>
              <a:ext uri="{FF2B5EF4-FFF2-40B4-BE49-F238E27FC236}">
                <a16:creationId xmlns:a16="http://schemas.microsoft.com/office/drawing/2014/main" xmlns="" id="{BA0DE9D1-D42C-460D-B4A1-1139D0D9022A}"/>
              </a:ext>
            </a:extLst>
          </p:cNvPr>
          <p:cNvSpPr/>
          <p:nvPr/>
        </p:nvSpPr>
        <p:spPr>
          <a:xfrm>
            <a:off x="6656173" y="987589"/>
            <a:ext cx="4958675"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52" name="矩形 51"/>
          <p:cNvSpPr/>
          <p:nvPr/>
        </p:nvSpPr>
        <p:spPr bwMode="auto">
          <a:xfrm>
            <a:off x="7715795" y="785903"/>
            <a:ext cx="2458530" cy="338554"/>
          </a:xfrm>
          <a:prstGeom prst="rect">
            <a:avLst/>
          </a:prstGeom>
          <a:solidFill>
            <a:srgbClr val="FFFFFF"/>
          </a:solidFill>
        </p:spPr>
        <p:txBody>
          <a:bodyPr wrap="square" rtlCol="0">
            <a:spAutoFit/>
          </a:bodyPr>
          <a:lstStyle/>
          <a:p>
            <a:pPr algn="ctr" defTabSz="1218565" fontAlgn="base">
              <a:spcBef>
                <a:spcPct val="0"/>
              </a:spcBef>
              <a:spcAft>
                <a:spcPct val="0"/>
              </a:spcAft>
            </a:pPr>
            <a:r>
              <a:rPr lang="en-US" altLang="zh-CN" sz="1600" b="1" kern="0" dirty="0">
                <a:solidFill>
                  <a:srgbClr val="C00000"/>
                </a:solidFill>
                <a:latin typeface="Arial" panose="020B0604020202020204"/>
                <a:ea typeface="微软雅黑"/>
                <a:cs typeface="Arial" panose="020B0604020202020204" pitchFamily="34" charset="0"/>
              </a:rPr>
              <a:t>Proposals</a:t>
            </a:r>
          </a:p>
        </p:txBody>
      </p:sp>
      <p:sp>
        <p:nvSpPr>
          <p:cNvPr id="15" name="Content Placeholder 2">
            <a:extLst>
              <a:ext uri="{FF2B5EF4-FFF2-40B4-BE49-F238E27FC236}">
                <a16:creationId xmlns:a16="http://schemas.microsoft.com/office/drawing/2014/main" xmlns="" id="{F4A2EC29-B3BC-4A80-A0B2-01541719899B}"/>
              </a:ext>
            </a:extLst>
          </p:cNvPr>
          <p:cNvSpPr>
            <a:spLocks noGrp="1"/>
          </p:cNvSpPr>
          <p:nvPr>
            <p:ph idx="12"/>
          </p:nvPr>
        </p:nvSpPr>
        <p:spPr>
          <a:xfrm>
            <a:off x="593125" y="1248026"/>
            <a:ext cx="5873578" cy="3069660"/>
          </a:xfrm>
        </p:spPr>
        <p:txBody>
          <a:bodyPr/>
          <a:lstStyle/>
          <a:p>
            <a:r>
              <a:rPr lang="en-US" altLang="zh-CN" sz="1400" b="1" dirty="0"/>
              <a:t>Motivations:</a:t>
            </a:r>
          </a:p>
          <a:p>
            <a:pPr lvl="1"/>
            <a:r>
              <a:rPr lang="en-US" altLang="zh-CN" sz="1400" dirty="0"/>
              <a:t>In emergency scenarios such as earthquakes, fires, and floods, communication in remote areas and deep-coverage urban areas cannot be guaranteed.</a:t>
            </a:r>
          </a:p>
          <a:p>
            <a:pPr lvl="1"/>
            <a:r>
              <a:rPr lang="en-US" altLang="zh-CN" sz="1400" dirty="0"/>
              <a:t>In China, "14th Five-Year Plan for National Emergency Response System" proposes to build a nationwide emergency broadband wireless network.</a:t>
            </a:r>
          </a:p>
          <a:p>
            <a:pPr lvl="1"/>
            <a:r>
              <a:rPr lang="en-US" altLang="zh-CN" sz="1400" dirty="0"/>
              <a:t>On-spot personnel should be equipped with video capture devices with resolution higher than 720p.</a:t>
            </a:r>
          </a:p>
          <a:p>
            <a:r>
              <a:rPr lang="en-US" altLang="zh-CN" sz="1400" b="1" dirty="0"/>
              <a:t>Objective:</a:t>
            </a:r>
          </a:p>
          <a:p>
            <a:pPr lvl="1"/>
            <a:r>
              <a:rPr lang="en-US" altLang="zh-CN" sz="1400" dirty="0"/>
              <a:t>Achieve 95% coverage for 2Mbps on-spot video backhaul in 20km area and urban deep coverage area.</a:t>
            </a:r>
            <a:endParaRPr lang="en-US" altLang="zh-CN" sz="1400" b="1" dirty="0"/>
          </a:p>
        </p:txBody>
      </p:sp>
      <p:sp>
        <p:nvSpPr>
          <p:cNvPr id="17" name="Content Placeholder 2">
            <a:extLst>
              <a:ext uri="{FF2B5EF4-FFF2-40B4-BE49-F238E27FC236}">
                <a16:creationId xmlns:a16="http://schemas.microsoft.com/office/drawing/2014/main" xmlns="" id="{F4A2EC29-B3BC-4A80-A0B2-01541719899B}"/>
              </a:ext>
            </a:extLst>
          </p:cNvPr>
          <p:cNvSpPr txBox="1">
            <a:spLocks/>
          </p:cNvSpPr>
          <p:nvPr/>
        </p:nvSpPr>
        <p:spPr>
          <a:xfrm>
            <a:off x="6656174" y="1248026"/>
            <a:ext cx="4958674" cy="3208646"/>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b="1" dirty="0"/>
              <a:t>Proposals:</a:t>
            </a:r>
          </a:p>
          <a:p>
            <a:pPr marL="160686" lvl="1" indent="0" defTabSz="914400">
              <a:buFont typeface=".AppleSystemUIFont"/>
              <a:buNone/>
            </a:pPr>
            <a:r>
              <a:rPr lang="en-US" altLang="zh-CN" sz="1400" dirty="0">
                <a:sym typeface="Wingdings" panose="05000000000000000000" pitchFamily="2" charset="2"/>
              </a:rPr>
              <a:t>Study mechanism with minimum specification impact to support flexible multi-hop and multi-path topology based on IAB architecture only for intra-CU case:</a:t>
            </a:r>
          </a:p>
          <a:p>
            <a:pPr lvl="1" defTabSz="914400"/>
            <a:r>
              <a:rPr lang="en-US" altLang="zh-CN" sz="1400" dirty="0">
                <a:sym typeface="Wingdings" panose="05000000000000000000" pitchFamily="2" charset="2"/>
              </a:rPr>
              <a:t>Flexible topology enhancement, allowing e.g., switch parent/child relationship, service continuity against node moving (leaving or joining), more than two paths, … </a:t>
            </a:r>
          </a:p>
          <a:p>
            <a:pPr lvl="1" defTabSz="914400"/>
            <a:r>
              <a:rPr lang="en-US" altLang="zh-CN" sz="1400" dirty="0">
                <a:sym typeface="Wingdings" panose="05000000000000000000" pitchFamily="2" charset="2"/>
              </a:rPr>
              <a:t>Intermediate node selection of better path based on path QoS</a:t>
            </a:r>
          </a:p>
          <a:p>
            <a:pPr lvl="1" defTabSz="914400"/>
            <a:r>
              <a:rPr lang="en-US" altLang="zh-CN" sz="1400" dirty="0">
                <a:sym typeface="Wingdings" panose="05000000000000000000" pitchFamily="2" charset="2"/>
              </a:rPr>
              <a:t>BAP duplication forwarding to ensure the same date routed in different path</a:t>
            </a:r>
          </a:p>
          <a:p>
            <a:pPr lvl="1" defTabSz="914400"/>
            <a:r>
              <a:rPr lang="en-US" altLang="zh-CN" sz="1400" dirty="0">
                <a:sym typeface="Wingdings" panose="05000000000000000000" pitchFamily="2" charset="2"/>
              </a:rPr>
              <a:t>Slice-specific backhaul configuration</a:t>
            </a:r>
            <a:endParaRPr lang="en-US" altLang="zh-CN" sz="1400" dirty="0"/>
          </a:p>
        </p:txBody>
      </p:sp>
      <p:grpSp>
        <p:nvGrpSpPr>
          <p:cNvPr id="19" name="组合 18"/>
          <p:cNvGrpSpPr>
            <a:grpSpLocks noChangeAspect="1"/>
          </p:cNvGrpSpPr>
          <p:nvPr/>
        </p:nvGrpSpPr>
        <p:grpSpPr>
          <a:xfrm>
            <a:off x="3570721" y="4458518"/>
            <a:ext cx="2863852" cy="1368495"/>
            <a:chOff x="7670213" y="1408116"/>
            <a:chExt cx="3723353" cy="1779206"/>
          </a:xfrm>
        </p:grpSpPr>
        <p:pic>
          <p:nvPicPr>
            <p:cNvPr id="20" name="图片 19"/>
            <p:cNvPicPr>
              <a:picLocks noChangeAspect="1"/>
            </p:cNvPicPr>
            <p:nvPr/>
          </p:nvPicPr>
          <p:blipFill>
            <a:blip r:embed="rId2"/>
            <a:stretch>
              <a:fillRect/>
            </a:stretch>
          </p:blipFill>
          <p:spPr>
            <a:xfrm>
              <a:off x="7695913" y="1408116"/>
              <a:ext cx="1377816" cy="1426588"/>
            </a:xfrm>
            <a:prstGeom prst="rect">
              <a:avLst/>
            </a:prstGeom>
          </p:spPr>
        </p:pic>
        <p:pic>
          <p:nvPicPr>
            <p:cNvPr id="21" name="图片 20"/>
            <p:cNvPicPr>
              <a:picLocks noChangeAspect="1"/>
            </p:cNvPicPr>
            <p:nvPr/>
          </p:nvPicPr>
          <p:blipFill>
            <a:blip r:embed="rId3"/>
            <a:stretch>
              <a:fillRect/>
            </a:stretch>
          </p:blipFill>
          <p:spPr>
            <a:xfrm>
              <a:off x="9265878" y="1709232"/>
              <a:ext cx="2127688" cy="1146147"/>
            </a:xfrm>
            <a:prstGeom prst="rect">
              <a:avLst/>
            </a:prstGeom>
          </p:spPr>
        </p:pic>
        <p:sp>
          <p:nvSpPr>
            <p:cNvPr id="22" name="矩形 21"/>
            <p:cNvSpPr/>
            <p:nvPr/>
          </p:nvSpPr>
          <p:spPr>
            <a:xfrm>
              <a:off x="7670213" y="2913743"/>
              <a:ext cx="1346880" cy="273579"/>
            </a:xfrm>
            <a:prstGeom prst="rect">
              <a:avLst/>
            </a:prstGeom>
          </p:spPr>
          <p:txBody>
            <a:bodyPr wrap="none">
              <a:spAutoFit/>
            </a:bodyPr>
            <a:lstStyle/>
            <a:p>
              <a:r>
                <a:rPr lang="en-US" altLang="zh-CN" sz="1000" dirty="0">
                  <a:latin typeface="Arial" panose="020B0604020202020204" pitchFamily="34" charset="0"/>
                  <a:cs typeface="Arial" panose="020B0604020202020204" pitchFamily="34" charset="0"/>
                </a:rPr>
                <a:t>Underground floor</a:t>
              </a:r>
              <a:endParaRPr lang="zh-CN" altLang="en-US" sz="1000" dirty="0">
                <a:latin typeface="Arial" panose="020B0604020202020204" pitchFamily="34" charset="0"/>
                <a:cs typeface="Arial" panose="020B0604020202020204" pitchFamily="34" charset="0"/>
              </a:endParaRPr>
            </a:p>
          </p:txBody>
        </p:sp>
        <p:sp>
          <p:nvSpPr>
            <p:cNvPr id="23" name="矩形 22"/>
            <p:cNvSpPr/>
            <p:nvPr/>
          </p:nvSpPr>
          <p:spPr>
            <a:xfrm>
              <a:off x="9258937" y="2913743"/>
              <a:ext cx="1302351" cy="273579"/>
            </a:xfrm>
            <a:prstGeom prst="rect">
              <a:avLst/>
            </a:prstGeom>
          </p:spPr>
          <p:txBody>
            <a:bodyPr wrap="none">
              <a:spAutoFit/>
            </a:bodyPr>
            <a:lstStyle/>
            <a:p>
              <a:r>
                <a:rPr lang="en-US" altLang="zh-CN" sz="1000" dirty="0">
                  <a:latin typeface="Arial" panose="020B0604020202020204" pitchFamily="34" charset="0"/>
                  <a:cs typeface="Arial" panose="020B0604020202020204" pitchFamily="34" charset="0"/>
                </a:rPr>
                <a:t>High-rise building</a:t>
              </a:r>
              <a:endParaRPr lang="zh-CN" altLang="en-US" sz="1000" dirty="0">
                <a:latin typeface="Arial" panose="020B0604020202020204" pitchFamily="34" charset="0"/>
                <a:cs typeface="Arial" panose="020B0604020202020204" pitchFamily="34" charset="0"/>
              </a:endParaRPr>
            </a:p>
          </p:txBody>
        </p:sp>
      </p:grpSp>
      <p:grpSp>
        <p:nvGrpSpPr>
          <p:cNvPr id="3" name="组合 2"/>
          <p:cNvGrpSpPr/>
          <p:nvPr/>
        </p:nvGrpSpPr>
        <p:grpSpPr>
          <a:xfrm>
            <a:off x="6822058" y="4304348"/>
            <a:ext cx="4753021" cy="1671131"/>
            <a:chOff x="6904438" y="4460868"/>
            <a:chExt cx="4753021" cy="1671131"/>
          </a:xfrm>
        </p:grpSpPr>
        <p:pic>
          <p:nvPicPr>
            <p:cNvPr id="25" name="图片 24"/>
            <p:cNvPicPr>
              <a:picLocks noChangeAspect="1"/>
            </p:cNvPicPr>
            <p:nvPr/>
          </p:nvPicPr>
          <p:blipFill>
            <a:blip r:embed="rId4"/>
            <a:stretch>
              <a:fillRect/>
            </a:stretch>
          </p:blipFill>
          <p:spPr>
            <a:xfrm>
              <a:off x="6904438" y="4463062"/>
              <a:ext cx="904237" cy="1229059"/>
            </a:xfrm>
            <a:prstGeom prst="rect">
              <a:avLst/>
            </a:prstGeom>
          </p:spPr>
        </p:pic>
        <p:pic>
          <p:nvPicPr>
            <p:cNvPr id="26" name="图片 25"/>
            <p:cNvPicPr>
              <a:picLocks noChangeAspect="1"/>
            </p:cNvPicPr>
            <p:nvPr/>
          </p:nvPicPr>
          <p:blipFill>
            <a:blip r:embed="rId5"/>
            <a:stretch>
              <a:fillRect/>
            </a:stretch>
          </p:blipFill>
          <p:spPr>
            <a:xfrm>
              <a:off x="8325089" y="4460868"/>
              <a:ext cx="1044701" cy="1233449"/>
            </a:xfrm>
            <a:prstGeom prst="rect">
              <a:avLst/>
            </a:prstGeom>
          </p:spPr>
        </p:pic>
        <p:pic>
          <p:nvPicPr>
            <p:cNvPr id="27" name="图片 26"/>
            <p:cNvPicPr>
              <a:picLocks noChangeAspect="1"/>
            </p:cNvPicPr>
            <p:nvPr/>
          </p:nvPicPr>
          <p:blipFill>
            <a:blip r:embed="rId6"/>
            <a:stretch>
              <a:fillRect/>
            </a:stretch>
          </p:blipFill>
          <p:spPr>
            <a:xfrm>
              <a:off x="9892650" y="4463062"/>
              <a:ext cx="1488040" cy="1229059"/>
            </a:xfrm>
            <a:prstGeom prst="rect">
              <a:avLst/>
            </a:prstGeom>
          </p:spPr>
        </p:pic>
        <p:sp>
          <p:nvSpPr>
            <p:cNvPr id="28" name="矩形 27"/>
            <p:cNvSpPr/>
            <p:nvPr/>
          </p:nvSpPr>
          <p:spPr>
            <a:xfrm>
              <a:off x="6920344" y="5731889"/>
              <a:ext cx="933811" cy="400110"/>
            </a:xfrm>
            <a:prstGeom prst="rect">
              <a:avLst/>
            </a:prstGeom>
          </p:spPr>
          <p:txBody>
            <a:bodyPr wrap="square" anchor="ctr">
              <a:spAutoFit/>
            </a:bodyPr>
            <a:lstStyle/>
            <a:p>
              <a:pPr algn="ctr"/>
              <a:r>
                <a:rPr lang="en-US" altLang="zh-CN" sz="1000" dirty="0">
                  <a:latin typeface="Arial" panose="020B0604020202020204" pitchFamily="34" charset="0"/>
                  <a:cs typeface="Arial" panose="020B0604020202020204" pitchFamily="34" charset="0"/>
                </a:rPr>
                <a:t>1-hop IAB (Rel-16)</a:t>
              </a:r>
            </a:p>
          </p:txBody>
        </p:sp>
        <p:sp>
          <p:nvSpPr>
            <p:cNvPr id="29" name="矩形 28"/>
            <p:cNvSpPr/>
            <p:nvPr/>
          </p:nvSpPr>
          <p:spPr>
            <a:xfrm>
              <a:off x="8359026" y="5731889"/>
              <a:ext cx="1033106" cy="400110"/>
            </a:xfrm>
            <a:prstGeom prst="rect">
              <a:avLst/>
            </a:prstGeom>
          </p:spPr>
          <p:txBody>
            <a:bodyPr wrap="square" anchor="ctr">
              <a:spAutoFit/>
            </a:bodyPr>
            <a:lstStyle/>
            <a:p>
              <a:pPr algn="ctr"/>
              <a:r>
                <a:rPr lang="en-US" altLang="zh-CN" sz="1000" dirty="0">
                  <a:latin typeface="Arial" panose="020B0604020202020204" pitchFamily="34" charset="0"/>
                  <a:cs typeface="Arial" panose="020B0604020202020204" pitchFamily="34" charset="0"/>
                </a:rPr>
                <a:t>Multi-hop IAB (Rel-16)</a:t>
              </a:r>
            </a:p>
          </p:txBody>
        </p:sp>
        <p:sp>
          <p:nvSpPr>
            <p:cNvPr id="30" name="矩形 29"/>
            <p:cNvSpPr/>
            <p:nvPr/>
          </p:nvSpPr>
          <p:spPr>
            <a:xfrm>
              <a:off x="9388197" y="5731889"/>
              <a:ext cx="2269262" cy="400110"/>
            </a:xfrm>
            <a:prstGeom prst="rect">
              <a:avLst/>
            </a:prstGeom>
          </p:spPr>
          <p:txBody>
            <a:bodyPr wrap="square" anchor="ctr">
              <a:spAutoFit/>
            </a:bodyPr>
            <a:lstStyle/>
            <a:p>
              <a:pPr algn="ctr"/>
              <a:r>
                <a:rPr lang="en-US" altLang="zh-CN" sz="1000" dirty="0">
                  <a:latin typeface="Arial" panose="020B0604020202020204" pitchFamily="34" charset="0"/>
                  <a:cs typeface="Arial" panose="020B0604020202020204" pitchFamily="34" charset="0"/>
                </a:rPr>
                <a:t>Multi-hop &amp; Multi-path IAB (Rel-17)</a:t>
              </a:r>
            </a:p>
            <a:p>
              <a:pPr algn="ctr"/>
              <a:r>
                <a:rPr lang="en-US" altLang="zh-CN" sz="1000" b="1" dirty="0">
                  <a:solidFill>
                    <a:srgbClr val="FF0000"/>
                  </a:solidFill>
                  <a:latin typeface="Arial" panose="020B0604020202020204" pitchFamily="34" charset="0"/>
                  <a:cs typeface="Arial" panose="020B0604020202020204" pitchFamily="34" charset="0"/>
                </a:rPr>
                <a:t>path 3 (Rel-19)</a:t>
              </a:r>
            </a:p>
          </p:txBody>
        </p:sp>
      </p:grpSp>
      <p:pic>
        <p:nvPicPr>
          <p:cNvPr id="4" name="图片 3"/>
          <p:cNvPicPr>
            <a:picLocks noChangeAspect="1"/>
          </p:cNvPicPr>
          <p:nvPr/>
        </p:nvPicPr>
        <p:blipFill>
          <a:blip r:embed="rId7"/>
          <a:stretch>
            <a:fillRect/>
          </a:stretch>
        </p:blipFill>
        <p:spPr>
          <a:xfrm>
            <a:off x="605942" y="4514586"/>
            <a:ext cx="2924089" cy="1368495"/>
          </a:xfrm>
          <a:prstGeom prst="rect">
            <a:avLst/>
          </a:prstGeom>
        </p:spPr>
      </p:pic>
    </p:spTree>
    <p:extLst>
      <p:ext uri="{BB962C8B-B14F-4D97-AF65-F5344CB8AC3E}">
        <p14:creationId xmlns:p14="http://schemas.microsoft.com/office/powerpoint/2010/main" val="286665085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062E3363-11C9-4462-9CAB-6550A2CF8FA0}"/>
              </a:ext>
            </a:extLst>
          </p:cNvPr>
          <p:cNvSpPr>
            <a:spLocks noGrp="1"/>
          </p:cNvSpPr>
          <p:nvPr>
            <p:ph type="subTitle" idx="1"/>
          </p:nvPr>
        </p:nvSpPr>
        <p:spPr>
          <a:xfrm>
            <a:off x="301711" y="257546"/>
            <a:ext cx="10740640" cy="494946"/>
          </a:xfrm>
        </p:spPr>
        <p:txBody>
          <a:bodyPr/>
          <a:lstStyle/>
          <a:p>
            <a:r>
              <a:rPr lang="en-US" altLang="zh-CN" dirty="0"/>
              <a:t>MBS enhancements (RWS-230326)</a:t>
            </a:r>
            <a:endParaRPr lang="zh-CN" altLang="en-US" dirty="0"/>
          </a:p>
        </p:txBody>
      </p:sp>
      <p:sp>
        <p:nvSpPr>
          <p:cNvPr id="35" name="等腰三角形 34">
            <a:extLst>
              <a:ext uri="{FF2B5EF4-FFF2-40B4-BE49-F238E27FC236}">
                <a16:creationId xmlns:a16="http://schemas.microsoft.com/office/drawing/2014/main" xmlns="" id="{3709F895-8483-40FC-88F0-4F59B7435FEE}"/>
              </a:ext>
            </a:extLst>
          </p:cNvPr>
          <p:cNvSpPr/>
          <p:nvPr/>
        </p:nvSpPr>
        <p:spPr bwMode="auto">
          <a:xfrm rot="10800000" flipV="1">
            <a:off x="6429921" y="1481581"/>
            <a:ext cx="5294200" cy="307268"/>
          </a:xfrm>
          <a:prstGeom prst="triangle">
            <a:avLst>
              <a:gd name="adj" fmla="val 50226"/>
            </a:avLst>
          </a:prstGeom>
          <a:gradFill flip="none" rotWithShape="1">
            <a:gsLst>
              <a:gs pos="0">
                <a:srgbClr val="FFFFFF">
                  <a:alpha val="48000"/>
                </a:srgbClr>
              </a:gs>
              <a:gs pos="28000">
                <a:schemeClr val="accent1">
                  <a:lumMod val="20000"/>
                  <a:lumOff val="80000"/>
                </a:schemeClr>
              </a:gs>
              <a:gs pos="100000">
                <a:schemeClr val="accent2">
                  <a:lumMod val="20000"/>
                  <a:lumOff val="80000"/>
                </a:schemeClr>
              </a:gs>
            </a:gsLst>
            <a:lin ang="1620000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Calibri" panose="020F0502020204030204" pitchFamily="34" charset="0"/>
              <a:ea typeface="宋体" charset="-122"/>
              <a:cs typeface="Calibri" panose="020F0502020204030204" pitchFamily="34" charset="0"/>
            </a:endParaRPr>
          </a:p>
        </p:txBody>
      </p:sp>
      <p:sp>
        <p:nvSpPr>
          <p:cNvPr id="43" name="圆角矩形 16">
            <a:extLst>
              <a:ext uri="{FF2B5EF4-FFF2-40B4-BE49-F238E27FC236}">
                <a16:creationId xmlns:a16="http://schemas.microsoft.com/office/drawing/2014/main" xmlns="" id="{1AB05E26-C5D3-4B3F-9EB7-22EBD6FA0AE1}"/>
              </a:ext>
            </a:extLst>
          </p:cNvPr>
          <p:cNvSpPr/>
          <p:nvPr/>
        </p:nvSpPr>
        <p:spPr>
          <a:xfrm>
            <a:off x="6360032" y="987589"/>
            <a:ext cx="5409902" cy="5272625"/>
          </a:xfrm>
          <a:prstGeom prst="roundRect">
            <a:avLst>
              <a:gd name="adj" fmla="val 3087"/>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a:ea typeface="等线" panose="02010600030101010101" pitchFamily="2" charset="-122"/>
              <a:cs typeface="Arial" panose="020B0604020202020204" pitchFamily="34" charset="0"/>
            </a:endParaRPr>
          </a:p>
        </p:txBody>
      </p:sp>
      <p:sp>
        <p:nvSpPr>
          <p:cNvPr id="44" name="圆角矩形 16">
            <a:extLst>
              <a:ext uri="{FF2B5EF4-FFF2-40B4-BE49-F238E27FC236}">
                <a16:creationId xmlns:a16="http://schemas.microsoft.com/office/drawing/2014/main" xmlns="" id="{17B32246-59AB-449A-86D4-1C43BD5C20D5}"/>
              </a:ext>
            </a:extLst>
          </p:cNvPr>
          <p:cNvSpPr/>
          <p:nvPr/>
        </p:nvSpPr>
        <p:spPr>
          <a:xfrm>
            <a:off x="512530" y="987589"/>
            <a:ext cx="5474751" cy="5272625"/>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45" name="文本框 44">
            <a:extLst>
              <a:ext uri="{FF2B5EF4-FFF2-40B4-BE49-F238E27FC236}">
                <a16:creationId xmlns:a16="http://schemas.microsoft.com/office/drawing/2014/main" xmlns="" id="{BD0461AE-1DBE-4737-B181-B7E840CE3C18}"/>
              </a:ext>
            </a:extLst>
          </p:cNvPr>
          <p:cNvSpPr txBox="1"/>
          <p:nvPr/>
        </p:nvSpPr>
        <p:spPr>
          <a:xfrm>
            <a:off x="2532331" y="818312"/>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47" name="矩形 46">
            <a:extLst>
              <a:ext uri="{FF2B5EF4-FFF2-40B4-BE49-F238E27FC236}">
                <a16:creationId xmlns:a16="http://schemas.microsoft.com/office/drawing/2014/main" xmlns="" id="{1A127CEC-88A2-46CC-8BBE-E3112CA78530}"/>
              </a:ext>
            </a:extLst>
          </p:cNvPr>
          <p:cNvSpPr/>
          <p:nvPr/>
        </p:nvSpPr>
        <p:spPr>
          <a:xfrm>
            <a:off x="6429922" y="1246941"/>
            <a:ext cx="5294200" cy="403128"/>
          </a:xfrm>
          <a:prstGeom prst="rect">
            <a:avLst/>
          </a:prstGeom>
          <a:solidFill>
            <a:srgbClr val="C00000"/>
          </a:solidFill>
        </p:spPr>
        <p:txBody>
          <a:bodyPr wrap="square" anchor="ctr">
            <a:noAutofit/>
          </a:bodyPr>
          <a:lstStyle/>
          <a:p>
            <a:pPr lvl="0" algn="ctr" defTabSz="914400" fontAlgn="base">
              <a:spcBef>
                <a:spcPct val="0"/>
              </a:spcBef>
              <a:spcAft>
                <a:spcPct val="0"/>
              </a:spcAft>
            </a:pPr>
            <a:r>
              <a:rPr lang="en-US" altLang="zh-CN" sz="1400" dirty="0">
                <a:solidFill>
                  <a:srgbClr val="FFFFFF"/>
                </a:solidFill>
                <a:latin typeface="Calibri" panose="020F0502020204030204"/>
                <a:ea typeface="微软雅黑" panose="020B0503020204020204" pitchFamily="34" charset="-122"/>
              </a:rPr>
              <a:t>Further efficiency improvement for both broadcast and multicast</a:t>
            </a:r>
            <a:endParaRPr kumimoji="0" lang="en-US" altLang="zh-CN" sz="1400" i="0" u="none" strike="noStrike" kern="1200" cap="none" spc="0" normalizeH="0" baseline="0" noProof="0" dirty="0">
              <a:ln>
                <a:noFill/>
              </a:ln>
              <a:solidFill>
                <a:srgbClr val="FFFFFF"/>
              </a:solidFill>
              <a:effectLst/>
              <a:uLnTx/>
              <a:uFillTx/>
              <a:latin typeface="Calibri" panose="020F0502020204030204"/>
              <a:ea typeface="微软雅黑" panose="020B0503020204020204" pitchFamily="34" charset="-122"/>
            </a:endParaRPr>
          </a:p>
        </p:txBody>
      </p:sp>
      <p:sp>
        <p:nvSpPr>
          <p:cNvPr id="50" name="文本框 49">
            <a:extLst>
              <a:ext uri="{FF2B5EF4-FFF2-40B4-BE49-F238E27FC236}">
                <a16:creationId xmlns:a16="http://schemas.microsoft.com/office/drawing/2014/main" xmlns="" id="{DEAC6C40-1BC5-4356-AB8C-ED63E418292E}"/>
              </a:ext>
            </a:extLst>
          </p:cNvPr>
          <p:cNvSpPr txBox="1"/>
          <p:nvPr/>
        </p:nvSpPr>
        <p:spPr>
          <a:xfrm>
            <a:off x="7676250" y="816051"/>
            <a:ext cx="3220494"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rPr>
              <a:t>MBS</a:t>
            </a:r>
            <a:r>
              <a:rPr kumimoji="0" lang="en-US" altLang="zh-CN" sz="1600" b="1" i="0" u="none" strike="noStrike" kern="0" cap="none" spc="0" normalizeH="0" noProof="0" dirty="0">
                <a:ln>
                  <a:noFill/>
                </a:ln>
                <a:solidFill>
                  <a:srgbClr val="C00000"/>
                </a:solidFill>
                <a:effectLst/>
                <a:uLnTx/>
                <a:uFillTx/>
                <a:latin typeface="Arial" panose="020B0604020202020204"/>
                <a:ea typeface="微软雅黑"/>
                <a:cs typeface="Arial" panose="020B0604020202020204" pitchFamily="34" charset="0"/>
              </a:rPr>
              <a:t> enhancements in Rel-19</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56" name="Content Placeholder 2">
            <a:extLst>
              <a:ext uri="{FF2B5EF4-FFF2-40B4-BE49-F238E27FC236}">
                <a16:creationId xmlns:a16="http://schemas.microsoft.com/office/drawing/2014/main" xmlns="" id="{FCB9537F-BB5A-49FE-A4D2-3272EE6D44AC}"/>
              </a:ext>
            </a:extLst>
          </p:cNvPr>
          <p:cNvSpPr>
            <a:spLocks noGrp="1"/>
          </p:cNvSpPr>
          <p:nvPr>
            <p:ph idx="12"/>
          </p:nvPr>
        </p:nvSpPr>
        <p:spPr>
          <a:xfrm>
            <a:off x="6429922" y="1960388"/>
            <a:ext cx="5120979" cy="1226570"/>
          </a:xfrm>
        </p:spPr>
        <p:txBody>
          <a:bodyPr/>
          <a:lstStyle/>
          <a:p>
            <a:pPr lvl="1">
              <a:spcBef>
                <a:spcPts val="600"/>
              </a:spcBef>
              <a:buFont typeface="Wingdings" panose="05000000000000000000" pitchFamily="2" charset="2"/>
              <a:buChar char="p"/>
            </a:pPr>
            <a:r>
              <a:rPr lang="en-US" altLang="zh-CN" sz="1400" b="1" dirty="0">
                <a:latin typeface="+mn-lt"/>
                <a:ea typeface="微软雅黑" panose="020B0503020204020204" pitchFamily="34" charset="-122"/>
                <a:cs typeface="+mn-cs"/>
              </a:rPr>
              <a:t>Support Extended CP length for better spectrum efficiency</a:t>
            </a:r>
          </a:p>
          <a:p>
            <a:pPr marL="786132" lvl="2">
              <a:spcBef>
                <a:spcPts val="600"/>
              </a:spcBef>
              <a:buFont typeface=".AppleSystemUIFont"/>
              <a:buChar char="&gt;"/>
            </a:pPr>
            <a:r>
              <a:rPr lang="en-US" altLang="zh-CN" sz="1400" dirty="0">
                <a:latin typeface="+mn-lt"/>
                <a:ea typeface="微软雅黑" panose="020B0503020204020204" pitchFamily="34" charset="-122"/>
                <a:cs typeface="+mn-cs"/>
              </a:rPr>
              <a:t>Extend CP length for 15 kHz SCS and 30 </a:t>
            </a:r>
            <a:r>
              <a:rPr lang="en-US" altLang="zh-CN" sz="1400" dirty="0">
                <a:ea typeface="微软雅黑" panose="020B0503020204020204" pitchFamily="34" charset="-122"/>
              </a:rPr>
              <a:t>kHz </a:t>
            </a:r>
            <a:r>
              <a:rPr lang="en-US" altLang="zh-CN" sz="1400" dirty="0">
                <a:latin typeface="+mn-lt"/>
                <a:ea typeface="微软雅黑" panose="020B0503020204020204" pitchFamily="34" charset="-122"/>
                <a:cs typeface="+mn-cs"/>
              </a:rPr>
              <a:t>SCS</a:t>
            </a:r>
          </a:p>
          <a:p>
            <a:pPr marL="332136" lvl="1" indent="-171450">
              <a:spcBef>
                <a:spcPts val="600"/>
              </a:spcBef>
              <a:buFont typeface="Wingdings" panose="05000000000000000000" pitchFamily="2" charset="2"/>
              <a:buChar char="p"/>
            </a:pPr>
            <a:r>
              <a:rPr lang="en-US" altLang="zh-CN" sz="1400" b="1" dirty="0">
                <a:latin typeface="+mn-lt"/>
                <a:ea typeface="微软雅黑" panose="020B0503020204020204" pitchFamily="34" charset="-122"/>
                <a:cs typeface="+mn-cs"/>
              </a:rPr>
              <a:t>Support multicast session optimization in RAN Sharing scenario to reduce </a:t>
            </a:r>
            <a:r>
              <a:rPr lang="en-US" altLang="zh-CN" sz="1400" b="1" dirty="0" err="1">
                <a:latin typeface="+mn-lt"/>
                <a:ea typeface="微软雅黑" panose="020B0503020204020204" pitchFamily="34" charset="-122"/>
                <a:cs typeface="+mn-cs"/>
              </a:rPr>
              <a:t>Uu</a:t>
            </a:r>
            <a:r>
              <a:rPr lang="en-US" altLang="zh-CN" sz="1400" b="1" dirty="0">
                <a:latin typeface="+mn-lt"/>
                <a:ea typeface="微软雅黑" panose="020B0503020204020204" pitchFamily="34" charset="-122"/>
                <a:cs typeface="+mn-cs"/>
              </a:rPr>
              <a:t> resource consumption</a:t>
            </a:r>
          </a:p>
          <a:p>
            <a:pPr marL="786132" lvl="2">
              <a:lnSpc>
                <a:spcPct val="150000"/>
              </a:lnSpc>
              <a:spcBef>
                <a:spcPts val="600"/>
              </a:spcBef>
              <a:buFont typeface=".AppleSystemUIFont"/>
              <a:buChar char="&gt;"/>
            </a:pPr>
            <a:endParaRPr lang="en-US" altLang="zh-CN" sz="1200" dirty="0">
              <a:latin typeface="+mn-lt"/>
              <a:ea typeface="微软雅黑" panose="020B0503020204020204" pitchFamily="34" charset="-122"/>
              <a:cs typeface="+mn-cs"/>
            </a:endParaRPr>
          </a:p>
        </p:txBody>
      </p:sp>
      <p:sp>
        <p:nvSpPr>
          <p:cNvPr id="3" name="文本框 2"/>
          <p:cNvSpPr txBox="1"/>
          <p:nvPr/>
        </p:nvSpPr>
        <p:spPr>
          <a:xfrm>
            <a:off x="646486" y="1052024"/>
            <a:ext cx="5206838" cy="1985159"/>
          </a:xfrm>
          <a:prstGeom prst="rect">
            <a:avLst/>
          </a:prstGeom>
          <a:noFill/>
        </p:spPr>
        <p:txBody>
          <a:bodyPr wrap="square" lIns="0" tIns="0" rIns="0" bIns="0" rtlCol="0">
            <a:spAutoFit/>
          </a:bodyPr>
          <a:lstStyle/>
          <a:p>
            <a:pPr marL="285750" indent="-285750" algn="l">
              <a:lnSpc>
                <a:spcPct val="150000"/>
              </a:lnSpc>
              <a:buFont typeface="Wingdings" panose="05000000000000000000" pitchFamily="2" charset="2"/>
              <a:buChar char="Ø"/>
            </a:pPr>
            <a:r>
              <a:rPr kumimoji="1" lang="en-US" altLang="zh-CN" sz="1400" b="1" dirty="0">
                <a:solidFill>
                  <a:srgbClr val="000000"/>
                </a:solidFill>
                <a:ea typeface="Microsoft YaHei" panose="020B0503020204020204" pitchFamily="34" charset="-122"/>
              </a:rPr>
              <a:t>Broadcast</a:t>
            </a:r>
            <a:r>
              <a:rPr kumimoji="1" lang="zh-CN" altLang="en-US" sz="1400" b="1" dirty="0">
                <a:solidFill>
                  <a:srgbClr val="000000"/>
                </a:solidFill>
                <a:ea typeface="Microsoft YaHei" panose="020B0503020204020204" pitchFamily="34" charset="-122"/>
              </a:rPr>
              <a:t>：</a:t>
            </a:r>
            <a:endParaRPr kumimoji="1" lang="en-US" altLang="zh-CN" sz="1400" b="1" dirty="0">
              <a:solidFill>
                <a:srgbClr val="000000"/>
              </a:solidFill>
              <a:ea typeface="Microsoft YaHei" panose="020B0503020204020204" pitchFamily="34" charset="-122"/>
            </a:endParaRPr>
          </a:p>
          <a:p>
            <a:pPr marL="742990" lvl="1" indent="-285750">
              <a:spcAft>
                <a:spcPts val="600"/>
              </a:spcAft>
              <a:buFont typeface="Arial" panose="020B0604020202020204" pitchFamily="34" charset="0"/>
              <a:buChar char="•"/>
            </a:pPr>
            <a:r>
              <a:rPr kumimoji="1" lang="en-US" altLang="zh-CN" sz="1200" dirty="0">
                <a:solidFill>
                  <a:srgbClr val="000000"/>
                </a:solidFill>
                <a:ea typeface="Microsoft YaHei" panose="020B0503020204020204" pitchFamily="34" charset="-122"/>
              </a:rPr>
              <a:t>SFN is supported in Rel-17/Rel-18 within one single </a:t>
            </a:r>
            <a:r>
              <a:rPr kumimoji="1" lang="en-US" altLang="zh-CN" sz="1200" dirty="0" err="1">
                <a:solidFill>
                  <a:srgbClr val="000000"/>
                </a:solidFill>
                <a:ea typeface="Microsoft YaHei" panose="020B0503020204020204" pitchFamily="34" charset="-122"/>
              </a:rPr>
              <a:t>gNB</a:t>
            </a:r>
            <a:r>
              <a:rPr kumimoji="1" lang="en-US" altLang="zh-CN" sz="1200" dirty="0">
                <a:solidFill>
                  <a:srgbClr val="000000"/>
                </a:solidFill>
                <a:ea typeface="Microsoft YaHei" panose="020B0503020204020204" pitchFamily="34" charset="-122"/>
              </a:rPr>
              <a:t> by network implementation</a:t>
            </a:r>
          </a:p>
          <a:p>
            <a:pPr marL="742990" lvl="1" indent="-285750">
              <a:spcAft>
                <a:spcPts val="600"/>
              </a:spcAft>
              <a:buFont typeface="Arial" panose="020B0604020202020204" pitchFamily="34" charset="0"/>
              <a:buChar char="•"/>
            </a:pPr>
            <a:r>
              <a:rPr kumimoji="1" lang="en-US" altLang="zh-CN" sz="1200" dirty="0">
                <a:solidFill>
                  <a:srgbClr val="000000"/>
                </a:solidFill>
                <a:ea typeface="Microsoft YaHei" panose="020B0503020204020204" pitchFamily="34" charset="-122"/>
              </a:rPr>
              <a:t>TV/video broadcast services can benefit from SFN to achieve better performance at cell edge.</a:t>
            </a:r>
          </a:p>
          <a:p>
            <a:pPr marL="742990" lvl="1" indent="-285750">
              <a:spcAft>
                <a:spcPts val="600"/>
              </a:spcAft>
              <a:buFont typeface="Arial" panose="020B0604020202020204" pitchFamily="34" charset="0"/>
              <a:buChar char="•"/>
            </a:pPr>
            <a:r>
              <a:rPr kumimoji="1" lang="en-US" altLang="zh-CN" sz="1200" dirty="0">
                <a:solidFill>
                  <a:srgbClr val="000000"/>
                </a:solidFill>
                <a:ea typeface="Microsoft YaHei" panose="020B0503020204020204" pitchFamily="34" charset="-122"/>
              </a:rPr>
              <a:t>The CP length limits the size of SFN area and the size of SFN area limits the spectrum efficiency gain.</a:t>
            </a:r>
          </a:p>
          <a:p>
            <a:pPr marL="285750" indent="-285750" algn="l">
              <a:lnSpc>
                <a:spcPct val="150000"/>
              </a:lnSpc>
              <a:buFont typeface="Wingdings" panose="05000000000000000000" pitchFamily="2" charset="2"/>
              <a:buChar char="Ø"/>
            </a:pPr>
            <a:endParaRPr kumimoji="1" lang="zh-CN" altLang="en-US" sz="1400" dirty="0">
              <a:solidFill>
                <a:srgbClr val="000000"/>
              </a:solidFill>
              <a:ea typeface="Microsoft YaHei" panose="020B0503020204020204" pitchFamily="34" charset="-122"/>
            </a:endParaRPr>
          </a:p>
        </p:txBody>
      </p:sp>
      <p:sp>
        <p:nvSpPr>
          <p:cNvPr id="67" name="文本框 66"/>
          <p:cNvSpPr txBox="1"/>
          <p:nvPr/>
        </p:nvSpPr>
        <p:spPr>
          <a:xfrm>
            <a:off x="643297" y="4242044"/>
            <a:ext cx="3284745" cy="2200602"/>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kumimoji="1" lang="en-US" altLang="zh-CN" sz="1400" b="1" dirty="0">
                <a:solidFill>
                  <a:srgbClr val="000000"/>
                </a:solidFill>
                <a:ea typeface="Microsoft YaHei" panose="020B0503020204020204" pitchFamily="34" charset="-122"/>
              </a:rPr>
              <a:t>Multicast</a:t>
            </a:r>
            <a:r>
              <a:rPr kumimoji="1" lang="zh-CN" altLang="en-US" sz="1400" b="1" dirty="0">
                <a:solidFill>
                  <a:srgbClr val="000000"/>
                </a:solidFill>
                <a:ea typeface="Microsoft YaHei" panose="020B0503020204020204" pitchFamily="34" charset="-122"/>
              </a:rPr>
              <a:t>：</a:t>
            </a:r>
            <a:endParaRPr kumimoji="1" lang="en-US" altLang="zh-CN" sz="1400" b="1" dirty="0">
              <a:solidFill>
                <a:srgbClr val="000000"/>
              </a:solidFill>
              <a:ea typeface="Microsoft YaHei" panose="020B0503020204020204" pitchFamily="34" charset="-122"/>
            </a:endParaRPr>
          </a:p>
          <a:p>
            <a:pPr marL="742990" lvl="1" indent="-285750" algn="just">
              <a:spcAft>
                <a:spcPts val="600"/>
              </a:spcAft>
              <a:buFont typeface="Arial" panose="020B0604020202020204" pitchFamily="34" charset="0"/>
              <a:buChar char="•"/>
            </a:pPr>
            <a:r>
              <a:rPr kumimoji="1" lang="en-US" altLang="zh-CN" sz="1200" dirty="0">
                <a:solidFill>
                  <a:srgbClr val="000000"/>
                </a:solidFill>
                <a:ea typeface="Microsoft YaHei" panose="020B0503020204020204" pitchFamily="34" charset="-122"/>
              </a:rPr>
              <a:t>MBS Multicast is not enhanced for RAN sharing (while MBS broadcast is being enhanced in Rel-18). In consequence, for the same MBS Multicast service, in shared RAN (with different PLMNs’ CNs), there will be multiple copies of MBS Multicast packets delivered over </a:t>
            </a:r>
            <a:r>
              <a:rPr kumimoji="1" lang="en-US" altLang="zh-CN" sz="1200" dirty="0" err="1">
                <a:solidFill>
                  <a:srgbClr val="000000"/>
                </a:solidFill>
                <a:ea typeface="Microsoft YaHei" panose="020B0503020204020204" pitchFamily="34" charset="-122"/>
              </a:rPr>
              <a:t>Uu</a:t>
            </a:r>
            <a:r>
              <a:rPr kumimoji="1" lang="en-US" altLang="zh-CN" sz="1200" dirty="0">
                <a:solidFill>
                  <a:srgbClr val="000000"/>
                </a:solidFill>
                <a:ea typeface="Microsoft YaHei" panose="020B0503020204020204" pitchFamily="34" charset="-122"/>
              </a:rPr>
              <a:t>.</a:t>
            </a:r>
          </a:p>
          <a:p>
            <a:pPr marL="285750" indent="-285750" algn="just">
              <a:lnSpc>
                <a:spcPct val="150000"/>
              </a:lnSpc>
              <a:buFont typeface="Wingdings" panose="05000000000000000000" pitchFamily="2" charset="2"/>
              <a:buChar char="Ø"/>
            </a:pPr>
            <a:endParaRPr kumimoji="1" lang="zh-CN" altLang="en-US" sz="1400" dirty="0">
              <a:solidFill>
                <a:srgbClr val="000000"/>
              </a:solidFill>
              <a:ea typeface="Microsoft YaHei" panose="020B0503020204020204" pitchFamily="3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5397" y="2729621"/>
            <a:ext cx="2439405" cy="95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3"/>
          <a:stretch>
            <a:fillRect/>
          </a:stretch>
        </p:blipFill>
        <p:spPr>
          <a:xfrm>
            <a:off x="4058809" y="4558473"/>
            <a:ext cx="1746917" cy="1396463"/>
          </a:xfrm>
          <a:prstGeom prst="rect">
            <a:avLst/>
          </a:prstGeom>
        </p:spPr>
      </p:pic>
      <p:grpSp>
        <p:nvGrpSpPr>
          <p:cNvPr id="14" name="组合 13">
            <a:extLst>
              <a:ext uri="{FF2B5EF4-FFF2-40B4-BE49-F238E27FC236}">
                <a16:creationId xmlns:a16="http://schemas.microsoft.com/office/drawing/2014/main" xmlns="" id="{5517DE29-3953-4FC3-8094-370552CE0A22}"/>
              </a:ext>
            </a:extLst>
          </p:cNvPr>
          <p:cNvGrpSpPr/>
          <p:nvPr/>
        </p:nvGrpSpPr>
        <p:grpSpPr>
          <a:xfrm>
            <a:off x="7009031" y="3970917"/>
            <a:ext cx="4449093" cy="1358445"/>
            <a:chOff x="4699811" y="1502588"/>
            <a:chExt cx="3515987" cy="1073539"/>
          </a:xfrm>
        </p:grpSpPr>
        <p:sp>
          <p:nvSpPr>
            <p:cNvPr id="15" name="椭圆 14">
              <a:extLst>
                <a:ext uri="{FF2B5EF4-FFF2-40B4-BE49-F238E27FC236}">
                  <a16:creationId xmlns:a16="http://schemas.microsoft.com/office/drawing/2014/main" xmlns="" id="{E46A182C-1B0B-44EF-A3A3-98C2A4C8CA85}"/>
                </a:ext>
              </a:extLst>
            </p:cNvPr>
            <p:cNvSpPr/>
            <p:nvPr/>
          </p:nvSpPr>
          <p:spPr bwMode="auto">
            <a:xfrm>
              <a:off x="6320323" y="1780372"/>
              <a:ext cx="1895475" cy="708079"/>
            </a:xfrm>
            <a:prstGeom prst="ellipse">
              <a:avLst/>
            </a:prstGeom>
            <a:solidFill>
              <a:sysClr val="window" lastClr="FFFFFF">
                <a:lumMod val="95000"/>
              </a:sysClr>
            </a:solidFill>
            <a:ln w="9525" cap="flat" cmpd="sng" algn="ctr">
              <a:solidFill>
                <a:sysClr val="window" lastClr="FFFFFF">
                  <a:lumMod val="75000"/>
                </a:sys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Arial"/>
                <a:ea typeface="华文细黑"/>
              </a:endParaRPr>
            </a:p>
          </p:txBody>
        </p:sp>
        <p:pic>
          <p:nvPicPr>
            <p:cNvPr id="16" name="图片 15">
              <a:extLst>
                <a:ext uri="{FF2B5EF4-FFF2-40B4-BE49-F238E27FC236}">
                  <a16:creationId xmlns:a16="http://schemas.microsoft.com/office/drawing/2014/main" xmlns="" id="{0125A4EE-6422-4D32-9034-6614D2FE3EC3}"/>
                </a:ext>
              </a:extLst>
            </p:cNvPr>
            <p:cNvPicPr>
              <a:picLocks noChangeAspect="1"/>
            </p:cNvPicPr>
            <p:nvPr/>
          </p:nvPicPr>
          <p:blipFill>
            <a:blip r:embed="rId4">
              <a:duotone>
                <a:prstClr val="black"/>
                <a:srgbClr val="E88651">
                  <a:tint val="45000"/>
                  <a:satMod val="400000"/>
                </a:srgbClr>
              </a:duotone>
            </a:blip>
            <a:stretch>
              <a:fillRect/>
            </a:stretch>
          </p:blipFill>
          <p:spPr>
            <a:xfrm>
              <a:off x="7248440" y="1679261"/>
              <a:ext cx="536448" cy="605317"/>
            </a:xfrm>
            <a:prstGeom prst="rect">
              <a:avLst/>
            </a:prstGeom>
          </p:spPr>
        </p:pic>
        <p:pic>
          <p:nvPicPr>
            <p:cNvPr id="17" name="图片 16">
              <a:extLst>
                <a:ext uri="{FF2B5EF4-FFF2-40B4-BE49-F238E27FC236}">
                  <a16:creationId xmlns:a16="http://schemas.microsoft.com/office/drawing/2014/main" xmlns="" id="{EA5CD3BB-57E7-4547-B28F-E3C0B6792607}"/>
                </a:ext>
              </a:extLst>
            </p:cNvPr>
            <p:cNvPicPr>
              <a:picLocks noChangeAspect="1"/>
            </p:cNvPicPr>
            <p:nvPr/>
          </p:nvPicPr>
          <p:blipFill>
            <a:blip r:embed="rId4">
              <a:duotone>
                <a:prstClr val="black"/>
                <a:srgbClr val="E88651">
                  <a:tint val="45000"/>
                  <a:satMod val="400000"/>
                </a:srgbClr>
              </a:duotone>
            </a:blip>
            <a:stretch>
              <a:fillRect/>
            </a:stretch>
          </p:blipFill>
          <p:spPr>
            <a:xfrm>
              <a:off x="7474246" y="1736292"/>
              <a:ext cx="536448" cy="605317"/>
            </a:xfrm>
            <a:prstGeom prst="rect">
              <a:avLst/>
            </a:prstGeom>
          </p:spPr>
        </p:pic>
        <p:pic>
          <p:nvPicPr>
            <p:cNvPr id="18" name="图片 17">
              <a:extLst>
                <a:ext uri="{FF2B5EF4-FFF2-40B4-BE49-F238E27FC236}">
                  <a16:creationId xmlns:a16="http://schemas.microsoft.com/office/drawing/2014/main" xmlns="" id="{6CFB881A-2B40-4FD0-94A2-56E17E67F58C}"/>
                </a:ext>
              </a:extLst>
            </p:cNvPr>
            <p:cNvPicPr>
              <a:picLocks noChangeAspect="1"/>
            </p:cNvPicPr>
            <p:nvPr/>
          </p:nvPicPr>
          <p:blipFill>
            <a:blip r:embed="rId4">
              <a:duotone>
                <a:prstClr val="black"/>
                <a:srgbClr val="60B5CC">
                  <a:tint val="45000"/>
                  <a:satMod val="400000"/>
                </a:srgbClr>
              </a:duotone>
            </a:blip>
            <a:stretch>
              <a:fillRect/>
            </a:stretch>
          </p:blipFill>
          <p:spPr>
            <a:xfrm>
              <a:off x="6845365" y="1926691"/>
              <a:ext cx="536448" cy="605317"/>
            </a:xfrm>
            <a:prstGeom prst="rect">
              <a:avLst/>
            </a:prstGeom>
          </p:spPr>
        </p:pic>
        <p:sp>
          <p:nvSpPr>
            <p:cNvPr id="19" name="Rectangle 115">
              <a:extLst>
                <a:ext uri="{FF2B5EF4-FFF2-40B4-BE49-F238E27FC236}">
                  <a16:creationId xmlns:a16="http://schemas.microsoft.com/office/drawing/2014/main" xmlns="" id="{79A8AA4D-ABA9-4577-BD18-54C8A644C587}"/>
                </a:ext>
              </a:extLst>
            </p:cNvPr>
            <p:cNvSpPr txBox="1">
              <a:spLocks noChangeArrowheads="1"/>
            </p:cNvSpPr>
            <p:nvPr/>
          </p:nvSpPr>
          <p:spPr bwMode="auto">
            <a:xfrm>
              <a:off x="6897741" y="1805568"/>
              <a:ext cx="608936" cy="251931"/>
            </a:xfrm>
            <a:prstGeom prst="rect">
              <a:avLst/>
            </a:prstGeom>
            <a:noFill/>
            <a:ln w="9525">
              <a:noFill/>
              <a:miter lim="800000"/>
            </a:ln>
            <a:effectLst/>
          </p:spPr>
          <p:txBody>
            <a:bodyPr lIns="79931" tIns="39968" rIns="79931" bIns="39968" anchor="t"/>
            <a:lstStyle/>
            <a:p>
              <a:pPr marL="0" marR="0" lvl="0" indent="0" algn="ctr" defTabSz="800612" eaLnBrk="1" fontAlgn="auto" latinLnBrk="0" hangingPunct="1">
                <a:lnSpc>
                  <a:spcPct val="100000"/>
                </a:lnSpc>
                <a:spcBef>
                  <a:spcPts val="0"/>
                </a:spcBef>
                <a:spcAft>
                  <a:spcPts val="300"/>
                </a:spcAft>
                <a:buClrTx/>
                <a:buSzPct val="100000"/>
                <a:buFontTx/>
                <a:buNone/>
                <a:tabLst/>
                <a:defRPr/>
              </a:pPr>
              <a:r>
                <a:rPr kumimoji="0" lang="en-US" altLang="zh-CN" sz="700" b="1" i="0" u="none" strike="noStrike" kern="0" cap="none" spc="0" normalizeH="0" baseline="0" noProof="0" dirty="0">
                  <a:ln>
                    <a:noFill/>
                  </a:ln>
                  <a:solidFill>
                    <a:srgbClr val="F0AD00">
                      <a:lumMod val="75000"/>
                    </a:srgb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Arial" panose="020B0604020202020204" pitchFamily="34" charset="0"/>
                </a:rPr>
                <a:t>UE group in CN1</a:t>
              </a:r>
            </a:p>
          </p:txBody>
        </p:sp>
        <p:pic>
          <p:nvPicPr>
            <p:cNvPr id="20" name="图片 19">
              <a:extLst>
                <a:ext uri="{FF2B5EF4-FFF2-40B4-BE49-F238E27FC236}">
                  <a16:creationId xmlns:a16="http://schemas.microsoft.com/office/drawing/2014/main" xmlns="" id="{F5075825-1BE8-48E3-B61B-AC18EAC38459}"/>
                </a:ext>
              </a:extLst>
            </p:cNvPr>
            <p:cNvPicPr>
              <a:picLocks noChangeAspect="1"/>
            </p:cNvPicPr>
            <p:nvPr/>
          </p:nvPicPr>
          <p:blipFill>
            <a:blip r:embed="rId4">
              <a:duotone>
                <a:prstClr val="black"/>
                <a:srgbClr val="60B5CC">
                  <a:tint val="45000"/>
                  <a:satMod val="400000"/>
                </a:srgbClr>
              </a:duotone>
            </a:blip>
            <a:stretch>
              <a:fillRect/>
            </a:stretch>
          </p:blipFill>
          <p:spPr>
            <a:xfrm>
              <a:off x="7050021" y="1970810"/>
              <a:ext cx="536448" cy="605317"/>
            </a:xfrm>
            <a:prstGeom prst="rect">
              <a:avLst/>
            </a:prstGeom>
          </p:spPr>
        </p:pic>
        <p:sp>
          <p:nvSpPr>
            <p:cNvPr id="21" name="Rectangle 115">
              <a:extLst>
                <a:ext uri="{FF2B5EF4-FFF2-40B4-BE49-F238E27FC236}">
                  <a16:creationId xmlns:a16="http://schemas.microsoft.com/office/drawing/2014/main" xmlns="" id="{88C324BF-AE16-4C22-8895-31F70FE81876}"/>
                </a:ext>
              </a:extLst>
            </p:cNvPr>
            <p:cNvSpPr txBox="1">
              <a:spLocks noChangeArrowheads="1"/>
            </p:cNvSpPr>
            <p:nvPr/>
          </p:nvSpPr>
          <p:spPr bwMode="auto">
            <a:xfrm>
              <a:off x="7333872" y="2096497"/>
              <a:ext cx="600864" cy="251931"/>
            </a:xfrm>
            <a:prstGeom prst="rect">
              <a:avLst/>
            </a:prstGeom>
            <a:noFill/>
            <a:ln w="9525">
              <a:noFill/>
              <a:miter lim="800000"/>
            </a:ln>
            <a:effectLst/>
          </p:spPr>
          <p:txBody>
            <a:bodyPr lIns="79931" tIns="39968" rIns="79931" bIns="39968" anchor="t"/>
            <a:lstStyle>
              <a:defPPr>
                <a:defRPr lang="zh-CN"/>
              </a:defPPr>
              <a:lvl1pPr algn="ctr" defTabSz="800612">
                <a:spcAft>
                  <a:spcPts val="300"/>
                </a:spcAft>
                <a:buSzPct val="100000"/>
                <a:buNone/>
                <a:defRPr sz="600" b="1" kern="0">
                  <a:solidFill>
                    <a:schemeClr val="accent1">
                      <a:lumMod val="75000"/>
                    </a:schemeClr>
                  </a:solidFill>
                  <a:latin typeface="微软雅黑" panose="020B0503020204020204" pitchFamily="34" charset="-122"/>
                  <a:ea typeface="微软雅黑" panose="020B0503020204020204" pitchFamily="34" charset="-122"/>
                  <a:cs typeface="Calibri" panose="020F0502020204030204" pitchFamily="34" charset="0"/>
                </a:defRPr>
              </a:lvl1pPr>
            </a:lstStyle>
            <a:p>
              <a:pPr marL="0" marR="0" lvl="0" indent="0" algn="ctr" defTabSz="800612" eaLnBrk="1" fontAlgn="auto" latinLnBrk="0" hangingPunct="1">
                <a:lnSpc>
                  <a:spcPct val="100000"/>
                </a:lnSpc>
                <a:spcBef>
                  <a:spcPts val="0"/>
                </a:spcBef>
                <a:spcAft>
                  <a:spcPts val="300"/>
                </a:spcAft>
                <a:buClrTx/>
                <a:buSzPct val="100000"/>
                <a:buFontTx/>
                <a:buNone/>
                <a:tabLst/>
                <a:defRPr/>
              </a:pPr>
              <a:r>
                <a:rPr kumimoji="0" lang="en-US" altLang="zh-CN" sz="700" b="1" i="0" u="none" strike="noStrike" kern="0" cap="none" spc="0" normalizeH="0" baseline="0" noProof="0" dirty="0">
                  <a:ln>
                    <a:noFill/>
                  </a:ln>
                  <a:solidFill>
                    <a:srgbClr val="60B5CC">
                      <a:lumMod val="75000"/>
                    </a:srgb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Arial" panose="020B0604020202020204" pitchFamily="34" charset="0"/>
                </a:rPr>
                <a:t>UE group in CN2</a:t>
              </a:r>
            </a:p>
          </p:txBody>
        </p:sp>
        <p:sp>
          <p:nvSpPr>
            <p:cNvPr id="22" name="矩形: 圆角 20">
              <a:extLst>
                <a:ext uri="{FF2B5EF4-FFF2-40B4-BE49-F238E27FC236}">
                  <a16:creationId xmlns:a16="http://schemas.microsoft.com/office/drawing/2014/main" xmlns="" id="{FDF73A6A-1988-4A29-978F-2BD039488C3D}"/>
                </a:ext>
              </a:extLst>
            </p:cNvPr>
            <p:cNvSpPr/>
            <p:nvPr/>
          </p:nvSpPr>
          <p:spPr bwMode="auto">
            <a:xfrm>
              <a:off x="5524394" y="1691801"/>
              <a:ext cx="470158" cy="228512"/>
            </a:xfrm>
            <a:prstGeom prst="roundRect">
              <a:avLst>
                <a:gd name="adj" fmla="val 21875"/>
              </a:avLst>
            </a:prstGeom>
            <a:solidFill>
              <a:srgbClr val="E88651">
                <a:lumMod val="40000"/>
                <a:lumOff val="60000"/>
              </a:srgbClr>
            </a:solidFill>
            <a:ln w="9525" cap="flat" cmpd="sng" algn="ctr">
              <a:solidFill>
                <a:sysClr val="window" lastClr="FFFFFF">
                  <a:lumMod val="75000"/>
                </a:sysClr>
              </a:solidFill>
              <a:prstDash val="solid"/>
              <a:round/>
              <a:headEnd type="none" w="med" len="med"/>
              <a:tailEnd type="none" w="med" len="med"/>
            </a:ln>
            <a:effectLst>
              <a:outerShdw blurRad="40000" dist="20000" dir="5400000" rotWithShape="0">
                <a:srgbClr val="000000">
                  <a:alpha val="38000"/>
                </a:srgbClr>
              </a:outerShdw>
            </a:effectLst>
            <a:extLst/>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
                  <a:srgbClr val="CC9900"/>
                </a:buClr>
                <a:buSzTx/>
                <a:buFontTx/>
                <a:buNone/>
                <a:tabLst/>
                <a:defRPr/>
              </a:pPr>
              <a:r>
                <a:rPr kumimoji="0" lang="en-US" altLang="zh-CN"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CN1</a:t>
              </a:r>
              <a:endParaRPr kumimoji="0" lang="zh-CN" altLang="en-US"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p:txBody>
        </p:sp>
        <p:sp>
          <p:nvSpPr>
            <p:cNvPr id="23" name="矩形: 圆角 21">
              <a:extLst>
                <a:ext uri="{FF2B5EF4-FFF2-40B4-BE49-F238E27FC236}">
                  <a16:creationId xmlns:a16="http://schemas.microsoft.com/office/drawing/2014/main" xmlns="" id="{980D8C9A-F936-4A53-85B8-700B791C5555}"/>
                </a:ext>
              </a:extLst>
            </p:cNvPr>
            <p:cNvSpPr/>
            <p:nvPr/>
          </p:nvSpPr>
          <p:spPr bwMode="auto">
            <a:xfrm>
              <a:off x="5518267" y="2062857"/>
              <a:ext cx="470158" cy="228512"/>
            </a:xfrm>
            <a:prstGeom prst="roundRect">
              <a:avLst>
                <a:gd name="adj" fmla="val 21875"/>
              </a:avLst>
            </a:prstGeom>
            <a:solidFill>
              <a:srgbClr val="60B5CC">
                <a:lumMod val="40000"/>
                <a:lumOff val="60000"/>
              </a:srgbClr>
            </a:solidFill>
            <a:ln w="9525" cap="flat" cmpd="sng" algn="ctr">
              <a:solidFill>
                <a:sysClr val="window" lastClr="FFFFFF">
                  <a:lumMod val="75000"/>
                </a:sysClr>
              </a:solidFill>
              <a:prstDash val="solid"/>
              <a:round/>
              <a:headEnd type="none" w="med" len="med"/>
              <a:tailEnd type="none" w="med" len="med"/>
            </a:ln>
            <a:effectLst>
              <a:outerShdw blurRad="40000" dist="20000" dir="5400000" rotWithShape="0">
                <a:srgbClr val="000000">
                  <a:alpha val="38000"/>
                </a:srgbClr>
              </a:outerShdw>
            </a:effectLst>
            <a:extLst/>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
                  <a:srgbClr val="CC9900"/>
                </a:buClr>
                <a:buSzTx/>
                <a:buFontTx/>
                <a:buNone/>
                <a:tabLst/>
                <a:defRPr/>
              </a:pPr>
              <a:r>
                <a:rPr kumimoji="0" lang="en-US" altLang="zh-CN"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CN2</a:t>
              </a:r>
              <a:endParaRPr kumimoji="0" lang="zh-CN" altLang="en-US"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p:txBody>
        </p:sp>
        <p:sp>
          <p:nvSpPr>
            <p:cNvPr id="24" name="矩形: 圆角 22">
              <a:extLst>
                <a:ext uri="{FF2B5EF4-FFF2-40B4-BE49-F238E27FC236}">
                  <a16:creationId xmlns:a16="http://schemas.microsoft.com/office/drawing/2014/main" xmlns="" id="{92B16EF2-E33B-47F9-9B6B-36E99D75AACC}"/>
                </a:ext>
              </a:extLst>
            </p:cNvPr>
            <p:cNvSpPr/>
            <p:nvPr/>
          </p:nvSpPr>
          <p:spPr bwMode="auto">
            <a:xfrm>
              <a:off x="4699811" y="1840636"/>
              <a:ext cx="589669" cy="307777"/>
            </a:xfrm>
            <a:prstGeom prst="roundRect">
              <a:avLst>
                <a:gd name="adj" fmla="val 21875"/>
              </a:avLst>
            </a:prstGeom>
            <a:solidFill>
              <a:sysClr val="window" lastClr="FFFFFF">
                <a:lumMod val="85000"/>
              </a:sysClr>
            </a:solidFill>
            <a:ln w="9525" cap="flat" cmpd="sng" algn="ctr">
              <a:solidFill>
                <a:sysClr val="window" lastClr="FFFFFF">
                  <a:lumMod val="75000"/>
                </a:sysClr>
              </a:solidFill>
              <a:prstDash val="solid"/>
              <a:round/>
              <a:headEnd type="none" w="med" len="med"/>
              <a:tailEnd type="none" w="med" len="med"/>
            </a:ln>
            <a:effectLst>
              <a:outerShdw blurRad="40000" dist="20000" dir="5400000" rotWithShape="0">
                <a:srgbClr val="000000">
                  <a:alpha val="38000"/>
                </a:srgbClr>
              </a:outerShdw>
            </a:effectLst>
            <a:extLst/>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
                  <a:srgbClr val="CC9900"/>
                </a:buClr>
                <a:buSzTx/>
                <a:buFontTx/>
                <a:buNone/>
                <a:tabLst/>
                <a:defRPr/>
              </a:pPr>
              <a:r>
                <a:rPr kumimoji="0" lang="en-US" altLang="zh-CN"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MBS</a:t>
              </a:r>
              <a:r>
                <a:rPr kumimoji="0" lang="zh-CN" altLang="en-US"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 </a:t>
              </a:r>
              <a:r>
                <a:rPr kumimoji="0" lang="en-US" altLang="zh-CN"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service</a:t>
              </a:r>
              <a:endParaRPr kumimoji="0" lang="zh-CN" altLang="en-US" sz="700" b="1"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p:txBody>
        </p:sp>
        <p:sp>
          <p:nvSpPr>
            <p:cNvPr id="25" name="等腰三角形 24">
              <a:extLst>
                <a:ext uri="{FF2B5EF4-FFF2-40B4-BE49-F238E27FC236}">
                  <a16:creationId xmlns:a16="http://schemas.microsoft.com/office/drawing/2014/main" xmlns="" id="{2437E05A-9CF2-4D1B-B948-D06B12DD8D27}"/>
                </a:ext>
              </a:extLst>
            </p:cNvPr>
            <p:cNvSpPr/>
            <p:nvPr/>
          </p:nvSpPr>
          <p:spPr bwMode="auto">
            <a:xfrm rot="21254938" flipH="1">
              <a:off x="6363538" y="1502588"/>
              <a:ext cx="1607022" cy="454584"/>
            </a:xfrm>
            <a:prstGeom prst="triangle">
              <a:avLst>
                <a:gd name="adj" fmla="val 87897"/>
              </a:avLst>
            </a:prstGeom>
            <a:gradFill>
              <a:gsLst>
                <a:gs pos="8000">
                  <a:srgbClr val="6BB76D">
                    <a:lumMod val="40000"/>
                    <a:lumOff val="60000"/>
                  </a:srgbClr>
                </a:gs>
                <a:gs pos="100000">
                  <a:sysClr val="window" lastClr="FFFFFF">
                    <a:alpha val="0"/>
                  </a:sysClr>
                </a:gs>
              </a:gsLst>
              <a:lin ang="5400000" scaled="1"/>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prstClr val="black"/>
                </a:solidFill>
                <a:effectLst/>
                <a:uLnTx/>
                <a:uFillTx/>
                <a:latin typeface="Arial"/>
                <a:ea typeface="华文细黑"/>
              </a:endParaRPr>
            </a:p>
          </p:txBody>
        </p:sp>
        <p:grpSp>
          <p:nvGrpSpPr>
            <p:cNvPr id="26" name="组合 51">
              <a:extLst>
                <a:ext uri="{FF2B5EF4-FFF2-40B4-BE49-F238E27FC236}">
                  <a16:creationId xmlns:a16="http://schemas.microsoft.com/office/drawing/2014/main" xmlns="" id="{CD1AEC14-F5F3-4249-A432-28424FE9582F}"/>
                </a:ext>
              </a:extLst>
            </p:cNvPr>
            <p:cNvGrpSpPr>
              <a:grpSpLocks/>
            </p:cNvGrpSpPr>
            <p:nvPr/>
          </p:nvGrpSpPr>
          <p:grpSpPr bwMode="auto">
            <a:xfrm>
              <a:off x="6437378" y="1528548"/>
              <a:ext cx="283088" cy="529154"/>
              <a:chOff x="7213600" y="4216400"/>
              <a:chExt cx="469900" cy="885825"/>
            </a:xfrm>
          </p:grpSpPr>
          <p:sp>
            <p:nvSpPr>
              <p:cNvPr id="38" name="Freeform 68">
                <a:extLst>
                  <a:ext uri="{FF2B5EF4-FFF2-40B4-BE49-F238E27FC236}">
                    <a16:creationId xmlns:a16="http://schemas.microsoft.com/office/drawing/2014/main" xmlns="" id="{49258551-5244-4E13-BC9B-20C4D0AF870D}"/>
                  </a:ext>
                </a:extLst>
              </p:cNvPr>
              <p:cNvSpPr>
                <a:spLocks/>
              </p:cNvSpPr>
              <p:nvPr/>
            </p:nvSpPr>
            <p:spPr bwMode="auto">
              <a:xfrm>
                <a:off x="7404887" y="4388963"/>
                <a:ext cx="87327" cy="75599"/>
              </a:xfrm>
              <a:custGeom>
                <a:avLst/>
                <a:gdLst>
                  <a:gd name="T0" fmla="*/ 2147483647 w 21"/>
                  <a:gd name="T1" fmla="*/ 2147483647 h 46"/>
                  <a:gd name="T2" fmla="*/ 2147483647 w 21"/>
                  <a:gd name="T3" fmla="*/ 0 h 46"/>
                  <a:gd name="T4" fmla="*/ 2147483647 w 21"/>
                  <a:gd name="T5" fmla="*/ 2147483647 h 46"/>
                  <a:gd name="T6" fmla="*/ 2147483647 w 21"/>
                  <a:gd name="T7" fmla="*/ 2147483647 h 46"/>
                  <a:gd name="T8" fmla="*/ 2147483647 w 21"/>
                  <a:gd name="T9" fmla="*/ 2147483647 h 46"/>
                  <a:gd name="T10" fmla="*/ 0 w 21"/>
                  <a:gd name="T11" fmla="*/ 2147483647 h 46"/>
                  <a:gd name="T12" fmla="*/ 2147483647 w 21"/>
                  <a:gd name="T13" fmla="*/ 2147483647 h 46"/>
                  <a:gd name="T14" fmla="*/ 0 60000 65536"/>
                  <a:gd name="T15" fmla="*/ 0 60000 65536"/>
                  <a:gd name="T16" fmla="*/ 0 60000 65536"/>
                  <a:gd name="T17" fmla="*/ 0 60000 65536"/>
                  <a:gd name="T18" fmla="*/ 0 60000 65536"/>
                  <a:gd name="T19" fmla="*/ 0 60000 65536"/>
                  <a:gd name="T20" fmla="*/ 0 60000 65536"/>
                  <a:gd name="T21" fmla="*/ 0 w 21"/>
                  <a:gd name="T22" fmla="*/ 0 h 46"/>
                  <a:gd name="T23" fmla="*/ 21 w 2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6">
                    <a:moveTo>
                      <a:pt x="4" y="10"/>
                    </a:moveTo>
                    <a:lnTo>
                      <a:pt x="11" y="0"/>
                    </a:lnTo>
                    <a:lnTo>
                      <a:pt x="19" y="10"/>
                    </a:lnTo>
                    <a:lnTo>
                      <a:pt x="21" y="37"/>
                    </a:lnTo>
                    <a:lnTo>
                      <a:pt x="11" y="46"/>
                    </a:lnTo>
                    <a:lnTo>
                      <a:pt x="0" y="37"/>
                    </a:lnTo>
                    <a:lnTo>
                      <a:pt x="4" y="10"/>
                    </a:lnTo>
                    <a:close/>
                  </a:path>
                </a:pathLst>
              </a:custGeom>
              <a:solidFill>
                <a:srgbClr val="FFFFFF"/>
              </a:solid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69">
                <a:extLst>
                  <a:ext uri="{FF2B5EF4-FFF2-40B4-BE49-F238E27FC236}">
                    <a16:creationId xmlns:a16="http://schemas.microsoft.com/office/drawing/2014/main" xmlns="" id="{DA1EF086-FDD2-45E8-8E73-9C3FD13702FD}"/>
                  </a:ext>
                </a:extLst>
              </p:cNvPr>
              <p:cNvSpPr>
                <a:spLocks/>
              </p:cNvSpPr>
              <p:nvPr/>
            </p:nvSpPr>
            <p:spPr bwMode="auto">
              <a:xfrm>
                <a:off x="7213600" y="4978965"/>
                <a:ext cx="469900" cy="59165"/>
              </a:xfrm>
              <a:custGeom>
                <a:avLst/>
                <a:gdLst>
                  <a:gd name="T0" fmla="*/ 0 w 113"/>
                  <a:gd name="T1" fmla="*/ 2147483647 h 36"/>
                  <a:gd name="T2" fmla="*/ 2147483647 w 113"/>
                  <a:gd name="T3" fmla="*/ 0 h 36"/>
                  <a:gd name="T4" fmla="*/ 2147483647 w 113"/>
                  <a:gd name="T5" fmla="*/ 2147483647 h 36"/>
                  <a:gd name="T6" fmla="*/ 0 60000 65536"/>
                  <a:gd name="T7" fmla="*/ 0 60000 65536"/>
                  <a:gd name="T8" fmla="*/ 0 60000 65536"/>
                  <a:gd name="T9" fmla="*/ 0 w 113"/>
                  <a:gd name="T10" fmla="*/ 0 h 36"/>
                  <a:gd name="T11" fmla="*/ 113 w 113"/>
                  <a:gd name="T12" fmla="*/ 36 h 36"/>
                </a:gdLst>
                <a:ahLst/>
                <a:cxnLst>
                  <a:cxn ang="T6">
                    <a:pos x="T0" y="T1"/>
                  </a:cxn>
                  <a:cxn ang="T7">
                    <a:pos x="T2" y="T3"/>
                  </a:cxn>
                  <a:cxn ang="T8">
                    <a:pos x="T4" y="T5"/>
                  </a:cxn>
                </a:cxnLst>
                <a:rect l="T9" t="T10" r="T11" b="T12"/>
                <a:pathLst>
                  <a:path w="113" h="36">
                    <a:moveTo>
                      <a:pt x="0" y="36"/>
                    </a:moveTo>
                    <a:lnTo>
                      <a:pt x="57" y="0"/>
                    </a:lnTo>
                    <a:lnTo>
                      <a:pt x="113" y="36"/>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70">
                <a:extLst>
                  <a:ext uri="{FF2B5EF4-FFF2-40B4-BE49-F238E27FC236}">
                    <a16:creationId xmlns:a16="http://schemas.microsoft.com/office/drawing/2014/main" xmlns="" id="{AE1CF9D8-9E4C-42ED-B245-0EEFA02310F2}"/>
                  </a:ext>
                </a:extLst>
              </p:cNvPr>
              <p:cNvSpPr>
                <a:spLocks/>
              </p:cNvSpPr>
              <p:nvPr/>
            </p:nvSpPr>
            <p:spPr bwMode="auto">
              <a:xfrm>
                <a:off x="7213600" y="4357738"/>
                <a:ext cx="469900" cy="744487"/>
              </a:xfrm>
              <a:custGeom>
                <a:avLst/>
                <a:gdLst>
                  <a:gd name="T0" fmla="*/ 2147483647 w 113"/>
                  <a:gd name="T1" fmla="*/ 0 h 453"/>
                  <a:gd name="T2" fmla="*/ 2147483647 w 113"/>
                  <a:gd name="T3" fmla="*/ 2147483647 h 453"/>
                  <a:gd name="T4" fmla="*/ 0 w 113"/>
                  <a:gd name="T5" fmla="*/ 2147483647 h 453"/>
                  <a:gd name="T6" fmla="*/ 2147483647 w 113"/>
                  <a:gd name="T7" fmla="*/ 0 h 453"/>
                  <a:gd name="T8" fmla="*/ 2147483647 w 113"/>
                  <a:gd name="T9" fmla="*/ 2147483647 h 453"/>
                  <a:gd name="T10" fmla="*/ 2147483647 w 113"/>
                  <a:gd name="T11" fmla="*/ 2147483647 h 453"/>
                  <a:gd name="T12" fmla="*/ 0 60000 65536"/>
                  <a:gd name="T13" fmla="*/ 0 60000 65536"/>
                  <a:gd name="T14" fmla="*/ 0 60000 65536"/>
                  <a:gd name="T15" fmla="*/ 0 60000 65536"/>
                  <a:gd name="T16" fmla="*/ 0 60000 65536"/>
                  <a:gd name="T17" fmla="*/ 0 60000 65536"/>
                  <a:gd name="T18" fmla="*/ 0 w 113"/>
                  <a:gd name="T19" fmla="*/ 0 h 453"/>
                  <a:gd name="T20" fmla="*/ 113 w 113"/>
                  <a:gd name="T21" fmla="*/ 453 h 453"/>
                </a:gdLst>
                <a:ahLst/>
                <a:cxnLst>
                  <a:cxn ang="T12">
                    <a:pos x="T0" y="T1"/>
                  </a:cxn>
                  <a:cxn ang="T13">
                    <a:pos x="T2" y="T3"/>
                  </a:cxn>
                  <a:cxn ang="T14">
                    <a:pos x="T4" y="T5"/>
                  </a:cxn>
                  <a:cxn ang="T15">
                    <a:pos x="T6" y="T7"/>
                  </a:cxn>
                  <a:cxn ang="T16">
                    <a:pos x="T8" y="T9"/>
                  </a:cxn>
                  <a:cxn ang="T17">
                    <a:pos x="T10" y="T11"/>
                  </a:cxn>
                </a:cxnLst>
                <a:rect l="T18" t="T19" r="T20" b="T21"/>
                <a:pathLst>
                  <a:path w="113" h="453">
                    <a:moveTo>
                      <a:pt x="57" y="0"/>
                    </a:moveTo>
                    <a:lnTo>
                      <a:pt x="57" y="453"/>
                    </a:lnTo>
                    <a:lnTo>
                      <a:pt x="0" y="414"/>
                    </a:lnTo>
                    <a:lnTo>
                      <a:pt x="57" y="0"/>
                    </a:lnTo>
                    <a:lnTo>
                      <a:pt x="113" y="414"/>
                    </a:lnTo>
                    <a:lnTo>
                      <a:pt x="57" y="453"/>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71">
                <a:extLst>
                  <a:ext uri="{FF2B5EF4-FFF2-40B4-BE49-F238E27FC236}">
                    <a16:creationId xmlns:a16="http://schemas.microsoft.com/office/drawing/2014/main" xmlns="" id="{C4812F29-1065-4C02-9F06-3B3D201CB426}"/>
                  </a:ext>
                </a:extLst>
              </p:cNvPr>
              <p:cNvSpPr>
                <a:spLocks/>
              </p:cNvSpPr>
              <p:nvPr/>
            </p:nvSpPr>
            <p:spPr bwMode="auto">
              <a:xfrm>
                <a:off x="7396570" y="4528657"/>
                <a:ext cx="112277" cy="14791"/>
              </a:xfrm>
              <a:custGeom>
                <a:avLst/>
                <a:gdLst>
                  <a:gd name="T0" fmla="*/ 0 w 27"/>
                  <a:gd name="T1" fmla="*/ 0 h 9"/>
                  <a:gd name="T2" fmla="*/ 2147483647 w 27"/>
                  <a:gd name="T3" fmla="*/ 2147483647 h 9"/>
                  <a:gd name="T4" fmla="*/ 2147483647 w 27"/>
                  <a:gd name="T5" fmla="*/ 0 h 9"/>
                  <a:gd name="T6" fmla="*/ 0 60000 65536"/>
                  <a:gd name="T7" fmla="*/ 0 60000 65536"/>
                  <a:gd name="T8" fmla="*/ 0 60000 65536"/>
                  <a:gd name="T9" fmla="*/ 0 w 27"/>
                  <a:gd name="T10" fmla="*/ 0 h 9"/>
                  <a:gd name="T11" fmla="*/ 27 w 27"/>
                  <a:gd name="T12" fmla="*/ 9 h 9"/>
                </a:gdLst>
                <a:ahLst/>
                <a:cxnLst>
                  <a:cxn ang="T6">
                    <a:pos x="T0" y="T1"/>
                  </a:cxn>
                  <a:cxn ang="T7">
                    <a:pos x="T2" y="T3"/>
                  </a:cxn>
                  <a:cxn ang="T8">
                    <a:pos x="T4" y="T5"/>
                  </a:cxn>
                </a:cxnLst>
                <a:rect l="T9" t="T10" r="T11" b="T12"/>
                <a:pathLst>
                  <a:path w="27" h="9">
                    <a:moveTo>
                      <a:pt x="0" y="0"/>
                    </a:moveTo>
                    <a:lnTo>
                      <a:pt x="13" y="9"/>
                    </a:lnTo>
                    <a:lnTo>
                      <a:pt x="27"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72">
                <a:extLst>
                  <a:ext uri="{FF2B5EF4-FFF2-40B4-BE49-F238E27FC236}">
                    <a16:creationId xmlns:a16="http://schemas.microsoft.com/office/drawing/2014/main" xmlns="" id="{0B477696-FDF8-4FD0-B314-AE5CADE3289A}"/>
                  </a:ext>
                </a:extLst>
              </p:cNvPr>
              <p:cNvSpPr>
                <a:spLocks/>
              </p:cNvSpPr>
              <p:nvPr/>
            </p:nvSpPr>
            <p:spPr bwMode="auto">
              <a:xfrm>
                <a:off x="7371619" y="4584535"/>
                <a:ext cx="162178" cy="23008"/>
              </a:xfrm>
              <a:custGeom>
                <a:avLst/>
                <a:gdLst>
                  <a:gd name="T0" fmla="*/ 0 w 39"/>
                  <a:gd name="T1" fmla="*/ 0 h 14"/>
                  <a:gd name="T2" fmla="*/ 2147483647 w 39"/>
                  <a:gd name="T3" fmla="*/ 2147483647 h 14"/>
                  <a:gd name="T4" fmla="*/ 2147483647 w 39"/>
                  <a:gd name="T5" fmla="*/ 0 h 14"/>
                  <a:gd name="T6" fmla="*/ 0 60000 65536"/>
                  <a:gd name="T7" fmla="*/ 0 60000 65536"/>
                  <a:gd name="T8" fmla="*/ 0 60000 65536"/>
                  <a:gd name="T9" fmla="*/ 0 w 39"/>
                  <a:gd name="T10" fmla="*/ 0 h 14"/>
                  <a:gd name="T11" fmla="*/ 39 w 39"/>
                  <a:gd name="T12" fmla="*/ 14 h 14"/>
                </a:gdLst>
                <a:ahLst/>
                <a:cxnLst>
                  <a:cxn ang="T6">
                    <a:pos x="T0" y="T1"/>
                  </a:cxn>
                  <a:cxn ang="T7">
                    <a:pos x="T2" y="T3"/>
                  </a:cxn>
                  <a:cxn ang="T8">
                    <a:pos x="T4" y="T5"/>
                  </a:cxn>
                </a:cxnLst>
                <a:rect l="T9" t="T10" r="T11" b="T12"/>
                <a:pathLst>
                  <a:path w="39" h="14">
                    <a:moveTo>
                      <a:pt x="0" y="0"/>
                    </a:moveTo>
                    <a:lnTo>
                      <a:pt x="19" y="14"/>
                    </a:lnTo>
                    <a:lnTo>
                      <a:pt x="39"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73">
                <a:extLst>
                  <a:ext uri="{FF2B5EF4-FFF2-40B4-BE49-F238E27FC236}">
                    <a16:creationId xmlns:a16="http://schemas.microsoft.com/office/drawing/2014/main" xmlns="" id="{0E6CECCD-815C-4D14-91BE-930DD736BD1B}"/>
                  </a:ext>
                </a:extLst>
              </p:cNvPr>
              <p:cNvSpPr>
                <a:spLocks/>
              </p:cNvSpPr>
              <p:nvPr/>
            </p:nvSpPr>
            <p:spPr bwMode="auto">
              <a:xfrm>
                <a:off x="7354986" y="4642056"/>
                <a:ext cx="195445" cy="24652"/>
              </a:xfrm>
              <a:custGeom>
                <a:avLst/>
                <a:gdLst>
                  <a:gd name="T0" fmla="*/ 0 w 47"/>
                  <a:gd name="T1" fmla="*/ 0 h 15"/>
                  <a:gd name="T2" fmla="*/ 2147483647 w 47"/>
                  <a:gd name="T3" fmla="*/ 2147483647 h 15"/>
                  <a:gd name="T4" fmla="*/ 2147483647 w 47"/>
                  <a:gd name="T5" fmla="*/ 0 h 15"/>
                  <a:gd name="T6" fmla="*/ 0 60000 65536"/>
                  <a:gd name="T7" fmla="*/ 0 60000 65536"/>
                  <a:gd name="T8" fmla="*/ 0 60000 65536"/>
                  <a:gd name="T9" fmla="*/ 0 w 47"/>
                  <a:gd name="T10" fmla="*/ 0 h 15"/>
                  <a:gd name="T11" fmla="*/ 47 w 47"/>
                  <a:gd name="T12" fmla="*/ 15 h 15"/>
                </a:gdLst>
                <a:ahLst/>
                <a:cxnLst>
                  <a:cxn ang="T6">
                    <a:pos x="T0" y="T1"/>
                  </a:cxn>
                  <a:cxn ang="T7">
                    <a:pos x="T2" y="T3"/>
                  </a:cxn>
                  <a:cxn ang="T8">
                    <a:pos x="T4" y="T5"/>
                  </a:cxn>
                </a:cxnLst>
                <a:rect l="T9" t="T10" r="T11" b="T12"/>
                <a:pathLst>
                  <a:path w="47" h="15">
                    <a:moveTo>
                      <a:pt x="0" y="0"/>
                    </a:moveTo>
                    <a:lnTo>
                      <a:pt x="23" y="15"/>
                    </a:lnTo>
                    <a:lnTo>
                      <a:pt x="47"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74">
                <a:extLst>
                  <a:ext uri="{FF2B5EF4-FFF2-40B4-BE49-F238E27FC236}">
                    <a16:creationId xmlns:a16="http://schemas.microsoft.com/office/drawing/2014/main" xmlns="" id="{7461124C-82F8-49A0-BB31-72E634539B5C}"/>
                  </a:ext>
                </a:extLst>
              </p:cNvPr>
              <p:cNvSpPr>
                <a:spLocks/>
              </p:cNvSpPr>
              <p:nvPr/>
            </p:nvSpPr>
            <p:spPr bwMode="auto">
              <a:xfrm>
                <a:off x="7334194" y="4697934"/>
                <a:ext cx="237029" cy="31226"/>
              </a:xfrm>
              <a:custGeom>
                <a:avLst/>
                <a:gdLst>
                  <a:gd name="T0" fmla="*/ 0 w 57"/>
                  <a:gd name="T1" fmla="*/ 0 h 19"/>
                  <a:gd name="T2" fmla="*/ 2147483647 w 57"/>
                  <a:gd name="T3" fmla="*/ 2147483647 h 19"/>
                  <a:gd name="T4" fmla="*/ 2147483647 w 57"/>
                  <a:gd name="T5" fmla="*/ 0 h 19"/>
                  <a:gd name="T6" fmla="*/ 0 60000 65536"/>
                  <a:gd name="T7" fmla="*/ 0 60000 65536"/>
                  <a:gd name="T8" fmla="*/ 0 60000 65536"/>
                  <a:gd name="T9" fmla="*/ 0 w 57"/>
                  <a:gd name="T10" fmla="*/ 0 h 19"/>
                  <a:gd name="T11" fmla="*/ 57 w 57"/>
                  <a:gd name="T12" fmla="*/ 19 h 19"/>
                </a:gdLst>
                <a:ahLst/>
                <a:cxnLst>
                  <a:cxn ang="T6">
                    <a:pos x="T0" y="T1"/>
                  </a:cxn>
                  <a:cxn ang="T7">
                    <a:pos x="T2" y="T3"/>
                  </a:cxn>
                  <a:cxn ang="T8">
                    <a:pos x="T4" y="T5"/>
                  </a:cxn>
                </a:cxnLst>
                <a:rect l="T9" t="T10" r="T11" b="T12"/>
                <a:pathLst>
                  <a:path w="57" h="19">
                    <a:moveTo>
                      <a:pt x="0" y="0"/>
                    </a:moveTo>
                    <a:lnTo>
                      <a:pt x="28" y="19"/>
                    </a:lnTo>
                    <a:lnTo>
                      <a:pt x="57"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75">
                <a:extLst>
                  <a:ext uri="{FF2B5EF4-FFF2-40B4-BE49-F238E27FC236}">
                    <a16:creationId xmlns:a16="http://schemas.microsoft.com/office/drawing/2014/main" xmlns="" id="{D5AB59B7-70F7-476D-87AA-BA49FDFE1492}"/>
                  </a:ext>
                </a:extLst>
              </p:cNvPr>
              <p:cNvSpPr>
                <a:spLocks/>
              </p:cNvSpPr>
              <p:nvPr/>
            </p:nvSpPr>
            <p:spPr bwMode="auto">
              <a:xfrm>
                <a:off x="7317560" y="4755455"/>
                <a:ext cx="270296" cy="37800"/>
              </a:xfrm>
              <a:custGeom>
                <a:avLst/>
                <a:gdLst>
                  <a:gd name="T0" fmla="*/ 0 w 65"/>
                  <a:gd name="T1" fmla="*/ 0 h 23"/>
                  <a:gd name="T2" fmla="*/ 2147483647 w 65"/>
                  <a:gd name="T3" fmla="*/ 2147483647 h 23"/>
                  <a:gd name="T4" fmla="*/ 2147483647 w 65"/>
                  <a:gd name="T5" fmla="*/ 0 h 23"/>
                  <a:gd name="T6" fmla="*/ 0 60000 65536"/>
                  <a:gd name="T7" fmla="*/ 0 60000 65536"/>
                  <a:gd name="T8" fmla="*/ 0 60000 65536"/>
                  <a:gd name="T9" fmla="*/ 0 w 65"/>
                  <a:gd name="T10" fmla="*/ 0 h 23"/>
                  <a:gd name="T11" fmla="*/ 65 w 65"/>
                  <a:gd name="T12" fmla="*/ 23 h 23"/>
                </a:gdLst>
                <a:ahLst/>
                <a:cxnLst>
                  <a:cxn ang="T6">
                    <a:pos x="T0" y="T1"/>
                  </a:cxn>
                  <a:cxn ang="T7">
                    <a:pos x="T2" y="T3"/>
                  </a:cxn>
                  <a:cxn ang="T8">
                    <a:pos x="T4" y="T5"/>
                  </a:cxn>
                </a:cxnLst>
                <a:rect l="T9" t="T10" r="T11" b="T12"/>
                <a:pathLst>
                  <a:path w="65" h="23">
                    <a:moveTo>
                      <a:pt x="0" y="0"/>
                    </a:moveTo>
                    <a:lnTo>
                      <a:pt x="32" y="23"/>
                    </a:lnTo>
                    <a:lnTo>
                      <a:pt x="65"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76">
                <a:extLst>
                  <a:ext uri="{FF2B5EF4-FFF2-40B4-BE49-F238E27FC236}">
                    <a16:creationId xmlns:a16="http://schemas.microsoft.com/office/drawing/2014/main" xmlns="" id="{E7751465-A6F9-4531-9BD0-2441ADC08D32}"/>
                  </a:ext>
                </a:extLst>
              </p:cNvPr>
              <p:cNvSpPr>
                <a:spLocks/>
              </p:cNvSpPr>
              <p:nvPr/>
            </p:nvSpPr>
            <p:spPr bwMode="auto">
              <a:xfrm>
                <a:off x="7292610" y="4811333"/>
                <a:ext cx="311881" cy="41087"/>
              </a:xfrm>
              <a:custGeom>
                <a:avLst/>
                <a:gdLst>
                  <a:gd name="T0" fmla="*/ 0 w 75"/>
                  <a:gd name="T1" fmla="*/ 0 h 25"/>
                  <a:gd name="T2" fmla="*/ 2147483647 w 75"/>
                  <a:gd name="T3" fmla="*/ 2147483647 h 25"/>
                  <a:gd name="T4" fmla="*/ 2147483647 w 75"/>
                  <a:gd name="T5" fmla="*/ 0 h 25"/>
                  <a:gd name="T6" fmla="*/ 0 60000 65536"/>
                  <a:gd name="T7" fmla="*/ 0 60000 65536"/>
                  <a:gd name="T8" fmla="*/ 0 60000 65536"/>
                  <a:gd name="T9" fmla="*/ 0 w 75"/>
                  <a:gd name="T10" fmla="*/ 0 h 25"/>
                  <a:gd name="T11" fmla="*/ 75 w 75"/>
                  <a:gd name="T12" fmla="*/ 25 h 25"/>
                </a:gdLst>
                <a:ahLst/>
                <a:cxnLst>
                  <a:cxn ang="T6">
                    <a:pos x="T0" y="T1"/>
                  </a:cxn>
                  <a:cxn ang="T7">
                    <a:pos x="T2" y="T3"/>
                  </a:cxn>
                  <a:cxn ang="T8">
                    <a:pos x="T4" y="T5"/>
                  </a:cxn>
                </a:cxnLst>
                <a:rect l="T9" t="T10" r="T11" b="T12"/>
                <a:pathLst>
                  <a:path w="75" h="25">
                    <a:moveTo>
                      <a:pt x="0" y="0"/>
                    </a:moveTo>
                    <a:lnTo>
                      <a:pt x="38" y="25"/>
                    </a:lnTo>
                    <a:lnTo>
                      <a:pt x="75"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77">
                <a:extLst>
                  <a:ext uri="{FF2B5EF4-FFF2-40B4-BE49-F238E27FC236}">
                    <a16:creationId xmlns:a16="http://schemas.microsoft.com/office/drawing/2014/main" xmlns="" id="{109936E9-A9DD-4715-8667-4751586CD70F}"/>
                  </a:ext>
                </a:extLst>
              </p:cNvPr>
              <p:cNvSpPr>
                <a:spLocks/>
              </p:cNvSpPr>
              <p:nvPr/>
            </p:nvSpPr>
            <p:spPr bwMode="auto">
              <a:xfrm>
                <a:off x="7275976" y="4868854"/>
                <a:ext cx="353465" cy="47660"/>
              </a:xfrm>
              <a:custGeom>
                <a:avLst/>
                <a:gdLst>
                  <a:gd name="T0" fmla="*/ 0 w 85"/>
                  <a:gd name="T1" fmla="*/ 0 h 29"/>
                  <a:gd name="T2" fmla="*/ 2147483647 w 85"/>
                  <a:gd name="T3" fmla="*/ 2147483647 h 29"/>
                  <a:gd name="T4" fmla="*/ 2147483647 w 85"/>
                  <a:gd name="T5" fmla="*/ 0 h 29"/>
                  <a:gd name="T6" fmla="*/ 0 60000 65536"/>
                  <a:gd name="T7" fmla="*/ 0 60000 65536"/>
                  <a:gd name="T8" fmla="*/ 0 60000 65536"/>
                  <a:gd name="T9" fmla="*/ 0 w 85"/>
                  <a:gd name="T10" fmla="*/ 0 h 29"/>
                  <a:gd name="T11" fmla="*/ 85 w 85"/>
                  <a:gd name="T12" fmla="*/ 29 h 29"/>
                </a:gdLst>
                <a:ahLst/>
                <a:cxnLst>
                  <a:cxn ang="T6">
                    <a:pos x="T0" y="T1"/>
                  </a:cxn>
                  <a:cxn ang="T7">
                    <a:pos x="T2" y="T3"/>
                  </a:cxn>
                  <a:cxn ang="T8">
                    <a:pos x="T4" y="T5"/>
                  </a:cxn>
                </a:cxnLst>
                <a:rect l="T9" t="T10" r="T11" b="T12"/>
                <a:pathLst>
                  <a:path w="85" h="29">
                    <a:moveTo>
                      <a:pt x="0" y="0"/>
                    </a:moveTo>
                    <a:lnTo>
                      <a:pt x="42" y="29"/>
                    </a:lnTo>
                    <a:lnTo>
                      <a:pt x="85"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78">
                <a:extLst>
                  <a:ext uri="{FF2B5EF4-FFF2-40B4-BE49-F238E27FC236}">
                    <a16:creationId xmlns:a16="http://schemas.microsoft.com/office/drawing/2014/main" xmlns="" id="{BE09AF83-EAB9-4C6A-ADCC-40DBE710C554}"/>
                  </a:ext>
                </a:extLst>
              </p:cNvPr>
              <p:cNvSpPr>
                <a:spLocks/>
              </p:cNvSpPr>
              <p:nvPr/>
            </p:nvSpPr>
            <p:spPr bwMode="auto">
              <a:xfrm>
                <a:off x="7251026" y="4924731"/>
                <a:ext cx="403365" cy="54234"/>
              </a:xfrm>
              <a:custGeom>
                <a:avLst/>
                <a:gdLst>
                  <a:gd name="T0" fmla="*/ 0 w 97"/>
                  <a:gd name="T1" fmla="*/ 0 h 33"/>
                  <a:gd name="T2" fmla="*/ 2147483647 w 97"/>
                  <a:gd name="T3" fmla="*/ 2147483647 h 33"/>
                  <a:gd name="T4" fmla="*/ 2147483647 w 97"/>
                  <a:gd name="T5" fmla="*/ 0 h 33"/>
                  <a:gd name="T6" fmla="*/ 0 60000 65536"/>
                  <a:gd name="T7" fmla="*/ 0 60000 65536"/>
                  <a:gd name="T8" fmla="*/ 0 60000 65536"/>
                  <a:gd name="T9" fmla="*/ 0 w 97"/>
                  <a:gd name="T10" fmla="*/ 0 h 33"/>
                  <a:gd name="T11" fmla="*/ 97 w 97"/>
                  <a:gd name="T12" fmla="*/ 33 h 33"/>
                </a:gdLst>
                <a:ahLst/>
                <a:cxnLst>
                  <a:cxn ang="T6">
                    <a:pos x="T0" y="T1"/>
                  </a:cxn>
                  <a:cxn ang="T7">
                    <a:pos x="T2" y="T3"/>
                  </a:cxn>
                  <a:cxn ang="T8">
                    <a:pos x="T4" y="T5"/>
                  </a:cxn>
                </a:cxnLst>
                <a:rect l="T9" t="T10" r="T11" b="T12"/>
                <a:pathLst>
                  <a:path w="97" h="33">
                    <a:moveTo>
                      <a:pt x="0" y="0"/>
                    </a:moveTo>
                    <a:lnTo>
                      <a:pt x="48" y="33"/>
                    </a:lnTo>
                    <a:lnTo>
                      <a:pt x="97"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79">
                <a:extLst>
                  <a:ext uri="{FF2B5EF4-FFF2-40B4-BE49-F238E27FC236}">
                    <a16:creationId xmlns:a16="http://schemas.microsoft.com/office/drawing/2014/main" xmlns="" id="{5CC252D1-71AA-4048-9E66-54ACA8E5938D}"/>
                  </a:ext>
                </a:extLst>
              </p:cNvPr>
              <p:cNvSpPr>
                <a:spLocks/>
              </p:cNvSpPr>
              <p:nvPr/>
            </p:nvSpPr>
            <p:spPr bwMode="auto">
              <a:xfrm>
                <a:off x="7234392" y="4982252"/>
                <a:ext cx="432474" cy="55878"/>
              </a:xfrm>
              <a:custGeom>
                <a:avLst/>
                <a:gdLst>
                  <a:gd name="T0" fmla="*/ 0 w 104"/>
                  <a:gd name="T1" fmla="*/ 0 h 34"/>
                  <a:gd name="T2" fmla="*/ 2147483647 w 104"/>
                  <a:gd name="T3" fmla="*/ 2147483647 h 34"/>
                  <a:gd name="T4" fmla="*/ 2147483647 w 104"/>
                  <a:gd name="T5" fmla="*/ 0 h 34"/>
                  <a:gd name="T6" fmla="*/ 0 60000 65536"/>
                  <a:gd name="T7" fmla="*/ 0 60000 65536"/>
                  <a:gd name="T8" fmla="*/ 0 60000 65536"/>
                  <a:gd name="T9" fmla="*/ 0 w 104"/>
                  <a:gd name="T10" fmla="*/ 0 h 34"/>
                  <a:gd name="T11" fmla="*/ 104 w 104"/>
                  <a:gd name="T12" fmla="*/ 34 h 34"/>
                </a:gdLst>
                <a:ahLst/>
                <a:cxnLst>
                  <a:cxn ang="T6">
                    <a:pos x="T0" y="T1"/>
                  </a:cxn>
                  <a:cxn ang="T7">
                    <a:pos x="T2" y="T3"/>
                  </a:cxn>
                  <a:cxn ang="T8">
                    <a:pos x="T4" y="T5"/>
                  </a:cxn>
                </a:cxnLst>
                <a:rect l="T9" t="T10" r="T11" b="T12"/>
                <a:pathLst>
                  <a:path w="104" h="34">
                    <a:moveTo>
                      <a:pt x="0" y="0"/>
                    </a:moveTo>
                    <a:lnTo>
                      <a:pt x="52" y="34"/>
                    </a:lnTo>
                    <a:lnTo>
                      <a:pt x="104"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80">
                <a:extLst>
                  <a:ext uri="{FF2B5EF4-FFF2-40B4-BE49-F238E27FC236}">
                    <a16:creationId xmlns:a16="http://schemas.microsoft.com/office/drawing/2014/main" xmlns="" id="{A40E71A6-7CFF-489F-904D-7F567668ADBD}"/>
                  </a:ext>
                </a:extLst>
              </p:cNvPr>
              <p:cNvSpPr>
                <a:spLocks/>
              </p:cNvSpPr>
              <p:nvPr/>
            </p:nvSpPr>
            <p:spPr bwMode="auto">
              <a:xfrm>
                <a:off x="7404887" y="4388963"/>
                <a:ext cx="87327" cy="75599"/>
              </a:xfrm>
              <a:custGeom>
                <a:avLst/>
                <a:gdLst>
                  <a:gd name="T0" fmla="*/ 2147483647 w 21"/>
                  <a:gd name="T1" fmla="*/ 2147483647 h 46"/>
                  <a:gd name="T2" fmla="*/ 2147483647 w 21"/>
                  <a:gd name="T3" fmla="*/ 0 h 46"/>
                  <a:gd name="T4" fmla="*/ 2147483647 w 21"/>
                  <a:gd name="T5" fmla="*/ 2147483647 h 46"/>
                  <a:gd name="T6" fmla="*/ 2147483647 w 21"/>
                  <a:gd name="T7" fmla="*/ 2147483647 h 46"/>
                  <a:gd name="T8" fmla="*/ 2147483647 w 21"/>
                  <a:gd name="T9" fmla="*/ 2147483647 h 46"/>
                  <a:gd name="T10" fmla="*/ 0 w 21"/>
                  <a:gd name="T11" fmla="*/ 2147483647 h 46"/>
                  <a:gd name="T12" fmla="*/ 2147483647 w 21"/>
                  <a:gd name="T13" fmla="*/ 2147483647 h 46"/>
                  <a:gd name="T14" fmla="*/ 0 60000 65536"/>
                  <a:gd name="T15" fmla="*/ 0 60000 65536"/>
                  <a:gd name="T16" fmla="*/ 0 60000 65536"/>
                  <a:gd name="T17" fmla="*/ 0 60000 65536"/>
                  <a:gd name="T18" fmla="*/ 0 60000 65536"/>
                  <a:gd name="T19" fmla="*/ 0 60000 65536"/>
                  <a:gd name="T20" fmla="*/ 0 60000 65536"/>
                  <a:gd name="T21" fmla="*/ 0 w 21"/>
                  <a:gd name="T22" fmla="*/ 0 h 46"/>
                  <a:gd name="T23" fmla="*/ 21 w 2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6">
                    <a:moveTo>
                      <a:pt x="4" y="10"/>
                    </a:moveTo>
                    <a:lnTo>
                      <a:pt x="11" y="0"/>
                    </a:lnTo>
                    <a:lnTo>
                      <a:pt x="19" y="10"/>
                    </a:lnTo>
                    <a:lnTo>
                      <a:pt x="21" y="37"/>
                    </a:lnTo>
                    <a:lnTo>
                      <a:pt x="11" y="46"/>
                    </a:lnTo>
                    <a:lnTo>
                      <a:pt x="0" y="37"/>
                    </a:lnTo>
                    <a:lnTo>
                      <a:pt x="4" y="1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81">
                <a:extLst>
                  <a:ext uri="{FF2B5EF4-FFF2-40B4-BE49-F238E27FC236}">
                    <a16:creationId xmlns:a16="http://schemas.microsoft.com/office/drawing/2014/main" xmlns="" id="{7521AA2F-967B-41D5-A315-EFE9F6D6C361}"/>
                  </a:ext>
                </a:extLst>
              </p:cNvPr>
              <p:cNvSpPr>
                <a:spLocks/>
              </p:cNvSpPr>
              <p:nvPr/>
            </p:nvSpPr>
            <p:spPr bwMode="auto">
              <a:xfrm>
                <a:off x="7213600" y="4326512"/>
                <a:ext cx="182970" cy="31226"/>
              </a:xfrm>
              <a:custGeom>
                <a:avLst/>
                <a:gdLst>
                  <a:gd name="T0" fmla="*/ 2147483647 w 44"/>
                  <a:gd name="T1" fmla="*/ 2147483647 h 19"/>
                  <a:gd name="T2" fmla="*/ 2147483647 w 44"/>
                  <a:gd name="T3" fmla="*/ 2147483647 h 19"/>
                  <a:gd name="T4" fmla="*/ 2147483647 w 44"/>
                  <a:gd name="T5" fmla="*/ 2147483647 h 19"/>
                  <a:gd name="T6" fmla="*/ 0 w 44"/>
                  <a:gd name="T7" fmla="*/ 0 h 19"/>
                  <a:gd name="T8" fmla="*/ 0 60000 65536"/>
                  <a:gd name="T9" fmla="*/ 0 60000 65536"/>
                  <a:gd name="T10" fmla="*/ 0 60000 65536"/>
                  <a:gd name="T11" fmla="*/ 0 60000 65536"/>
                  <a:gd name="T12" fmla="*/ 0 w 44"/>
                  <a:gd name="T13" fmla="*/ 0 h 19"/>
                  <a:gd name="T14" fmla="*/ 44 w 44"/>
                  <a:gd name="T15" fmla="*/ 19 h 19"/>
                </a:gdLst>
                <a:ahLst/>
                <a:cxnLst>
                  <a:cxn ang="T8">
                    <a:pos x="T0" y="T1"/>
                  </a:cxn>
                  <a:cxn ang="T9">
                    <a:pos x="T2" y="T3"/>
                  </a:cxn>
                  <a:cxn ang="T10">
                    <a:pos x="T4" y="T5"/>
                  </a:cxn>
                  <a:cxn ang="T11">
                    <a:pos x="T6" y="T7"/>
                  </a:cxn>
                </a:cxnLst>
                <a:rect l="T12" t="T13" r="T14" b="T15"/>
                <a:pathLst>
                  <a:path w="44" h="19">
                    <a:moveTo>
                      <a:pt x="44" y="19"/>
                    </a:moveTo>
                    <a:lnTo>
                      <a:pt x="15" y="15"/>
                    </a:lnTo>
                    <a:lnTo>
                      <a:pt x="29" y="2"/>
                    </a:lnTo>
                    <a:lnTo>
                      <a:pt x="0"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82">
                <a:extLst>
                  <a:ext uri="{FF2B5EF4-FFF2-40B4-BE49-F238E27FC236}">
                    <a16:creationId xmlns:a16="http://schemas.microsoft.com/office/drawing/2014/main" xmlns="" id="{0FA8B652-C185-4A31-80E2-1E843DED5087}"/>
                  </a:ext>
                </a:extLst>
              </p:cNvPr>
              <p:cNvSpPr>
                <a:spLocks/>
              </p:cNvSpPr>
              <p:nvPr/>
            </p:nvSpPr>
            <p:spPr bwMode="auto">
              <a:xfrm>
                <a:off x="7483896" y="4323225"/>
                <a:ext cx="199604" cy="37800"/>
              </a:xfrm>
              <a:custGeom>
                <a:avLst/>
                <a:gdLst>
                  <a:gd name="T0" fmla="*/ 2147483647 w 48"/>
                  <a:gd name="T1" fmla="*/ 2147483647 h 23"/>
                  <a:gd name="T2" fmla="*/ 2147483647 w 48"/>
                  <a:gd name="T3" fmla="*/ 2147483647 h 23"/>
                  <a:gd name="T4" fmla="*/ 2147483647 w 48"/>
                  <a:gd name="T5" fmla="*/ 0 h 23"/>
                  <a:gd name="T6" fmla="*/ 0 w 48"/>
                  <a:gd name="T7" fmla="*/ 2147483647 h 23"/>
                  <a:gd name="T8" fmla="*/ 0 60000 65536"/>
                  <a:gd name="T9" fmla="*/ 0 60000 65536"/>
                  <a:gd name="T10" fmla="*/ 0 60000 65536"/>
                  <a:gd name="T11" fmla="*/ 0 60000 65536"/>
                  <a:gd name="T12" fmla="*/ 0 w 48"/>
                  <a:gd name="T13" fmla="*/ 0 h 23"/>
                  <a:gd name="T14" fmla="*/ 48 w 48"/>
                  <a:gd name="T15" fmla="*/ 23 h 23"/>
                </a:gdLst>
                <a:ahLst/>
                <a:cxnLst>
                  <a:cxn ang="T8">
                    <a:pos x="T0" y="T1"/>
                  </a:cxn>
                  <a:cxn ang="T9">
                    <a:pos x="T2" y="T3"/>
                  </a:cxn>
                  <a:cxn ang="T10">
                    <a:pos x="T4" y="T5"/>
                  </a:cxn>
                  <a:cxn ang="T11">
                    <a:pos x="T6" y="T7"/>
                  </a:cxn>
                </a:cxnLst>
                <a:rect l="T12" t="T13" r="T14" b="T15"/>
                <a:pathLst>
                  <a:path w="48" h="23">
                    <a:moveTo>
                      <a:pt x="48" y="2"/>
                    </a:moveTo>
                    <a:lnTo>
                      <a:pt x="19" y="23"/>
                    </a:lnTo>
                    <a:lnTo>
                      <a:pt x="29" y="0"/>
                    </a:lnTo>
                    <a:lnTo>
                      <a:pt x="0" y="21"/>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83">
                <a:extLst>
                  <a:ext uri="{FF2B5EF4-FFF2-40B4-BE49-F238E27FC236}">
                    <a16:creationId xmlns:a16="http://schemas.microsoft.com/office/drawing/2014/main" xmlns="" id="{3EC37CA4-6C5E-4961-862C-6029F451F7AA}"/>
                  </a:ext>
                </a:extLst>
              </p:cNvPr>
              <p:cNvSpPr>
                <a:spLocks/>
              </p:cNvSpPr>
              <p:nvPr/>
            </p:nvSpPr>
            <p:spPr bwMode="auto">
              <a:xfrm>
                <a:off x="7421520" y="4216400"/>
                <a:ext cx="62376" cy="124903"/>
              </a:xfrm>
              <a:custGeom>
                <a:avLst/>
                <a:gdLst>
                  <a:gd name="T0" fmla="*/ 2147483647 w 15"/>
                  <a:gd name="T1" fmla="*/ 2147483647 h 76"/>
                  <a:gd name="T2" fmla="*/ 0 w 15"/>
                  <a:gd name="T3" fmla="*/ 2147483647 h 76"/>
                  <a:gd name="T4" fmla="*/ 2147483647 w 15"/>
                  <a:gd name="T5" fmla="*/ 2147483647 h 76"/>
                  <a:gd name="T6" fmla="*/ 2147483647 w 15"/>
                  <a:gd name="T7" fmla="*/ 0 h 76"/>
                  <a:gd name="T8" fmla="*/ 0 60000 65536"/>
                  <a:gd name="T9" fmla="*/ 0 60000 65536"/>
                  <a:gd name="T10" fmla="*/ 0 60000 65536"/>
                  <a:gd name="T11" fmla="*/ 0 60000 65536"/>
                  <a:gd name="T12" fmla="*/ 0 w 15"/>
                  <a:gd name="T13" fmla="*/ 0 h 76"/>
                  <a:gd name="T14" fmla="*/ 15 w 15"/>
                  <a:gd name="T15" fmla="*/ 76 h 76"/>
                </a:gdLst>
                <a:ahLst/>
                <a:cxnLst>
                  <a:cxn ang="T8">
                    <a:pos x="T0" y="T1"/>
                  </a:cxn>
                  <a:cxn ang="T9">
                    <a:pos x="T2" y="T3"/>
                  </a:cxn>
                  <a:cxn ang="T10">
                    <a:pos x="T4" y="T5"/>
                  </a:cxn>
                  <a:cxn ang="T11">
                    <a:pos x="T6" y="T7"/>
                  </a:cxn>
                </a:cxnLst>
                <a:rect l="T12" t="T13" r="T14" b="T15"/>
                <a:pathLst>
                  <a:path w="15" h="76">
                    <a:moveTo>
                      <a:pt x="7" y="76"/>
                    </a:moveTo>
                    <a:lnTo>
                      <a:pt x="0" y="28"/>
                    </a:lnTo>
                    <a:lnTo>
                      <a:pt x="15" y="48"/>
                    </a:lnTo>
                    <a:lnTo>
                      <a:pt x="7" y="0"/>
                    </a:lnTo>
                  </a:path>
                </a:pathLst>
              </a:custGeom>
              <a:noFill/>
              <a:ln w="9525">
                <a:solidFill>
                  <a:sysClr val="windowText" lastClr="000000">
                    <a:lumMod val="85000"/>
                    <a:lumOff val="15000"/>
                  </a:sysClr>
                </a:solidFill>
                <a:round/>
                <a:headEnd/>
                <a:tailEnd/>
              </a:ln>
            </p:spPr>
            <p:txBody>
              <a:bodyPr lIns="73979" tIns="36991" rIns="73979" bIns="36991"/>
              <a:lstStyle/>
              <a:p>
                <a:pPr marL="0" marR="0" lvl="0" indent="0" defTabSz="913668" eaLnBrk="1" fontAlgn="auto" latinLnBrk="0" hangingPunct="1">
                  <a:lnSpc>
                    <a:spcPct val="100000"/>
                  </a:lnSpc>
                  <a:spcBef>
                    <a:spcPts val="0"/>
                  </a:spcBef>
                  <a:spcAft>
                    <a:spcPts val="0"/>
                  </a:spcAft>
                  <a:buClrTx/>
                  <a:buSzTx/>
                  <a:buFontTx/>
                  <a:buNone/>
                  <a:tabLst/>
                  <a:defRPr/>
                </a:pPr>
                <a:endParaRPr kumimoji="0" altLang="en-US" sz="11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xmlns="" id="{9B9BCC22-C362-4D26-9FAD-12744888458B}"/>
                </a:ext>
              </a:extLst>
            </p:cNvPr>
            <p:cNvGrpSpPr/>
            <p:nvPr/>
          </p:nvGrpSpPr>
          <p:grpSpPr>
            <a:xfrm rot="300156">
              <a:off x="6557521" y="1761255"/>
              <a:ext cx="437759" cy="254095"/>
              <a:chOff x="6560699" y="1976547"/>
              <a:chExt cx="437759" cy="254095"/>
            </a:xfrm>
          </p:grpSpPr>
          <p:sp>
            <p:nvSpPr>
              <p:cNvPr id="36" name="箭头: 下 35">
                <a:extLst>
                  <a:ext uri="{FF2B5EF4-FFF2-40B4-BE49-F238E27FC236}">
                    <a16:creationId xmlns:a16="http://schemas.microsoft.com/office/drawing/2014/main" xmlns="" id="{07E8207E-5734-4FCF-BEF2-2D403FBEDC78}"/>
                  </a:ext>
                </a:extLst>
              </p:cNvPr>
              <p:cNvSpPr/>
              <p:nvPr/>
            </p:nvSpPr>
            <p:spPr bwMode="auto">
              <a:xfrm rot="18641644">
                <a:off x="6654987" y="1887170"/>
                <a:ext cx="249184" cy="437759"/>
              </a:xfrm>
              <a:prstGeom prst="downArrow">
                <a:avLst/>
              </a:prstGeom>
              <a:gradFill rotWithShape="1">
                <a:gsLst>
                  <a:gs pos="7000">
                    <a:srgbClr val="C64847">
                      <a:lumMod val="60000"/>
                      <a:lumOff val="40000"/>
                    </a:srgbClr>
                  </a:gs>
                  <a:gs pos="100000">
                    <a:sysClr val="window" lastClr="FFFFFF">
                      <a:alpha val="96000"/>
                    </a:sysClr>
                  </a:gs>
                </a:gsLst>
                <a:lin ang="16200000" scaled="0"/>
              </a:gradFill>
              <a:ln w="9525" cap="flat" cmpd="sng" algn="ctr">
                <a:noFill/>
                <a:prstDash val="solid"/>
                <a:round/>
                <a:headEnd type="none" w="med" len="med"/>
                <a:tailEnd type="none" w="med" len="med"/>
              </a:ln>
              <a:effectLst>
                <a:outerShdw blurRad="40000" dist="20000" dir="5400000" rotWithShape="0">
                  <a:srgbClr val="000000">
                    <a:alpha val="38000"/>
                  </a:srgbClr>
                </a:outerShdw>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
                    <a:srgbClr val="CC9900"/>
                  </a:buClr>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charset="0"/>
                  <a:ea typeface="宋体" pitchFamily="2" charset="-122"/>
                  <a:cs typeface="+mn-cs"/>
                </a:endParaRPr>
              </a:p>
            </p:txBody>
          </p:sp>
          <p:sp>
            <p:nvSpPr>
              <p:cNvPr id="37" name="Rectangle 115">
                <a:extLst>
                  <a:ext uri="{FF2B5EF4-FFF2-40B4-BE49-F238E27FC236}">
                    <a16:creationId xmlns:a16="http://schemas.microsoft.com/office/drawing/2014/main" xmlns="" id="{AEE5FD42-A594-4D9D-ADE2-1276829F4E29}"/>
                  </a:ext>
                </a:extLst>
              </p:cNvPr>
              <p:cNvSpPr txBox="1">
                <a:spLocks noChangeArrowheads="1"/>
              </p:cNvSpPr>
              <p:nvPr/>
            </p:nvSpPr>
            <p:spPr bwMode="auto">
              <a:xfrm rot="2499843">
                <a:off x="6593461" y="1976547"/>
                <a:ext cx="351210" cy="185589"/>
              </a:xfrm>
              <a:prstGeom prst="rect">
                <a:avLst/>
              </a:prstGeom>
              <a:noFill/>
              <a:ln w="9525">
                <a:noFill/>
                <a:miter lim="800000"/>
              </a:ln>
              <a:effectLst/>
            </p:spPr>
            <p:txBody>
              <a:bodyPr lIns="79931" tIns="39968" rIns="79931" bIns="39968" anchor="t"/>
              <a:lstStyle/>
              <a:p>
                <a:pPr marL="0" marR="0" lvl="0" indent="0" defTabSz="800612" eaLnBrk="1" fontAlgn="auto" latinLnBrk="0" hangingPunct="1">
                  <a:lnSpc>
                    <a:spcPct val="150000"/>
                  </a:lnSpc>
                  <a:spcBef>
                    <a:spcPts val="0"/>
                  </a:spcBef>
                  <a:spcAft>
                    <a:spcPts val="0"/>
                  </a:spcAft>
                  <a:buClrTx/>
                  <a:buSzPct val="100000"/>
                  <a:buFontTx/>
                  <a:buNone/>
                  <a:tabLst/>
                  <a:defRPr/>
                </a:pPr>
                <a:r>
                  <a:rPr kumimoji="0" lang="en-US" altLang="zh-CN" sz="6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Calibri" panose="020F0502020204030204" pitchFamily="34" charset="0"/>
                    <a:sym typeface="Arial" panose="020B0604020202020204" pitchFamily="34" charset="0"/>
                  </a:rPr>
                  <a:t>PTM</a:t>
                </a:r>
              </a:p>
            </p:txBody>
          </p:sp>
        </p:grpSp>
        <p:sp>
          <p:nvSpPr>
            <p:cNvPr id="28" name="矩形 27">
              <a:extLst>
                <a:ext uri="{FF2B5EF4-FFF2-40B4-BE49-F238E27FC236}">
                  <a16:creationId xmlns:a16="http://schemas.microsoft.com/office/drawing/2014/main" xmlns="" id="{2C4BED67-BB68-4892-A24C-422B2F979A82}"/>
                </a:ext>
              </a:extLst>
            </p:cNvPr>
            <p:cNvSpPr/>
            <p:nvPr/>
          </p:nvSpPr>
          <p:spPr>
            <a:xfrm>
              <a:off x="6277944" y="2013156"/>
              <a:ext cx="621062" cy="30777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
                  <a:srgbClr val="CC9900"/>
                </a:buClr>
                <a:buSzTx/>
                <a:buFontTx/>
                <a:buNone/>
                <a:tabLst/>
                <a:defRPr/>
              </a:pPr>
              <a:r>
                <a:rPr kumimoji="0" lang="en-US" altLang="zh-CN" sz="700" b="1" i="0" u="none" strike="noStrike" kern="0" cap="none" spc="0" normalizeH="0" baseline="0" noProof="0" dirty="0">
                  <a:ln>
                    <a:noFill/>
                  </a:ln>
                  <a:solidFill>
                    <a:srgbClr val="C64847">
                      <a:lumMod val="75000"/>
                    </a:srgbClr>
                  </a:solidFill>
                  <a:effectLst/>
                  <a:uLnTx/>
                  <a:uFillTx/>
                  <a:latin typeface="微软雅黑" panose="020B0503020204020204" pitchFamily="34" charset="-122"/>
                  <a:ea typeface="微软雅黑" panose="020B0503020204020204" pitchFamily="34" charset="-122"/>
                  <a:cs typeface="Calibri" panose="020F0502020204030204" pitchFamily="34" charset="0"/>
                </a:rPr>
                <a:t>sharing node</a:t>
              </a:r>
              <a:endParaRPr kumimoji="0" lang="zh-CN" altLang="en-US" sz="700" b="1" i="0" u="none" strike="noStrike" kern="0" cap="none" spc="0" normalizeH="0" baseline="0" noProof="0" dirty="0">
                <a:ln>
                  <a:noFill/>
                </a:ln>
                <a:solidFill>
                  <a:srgbClr val="C64847">
                    <a:lumMod val="75000"/>
                  </a:srgbClr>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p:txBody>
        </p:sp>
        <p:cxnSp>
          <p:nvCxnSpPr>
            <p:cNvPr id="29" name="直接箭头连接符 28">
              <a:extLst>
                <a:ext uri="{FF2B5EF4-FFF2-40B4-BE49-F238E27FC236}">
                  <a16:creationId xmlns:a16="http://schemas.microsoft.com/office/drawing/2014/main" xmlns="" id="{3A9D06B4-6A20-4250-87C4-85AD95F80025}"/>
                </a:ext>
              </a:extLst>
            </p:cNvPr>
            <p:cNvCxnSpPr>
              <a:cxnSpLocks/>
              <a:endCxn id="22" idx="1"/>
            </p:cNvCxnSpPr>
            <p:nvPr/>
          </p:nvCxnSpPr>
          <p:spPr bwMode="auto">
            <a:xfrm flipV="1">
              <a:off x="5308475" y="1806057"/>
              <a:ext cx="215919" cy="102423"/>
            </a:xfrm>
            <a:prstGeom prst="straightConnector1">
              <a:avLst/>
            </a:prstGeom>
            <a:noFill/>
            <a:ln w="12700">
              <a:solidFill>
                <a:sysClr val="windowText" lastClr="000000">
                  <a:lumMod val="50000"/>
                  <a:lumOff val="50000"/>
                </a:sysClr>
              </a:solidFill>
              <a:headEnd type="none" w="med" len="med"/>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箭头连接符 29">
              <a:extLst>
                <a:ext uri="{FF2B5EF4-FFF2-40B4-BE49-F238E27FC236}">
                  <a16:creationId xmlns:a16="http://schemas.microsoft.com/office/drawing/2014/main" xmlns="" id="{FB127A1D-0DFC-429C-90AF-4C61024A0C86}"/>
                </a:ext>
              </a:extLst>
            </p:cNvPr>
            <p:cNvCxnSpPr>
              <a:cxnSpLocks/>
              <a:endCxn id="23" idx="1"/>
            </p:cNvCxnSpPr>
            <p:nvPr/>
          </p:nvCxnSpPr>
          <p:spPr bwMode="auto">
            <a:xfrm>
              <a:off x="5323616" y="2078443"/>
              <a:ext cx="194651" cy="98670"/>
            </a:xfrm>
            <a:prstGeom prst="straightConnector1">
              <a:avLst/>
            </a:prstGeom>
            <a:noFill/>
            <a:ln w="12700">
              <a:solidFill>
                <a:sysClr val="windowText" lastClr="000000">
                  <a:lumMod val="50000"/>
                  <a:lumOff val="50000"/>
                </a:sysClr>
              </a:solidFill>
              <a:headEnd type="none" w="med" len="med"/>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箭头连接符 30">
              <a:extLst>
                <a:ext uri="{FF2B5EF4-FFF2-40B4-BE49-F238E27FC236}">
                  <a16:creationId xmlns:a16="http://schemas.microsoft.com/office/drawing/2014/main" xmlns="" id="{C0E5CFD2-1470-4114-B534-AFC9961BD74B}"/>
                </a:ext>
              </a:extLst>
            </p:cNvPr>
            <p:cNvCxnSpPr>
              <a:cxnSpLocks/>
              <a:stCxn id="23" idx="3"/>
            </p:cNvCxnSpPr>
            <p:nvPr/>
          </p:nvCxnSpPr>
          <p:spPr bwMode="auto">
            <a:xfrm>
              <a:off x="5988425" y="2177113"/>
              <a:ext cx="347432" cy="0"/>
            </a:xfrm>
            <a:prstGeom prst="straightConnector1">
              <a:avLst/>
            </a:prstGeom>
            <a:noFill/>
            <a:ln w="12700">
              <a:solidFill>
                <a:sysClr val="windowText" lastClr="000000">
                  <a:lumMod val="50000"/>
                  <a:lumOff val="50000"/>
                </a:sysClr>
              </a:solidFill>
              <a:headEnd type="none" w="med" len="med"/>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矩形 31">
              <a:extLst>
                <a:ext uri="{FF2B5EF4-FFF2-40B4-BE49-F238E27FC236}">
                  <a16:creationId xmlns:a16="http://schemas.microsoft.com/office/drawing/2014/main" xmlns="" id="{F5824B52-E04C-4E29-BEA4-CB1158E0D342}"/>
                </a:ext>
              </a:extLst>
            </p:cNvPr>
            <p:cNvSpPr/>
            <p:nvPr/>
          </p:nvSpPr>
          <p:spPr>
            <a:xfrm>
              <a:off x="5928373" y="1684233"/>
              <a:ext cx="407484" cy="1692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
                  <a:srgbClr val="CC9900"/>
                </a:buClr>
                <a:buSzTx/>
                <a:buFontTx/>
                <a:buNone/>
                <a:tabLst/>
                <a:defRPr/>
              </a:pPr>
              <a:r>
                <a:rPr kumimoji="0" lang="en-US" altLang="zh-CN" sz="5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TMGI 1</a:t>
              </a:r>
              <a:endParaRPr kumimoji="0" lang="zh-CN" altLang="en-US" sz="5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p:txBody>
        </p:sp>
        <p:sp>
          <p:nvSpPr>
            <p:cNvPr id="33" name="矩形 32">
              <a:extLst>
                <a:ext uri="{FF2B5EF4-FFF2-40B4-BE49-F238E27FC236}">
                  <a16:creationId xmlns:a16="http://schemas.microsoft.com/office/drawing/2014/main" xmlns="" id="{F4C54516-61B8-4103-AA9E-280BABCCF5E8}"/>
                </a:ext>
              </a:extLst>
            </p:cNvPr>
            <p:cNvSpPr/>
            <p:nvPr/>
          </p:nvSpPr>
          <p:spPr>
            <a:xfrm>
              <a:off x="5928373" y="2049774"/>
              <a:ext cx="407484" cy="1692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
                  <a:srgbClr val="CC9900"/>
                </a:buClr>
                <a:buSzTx/>
                <a:buFontTx/>
                <a:buNone/>
                <a:tabLst/>
                <a:defRPr/>
              </a:pPr>
              <a:r>
                <a:rPr kumimoji="0" lang="en-US" altLang="zh-CN" sz="5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rPr>
                <a:t>TMGI 2</a:t>
              </a:r>
              <a:endParaRPr kumimoji="0" lang="zh-CN" altLang="en-US" sz="5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Calibri" panose="020F0502020204030204" pitchFamily="34" charset="0"/>
              </a:endParaRPr>
            </a:p>
          </p:txBody>
        </p:sp>
        <p:cxnSp>
          <p:nvCxnSpPr>
            <p:cNvPr id="34" name="直接箭头连接符 33">
              <a:extLst>
                <a:ext uri="{FF2B5EF4-FFF2-40B4-BE49-F238E27FC236}">
                  <a16:creationId xmlns:a16="http://schemas.microsoft.com/office/drawing/2014/main" xmlns="" id="{33398274-D33F-428E-8E23-01C130547378}"/>
                </a:ext>
              </a:extLst>
            </p:cNvPr>
            <p:cNvCxnSpPr>
              <a:cxnSpLocks/>
            </p:cNvCxnSpPr>
            <p:nvPr/>
          </p:nvCxnSpPr>
          <p:spPr bwMode="auto">
            <a:xfrm>
              <a:off x="5988425" y="1823193"/>
              <a:ext cx="347432" cy="0"/>
            </a:xfrm>
            <a:prstGeom prst="straightConnector1">
              <a:avLst/>
            </a:prstGeom>
            <a:noFill/>
            <a:ln w="12700">
              <a:solidFill>
                <a:sysClr val="windowText" lastClr="000000">
                  <a:lumMod val="50000"/>
                  <a:lumOff val="50000"/>
                </a:sysClr>
              </a:solidFill>
              <a:headEnd type="none" w="med" len="med"/>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47390457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矩形 51">
            <a:extLst>
              <a:ext uri="{FF2B5EF4-FFF2-40B4-BE49-F238E27FC236}">
                <a16:creationId xmlns:a16="http://schemas.microsoft.com/office/drawing/2014/main" xmlns="" id="{6F4A3046-372E-4E54-8088-F677E3575E54}"/>
              </a:ext>
            </a:extLst>
          </p:cNvPr>
          <p:cNvSpPr/>
          <p:nvPr/>
        </p:nvSpPr>
        <p:spPr>
          <a:xfrm>
            <a:off x="4400649" y="390453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97" name="矩形 80">
            <a:extLst>
              <a:ext uri="{FF2B5EF4-FFF2-40B4-BE49-F238E27FC236}">
                <a16:creationId xmlns:a16="http://schemas.microsoft.com/office/drawing/2014/main" xmlns="" id="{17D02CC5-C491-457D-9C27-39AC8C06139D}"/>
              </a:ext>
            </a:extLst>
          </p:cNvPr>
          <p:cNvSpPr/>
          <p:nvPr/>
        </p:nvSpPr>
        <p:spPr>
          <a:xfrm>
            <a:off x="7889417" y="390453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98" name="矩形 50">
            <a:extLst>
              <a:ext uri="{FF2B5EF4-FFF2-40B4-BE49-F238E27FC236}">
                <a16:creationId xmlns:a16="http://schemas.microsoft.com/office/drawing/2014/main" xmlns="" id="{0A996F87-090C-46AE-89DD-C57FBCAF7EE3}"/>
              </a:ext>
            </a:extLst>
          </p:cNvPr>
          <p:cNvSpPr/>
          <p:nvPr/>
        </p:nvSpPr>
        <p:spPr>
          <a:xfrm>
            <a:off x="2656181" y="390453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a:ln>
                <a:noFill/>
              </a:ln>
              <a:solidFill>
                <a:prstClr val="black"/>
              </a:solidFill>
              <a:effectLst/>
              <a:uLnTx/>
              <a:uFillTx/>
              <a:ea typeface="微软雅黑"/>
              <a:cs typeface="+mn-ea"/>
              <a:sym typeface="+mn-lt"/>
            </a:endParaRPr>
          </a:p>
        </p:txBody>
      </p:sp>
      <p:sp>
        <p:nvSpPr>
          <p:cNvPr id="100" name="矩形 52">
            <a:extLst>
              <a:ext uri="{FF2B5EF4-FFF2-40B4-BE49-F238E27FC236}">
                <a16:creationId xmlns:a16="http://schemas.microsoft.com/office/drawing/2014/main" xmlns="" id="{44B5123D-EDC2-45BD-BB60-1A2B73940B27}"/>
              </a:ext>
            </a:extLst>
          </p:cNvPr>
          <p:cNvSpPr/>
          <p:nvPr/>
        </p:nvSpPr>
        <p:spPr>
          <a:xfrm>
            <a:off x="6144371" y="390453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01" name="矩形 81">
            <a:extLst>
              <a:ext uri="{FF2B5EF4-FFF2-40B4-BE49-F238E27FC236}">
                <a16:creationId xmlns:a16="http://schemas.microsoft.com/office/drawing/2014/main" xmlns="" id="{7A77C11B-440A-4A26-9509-6B7CCF2605BC}"/>
              </a:ext>
            </a:extLst>
          </p:cNvPr>
          <p:cNvSpPr/>
          <p:nvPr/>
        </p:nvSpPr>
        <p:spPr>
          <a:xfrm>
            <a:off x="9649802" y="390453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02" name="矩形 1">
            <a:extLst>
              <a:ext uri="{FF2B5EF4-FFF2-40B4-BE49-F238E27FC236}">
                <a16:creationId xmlns:a16="http://schemas.microsoft.com/office/drawing/2014/main" xmlns="" id="{45EAAAE2-04DA-4668-AA4D-494DAFAB3281}"/>
              </a:ext>
            </a:extLst>
          </p:cNvPr>
          <p:cNvSpPr/>
          <p:nvPr/>
        </p:nvSpPr>
        <p:spPr>
          <a:xfrm>
            <a:off x="909998" y="390480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a:ln>
                <a:noFill/>
              </a:ln>
              <a:solidFill>
                <a:prstClr val="black"/>
              </a:solidFill>
              <a:effectLst/>
              <a:uLnTx/>
              <a:uFillTx/>
              <a:ea typeface="微软雅黑"/>
              <a:cs typeface="+mn-ea"/>
              <a:sym typeface="+mn-lt"/>
            </a:endParaRPr>
          </a:p>
        </p:txBody>
      </p:sp>
      <p:sp>
        <p:nvSpPr>
          <p:cNvPr id="104" name="矩形 20">
            <a:extLst>
              <a:ext uri="{FF2B5EF4-FFF2-40B4-BE49-F238E27FC236}">
                <a16:creationId xmlns:a16="http://schemas.microsoft.com/office/drawing/2014/main" xmlns="" id="{CED0AA46-497D-4623-9ED2-C19C0319F5FD}"/>
              </a:ext>
            </a:extLst>
          </p:cNvPr>
          <p:cNvSpPr/>
          <p:nvPr/>
        </p:nvSpPr>
        <p:spPr>
          <a:xfrm>
            <a:off x="1718159" y="4057287"/>
            <a:ext cx="1108607" cy="248401"/>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ELAA-MM</a:t>
            </a:r>
          </a:p>
        </p:txBody>
      </p:sp>
      <p:sp>
        <p:nvSpPr>
          <p:cNvPr id="105" name="矩形 21">
            <a:extLst>
              <a:ext uri="{FF2B5EF4-FFF2-40B4-BE49-F238E27FC236}">
                <a16:creationId xmlns:a16="http://schemas.microsoft.com/office/drawing/2014/main" xmlns="" id="{87ED1031-3B09-4309-AB0C-408B2C1FCC21}"/>
              </a:ext>
            </a:extLst>
          </p:cNvPr>
          <p:cNvSpPr/>
          <p:nvPr/>
        </p:nvSpPr>
        <p:spPr>
          <a:xfrm>
            <a:off x="3586596" y="4162550"/>
            <a:ext cx="981770" cy="276999"/>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XR Pro</a:t>
            </a:r>
          </a:p>
        </p:txBody>
      </p:sp>
      <p:sp>
        <p:nvSpPr>
          <p:cNvPr id="106" name="矩形 22">
            <a:extLst>
              <a:ext uri="{FF2B5EF4-FFF2-40B4-BE49-F238E27FC236}">
                <a16:creationId xmlns:a16="http://schemas.microsoft.com/office/drawing/2014/main" xmlns="" id="{BBCAC8ED-6624-45DF-B16D-B04C8E62C834}"/>
              </a:ext>
            </a:extLst>
          </p:cNvPr>
          <p:cNvSpPr/>
          <p:nvPr/>
        </p:nvSpPr>
        <p:spPr>
          <a:xfrm>
            <a:off x="6795365" y="5209565"/>
            <a:ext cx="1159237" cy="276999"/>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Ambient  </a:t>
            </a:r>
            <a:r>
              <a:rPr lang="en-US" altLang="zh-CN" sz="1200" kern="0" dirty="0" err="1">
                <a:solidFill>
                  <a:prstClr val="black">
                    <a:lumMod val="65000"/>
                    <a:lumOff val="35000"/>
                  </a:prstClr>
                </a:solidFill>
                <a:ea typeface="微软雅黑"/>
                <a:cs typeface="+mn-ea"/>
                <a:sym typeface="+mn-lt"/>
              </a:rPr>
              <a:t>IoT</a:t>
            </a:r>
            <a:endParaRPr lang="en-US" altLang="zh-CN" sz="1200" kern="0" dirty="0">
              <a:solidFill>
                <a:prstClr val="black">
                  <a:lumMod val="65000"/>
                  <a:lumOff val="35000"/>
                </a:prstClr>
              </a:solidFill>
              <a:ea typeface="微软雅黑"/>
              <a:cs typeface="+mn-ea"/>
              <a:sym typeface="+mn-lt"/>
            </a:endParaRPr>
          </a:p>
        </p:txBody>
      </p:sp>
      <p:sp>
        <p:nvSpPr>
          <p:cNvPr id="107" name="矩形 23">
            <a:extLst>
              <a:ext uri="{FF2B5EF4-FFF2-40B4-BE49-F238E27FC236}">
                <a16:creationId xmlns:a16="http://schemas.microsoft.com/office/drawing/2014/main" xmlns="" id="{BCF81318-D968-4ADD-9FCC-907A53F6A30D}"/>
              </a:ext>
            </a:extLst>
          </p:cNvPr>
          <p:cNvSpPr/>
          <p:nvPr/>
        </p:nvSpPr>
        <p:spPr>
          <a:xfrm>
            <a:off x="8233463" y="4734272"/>
            <a:ext cx="933836" cy="248401"/>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Sensing</a:t>
            </a:r>
          </a:p>
        </p:txBody>
      </p:sp>
      <p:sp>
        <p:nvSpPr>
          <p:cNvPr id="108" name="矩形 24">
            <a:extLst>
              <a:ext uri="{FF2B5EF4-FFF2-40B4-BE49-F238E27FC236}">
                <a16:creationId xmlns:a16="http://schemas.microsoft.com/office/drawing/2014/main" xmlns="" id="{970D5BF0-8482-44C5-A94B-607B03257282}"/>
              </a:ext>
            </a:extLst>
          </p:cNvPr>
          <p:cNvSpPr/>
          <p:nvPr/>
        </p:nvSpPr>
        <p:spPr>
          <a:xfrm>
            <a:off x="10538111" y="4130704"/>
            <a:ext cx="945022" cy="248401"/>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URLLC</a:t>
            </a:r>
          </a:p>
        </p:txBody>
      </p:sp>
      <p:sp>
        <p:nvSpPr>
          <p:cNvPr id="109" name="矩形 28">
            <a:extLst>
              <a:ext uri="{FF2B5EF4-FFF2-40B4-BE49-F238E27FC236}">
                <a16:creationId xmlns:a16="http://schemas.microsoft.com/office/drawing/2014/main" xmlns="" id="{1276E72C-328A-4BA0-8FAC-7B394BD3B62D}"/>
              </a:ext>
            </a:extLst>
          </p:cNvPr>
          <p:cNvSpPr/>
          <p:nvPr/>
        </p:nvSpPr>
        <p:spPr>
          <a:xfrm>
            <a:off x="1810719" y="5463892"/>
            <a:ext cx="753439" cy="184666"/>
          </a:xfrm>
          <a:prstGeom prst="rect">
            <a:avLst/>
          </a:prstGeom>
        </p:spPr>
        <p:txBody>
          <a:bodyPr wrap="square" lIns="0" tIns="0" rIns="0" bIns="0">
            <a:spAutoFit/>
          </a:bodyPr>
          <a:lstStyle/>
          <a:p>
            <a:pPr algn="ctr" defTabSz="619532">
              <a:defRPr/>
            </a:pPr>
            <a:r>
              <a:rPr lang="en-US" altLang="zh-CN" sz="1200" kern="0" dirty="0">
                <a:solidFill>
                  <a:prstClr val="black">
                    <a:lumMod val="65000"/>
                    <a:lumOff val="35000"/>
                  </a:prstClr>
                </a:solidFill>
                <a:ea typeface="微软雅黑"/>
                <a:cs typeface="+mn-ea"/>
                <a:sym typeface="+mn-lt"/>
              </a:rPr>
              <a:t>8T8R</a:t>
            </a:r>
          </a:p>
        </p:txBody>
      </p:sp>
      <p:sp>
        <p:nvSpPr>
          <p:cNvPr id="110" name="矩形 29">
            <a:extLst>
              <a:ext uri="{FF2B5EF4-FFF2-40B4-BE49-F238E27FC236}">
                <a16:creationId xmlns:a16="http://schemas.microsoft.com/office/drawing/2014/main" xmlns="" id="{3FC027D8-84A5-4384-8ABD-B03B4FB50838}"/>
              </a:ext>
            </a:extLst>
          </p:cNvPr>
          <p:cNvSpPr/>
          <p:nvPr/>
        </p:nvSpPr>
        <p:spPr>
          <a:xfrm>
            <a:off x="5171246" y="4205213"/>
            <a:ext cx="844001" cy="184666"/>
          </a:xfrm>
          <a:prstGeom prst="rect">
            <a:avLst/>
          </a:prstGeom>
        </p:spPr>
        <p:txBody>
          <a:bodyPr wrap="square" lIns="0" tIns="0" rIns="0" bIns="0">
            <a:spAutoFit/>
          </a:bodyPr>
          <a:lstStyle/>
          <a:p>
            <a:pPr algn="ctr" defTabSz="619532">
              <a:defRPr/>
            </a:pPr>
            <a:r>
              <a:rPr lang="en-US" altLang="zh-CN" sz="1200" kern="0" dirty="0">
                <a:solidFill>
                  <a:prstClr val="black">
                    <a:lumMod val="65000"/>
                    <a:lumOff val="35000"/>
                  </a:prstClr>
                </a:solidFill>
                <a:ea typeface="微软雅黑"/>
                <a:cs typeface="+mn-ea"/>
                <a:sym typeface="+mn-lt"/>
              </a:rPr>
              <a:t>Uplink </a:t>
            </a:r>
            <a:r>
              <a:rPr lang="en-US" altLang="zh-CN" sz="1200" kern="0" dirty="0" err="1">
                <a:solidFill>
                  <a:prstClr val="black">
                    <a:lumMod val="65000"/>
                    <a:lumOff val="35000"/>
                  </a:prstClr>
                </a:solidFill>
                <a:ea typeface="微软雅黑"/>
                <a:cs typeface="+mn-ea"/>
                <a:sym typeface="+mn-lt"/>
              </a:rPr>
              <a:t>Enh</a:t>
            </a:r>
            <a:r>
              <a:rPr lang="en-US" altLang="zh-CN" sz="1200" kern="0" dirty="0">
                <a:solidFill>
                  <a:prstClr val="black">
                    <a:lumMod val="65000"/>
                    <a:lumOff val="35000"/>
                  </a:prstClr>
                </a:solidFill>
                <a:ea typeface="微软雅黑"/>
                <a:cs typeface="+mn-ea"/>
                <a:sym typeface="+mn-lt"/>
              </a:rPr>
              <a:t>.</a:t>
            </a:r>
          </a:p>
        </p:txBody>
      </p:sp>
      <p:sp>
        <p:nvSpPr>
          <p:cNvPr id="111" name="矩形 30">
            <a:extLst>
              <a:ext uri="{FF2B5EF4-FFF2-40B4-BE49-F238E27FC236}">
                <a16:creationId xmlns:a16="http://schemas.microsoft.com/office/drawing/2014/main" xmlns="" id="{115C4BAD-2344-46CF-9F3D-5D31FDB89020}"/>
              </a:ext>
            </a:extLst>
          </p:cNvPr>
          <p:cNvSpPr/>
          <p:nvPr/>
        </p:nvSpPr>
        <p:spPr>
          <a:xfrm>
            <a:off x="4297601" y="5435641"/>
            <a:ext cx="1934125" cy="276999"/>
          </a:xfrm>
          <a:prstGeom prst="rect">
            <a:avLst/>
          </a:prstGeom>
        </p:spPr>
        <p:txBody>
          <a:bodyPr wrap="square">
            <a:spAutoFit/>
          </a:bodyPr>
          <a:lstStyle/>
          <a:p>
            <a:pPr algn="ctr" defTabSz="619532">
              <a:defRPr/>
            </a:pPr>
            <a:r>
              <a:rPr lang="en-US" altLang="zh-CN" sz="1200" kern="0" dirty="0">
                <a:solidFill>
                  <a:prstClr val="black">
                    <a:lumMod val="65000"/>
                    <a:lumOff val="35000"/>
                  </a:prstClr>
                </a:solidFill>
                <a:ea typeface="微软雅黑"/>
                <a:cs typeface="+mn-ea"/>
                <a:sym typeface="+mn-lt"/>
              </a:rPr>
              <a:t>Multi-carrier </a:t>
            </a:r>
            <a:r>
              <a:rPr lang="en-US" altLang="zh-CN" sz="1200" kern="0" dirty="0" err="1">
                <a:solidFill>
                  <a:prstClr val="black">
                    <a:lumMod val="65000"/>
                    <a:lumOff val="35000"/>
                  </a:prstClr>
                </a:solidFill>
                <a:ea typeface="微软雅黑"/>
                <a:cs typeface="+mn-ea"/>
                <a:sym typeface="+mn-lt"/>
              </a:rPr>
              <a:t>Enh</a:t>
            </a:r>
            <a:r>
              <a:rPr lang="en-US" altLang="zh-CN" sz="1200" kern="0" dirty="0">
                <a:solidFill>
                  <a:prstClr val="black">
                    <a:lumMod val="65000"/>
                    <a:lumOff val="35000"/>
                  </a:prstClr>
                </a:solidFill>
                <a:ea typeface="微软雅黑"/>
                <a:cs typeface="+mn-ea"/>
                <a:sym typeface="+mn-lt"/>
              </a:rPr>
              <a:t>.</a:t>
            </a:r>
          </a:p>
        </p:txBody>
      </p:sp>
      <p:pic>
        <p:nvPicPr>
          <p:cNvPr id="112" name="图片 35">
            <a:extLst>
              <a:ext uri="{FF2B5EF4-FFF2-40B4-BE49-F238E27FC236}">
                <a16:creationId xmlns:a16="http://schemas.microsoft.com/office/drawing/2014/main" xmlns="" id="{11AE6FD3-AE95-4DB5-BBEE-28E5A476CB7A}"/>
              </a:ext>
            </a:extLst>
          </p:cNvPr>
          <p:cNvPicPr>
            <a:picLocks/>
          </p:cNvPicPr>
          <p:nvPr/>
        </p:nvPicPr>
        <p:blipFill>
          <a:blip r:embed="rId2"/>
          <a:stretch>
            <a:fillRect/>
          </a:stretch>
        </p:blipFill>
        <p:spPr>
          <a:xfrm>
            <a:off x="1135510" y="3932912"/>
            <a:ext cx="340379" cy="606384"/>
          </a:xfrm>
          <a:custGeom>
            <a:avLst/>
            <a:gdLst>
              <a:gd name="connsiteX0" fmla="*/ 340 w 438150"/>
              <a:gd name="connsiteY0" fmla="*/ 753 h 857250"/>
              <a:gd name="connsiteX1" fmla="*/ 438490 w 438150"/>
              <a:gd name="connsiteY1" fmla="*/ 753 h 857250"/>
              <a:gd name="connsiteX2" fmla="*/ 438490 w 438150"/>
              <a:gd name="connsiteY2" fmla="*/ 858003 h 857250"/>
              <a:gd name="connsiteX3" fmla="*/ 340 w 438150"/>
              <a:gd name="connsiteY3" fmla="*/ 858003 h 857250"/>
            </a:gdLst>
            <a:ahLst/>
            <a:cxnLst>
              <a:cxn ang="0">
                <a:pos x="connsiteX0" y="connsiteY0"/>
              </a:cxn>
              <a:cxn ang="0">
                <a:pos x="connsiteX1" y="connsiteY1"/>
              </a:cxn>
              <a:cxn ang="0">
                <a:pos x="connsiteX2" y="connsiteY2"/>
              </a:cxn>
              <a:cxn ang="0">
                <a:pos x="connsiteX3" y="connsiteY3"/>
              </a:cxn>
            </a:cxnLst>
            <a:rect l="l" t="t" r="r" b="b"/>
            <a:pathLst>
              <a:path w="438150" h="857250">
                <a:moveTo>
                  <a:pt x="340" y="753"/>
                </a:moveTo>
                <a:lnTo>
                  <a:pt x="438490" y="753"/>
                </a:lnTo>
                <a:lnTo>
                  <a:pt x="438490" y="858003"/>
                </a:lnTo>
                <a:lnTo>
                  <a:pt x="340" y="858003"/>
                </a:lnTo>
                <a:close/>
              </a:path>
            </a:pathLst>
          </a:custGeom>
        </p:spPr>
      </p:pic>
      <p:pic>
        <p:nvPicPr>
          <p:cNvPr id="125" name="图片 79">
            <a:extLst>
              <a:ext uri="{FF2B5EF4-FFF2-40B4-BE49-F238E27FC236}">
                <a16:creationId xmlns:a16="http://schemas.microsoft.com/office/drawing/2014/main" xmlns="" id="{A55F4238-0D9C-4F2A-AB49-0CA0598A1519}"/>
              </a:ext>
            </a:extLst>
          </p:cNvPr>
          <p:cNvPicPr>
            <a:picLocks noChangeAspect="1"/>
          </p:cNvPicPr>
          <p:nvPr/>
        </p:nvPicPr>
        <p:blipFill>
          <a:blip r:embed="rId3"/>
          <a:stretch>
            <a:fillRect/>
          </a:stretch>
        </p:blipFill>
        <p:spPr>
          <a:xfrm>
            <a:off x="2730979" y="4137708"/>
            <a:ext cx="1046331" cy="389689"/>
          </a:xfrm>
          <a:prstGeom prst="rect">
            <a:avLst/>
          </a:prstGeom>
        </p:spPr>
      </p:pic>
      <p:sp>
        <p:nvSpPr>
          <p:cNvPr id="126" name="矩形 82">
            <a:extLst>
              <a:ext uri="{FF2B5EF4-FFF2-40B4-BE49-F238E27FC236}">
                <a16:creationId xmlns:a16="http://schemas.microsoft.com/office/drawing/2014/main" xmlns="" id="{122C9466-8B20-4DB8-A464-E0DFD4B0CFA5}"/>
              </a:ext>
            </a:extLst>
          </p:cNvPr>
          <p:cNvSpPr/>
          <p:nvPr/>
        </p:nvSpPr>
        <p:spPr>
          <a:xfrm>
            <a:off x="8545337" y="5223047"/>
            <a:ext cx="1070745" cy="340734"/>
          </a:xfrm>
          <a:prstGeom prst="rect">
            <a:avLst/>
          </a:prstGeom>
        </p:spPr>
        <p:txBody>
          <a:bodyPr wrap="square">
            <a:spAutoFit/>
          </a:bodyPr>
          <a:lstStyle/>
          <a:p>
            <a:pPr algn="ctr">
              <a:lnSpc>
                <a:spcPct val="150000"/>
              </a:lnSpc>
              <a:defRPr/>
            </a:pPr>
            <a:r>
              <a:rPr lang="zh-CN" altLang="en-US" sz="1200" kern="0" dirty="0">
                <a:solidFill>
                  <a:prstClr val="black">
                    <a:lumMod val="65000"/>
                    <a:lumOff val="35000"/>
                  </a:prstClr>
                </a:solidFill>
                <a:ea typeface="微软雅黑"/>
                <a:cs typeface="+mn-ea"/>
                <a:sym typeface="+mn-lt"/>
              </a:rPr>
              <a:t>Positioning</a:t>
            </a:r>
            <a:endParaRPr lang="en-US" altLang="zh-CN" sz="1200" kern="0" dirty="0">
              <a:solidFill>
                <a:prstClr val="black">
                  <a:lumMod val="65000"/>
                  <a:lumOff val="35000"/>
                </a:prstClr>
              </a:solidFill>
              <a:ea typeface="微软雅黑"/>
              <a:cs typeface="+mn-ea"/>
              <a:sym typeface="+mn-lt"/>
            </a:endParaRPr>
          </a:p>
        </p:txBody>
      </p:sp>
      <p:pic>
        <p:nvPicPr>
          <p:cNvPr id="128" name="图片 84">
            <a:extLst>
              <a:ext uri="{FF2B5EF4-FFF2-40B4-BE49-F238E27FC236}">
                <a16:creationId xmlns:a16="http://schemas.microsoft.com/office/drawing/2014/main" xmlns="" id="{16D6D89A-1CD4-44AB-A6AD-F6798203D5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8182" y="4100994"/>
            <a:ext cx="336486" cy="428198"/>
          </a:xfrm>
          <a:prstGeom prst="rect">
            <a:avLst/>
          </a:prstGeom>
          <a:solidFill>
            <a:srgbClr val="FFFFFF"/>
          </a:solidFill>
        </p:spPr>
      </p:pic>
      <p:sp>
        <p:nvSpPr>
          <p:cNvPr id="129" name="矩形 85">
            <a:extLst>
              <a:ext uri="{FF2B5EF4-FFF2-40B4-BE49-F238E27FC236}">
                <a16:creationId xmlns:a16="http://schemas.microsoft.com/office/drawing/2014/main" xmlns="" id="{AA7D23A5-5732-4B71-AA94-F25FE68F4C70}"/>
              </a:ext>
            </a:extLst>
          </p:cNvPr>
          <p:cNvSpPr/>
          <p:nvPr/>
        </p:nvSpPr>
        <p:spPr>
          <a:xfrm>
            <a:off x="6904697" y="4231708"/>
            <a:ext cx="1010773" cy="248401"/>
          </a:xfrm>
          <a:prstGeom prst="rect">
            <a:avLst/>
          </a:prstGeom>
        </p:spPr>
        <p:txBody>
          <a:bodyPr wrap="square" lIns="0" tIns="0" rIns="0" bIns="0">
            <a:spAutoFit/>
          </a:bodyPr>
          <a:lstStyle/>
          <a:p>
            <a:pPr algn="ctr">
              <a:lnSpc>
                <a:spcPct val="150000"/>
              </a:lnSpc>
              <a:defRPr/>
            </a:pPr>
            <a:r>
              <a:rPr lang="en-US" altLang="zh-CN" sz="1200" kern="0" dirty="0" err="1">
                <a:solidFill>
                  <a:prstClr val="black">
                    <a:lumMod val="65000"/>
                    <a:lumOff val="35000"/>
                  </a:prstClr>
                </a:solidFill>
                <a:ea typeface="微软雅黑"/>
                <a:cs typeface="+mn-ea"/>
                <a:sym typeface="+mn-lt"/>
              </a:rPr>
              <a:t>eRedcap</a:t>
            </a:r>
            <a:r>
              <a:rPr lang="en-US" altLang="zh-CN" sz="1200" kern="0" dirty="0">
                <a:solidFill>
                  <a:prstClr val="black">
                    <a:lumMod val="65000"/>
                    <a:lumOff val="35000"/>
                  </a:prstClr>
                </a:solidFill>
                <a:ea typeface="微软雅黑"/>
                <a:cs typeface="+mn-ea"/>
                <a:sym typeface="+mn-lt"/>
              </a:rPr>
              <a:t> </a:t>
            </a:r>
          </a:p>
        </p:txBody>
      </p:sp>
      <p:pic>
        <p:nvPicPr>
          <p:cNvPr id="130" name="图片 86">
            <a:extLst>
              <a:ext uri="{FF2B5EF4-FFF2-40B4-BE49-F238E27FC236}">
                <a16:creationId xmlns:a16="http://schemas.microsoft.com/office/drawing/2014/main" xmlns="" id="{0759872F-A797-4E3C-854D-4D5AA7FC46DC}"/>
              </a:ext>
            </a:extLst>
          </p:cNvPr>
          <p:cNvPicPr>
            <a:picLocks noChangeAspect="1"/>
          </p:cNvPicPr>
          <p:nvPr/>
        </p:nvPicPr>
        <p:blipFill>
          <a:blip r:embed="rId5">
            <a:clrChange>
              <a:clrFrom>
                <a:srgbClr val="F5F5F5"/>
              </a:clrFrom>
              <a:clrTo>
                <a:srgbClr val="F5F5F5">
                  <a:alpha val="0"/>
                </a:srgbClr>
              </a:clrTo>
            </a:clrChange>
            <a:duotone>
              <a:prstClr val="black"/>
              <a:srgbClr val="1F497D">
                <a:tint val="45000"/>
                <a:satMod val="400000"/>
              </a:srgbClr>
            </a:duotone>
          </a:blip>
          <a:stretch>
            <a:fillRect/>
          </a:stretch>
        </p:blipFill>
        <p:spPr>
          <a:xfrm>
            <a:off x="8000303" y="5231436"/>
            <a:ext cx="438898" cy="438898"/>
          </a:xfrm>
          <a:prstGeom prst="rect">
            <a:avLst/>
          </a:prstGeom>
        </p:spPr>
      </p:pic>
      <p:pic>
        <p:nvPicPr>
          <p:cNvPr id="131" name="图片 88">
            <a:extLst>
              <a:ext uri="{FF2B5EF4-FFF2-40B4-BE49-F238E27FC236}">
                <a16:creationId xmlns:a16="http://schemas.microsoft.com/office/drawing/2014/main" xmlns="" id="{4E91DA32-A7DA-43D6-9F14-392771CA07CA}"/>
              </a:ext>
            </a:extLst>
          </p:cNvPr>
          <p:cNvPicPr>
            <a:picLocks noChangeAspect="1"/>
          </p:cNvPicPr>
          <p:nvPr/>
        </p:nvPicPr>
        <p:blipFill rotWithShape="1">
          <a:blip r:embed="rId6">
            <a:clrChange>
              <a:clrFrom>
                <a:srgbClr val="FFFEFE"/>
              </a:clrFrom>
              <a:clrTo>
                <a:srgbClr val="FFFEFE">
                  <a:alpha val="0"/>
                </a:srgbClr>
              </a:clrTo>
            </a:clrChange>
          </a:blip>
          <a:srcRect l="41167" b="14629"/>
          <a:stretch/>
        </p:blipFill>
        <p:spPr>
          <a:xfrm>
            <a:off x="6188757" y="5243575"/>
            <a:ext cx="493387" cy="274189"/>
          </a:xfrm>
          <a:prstGeom prst="rect">
            <a:avLst/>
          </a:prstGeom>
        </p:spPr>
      </p:pic>
      <p:grpSp>
        <p:nvGrpSpPr>
          <p:cNvPr id="135" name="组合 93">
            <a:extLst>
              <a:ext uri="{FF2B5EF4-FFF2-40B4-BE49-F238E27FC236}">
                <a16:creationId xmlns:a16="http://schemas.microsoft.com/office/drawing/2014/main" xmlns="" id="{5D4A11F5-4B66-46D6-B0FC-0D23C18CBEA1}"/>
              </a:ext>
            </a:extLst>
          </p:cNvPr>
          <p:cNvGrpSpPr/>
          <p:nvPr/>
        </p:nvGrpSpPr>
        <p:grpSpPr>
          <a:xfrm>
            <a:off x="8122637" y="3948040"/>
            <a:ext cx="1175153" cy="849347"/>
            <a:chOff x="8410361" y="2701593"/>
            <a:chExt cx="1504948" cy="814432"/>
          </a:xfrm>
        </p:grpSpPr>
        <p:sp>
          <p:nvSpPr>
            <p:cNvPr id="136" name="任意多边形: 形状 413">
              <a:extLst>
                <a:ext uri="{FF2B5EF4-FFF2-40B4-BE49-F238E27FC236}">
                  <a16:creationId xmlns:a16="http://schemas.microsoft.com/office/drawing/2014/main" xmlns="" id="{BE12BD73-E6E1-4D54-AA7D-FF76B2657F13}"/>
                </a:ext>
              </a:extLst>
            </p:cNvPr>
            <p:cNvSpPr/>
            <p:nvPr/>
          </p:nvSpPr>
          <p:spPr>
            <a:xfrm rot="21142431">
              <a:off x="8552172" y="2855988"/>
              <a:ext cx="1114690" cy="92583"/>
            </a:xfrm>
            <a:custGeom>
              <a:avLst/>
              <a:gdLst>
                <a:gd name="connsiteX0" fmla="*/ 0 w 7601553"/>
                <a:gd name="connsiteY0" fmla="*/ 229852 h 249239"/>
                <a:gd name="connsiteX1" fmla="*/ 201136 w 7601553"/>
                <a:gd name="connsiteY1" fmla="*/ 27442 h 249239"/>
                <a:gd name="connsiteX2" fmla="*/ 426460 w 7601553"/>
                <a:gd name="connsiteY2" fmla="*/ 105096 h 249239"/>
                <a:gd name="connsiteX3" fmla="*/ 754898 w 7601553"/>
                <a:gd name="connsiteY3" fmla="*/ 214575 h 249239"/>
                <a:gd name="connsiteX4" fmla="*/ 938213 w 7601553"/>
                <a:gd name="connsiteY4" fmla="*/ 38899 h 249239"/>
                <a:gd name="connsiteX5" fmla="*/ 1392679 w 7601553"/>
                <a:gd name="connsiteY5" fmla="*/ 227306 h 249239"/>
                <a:gd name="connsiteX6" fmla="*/ 1850965 w 7601553"/>
                <a:gd name="connsiteY6" fmla="*/ 8347 h 249239"/>
                <a:gd name="connsiteX7" fmla="*/ 2229050 w 7601553"/>
                <a:gd name="connsiteY7" fmla="*/ 206937 h 249239"/>
                <a:gd name="connsiteX8" fmla="*/ 2585495 w 7601553"/>
                <a:gd name="connsiteY8" fmla="*/ 101277 h 249239"/>
                <a:gd name="connsiteX9" fmla="*/ 2808272 w 7601553"/>
                <a:gd name="connsiteY9" fmla="*/ 229852 h 249239"/>
                <a:gd name="connsiteX10" fmla="*/ 2990314 w 7601553"/>
                <a:gd name="connsiteY10" fmla="*/ 21077 h 249239"/>
                <a:gd name="connsiteX11" fmla="*/ 3395133 w 7601553"/>
                <a:gd name="connsiteY11" fmla="*/ 176385 h 249239"/>
                <a:gd name="connsiteX12" fmla="*/ 3610272 w 7601553"/>
                <a:gd name="connsiteY12" fmla="*/ 15985 h 249239"/>
                <a:gd name="connsiteX13" fmla="*/ 3763034 w 7601553"/>
                <a:gd name="connsiteY13" fmla="*/ 227306 h 249239"/>
                <a:gd name="connsiteX14" fmla="*/ 4100383 w 7601553"/>
                <a:gd name="connsiteY14" fmla="*/ 47810 h 249239"/>
                <a:gd name="connsiteX15" fmla="*/ 4251872 w 7601553"/>
                <a:gd name="connsiteY15" fmla="*/ 234944 h 249239"/>
                <a:gd name="connsiteX16" fmla="*/ 4433914 w 7601553"/>
                <a:gd name="connsiteY16" fmla="*/ 21077 h 249239"/>
                <a:gd name="connsiteX17" fmla="*/ 4748348 w 7601553"/>
                <a:gd name="connsiteY17" fmla="*/ 154744 h 249239"/>
                <a:gd name="connsiteX18" fmla="*/ 4882015 w 7601553"/>
                <a:gd name="connsiteY18" fmla="*/ 22350 h 249239"/>
                <a:gd name="connsiteX19" fmla="*/ 5058964 w 7601553"/>
                <a:gd name="connsiteY19" fmla="*/ 227306 h 249239"/>
                <a:gd name="connsiteX20" fmla="*/ 5200269 w 7601553"/>
                <a:gd name="connsiteY20" fmla="*/ 7074 h 249239"/>
                <a:gd name="connsiteX21" fmla="*/ 5337755 w 7601553"/>
                <a:gd name="connsiteY21" fmla="*/ 228579 h 249239"/>
                <a:gd name="connsiteX22" fmla="*/ 5579628 w 7601553"/>
                <a:gd name="connsiteY22" fmla="*/ 114007 h 249239"/>
                <a:gd name="connsiteX23" fmla="*/ 5658554 w 7601553"/>
                <a:gd name="connsiteY23" fmla="*/ 234944 h 249239"/>
                <a:gd name="connsiteX24" fmla="*/ 5776945 w 7601553"/>
                <a:gd name="connsiteY24" fmla="*/ 10893 h 249239"/>
                <a:gd name="connsiteX25" fmla="*/ 5909338 w 7601553"/>
                <a:gd name="connsiteY25" fmla="*/ 234944 h 249239"/>
                <a:gd name="connsiteX26" fmla="*/ 6025183 w 7601553"/>
                <a:gd name="connsiteY26" fmla="*/ 21077 h 249239"/>
                <a:gd name="connsiteX27" fmla="*/ 6153758 w 7601553"/>
                <a:gd name="connsiteY27" fmla="*/ 241309 h 249239"/>
                <a:gd name="connsiteX28" fmla="*/ 6226320 w 7601553"/>
                <a:gd name="connsiteY28" fmla="*/ 26169 h 249239"/>
                <a:gd name="connsiteX29" fmla="*/ 6334526 w 7601553"/>
                <a:gd name="connsiteY29" fmla="*/ 209483 h 249239"/>
                <a:gd name="connsiteX30" fmla="*/ 6435094 w 7601553"/>
                <a:gd name="connsiteY30" fmla="*/ 29988 h 249239"/>
                <a:gd name="connsiteX31" fmla="*/ 6530570 w 7601553"/>
                <a:gd name="connsiteY31" fmla="*/ 227306 h 249239"/>
                <a:gd name="connsiteX32" fmla="*/ 6642595 w 7601553"/>
                <a:gd name="connsiteY32" fmla="*/ 1982 h 249239"/>
                <a:gd name="connsiteX33" fmla="*/ 6776262 w 7601553"/>
                <a:gd name="connsiteY33" fmla="*/ 93639 h 249239"/>
                <a:gd name="connsiteX34" fmla="*/ 6895926 w 7601553"/>
                <a:gd name="connsiteY34" fmla="*/ 237490 h 249239"/>
                <a:gd name="connsiteX35" fmla="*/ 6977399 w 7601553"/>
                <a:gd name="connsiteY35" fmla="*/ 29988 h 249239"/>
                <a:gd name="connsiteX36" fmla="*/ 7047415 w 7601553"/>
                <a:gd name="connsiteY36" fmla="*/ 226033 h 249239"/>
                <a:gd name="connsiteX37" fmla="*/ 7098335 w 7601553"/>
                <a:gd name="connsiteY37" fmla="*/ 22350 h 249239"/>
                <a:gd name="connsiteX38" fmla="*/ 7174716 w 7601553"/>
                <a:gd name="connsiteY38" fmla="*/ 229852 h 249239"/>
                <a:gd name="connsiteX39" fmla="*/ 7214179 w 7601553"/>
                <a:gd name="connsiteY39" fmla="*/ 17258 h 249239"/>
                <a:gd name="connsiteX40" fmla="*/ 7254916 w 7601553"/>
                <a:gd name="connsiteY40" fmla="*/ 224760 h 249239"/>
                <a:gd name="connsiteX41" fmla="*/ 7327478 w 7601553"/>
                <a:gd name="connsiteY41" fmla="*/ 14712 h 249239"/>
                <a:gd name="connsiteX42" fmla="*/ 7365669 w 7601553"/>
                <a:gd name="connsiteY42" fmla="*/ 237490 h 249239"/>
                <a:gd name="connsiteX43" fmla="*/ 7405132 w 7601553"/>
                <a:gd name="connsiteY43" fmla="*/ 10893 h 249239"/>
                <a:gd name="connsiteX44" fmla="*/ 7466236 w 7601553"/>
                <a:gd name="connsiteY44" fmla="*/ 237490 h 249239"/>
                <a:gd name="connsiteX45" fmla="*/ 7529887 w 7601553"/>
                <a:gd name="connsiteY45" fmla="*/ 24896 h 249239"/>
                <a:gd name="connsiteX46" fmla="*/ 7555347 w 7601553"/>
                <a:gd name="connsiteY46" fmla="*/ 229852 h 249239"/>
                <a:gd name="connsiteX47" fmla="*/ 7601176 w 7601553"/>
                <a:gd name="connsiteY47" fmla="*/ 24896 h 24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601553" h="249239">
                  <a:moveTo>
                    <a:pt x="0" y="229852"/>
                  </a:moveTo>
                  <a:cubicBezTo>
                    <a:pt x="29279" y="147106"/>
                    <a:pt x="109479" y="43991"/>
                    <a:pt x="201136" y="27442"/>
                  </a:cubicBezTo>
                  <a:cubicBezTo>
                    <a:pt x="318254" y="7074"/>
                    <a:pt x="346260" y="40172"/>
                    <a:pt x="426460" y="105096"/>
                  </a:cubicBezTo>
                  <a:cubicBezTo>
                    <a:pt x="505387" y="168747"/>
                    <a:pt x="651784" y="268042"/>
                    <a:pt x="754898" y="214575"/>
                  </a:cubicBezTo>
                  <a:cubicBezTo>
                    <a:pt x="830006" y="175112"/>
                    <a:pt x="877108" y="80909"/>
                    <a:pt x="938213" y="38899"/>
                  </a:cubicBezTo>
                  <a:cubicBezTo>
                    <a:pt x="1129165" y="-92221"/>
                    <a:pt x="1219549" y="143287"/>
                    <a:pt x="1392679" y="227306"/>
                  </a:cubicBezTo>
                  <a:cubicBezTo>
                    <a:pt x="1625641" y="340604"/>
                    <a:pt x="1660012" y="-23478"/>
                    <a:pt x="1850965" y="8347"/>
                  </a:cubicBezTo>
                  <a:cubicBezTo>
                    <a:pt x="1985904" y="31261"/>
                    <a:pt x="2073742" y="348242"/>
                    <a:pt x="2229050" y="206937"/>
                  </a:cubicBezTo>
                  <a:cubicBezTo>
                    <a:pt x="2361444" y="87274"/>
                    <a:pt x="2420003" y="-71853"/>
                    <a:pt x="2585495" y="101277"/>
                  </a:cubicBezTo>
                  <a:cubicBezTo>
                    <a:pt x="2647873" y="167474"/>
                    <a:pt x="2705158" y="279499"/>
                    <a:pt x="2808272" y="229852"/>
                  </a:cubicBezTo>
                  <a:cubicBezTo>
                    <a:pt x="2896110" y="187842"/>
                    <a:pt x="2893565" y="54176"/>
                    <a:pt x="2990314" y="21077"/>
                  </a:cubicBezTo>
                  <a:cubicBezTo>
                    <a:pt x="3190177" y="-47666"/>
                    <a:pt x="3210545" y="386433"/>
                    <a:pt x="3395133" y="176385"/>
                  </a:cubicBezTo>
                  <a:cubicBezTo>
                    <a:pt x="3449872" y="115280"/>
                    <a:pt x="3502066" y="-33663"/>
                    <a:pt x="3610272" y="15985"/>
                  </a:cubicBezTo>
                  <a:cubicBezTo>
                    <a:pt x="3689199" y="51629"/>
                    <a:pt x="3685380" y="191661"/>
                    <a:pt x="3763034" y="227306"/>
                  </a:cubicBezTo>
                  <a:cubicBezTo>
                    <a:pt x="3939983" y="308779"/>
                    <a:pt x="3932345" y="-70580"/>
                    <a:pt x="4100383" y="47810"/>
                  </a:cubicBezTo>
                  <a:cubicBezTo>
                    <a:pt x="4158942" y="88547"/>
                    <a:pt x="4170399" y="229852"/>
                    <a:pt x="4251872" y="234944"/>
                  </a:cubicBezTo>
                  <a:cubicBezTo>
                    <a:pt x="4349894" y="242582"/>
                    <a:pt x="4356260" y="54176"/>
                    <a:pt x="4433914" y="21077"/>
                  </a:cubicBezTo>
                  <a:cubicBezTo>
                    <a:pt x="4593040" y="-46393"/>
                    <a:pt x="4581583" y="388979"/>
                    <a:pt x="4748348" y="154744"/>
                  </a:cubicBezTo>
                  <a:cubicBezTo>
                    <a:pt x="4785266" y="102550"/>
                    <a:pt x="4808180" y="-5656"/>
                    <a:pt x="4882015" y="22350"/>
                  </a:cubicBezTo>
                  <a:cubicBezTo>
                    <a:pt x="4966034" y="52902"/>
                    <a:pt x="4931663" y="279499"/>
                    <a:pt x="5058964" y="227306"/>
                  </a:cubicBezTo>
                  <a:cubicBezTo>
                    <a:pt x="5125161" y="200572"/>
                    <a:pt x="5118796" y="4528"/>
                    <a:pt x="5200269" y="7074"/>
                  </a:cubicBezTo>
                  <a:cubicBezTo>
                    <a:pt x="5289380" y="9620"/>
                    <a:pt x="5267739" y="198026"/>
                    <a:pt x="5337755" y="228579"/>
                  </a:cubicBezTo>
                  <a:cubicBezTo>
                    <a:pt x="5472694" y="289683"/>
                    <a:pt x="5468875" y="-188970"/>
                    <a:pt x="5579628" y="114007"/>
                  </a:cubicBezTo>
                  <a:cubicBezTo>
                    <a:pt x="5594903" y="154744"/>
                    <a:pt x="5606361" y="241309"/>
                    <a:pt x="5658554" y="234944"/>
                  </a:cubicBezTo>
                  <a:cubicBezTo>
                    <a:pt x="5740028" y="226033"/>
                    <a:pt x="5705656" y="28715"/>
                    <a:pt x="5776945" y="10893"/>
                  </a:cubicBezTo>
                  <a:cubicBezTo>
                    <a:pt x="5882605" y="-15840"/>
                    <a:pt x="5829139" y="214575"/>
                    <a:pt x="5909338" y="234944"/>
                  </a:cubicBezTo>
                  <a:cubicBezTo>
                    <a:pt x="6000996" y="259131"/>
                    <a:pt x="5962805" y="49083"/>
                    <a:pt x="6025183" y="21077"/>
                  </a:cubicBezTo>
                  <a:cubicBezTo>
                    <a:pt x="6144846" y="-29844"/>
                    <a:pt x="6068465" y="234944"/>
                    <a:pt x="6153758" y="241309"/>
                  </a:cubicBezTo>
                  <a:cubicBezTo>
                    <a:pt x="6228865" y="247674"/>
                    <a:pt x="6183037" y="50356"/>
                    <a:pt x="6226320" y="26169"/>
                  </a:cubicBezTo>
                  <a:cubicBezTo>
                    <a:pt x="6307792" y="-19659"/>
                    <a:pt x="6298881" y="173839"/>
                    <a:pt x="6334526" y="209483"/>
                  </a:cubicBezTo>
                  <a:cubicBezTo>
                    <a:pt x="6422364" y="297322"/>
                    <a:pt x="6394357" y="64360"/>
                    <a:pt x="6435094" y="29988"/>
                  </a:cubicBezTo>
                  <a:cubicBezTo>
                    <a:pt x="6521659" y="-41301"/>
                    <a:pt x="6475830" y="195480"/>
                    <a:pt x="6530570" y="227306"/>
                  </a:cubicBezTo>
                  <a:cubicBezTo>
                    <a:pt x="6636230" y="289683"/>
                    <a:pt x="6578944" y="709"/>
                    <a:pt x="6642595" y="1982"/>
                  </a:cubicBezTo>
                  <a:cubicBezTo>
                    <a:pt x="6716431" y="3255"/>
                    <a:pt x="6701154" y="453902"/>
                    <a:pt x="6776262" y="93639"/>
                  </a:cubicBezTo>
                  <a:cubicBezTo>
                    <a:pt x="6832275" y="-173694"/>
                    <a:pt x="6851370" y="240036"/>
                    <a:pt x="6895926" y="237490"/>
                  </a:cubicBezTo>
                  <a:cubicBezTo>
                    <a:pt x="6968488" y="234944"/>
                    <a:pt x="6883195" y="1982"/>
                    <a:pt x="6977399" y="29988"/>
                  </a:cubicBezTo>
                  <a:cubicBezTo>
                    <a:pt x="7042322" y="49083"/>
                    <a:pt x="6985037" y="223487"/>
                    <a:pt x="7047415" y="226033"/>
                  </a:cubicBezTo>
                  <a:cubicBezTo>
                    <a:pt x="7091970" y="227306"/>
                    <a:pt x="7060145" y="49083"/>
                    <a:pt x="7098335" y="22350"/>
                  </a:cubicBezTo>
                  <a:cubicBezTo>
                    <a:pt x="7181081" y="-36209"/>
                    <a:pt x="7119976" y="236217"/>
                    <a:pt x="7174716" y="229852"/>
                  </a:cubicBezTo>
                  <a:cubicBezTo>
                    <a:pt x="7219272" y="224760"/>
                    <a:pt x="7179808" y="22350"/>
                    <a:pt x="7214179" y="17258"/>
                  </a:cubicBezTo>
                  <a:cubicBezTo>
                    <a:pt x="7261281" y="9620"/>
                    <a:pt x="7230728" y="208210"/>
                    <a:pt x="7254916" y="224760"/>
                  </a:cubicBezTo>
                  <a:cubicBezTo>
                    <a:pt x="7330024" y="275680"/>
                    <a:pt x="7275284" y="15985"/>
                    <a:pt x="7327478" y="14712"/>
                  </a:cubicBezTo>
                  <a:cubicBezTo>
                    <a:pt x="7384764" y="13439"/>
                    <a:pt x="7345300" y="233671"/>
                    <a:pt x="7365669" y="237490"/>
                  </a:cubicBezTo>
                  <a:cubicBezTo>
                    <a:pt x="7417862" y="247674"/>
                    <a:pt x="7386037" y="17258"/>
                    <a:pt x="7405132" y="10893"/>
                  </a:cubicBezTo>
                  <a:cubicBezTo>
                    <a:pt x="7458599" y="-5656"/>
                    <a:pt x="7419135" y="236217"/>
                    <a:pt x="7466236" y="237490"/>
                  </a:cubicBezTo>
                  <a:cubicBezTo>
                    <a:pt x="7500608" y="238763"/>
                    <a:pt x="7482785" y="-20932"/>
                    <a:pt x="7529887" y="24896"/>
                  </a:cubicBezTo>
                  <a:cubicBezTo>
                    <a:pt x="7560440" y="55449"/>
                    <a:pt x="7519703" y="213302"/>
                    <a:pt x="7555347" y="229852"/>
                  </a:cubicBezTo>
                  <a:cubicBezTo>
                    <a:pt x="7608814" y="256585"/>
                    <a:pt x="7601176" y="41445"/>
                    <a:pt x="7601176" y="24896"/>
                  </a:cubicBezTo>
                </a:path>
              </a:pathLst>
            </a:custGeom>
            <a:noFill/>
            <a:ln w="3175" cap="flat">
              <a:gradFill>
                <a:gsLst>
                  <a:gs pos="94690">
                    <a:sysClr val="windowText" lastClr="000000">
                      <a:lumMod val="75000"/>
                      <a:lumOff val="25000"/>
                      <a:alpha val="0"/>
                    </a:sysClr>
                  </a:gs>
                  <a:gs pos="78000">
                    <a:sysClr val="windowText" lastClr="000000">
                      <a:lumMod val="65000"/>
                      <a:lumOff val="35000"/>
                    </a:sysClr>
                  </a:gs>
                  <a:gs pos="18000">
                    <a:sysClr val="window" lastClr="FFFFFF"/>
                  </a:gs>
                  <a:gs pos="0">
                    <a:sysClr val="window" lastClr="FFFFFF">
                      <a:lumMod val="75000"/>
                    </a:sysClr>
                  </a:gs>
                  <a:gs pos="59000">
                    <a:sysClr val="window" lastClr="FFFFFF">
                      <a:lumMod val="50000"/>
                    </a:sysClr>
                  </a:gs>
                </a:gsLst>
                <a:lin ang="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37" name="3587376b-ac6d-40c2-8892-cd249c145f52">
              <a:extLst>
                <a:ext uri="{FF2B5EF4-FFF2-40B4-BE49-F238E27FC236}">
                  <a16:creationId xmlns:a16="http://schemas.microsoft.com/office/drawing/2014/main" xmlns="" id="{92405009-312D-4B58-B8EF-1C4281124CF1}"/>
                </a:ext>
              </a:extLst>
            </p:cNvPr>
            <p:cNvSpPr>
              <a:spLocks noChangeAspect="1"/>
            </p:cNvSpPr>
            <p:nvPr/>
          </p:nvSpPr>
          <p:spPr>
            <a:xfrm>
              <a:off x="9020968" y="3331817"/>
              <a:ext cx="131502" cy="184208"/>
            </a:xfrm>
            <a:custGeom>
              <a:avLst/>
              <a:gdLst>
                <a:gd name="connsiteX0" fmla="*/ 223044 w 584201"/>
                <a:gd name="connsiteY0" fmla="*/ 683296 h 832521"/>
                <a:gd name="connsiteX1" fmla="*/ 247651 w 584201"/>
                <a:gd name="connsiteY1" fmla="*/ 707109 h 832521"/>
                <a:gd name="connsiteX2" fmla="*/ 223044 w 584201"/>
                <a:gd name="connsiteY2" fmla="*/ 730921 h 832521"/>
                <a:gd name="connsiteX3" fmla="*/ 198438 w 584201"/>
                <a:gd name="connsiteY3" fmla="*/ 707109 h 832521"/>
                <a:gd name="connsiteX4" fmla="*/ 223044 w 584201"/>
                <a:gd name="connsiteY4" fmla="*/ 683296 h 832521"/>
                <a:gd name="connsiteX5" fmla="*/ 107527 w 584201"/>
                <a:gd name="connsiteY5" fmla="*/ 235674 h 832521"/>
                <a:gd name="connsiteX6" fmla="*/ 86069 w 584201"/>
                <a:gd name="connsiteY6" fmla="*/ 256707 h 832521"/>
                <a:gd name="connsiteX7" fmla="*/ 86069 w 584201"/>
                <a:gd name="connsiteY7" fmla="*/ 616174 h 832521"/>
                <a:gd name="connsiteX8" fmla="*/ 107527 w 584201"/>
                <a:gd name="connsiteY8" fmla="*/ 637207 h 832521"/>
                <a:gd name="connsiteX9" fmla="*/ 347474 w 584201"/>
                <a:gd name="connsiteY9" fmla="*/ 637207 h 832521"/>
                <a:gd name="connsiteX10" fmla="*/ 368932 w 584201"/>
                <a:gd name="connsiteY10" fmla="*/ 616174 h 832521"/>
                <a:gd name="connsiteX11" fmla="*/ 368932 w 584201"/>
                <a:gd name="connsiteY11" fmla="*/ 256707 h 832521"/>
                <a:gd name="connsiteX12" fmla="*/ 347474 w 584201"/>
                <a:gd name="connsiteY12" fmla="*/ 235674 h 832521"/>
                <a:gd name="connsiteX13" fmla="*/ 107527 w 584201"/>
                <a:gd name="connsiteY13" fmla="*/ 221334 h 832521"/>
                <a:gd name="connsiteX14" fmla="*/ 347474 w 584201"/>
                <a:gd name="connsiteY14" fmla="*/ 221334 h 832521"/>
                <a:gd name="connsiteX15" fmla="*/ 382588 w 584201"/>
                <a:gd name="connsiteY15" fmla="*/ 256707 h 832521"/>
                <a:gd name="connsiteX16" fmla="*/ 382588 w 584201"/>
                <a:gd name="connsiteY16" fmla="*/ 616174 h 832521"/>
                <a:gd name="connsiteX17" fmla="*/ 347474 w 584201"/>
                <a:gd name="connsiteY17" fmla="*/ 651547 h 832521"/>
                <a:gd name="connsiteX18" fmla="*/ 107527 w 584201"/>
                <a:gd name="connsiteY18" fmla="*/ 651547 h 832521"/>
                <a:gd name="connsiteX19" fmla="*/ 71438 w 584201"/>
                <a:gd name="connsiteY19" fmla="*/ 616174 h 832521"/>
                <a:gd name="connsiteX20" fmla="*/ 71438 w 584201"/>
                <a:gd name="connsiteY20" fmla="*/ 256707 h 832521"/>
                <a:gd name="connsiteX21" fmla="*/ 107527 w 584201"/>
                <a:gd name="connsiteY21" fmla="*/ 221334 h 832521"/>
                <a:gd name="connsiteX22" fmla="*/ 58647 w 584201"/>
                <a:gd name="connsiteY22" fmla="*/ 145134 h 832521"/>
                <a:gd name="connsiteX23" fmla="*/ 388050 w 584201"/>
                <a:gd name="connsiteY23" fmla="*/ 145134 h 832521"/>
                <a:gd name="connsiteX24" fmla="*/ 447675 w 584201"/>
                <a:gd name="connsiteY24" fmla="*/ 202584 h 832521"/>
                <a:gd name="connsiteX25" fmla="*/ 447675 w 584201"/>
                <a:gd name="connsiteY25" fmla="*/ 756022 h 832521"/>
                <a:gd name="connsiteX26" fmla="*/ 388050 w 584201"/>
                <a:gd name="connsiteY26" fmla="*/ 813472 h 832521"/>
                <a:gd name="connsiteX27" fmla="*/ 376395 w 584201"/>
                <a:gd name="connsiteY27" fmla="*/ 813472 h 832521"/>
                <a:gd name="connsiteX28" fmla="*/ 372671 w 584201"/>
                <a:gd name="connsiteY28" fmla="*/ 821832 h 832521"/>
                <a:gd name="connsiteX29" fmla="*/ 345580 w 584201"/>
                <a:gd name="connsiteY29" fmla="*/ 832521 h 832521"/>
                <a:gd name="connsiteX30" fmla="*/ 307975 w 584201"/>
                <a:gd name="connsiteY30" fmla="*/ 796009 h 832521"/>
                <a:gd name="connsiteX31" fmla="*/ 345580 w 584201"/>
                <a:gd name="connsiteY31" fmla="*/ 759496 h 832521"/>
                <a:gd name="connsiteX32" fmla="*/ 372671 w 584201"/>
                <a:gd name="connsiteY32" fmla="*/ 770186 h 832521"/>
                <a:gd name="connsiteX33" fmla="*/ 376598 w 584201"/>
                <a:gd name="connsiteY33" fmla="*/ 779002 h 832521"/>
                <a:gd name="connsiteX34" fmla="*/ 388050 w 584201"/>
                <a:gd name="connsiteY34" fmla="*/ 779002 h 832521"/>
                <a:gd name="connsiteX35" fmla="*/ 411509 w 584201"/>
                <a:gd name="connsiteY35" fmla="*/ 756022 h 832521"/>
                <a:gd name="connsiteX36" fmla="*/ 411509 w 584201"/>
                <a:gd name="connsiteY36" fmla="*/ 202584 h 832521"/>
                <a:gd name="connsiteX37" fmla="*/ 388050 w 584201"/>
                <a:gd name="connsiteY37" fmla="*/ 180562 h 832521"/>
                <a:gd name="connsiteX38" fmla="*/ 58647 w 584201"/>
                <a:gd name="connsiteY38" fmla="*/ 180562 h 832521"/>
                <a:gd name="connsiteX39" fmla="*/ 35188 w 584201"/>
                <a:gd name="connsiteY39" fmla="*/ 202584 h 832521"/>
                <a:gd name="connsiteX40" fmla="*/ 35188 w 584201"/>
                <a:gd name="connsiteY40" fmla="*/ 756022 h 832521"/>
                <a:gd name="connsiteX41" fmla="*/ 58647 w 584201"/>
                <a:gd name="connsiteY41" fmla="*/ 779002 h 832521"/>
                <a:gd name="connsiteX42" fmla="*/ 200759 w 584201"/>
                <a:gd name="connsiteY42" fmla="*/ 779002 h 832521"/>
                <a:gd name="connsiteX43" fmla="*/ 204597 w 584201"/>
                <a:gd name="connsiteY43" fmla="*/ 770047 h 832521"/>
                <a:gd name="connsiteX44" fmla="*/ 230981 w 584201"/>
                <a:gd name="connsiteY44" fmla="*/ 759496 h 832521"/>
                <a:gd name="connsiteX45" fmla="*/ 268288 w 584201"/>
                <a:gd name="connsiteY45" fmla="*/ 795534 h 832521"/>
                <a:gd name="connsiteX46" fmla="*/ 230981 w 584201"/>
                <a:gd name="connsiteY46" fmla="*/ 832521 h 832521"/>
                <a:gd name="connsiteX47" fmla="*/ 204597 w 584201"/>
                <a:gd name="connsiteY47" fmla="*/ 821496 h 832521"/>
                <a:gd name="connsiteX48" fmla="*/ 201221 w 584201"/>
                <a:gd name="connsiteY48" fmla="*/ 813472 h 832521"/>
                <a:gd name="connsiteX49" fmla="*/ 58647 w 584201"/>
                <a:gd name="connsiteY49" fmla="*/ 813472 h 832521"/>
                <a:gd name="connsiteX50" fmla="*/ 0 w 584201"/>
                <a:gd name="connsiteY50" fmla="*/ 756022 h 832521"/>
                <a:gd name="connsiteX51" fmla="*/ 0 w 584201"/>
                <a:gd name="connsiteY51" fmla="*/ 202584 h 832521"/>
                <a:gd name="connsiteX52" fmla="*/ 58647 w 584201"/>
                <a:gd name="connsiteY52" fmla="*/ 145134 h 832521"/>
                <a:gd name="connsiteX53" fmla="*/ 413444 w 584201"/>
                <a:gd name="connsiteY53" fmla="*/ 69895 h 832521"/>
                <a:gd name="connsiteX54" fmla="*/ 479585 w 584201"/>
                <a:gd name="connsiteY54" fmla="*/ 99670 h 832521"/>
                <a:gd name="connsiteX55" fmla="*/ 511175 w 584201"/>
                <a:gd name="connsiteY55" fmla="*/ 164024 h 832521"/>
                <a:gd name="connsiteX56" fmla="*/ 493406 w 584201"/>
                <a:gd name="connsiteY56" fmla="*/ 183234 h 832521"/>
                <a:gd name="connsiteX57" fmla="*/ 492419 w 584201"/>
                <a:gd name="connsiteY57" fmla="*/ 183234 h 832521"/>
                <a:gd name="connsiteX58" fmla="*/ 474649 w 584201"/>
                <a:gd name="connsiteY58" fmla="*/ 165945 h 832521"/>
                <a:gd name="connsiteX59" fmla="*/ 453918 w 584201"/>
                <a:gd name="connsiteY59" fmla="*/ 124643 h 832521"/>
                <a:gd name="connsiteX60" fmla="*/ 411469 w 584201"/>
                <a:gd name="connsiteY60" fmla="*/ 105433 h 832521"/>
                <a:gd name="connsiteX61" fmla="*/ 393700 w 584201"/>
                <a:gd name="connsiteY61" fmla="*/ 86223 h 832521"/>
                <a:gd name="connsiteX62" fmla="*/ 413444 w 584201"/>
                <a:gd name="connsiteY62" fmla="*/ 69895 h 832521"/>
                <a:gd name="connsiteX63" fmla="*/ 419118 w 584201"/>
                <a:gd name="connsiteY63" fmla="*/ 40 h 832521"/>
                <a:gd name="connsiteX64" fmla="*/ 534676 w 584201"/>
                <a:gd name="connsiteY64" fmla="*/ 45924 h 832521"/>
                <a:gd name="connsiteX65" fmla="*/ 584201 w 584201"/>
                <a:gd name="connsiteY65" fmla="*/ 159678 h 832521"/>
                <a:gd name="connsiteX66" fmla="*/ 565751 w 584201"/>
                <a:gd name="connsiteY66" fmla="*/ 176884 h 832521"/>
                <a:gd name="connsiteX67" fmla="*/ 548271 w 584201"/>
                <a:gd name="connsiteY67" fmla="*/ 159678 h 832521"/>
                <a:gd name="connsiteX68" fmla="*/ 510399 w 584201"/>
                <a:gd name="connsiteY68" fmla="*/ 70778 h 832521"/>
                <a:gd name="connsiteX69" fmla="*/ 421060 w 584201"/>
                <a:gd name="connsiteY69" fmla="*/ 33497 h 832521"/>
                <a:gd name="connsiteX70" fmla="*/ 420089 w 584201"/>
                <a:gd name="connsiteY70" fmla="*/ 33497 h 832521"/>
                <a:gd name="connsiteX71" fmla="*/ 401638 w 584201"/>
                <a:gd name="connsiteY71" fmla="*/ 16291 h 832521"/>
                <a:gd name="connsiteX72" fmla="*/ 419118 w 584201"/>
                <a:gd name="connsiteY72" fmla="*/ 40 h 83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4201" h="832521">
                  <a:moveTo>
                    <a:pt x="223044" y="683296"/>
                  </a:moveTo>
                  <a:cubicBezTo>
                    <a:pt x="236824" y="683296"/>
                    <a:pt x="247651" y="693774"/>
                    <a:pt x="247651" y="707109"/>
                  </a:cubicBezTo>
                  <a:cubicBezTo>
                    <a:pt x="247651" y="720444"/>
                    <a:pt x="236824" y="730921"/>
                    <a:pt x="223044" y="730921"/>
                  </a:cubicBezTo>
                  <a:cubicBezTo>
                    <a:pt x="209265" y="730921"/>
                    <a:pt x="198438" y="720444"/>
                    <a:pt x="198438" y="707109"/>
                  </a:cubicBezTo>
                  <a:cubicBezTo>
                    <a:pt x="198438" y="693774"/>
                    <a:pt x="209265" y="683296"/>
                    <a:pt x="223044" y="683296"/>
                  </a:cubicBezTo>
                  <a:close/>
                  <a:moveTo>
                    <a:pt x="107527" y="235674"/>
                  </a:moveTo>
                  <a:cubicBezTo>
                    <a:pt x="95823" y="235674"/>
                    <a:pt x="86069" y="244279"/>
                    <a:pt x="86069" y="256707"/>
                  </a:cubicBezTo>
                  <a:lnTo>
                    <a:pt x="86069" y="616174"/>
                  </a:lnTo>
                  <a:cubicBezTo>
                    <a:pt x="86069" y="627646"/>
                    <a:pt x="95823" y="637207"/>
                    <a:pt x="107527" y="637207"/>
                  </a:cubicBezTo>
                  <a:lnTo>
                    <a:pt x="347474" y="637207"/>
                  </a:lnTo>
                  <a:cubicBezTo>
                    <a:pt x="359178" y="637207"/>
                    <a:pt x="368932" y="627646"/>
                    <a:pt x="368932" y="616174"/>
                  </a:cubicBezTo>
                  <a:lnTo>
                    <a:pt x="368932" y="256707"/>
                  </a:lnTo>
                  <a:cubicBezTo>
                    <a:pt x="368932" y="244279"/>
                    <a:pt x="359178" y="235674"/>
                    <a:pt x="347474" y="235674"/>
                  </a:cubicBezTo>
                  <a:close/>
                  <a:moveTo>
                    <a:pt x="107527" y="221334"/>
                  </a:moveTo>
                  <a:lnTo>
                    <a:pt x="347474" y="221334"/>
                  </a:lnTo>
                  <a:cubicBezTo>
                    <a:pt x="366982" y="221334"/>
                    <a:pt x="382588" y="236631"/>
                    <a:pt x="382588" y="256707"/>
                  </a:cubicBezTo>
                  <a:lnTo>
                    <a:pt x="382588" y="616174"/>
                  </a:lnTo>
                  <a:cubicBezTo>
                    <a:pt x="382588" y="635295"/>
                    <a:pt x="366982" y="651547"/>
                    <a:pt x="347474" y="651547"/>
                  </a:cubicBezTo>
                  <a:lnTo>
                    <a:pt x="107527" y="651547"/>
                  </a:lnTo>
                  <a:cubicBezTo>
                    <a:pt x="88020" y="651547"/>
                    <a:pt x="71438" y="635295"/>
                    <a:pt x="71438" y="616174"/>
                  </a:cubicBezTo>
                  <a:lnTo>
                    <a:pt x="71438" y="256707"/>
                  </a:lnTo>
                  <a:cubicBezTo>
                    <a:pt x="71438" y="236631"/>
                    <a:pt x="88020" y="221334"/>
                    <a:pt x="107527" y="221334"/>
                  </a:cubicBezTo>
                  <a:close/>
                  <a:moveTo>
                    <a:pt x="58647" y="145134"/>
                  </a:moveTo>
                  <a:lnTo>
                    <a:pt x="388050" y="145134"/>
                  </a:lnTo>
                  <a:cubicBezTo>
                    <a:pt x="421284" y="145134"/>
                    <a:pt x="447675" y="170987"/>
                    <a:pt x="447675" y="202584"/>
                  </a:cubicBezTo>
                  <a:lnTo>
                    <a:pt x="447675" y="756022"/>
                  </a:lnTo>
                  <a:cubicBezTo>
                    <a:pt x="447675" y="787619"/>
                    <a:pt x="421284" y="813472"/>
                    <a:pt x="388050" y="813472"/>
                  </a:cubicBezTo>
                  <a:lnTo>
                    <a:pt x="376395" y="813472"/>
                  </a:lnTo>
                  <a:lnTo>
                    <a:pt x="372671" y="821832"/>
                  </a:lnTo>
                  <a:cubicBezTo>
                    <a:pt x="365620" y="828437"/>
                    <a:pt x="355971" y="832521"/>
                    <a:pt x="345580" y="832521"/>
                  </a:cubicBezTo>
                  <a:cubicBezTo>
                    <a:pt x="324798" y="832521"/>
                    <a:pt x="307975" y="816187"/>
                    <a:pt x="307975" y="796009"/>
                  </a:cubicBezTo>
                  <a:cubicBezTo>
                    <a:pt x="307975" y="775831"/>
                    <a:pt x="324798" y="759496"/>
                    <a:pt x="345580" y="759496"/>
                  </a:cubicBezTo>
                  <a:cubicBezTo>
                    <a:pt x="355971" y="759496"/>
                    <a:pt x="365620" y="763580"/>
                    <a:pt x="372671" y="770186"/>
                  </a:cubicBezTo>
                  <a:lnTo>
                    <a:pt x="376598" y="779002"/>
                  </a:lnTo>
                  <a:lnTo>
                    <a:pt x="388050" y="779002"/>
                  </a:lnTo>
                  <a:cubicBezTo>
                    <a:pt x="401735" y="779002"/>
                    <a:pt x="411509" y="768469"/>
                    <a:pt x="411509" y="756022"/>
                  </a:cubicBezTo>
                  <a:lnTo>
                    <a:pt x="411509" y="202584"/>
                  </a:lnTo>
                  <a:cubicBezTo>
                    <a:pt x="411509" y="190137"/>
                    <a:pt x="401735" y="180562"/>
                    <a:pt x="388050" y="180562"/>
                  </a:cubicBezTo>
                  <a:lnTo>
                    <a:pt x="58647" y="180562"/>
                  </a:lnTo>
                  <a:cubicBezTo>
                    <a:pt x="45940" y="180562"/>
                    <a:pt x="35188" y="190137"/>
                    <a:pt x="35188" y="202584"/>
                  </a:cubicBezTo>
                  <a:lnTo>
                    <a:pt x="35188" y="756022"/>
                  </a:lnTo>
                  <a:cubicBezTo>
                    <a:pt x="35188" y="768469"/>
                    <a:pt x="45940" y="779002"/>
                    <a:pt x="58647" y="779002"/>
                  </a:cubicBezTo>
                  <a:lnTo>
                    <a:pt x="200759" y="779002"/>
                  </a:lnTo>
                  <a:lnTo>
                    <a:pt x="204597" y="770047"/>
                  </a:lnTo>
                  <a:cubicBezTo>
                    <a:pt x="211346" y="763527"/>
                    <a:pt x="220673" y="759496"/>
                    <a:pt x="230981" y="759496"/>
                  </a:cubicBezTo>
                  <a:cubicBezTo>
                    <a:pt x="251598" y="759496"/>
                    <a:pt x="268288" y="775618"/>
                    <a:pt x="268288" y="795534"/>
                  </a:cubicBezTo>
                  <a:cubicBezTo>
                    <a:pt x="268288" y="815450"/>
                    <a:pt x="251598" y="832521"/>
                    <a:pt x="230981" y="832521"/>
                  </a:cubicBezTo>
                  <a:cubicBezTo>
                    <a:pt x="220673" y="832521"/>
                    <a:pt x="211346" y="828253"/>
                    <a:pt x="204597" y="821496"/>
                  </a:cubicBezTo>
                  <a:lnTo>
                    <a:pt x="201221" y="813472"/>
                  </a:lnTo>
                  <a:lnTo>
                    <a:pt x="58647" y="813472"/>
                  </a:lnTo>
                  <a:cubicBezTo>
                    <a:pt x="26391" y="813472"/>
                    <a:pt x="0" y="787619"/>
                    <a:pt x="0" y="756022"/>
                  </a:cubicBezTo>
                  <a:lnTo>
                    <a:pt x="0" y="202584"/>
                  </a:lnTo>
                  <a:cubicBezTo>
                    <a:pt x="0" y="170987"/>
                    <a:pt x="26391" y="145134"/>
                    <a:pt x="58647" y="145134"/>
                  </a:cubicBezTo>
                  <a:close/>
                  <a:moveTo>
                    <a:pt x="413444" y="69895"/>
                  </a:moveTo>
                  <a:cubicBezTo>
                    <a:pt x="437136" y="70855"/>
                    <a:pt x="460829" y="81421"/>
                    <a:pt x="479585" y="99670"/>
                  </a:cubicBezTo>
                  <a:cubicBezTo>
                    <a:pt x="498342" y="117920"/>
                    <a:pt x="509201" y="140972"/>
                    <a:pt x="511175" y="164024"/>
                  </a:cubicBezTo>
                  <a:cubicBezTo>
                    <a:pt x="511175" y="173629"/>
                    <a:pt x="503278" y="182274"/>
                    <a:pt x="493406" y="183234"/>
                  </a:cubicBezTo>
                  <a:cubicBezTo>
                    <a:pt x="493406" y="183234"/>
                    <a:pt x="493406" y="183234"/>
                    <a:pt x="492419" y="183234"/>
                  </a:cubicBezTo>
                  <a:cubicBezTo>
                    <a:pt x="483534" y="183234"/>
                    <a:pt x="475636" y="175550"/>
                    <a:pt x="474649" y="165945"/>
                  </a:cubicBezTo>
                  <a:cubicBezTo>
                    <a:pt x="473662" y="151537"/>
                    <a:pt x="465765" y="136169"/>
                    <a:pt x="453918" y="124643"/>
                  </a:cubicBezTo>
                  <a:cubicBezTo>
                    <a:pt x="442072" y="113117"/>
                    <a:pt x="426277" y="105433"/>
                    <a:pt x="411469" y="105433"/>
                  </a:cubicBezTo>
                  <a:cubicBezTo>
                    <a:pt x="401597" y="104473"/>
                    <a:pt x="393700" y="95828"/>
                    <a:pt x="393700" y="86223"/>
                  </a:cubicBezTo>
                  <a:cubicBezTo>
                    <a:pt x="394687" y="76618"/>
                    <a:pt x="403572" y="68934"/>
                    <a:pt x="413444" y="69895"/>
                  </a:cubicBezTo>
                  <a:close/>
                  <a:moveTo>
                    <a:pt x="419118" y="40"/>
                  </a:moveTo>
                  <a:cubicBezTo>
                    <a:pt x="461845" y="-916"/>
                    <a:pt x="504573" y="15335"/>
                    <a:pt x="534676" y="45924"/>
                  </a:cubicBezTo>
                  <a:cubicBezTo>
                    <a:pt x="565751" y="76513"/>
                    <a:pt x="584201" y="117617"/>
                    <a:pt x="584201" y="159678"/>
                  </a:cubicBezTo>
                  <a:cubicBezTo>
                    <a:pt x="584201" y="169237"/>
                    <a:pt x="575461" y="176884"/>
                    <a:pt x="565751" y="176884"/>
                  </a:cubicBezTo>
                  <a:cubicBezTo>
                    <a:pt x="556040" y="176884"/>
                    <a:pt x="548271" y="169237"/>
                    <a:pt x="548271" y="159678"/>
                  </a:cubicBezTo>
                  <a:cubicBezTo>
                    <a:pt x="548271" y="127177"/>
                    <a:pt x="534676" y="94675"/>
                    <a:pt x="510399" y="70778"/>
                  </a:cubicBezTo>
                  <a:cubicBezTo>
                    <a:pt x="486122" y="46880"/>
                    <a:pt x="453105" y="33497"/>
                    <a:pt x="421060" y="33497"/>
                  </a:cubicBezTo>
                  <a:cubicBezTo>
                    <a:pt x="420089" y="33497"/>
                    <a:pt x="420089" y="33497"/>
                    <a:pt x="420089" y="33497"/>
                  </a:cubicBezTo>
                  <a:cubicBezTo>
                    <a:pt x="409407" y="33497"/>
                    <a:pt x="401638" y="25850"/>
                    <a:pt x="401638" y="16291"/>
                  </a:cubicBezTo>
                  <a:cubicBezTo>
                    <a:pt x="401638" y="7687"/>
                    <a:pt x="409407" y="40"/>
                    <a:pt x="419118" y="40"/>
                  </a:cubicBezTo>
                  <a:close/>
                </a:path>
              </a:pathLst>
            </a:custGeom>
            <a:solidFill>
              <a:sysClr val="window" lastClr="FFFFFF"/>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14605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black"/>
                </a:solidFill>
                <a:effectLst/>
                <a:uLnTx/>
                <a:uFillTx/>
                <a:latin typeface="Calibri" panose="020B0604020202020204"/>
                <a:ea typeface="微软雅黑"/>
                <a:cs typeface="+mn-ea"/>
                <a:sym typeface="+mn-lt"/>
              </a:endParaRPr>
            </a:p>
          </p:txBody>
        </p:sp>
        <p:grpSp>
          <p:nvGrpSpPr>
            <p:cNvPr id="138" name="组合 96">
              <a:extLst>
                <a:ext uri="{FF2B5EF4-FFF2-40B4-BE49-F238E27FC236}">
                  <a16:creationId xmlns:a16="http://schemas.microsoft.com/office/drawing/2014/main" xmlns="" id="{ED7846C6-AF01-40F3-A4BE-CFABB92F65EB}"/>
                </a:ext>
              </a:extLst>
            </p:cNvPr>
            <p:cNvGrpSpPr/>
            <p:nvPr/>
          </p:nvGrpSpPr>
          <p:grpSpPr>
            <a:xfrm>
              <a:off x="9455566" y="3246260"/>
              <a:ext cx="329231" cy="171116"/>
              <a:chOff x="3738903" y="1287002"/>
              <a:chExt cx="4175285" cy="1949910"/>
            </a:xfrm>
            <a:solidFill>
              <a:sysClr val="window" lastClr="FFFFFF"/>
            </a:solidFill>
          </p:grpSpPr>
          <p:sp>
            <p:nvSpPr>
              <p:cNvPr id="143" name="Freeform 39">
                <a:extLst>
                  <a:ext uri="{FF2B5EF4-FFF2-40B4-BE49-F238E27FC236}">
                    <a16:creationId xmlns:a16="http://schemas.microsoft.com/office/drawing/2014/main" xmlns="" id="{0BE842DE-A18F-463F-9532-006A0D7AD469}"/>
                  </a:ext>
                </a:extLst>
              </p:cNvPr>
              <p:cNvSpPr>
                <a:spLocks noEditPoints="1"/>
              </p:cNvSpPr>
              <p:nvPr/>
            </p:nvSpPr>
            <p:spPr bwMode="auto">
              <a:xfrm>
                <a:off x="3738903" y="1287002"/>
                <a:ext cx="4175285" cy="1756565"/>
              </a:xfrm>
              <a:custGeom>
                <a:avLst/>
                <a:gdLst>
                  <a:gd name="T0" fmla="*/ 979 w 1577"/>
                  <a:gd name="T1" fmla="*/ 120 h 733"/>
                  <a:gd name="T2" fmla="*/ 1525 w 1577"/>
                  <a:gd name="T3" fmla="*/ 330 h 733"/>
                  <a:gd name="T4" fmla="*/ 1567 w 1577"/>
                  <a:gd name="T5" fmla="*/ 541 h 733"/>
                  <a:gd name="T6" fmla="*/ 1174 w 1577"/>
                  <a:gd name="T7" fmla="*/ 590 h 733"/>
                  <a:gd name="T8" fmla="*/ 1030 w 1577"/>
                  <a:gd name="T9" fmla="*/ 607 h 733"/>
                  <a:gd name="T10" fmla="*/ 666 w 1577"/>
                  <a:gd name="T11" fmla="*/ 613 h 733"/>
                  <a:gd name="T12" fmla="*/ 177 w 1577"/>
                  <a:gd name="T13" fmla="*/ 599 h 733"/>
                  <a:gd name="T14" fmla="*/ 21 w 1577"/>
                  <a:gd name="T15" fmla="*/ 257 h 733"/>
                  <a:gd name="T16" fmla="*/ 603 w 1577"/>
                  <a:gd name="T17" fmla="*/ 66 h 733"/>
                  <a:gd name="T18" fmla="*/ 590 w 1577"/>
                  <a:gd name="T19" fmla="*/ 0 h 733"/>
                  <a:gd name="T20" fmla="*/ 303 w 1577"/>
                  <a:gd name="T21" fmla="*/ 114 h 733"/>
                  <a:gd name="T22" fmla="*/ 118 w 1577"/>
                  <a:gd name="T23" fmla="*/ 263 h 733"/>
                  <a:gd name="T24" fmla="*/ 96 w 1577"/>
                  <a:gd name="T25" fmla="*/ 444 h 733"/>
                  <a:gd name="T26" fmla="*/ 120 w 1577"/>
                  <a:gd name="T27" fmla="*/ 591 h 733"/>
                  <a:gd name="T28" fmla="*/ 481 w 1577"/>
                  <a:gd name="T29" fmla="*/ 592 h 733"/>
                  <a:gd name="T30" fmla="*/ 783 w 1577"/>
                  <a:gd name="T31" fmla="*/ 563 h 733"/>
                  <a:gd name="T32" fmla="*/ 349 w 1577"/>
                  <a:gd name="T33" fmla="*/ 390 h 733"/>
                  <a:gd name="T34" fmla="*/ 567 w 1577"/>
                  <a:gd name="T35" fmla="*/ 90 h 733"/>
                  <a:gd name="T36" fmla="*/ 909 w 1577"/>
                  <a:gd name="T37" fmla="*/ 120 h 733"/>
                  <a:gd name="T38" fmla="*/ 573 w 1577"/>
                  <a:gd name="T39" fmla="*/ 275 h 733"/>
                  <a:gd name="T40" fmla="*/ 351 w 1577"/>
                  <a:gd name="T41" fmla="*/ 236 h 733"/>
                  <a:gd name="T42" fmla="*/ 498 w 1577"/>
                  <a:gd name="T43" fmla="*/ 553 h 733"/>
                  <a:gd name="T44" fmla="*/ 673 w 1577"/>
                  <a:gd name="T45" fmla="*/ 122 h 733"/>
                  <a:gd name="T46" fmla="*/ 802 w 1577"/>
                  <a:gd name="T47" fmla="*/ 305 h 733"/>
                  <a:gd name="T48" fmla="*/ 734 w 1577"/>
                  <a:gd name="T49" fmla="*/ 550 h 733"/>
                  <a:gd name="T50" fmla="*/ 1121 w 1577"/>
                  <a:gd name="T51" fmla="*/ 332 h 733"/>
                  <a:gd name="T52" fmla="*/ 959 w 1577"/>
                  <a:gd name="T53" fmla="*/ 293 h 733"/>
                  <a:gd name="T54" fmla="*/ 680 w 1577"/>
                  <a:gd name="T55" fmla="*/ 103 h 733"/>
                  <a:gd name="T56" fmla="*/ 172 w 1577"/>
                  <a:gd name="T57" fmla="*/ 105 h 733"/>
                  <a:gd name="T58" fmla="*/ 671 w 1577"/>
                  <a:gd name="T59" fmla="*/ 267 h 733"/>
                  <a:gd name="T60" fmla="*/ 704 w 1577"/>
                  <a:gd name="T61" fmla="*/ 114 h 733"/>
                  <a:gd name="T62" fmla="*/ 1019 w 1577"/>
                  <a:gd name="T63" fmla="*/ 215 h 733"/>
                  <a:gd name="T64" fmla="*/ 992 w 1577"/>
                  <a:gd name="T65" fmla="*/ 151 h 733"/>
                  <a:gd name="T66" fmla="*/ 926 w 1577"/>
                  <a:gd name="T67" fmla="*/ 113 h 733"/>
                  <a:gd name="T68" fmla="*/ 165 w 1577"/>
                  <a:gd name="T69" fmla="*/ 121 h 733"/>
                  <a:gd name="T70" fmla="*/ 225 w 1577"/>
                  <a:gd name="T71" fmla="*/ 123 h 733"/>
                  <a:gd name="T72" fmla="*/ 318 w 1577"/>
                  <a:gd name="T73" fmla="*/ 130 h 733"/>
                  <a:gd name="T74" fmla="*/ 260 w 1577"/>
                  <a:gd name="T75" fmla="*/ 196 h 733"/>
                  <a:gd name="T76" fmla="*/ 403 w 1577"/>
                  <a:gd name="T77" fmla="*/ 257 h 733"/>
                  <a:gd name="T78" fmla="*/ 1038 w 1577"/>
                  <a:gd name="T79" fmla="*/ 223 h 733"/>
                  <a:gd name="T80" fmla="*/ 1125 w 1577"/>
                  <a:gd name="T81" fmla="*/ 589 h 733"/>
                  <a:gd name="T82" fmla="*/ 1465 w 1577"/>
                  <a:gd name="T83" fmla="*/ 537 h 733"/>
                  <a:gd name="T84" fmla="*/ 1512 w 1577"/>
                  <a:gd name="T85" fmla="*/ 488 h 733"/>
                  <a:gd name="T86" fmla="*/ 1366 w 1577"/>
                  <a:gd name="T87" fmla="*/ 332 h 733"/>
                  <a:gd name="T88" fmla="*/ 1517 w 1577"/>
                  <a:gd name="T89" fmla="*/ 338 h 733"/>
                  <a:gd name="T90" fmla="*/ 1075 w 1577"/>
                  <a:gd name="T91" fmla="*/ 228 h 733"/>
                  <a:gd name="T92" fmla="*/ 74 w 1577"/>
                  <a:gd name="T93" fmla="*/ 476 h 733"/>
                  <a:gd name="T94" fmla="*/ 16 w 1577"/>
                  <a:gd name="T95" fmla="*/ 284 h 733"/>
                  <a:gd name="T96" fmla="*/ 114 w 1577"/>
                  <a:gd name="T97" fmla="*/ 280 h 733"/>
                  <a:gd name="T98" fmla="*/ 114 w 1577"/>
                  <a:gd name="T99" fmla="*/ 280 h 733"/>
                  <a:gd name="T100" fmla="*/ 1370 w 1577"/>
                  <a:gd name="T101" fmla="*/ 321 h 733"/>
                  <a:gd name="T102" fmla="*/ 1413 w 1577"/>
                  <a:gd name="T103" fmla="*/ 486 h 733"/>
                  <a:gd name="T104" fmla="*/ 1212 w 1577"/>
                  <a:gd name="T105" fmla="*/ 457 h 733"/>
                  <a:gd name="T106" fmla="*/ 449 w 1577"/>
                  <a:gd name="T107" fmla="*/ 558 h 733"/>
                  <a:gd name="T108" fmla="*/ 1289 w 1577"/>
                  <a:gd name="T109" fmla="*/ 459 h 733"/>
                  <a:gd name="T110" fmla="*/ 1438 w 1577"/>
                  <a:gd name="T111" fmla="*/ 580 h 733"/>
                  <a:gd name="T112" fmla="*/ 260 w 1577"/>
                  <a:gd name="T113" fmla="*/ 707 h 733"/>
                  <a:gd name="T114" fmla="*/ 152 w 1577"/>
                  <a:gd name="T115" fmla="*/ 593 h 733"/>
                  <a:gd name="T116" fmla="*/ 875 w 1577"/>
                  <a:gd name="T117" fmla="*/ 610 h 733"/>
                  <a:gd name="T118" fmla="*/ 453 w 1577"/>
                  <a:gd name="T119" fmla="*/ 614 h 733"/>
                  <a:gd name="T120" fmla="*/ 552 w 1577"/>
                  <a:gd name="T121" fmla="*/ 601 h 733"/>
                  <a:gd name="T122" fmla="*/ 597 w 1577"/>
                  <a:gd name="T123" fmla="*/ 610 h 733"/>
                  <a:gd name="T124" fmla="*/ 1095 w 1577"/>
                  <a:gd name="T125" fmla="*/ 61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77" h="733">
                    <a:moveTo>
                      <a:pt x="590" y="0"/>
                    </a:moveTo>
                    <a:cubicBezTo>
                      <a:pt x="600" y="0"/>
                      <a:pt x="600" y="0"/>
                      <a:pt x="600" y="0"/>
                    </a:cubicBezTo>
                    <a:cubicBezTo>
                      <a:pt x="682" y="22"/>
                      <a:pt x="763" y="42"/>
                      <a:pt x="844" y="65"/>
                    </a:cubicBezTo>
                    <a:cubicBezTo>
                      <a:pt x="866" y="71"/>
                      <a:pt x="888" y="75"/>
                      <a:pt x="908" y="87"/>
                    </a:cubicBezTo>
                    <a:cubicBezTo>
                      <a:pt x="930" y="100"/>
                      <a:pt x="956" y="108"/>
                      <a:pt x="979" y="120"/>
                    </a:cubicBezTo>
                    <a:cubicBezTo>
                      <a:pt x="1028" y="147"/>
                      <a:pt x="1076" y="177"/>
                      <a:pt x="1122" y="209"/>
                    </a:cubicBezTo>
                    <a:cubicBezTo>
                      <a:pt x="1142" y="222"/>
                      <a:pt x="1160" y="238"/>
                      <a:pt x="1183" y="245"/>
                    </a:cubicBezTo>
                    <a:cubicBezTo>
                      <a:pt x="1204" y="251"/>
                      <a:pt x="1225" y="260"/>
                      <a:pt x="1247" y="262"/>
                    </a:cubicBezTo>
                    <a:cubicBezTo>
                      <a:pt x="1321" y="267"/>
                      <a:pt x="1394" y="282"/>
                      <a:pt x="1466" y="300"/>
                    </a:cubicBezTo>
                    <a:cubicBezTo>
                      <a:pt x="1487" y="306"/>
                      <a:pt x="1511" y="311"/>
                      <a:pt x="1525" y="330"/>
                    </a:cubicBezTo>
                    <a:cubicBezTo>
                      <a:pt x="1542" y="349"/>
                      <a:pt x="1541" y="376"/>
                      <a:pt x="1545" y="400"/>
                    </a:cubicBezTo>
                    <a:cubicBezTo>
                      <a:pt x="1554" y="406"/>
                      <a:pt x="1565" y="410"/>
                      <a:pt x="1572" y="419"/>
                    </a:cubicBezTo>
                    <a:cubicBezTo>
                      <a:pt x="1577" y="431"/>
                      <a:pt x="1577" y="444"/>
                      <a:pt x="1576" y="456"/>
                    </a:cubicBezTo>
                    <a:cubicBezTo>
                      <a:pt x="1574" y="474"/>
                      <a:pt x="1560" y="487"/>
                      <a:pt x="1558" y="504"/>
                    </a:cubicBezTo>
                    <a:cubicBezTo>
                      <a:pt x="1559" y="517"/>
                      <a:pt x="1567" y="528"/>
                      <a:pt x="1567" y="541"/>
                    </a:cubicBezTo>
                    <a:cubicBezTo>
                      <a:pt x="1558" y="564"/>
                      <a:pt x="1535" y="578"/>
                      <a:pt x="1511" y="582"/>
                    </a:cubicBezTo>
                    <a:cubicBezTo>
                      <a:pt x="1484" y="587"/>
                      <a:pt x="1454" y="599"/>
                      <a:pt x="1442" y="627"/>
                    </a:cubicBezTo>
                    <a:cubicBezTo>
                      <a:pt x="1432" y="651"/>
                      <a:pt x="1417" y="674"/>
                      <a:pt x="1395" y="688"/>
                    </a:cubicBezTo>
                    <a:cubicBezTo>
                      <a:pt x="1346" y="726"/>
                      <a:pt x="1271" y="725"/>
                      <a:pt x="1223" y="684"/>
                    </a:cubicBezTo>
                    <a:cubicBezTo>
                      <a:pt x="1195" y="661"/>
                      <a:pt x="1179" y="626"/>
                      <a:pt x="1174" y="590"/>
                    </a:cubicBezTo>
                    <a:cubicBezTo>
                      <a:pt x="1155" y="601"/>
                      <a:pt x="1133" y="604"/>
                      <a:pt x="1111" y="603"/>
                    </a:cubicBezTo>
                    <a:cubicBezTo>
                      <a:pt x="1109" y="610"/>
                      <a:pt x="1108" y="616"/>
                      <a:pt x="1106" y="623"/>
                    </a:cubicBezTo>
                    <a:cubicBezTo>
                      <a:pt x="1094" y="627"/>
                      <a:pt x="1083" y="631"/>
                      <a:pt x="1071" y="633"/>
                    </a:cubicBezTo>
                    <a:cubicBezTo>
                      <a:pt x="1058" y="636"/>
                      <a:pt x="1045" y="631"/>
                      <a:pt x="1033" y="628"/>
                    </a:cubicBezTo>
                    <a:cubicBezTo>
                      <a:pt x="1032" y="621"/>
                      <a:pt x="1031" y="614"/>
                      <a:pt x="1030" y="607"/>
                    </a:cubicBezTo>
                    <a:cubicBezTo>
                      <a:pt x="1002" y="610"/>
                      <a:pt x="974" y="608"/>
                      <a:pt x="947" y="617"/>
                    </a:cubicBezTo>
                    <a:cubicBezTo>
                      <a:pt x="914" y="628"/>
                      <a:pt x="878" y="621"/>
                      <a:pt x="843" y="623"/>
                    </a:cubicBezTo>
                    <a:cubicBezTo>
                      <a:pt x="814" y="626"/>
                      <a:pt x="788" y="613"/>
                      <a:pt x="759" y="614"/>
                    </a:cubicBezTo>
                    <a:cubicBezTo>
                      <a:pt x="743" y="614"/>
                      <a:pt x="727" y="614"/>
                      <a:pt x="711" y="613"/>
                    </a:cubicBezTo>
                    <a:cubicBezTo>
                      <a:pt x="696" y="612"/>
                      <a:pt x="681" y="609"/>
                      <a:pt x="666" y="613"/>
                    </a:cubicBezTo>
                    <a:cubicBezTo>
                      <a:pt x="596" y="632"/>
                      <a:pt x="522" y="627"/>
                      <a:pt x="449" y="638"/>
                    </a:cubicBezTo>
                    <a:cubicBezTo>
                      <a:pt x="441" y="655"/>
                      <a:pt x="433" y="672"/>
                      <a:pt x="421" y="686"/>
                    </a:cubicBezTo>
                    <a:cubicBezTo>
                      <a:pt x="394" y="716"/>
                      <a:pt x="355" y="733"/>
                      <a:pt x="315" y="733"/>
                    </a:cubicBezTo>
                    <a:cubicBezTo>
                      <a:pt x="273" y="733"/>
                      <a:pt x="231" y="712"/>
                      <a:pt x="205" y="678"/>
                    </a:cubicBezTo>
                    <a:cubicBezTo>
                      <a:pt x="187" y="655"/>
                      <a:pt x="180" y="627"/>
                      <a:pt x="177" y="599"/>
                    </a:cubicBezTo>
                    <a:cubicBezTo>
                      <a:pt x="152" y="605"/>
                      <a:pt x="120" y="613"/>
                      <a:pt x="98" y="593"/>
                    </a:cubicBezTo>
                    <a:cubicBezTo>
                      <a:pt x="79" y="578"/>
                      <a:pt x="71" y="554"/>
                      <a:pt x="67" y="531"/>
                    </a:cubicBezTo>
                    <a:cubicBezTo>
                      <a:pt x="45" y="530"/>
                      <a:pt x="23" y="527"/>
                      <a:pt x="1" y="522"/>
                    </a:cubicBezTo>
                    <a:cubicBezTo>
                      <a:pt x="1" y="451"/>
                      <a:pt x="1" y="379"/>
                      <a:pt x="1" y="308"/>
                    </a:cubicBezTo>
                    <a:cubicBezTo>
                      <a:pt x="0" y="290"/>
                      <a:pt x="2" y="266"/>
                      <a:pt x="21" y="257"/>
                    </a:cubicBezTo>
                    <a:cubicBezTo>
                      <a:pt x="45" y="250"/>
                      <a:pt x="71" y="256"/>
                      <a:pt x="95" y="259"/>
                    </a:cubicBezTo>
                    <a:cubicBezTo>
                      <a:pt x="108" y="219"/>
                      <a:pt x="120" y="179"/>
                      <a:pt x="140" y="141"/>
                    </a:cubicBezTo>
                    <a:cubicBezTo>
                      <a:pt x="148" y="126"/>
                      <a:pt x="154" y="110"/>
                      <a:pt x="164" y="97"/>
                    </a:cubicBezTo>
                    <a:cubicBezTo>
                      <a:pt x="171" y="90"/>
                      <a:pt x="182" y="91"/>
                      <a:pt x="191" y="90"/>
                    </a:cubicBezTo>
                    <a:cubicBezTo>
                      <a:pt x="328" y="77"/>
                      <a:pt x="465" y="64"/>
                      <a:pt x="603" y="66"/>
                    </a:cubicBezTo>
                    <a:cubicBezTo>
                      <a:pt x="655" y="66"/>
                      <a:pt x="707" y="64"/>
                      <a:pt x="759" y="68"/>
                    </a:cubicBezTo>
                    <a:cubicBezTo>
                      <a:pt x="773" y="69"/>
                      <a:pt x="787" y="69"/>
                      <a:pt x="801" y="68"/>
                    </a:cubicBezTo>
                    <a:cubicBezTo>
                      <a:pt x="774" y="58"/>
                      <a:pt x="746" y="52"/>
                      <a:pt x="719" y="45"/>
                    </a:cubicBezTo>
                    <a:cubicBezTo>
                      <a:pt x="676" y="34"/>
                      <a:pt x="634" y="20"/>
                      <a:pt x="590" y="13"/>
                    </a:cubicBezTo>
                    <a:cubicBezTo>
                      <a:pt x="590" y="9"/>
                      <a:pt x="590" y="4"/>
                      <a:pt x="590" y="0"/>
                    </a:cubicBezTo>
                    <a:close/>
                    <a:moveTo>
                      <a:pt x="511" y="89"/>
                    </a:moveTo>
                    <a:cubicBezTo>
                      <a:pt x="489" y="91"/>
                      <a:pt x="468" y="89"/>
                      <a:pt x="447" y="90"/>
                    </a:cubicBezTo>
                    <a:cubicBezTo>
                      <a:pt x="395" y="95"/>
                      <a:pt x="343" y="96"/>
                      <a:pt x="291" y="100"/>
                    </a:cubicBezTo>
                    <a:cubicBezTo>
                      <a:pt x="264" y="103"/>
                      <a:pt x="236" y="102"/>
                      <a:pt x="210" y="110"/>
                    </a:cubicBezTo>
                    <a:cubicBezTo>
                      <a:pt x="240" y="116"/>
                      <a:pt x="272" y="112"/>
                      <a:pt x="303" y="114"/>
                    </a:cubicBezTo>
                    <a:cubicBezTo>
                      <a:pt x="313" y="114"/>
                      <a:pt x="324" y="119"/>
                      <a:pt x="328" y="129"/>
                    </a:cubicBezTo>
                    <a:cubicBezTo>
                      <a:pt x="331" y="140"/>
                      <a:pt x="323" y="149"/>
                      <a:pt x="317" y="158"/>
                    </a:cubicBezTo>
                    <a:cubicBezTo>
                      <a:pt x="301" y="180"/>
                      <a:pt x="283" y="201"/>
                      <a:pt x="265" y="222"/>
                    </a:cubicBezTo>
                    <a:cubicBezTo>
                      <a:pt x="254" y="235"/>
                      <a:pt x="241" y="250"/>
                      <a:pt x="223" y="250"/>
                    </a:cubicBezTo>
                    <a:cubicBezTo>
                      <a:pt x="188" y="255"/>
                      <a:pt x="151" y="249"/>
                      <a:pt x="118" y="263"/>
                    </a:cubicBezTo>
                    <a:cubicBezTo>
                      <a:pt x="146" y="268"/>
                      <a:pt x="176" y="263"/>
                      <a:pt x="204" y="272"/>
                    </a:cubicBezTo>
                    <a:cubicBezTo>
                      <a:pt x="215" y="275"/>
                      <a:pt x="209" y="287"/>
                      <a:pt x="204" y="293"/>
                    </a:cubicBezTo>
                    <a:cubicBezTo>
                      <a:pt x="185" y="319"/>
                      <a:pt x="164" y="344"/>
                      <a:pt x="144" y="369"/>
                    </a:cubicBezTo>
                    <a:cubicBezTo>
                      <a:pt x="135" y="383"/>
                      <a:pt x="121" y="392"/>
                      <a:pt x="107" y="400"/>
                    </a:cubicBezTo>
                    <a:cubicBezTo>
                      <a:pt x="106" y="416"/>
                      <a:pt x="104" y="431"/>
                      <a:pt x="96" y="444"/>
                    </a:cubicBezTo>
                    <a:cubicBezTo>
                      <a:pt x="83" y="466"/>
                      <a:pt x="89" y="492"/>
                      <a:pt x="81" y="514"/>
                    </a:cubicBezTo>
                    <a:cubicBezTo>
                      <a:pt x="91" y="517"/>
                      <a:pt x="102" y="518"/>
                      <a:pt x="110" y="525"/>
                    </a:cubicBezTo>
                    <a:cubicBezTo>
                      <a:pt x="117" y="531"/>
                      <a:pt x="119" y="540"/>
                      <a:pt x="123" y="549"/>
                    </a:cubicBezTo>
                    <a:cubicBezTo>
                      <a:pt x="110" y="551"/>
                      <a:pt x="98" y="553"/>
                      <a:pt x="85" y="555"/>
                    </a:cubicBezTo>
                    <a:cubicBezTo>
                      <a:pt x="93" y="570"/>
                      <a:pt x="103" y="586"/>
                      <a:pt x="120" y="591"/>
                    </a:cubicBezTo>
                    <a:cubicBezTo>
                      <a:pt x="133" y="592"/>
                      <a:pt x="142" y="581"/>
                      <a:pt x="152" y="575"/>
                    </a:cubicBezTo>
                    <a:cubicBezTo>
                      <a:pt x="157" y="521"/>
                      <a:pt x="181" y="466"/>
                      <a:pt x="226" y="435"/>
                    </a:cubicBezTo>
                    <a:cubicBezTo>
                      <a:pt x="265" y="408"/>
                      <a:pt x="317" y="405"/>
                      <a:pt x="362" y="417"/>
                    </a:cubicBezTo>
                    <a:cubicBezTo>
                      <a:pt x="393" y="424"/>
                      <a:pt x="423" y="442"/>
                      <a:pt x="442" y="469"/>
                    </a:cubicBezTo>
                    <a:cubicBezTo>
                      <a:pt x="469" y="504"/>
                      <a:pt x="478" y="549"/>
                      <a:pt x="481" y="592"/>
                    </a:cubicBezTo>
                    <a:cubicBezTo>
                      <a:pt x="510" y="593"/>
                      <a:pt x="538" y="588"/>
                      <a:pt x="567" y="587"/>
                    </a:cubicBezTo>
                    <a:cubicBezTo>
                      <a:pt x="726" y="585"/>
                      <a:pt x="884" y="582"/>
                      <a:pt x="1043" y="583"/>
                    </a:cubicBezTo>
                    <a:cubicBezTo>
                      <a:pt x="1068" y="585"/>
                      <a:pt x="1092" y="587"/>
                      <a:pt x="1117" y="586"/>
                    </a:cubicBezTo>
                    <a:cubicBezTo>
                      <a:pt x="1117" y="578"/>
                      <a:pt x="1117" y="570"/>
                      <a:pt x="1117" y="562"/>
                    </a:cubicBezTo>
                    <a:cubicBezTo>
                      <a:pt x="1006" y="562"/>
                      <a:pt x="894" y="562"/>
                      <a:pt x="783" y="563"/>
                    </a:cubicBezTo>
                    <a:cubicBezTo>
                      <a:pt x="696" y="567"/>
                      <a:pt x="610" y="564"/>
                      <a:pt x="523" y="566"/>
                    </a:cubicBezTo>
                    <a:cubicBezTo>
                      <a:pt x="510" y="566"/>
                      <a:pt x="492" y="568"/>
                      <a:pt x="485" y="554"/>
                    </a:cubicBezTo>
                    <a:cubicBezTo>
                      <a:pt x="476" y="538"/>
                      <a:pt x="476" y="519"/>
                      <a:pt x="469" y="501"/>
                    </a:cubicBezTo>
                    <a:cubicBezTo>
                      <a:pt x="460" y="470"/>
                      <a:pt x="434" y="446"/>
                      <a:pt x="407" y="428"/>
                    </a:cubicBezTo>
                    <a:cubicBezTo>
                      <a:pt x="389" y="414"/>
                      <a:pt x="358" y="415"/>
                      <a:pt x="349" y="390"/>
                    </a:cubicBezTo>
                    <a:cubicBezTo>
                      <a:pt x="336" y="355"/>
                      <a:pt x="319" y="319"/>
                      <a:pt x="327" y="281"/>
                    </a:cubicBezTo>
                    <a:cubicBezTo>
                      <a:pt x="337" y="234"/>
                      <a:pt x="358" y="189"/>
                      <a:pt x="383" y="148"/>
                    </a:cubicBezTo>
                    <a:cubicBezTo>
                      <a:pt x="397" y="128"/>
                      <a:pt x="414" y="105"/>
                      <a:pt x="439" y="100"/>
                    </a:cubicBezTo>
                    <a:cubicBezTo>
                      <a:pt x="461" y="96"/>
                      <a:pt x="483" y="99"/>
                      <a:pt x="505" y="98"/>
                    </a:cubicBezTo>
                    <a:cubicBezTo>
                      <a:pt x="526" y="97"/>
                      <a:pt x="546" y="91"/>
                      <a:pt x="567" y="90"/>
                    </a:cubicBezTo>
                    <a:cubicBezTo>
                      <a:pt x="588" y="90"/>
                      <a:pt x="609" y="90"/>
                      <a:pt x="630" y="90"/>
                    </a:cubicBezTo>
                    <a:cubicBezTo>
                      <a:pt x="630" y="89"/>
                      <a:pt x="630" y="87"/>
                      <a:pt x="630" y="86"/>
                    </a:cubicBezTo>
                    <a:cubicBezTo>
                      <a:pt x="590" y="87"/>
                      <a:pt x="550" y="84"/>
                      <a:pt x="511" y="89"/>
                    </a:cubicBezTo>
                    <a:close/>
                    <a:moveTo>
                      <a:pt x="850" y="97"/>
                    </a:moveTo>
                    <a:cubicBezTo>
                      <a:pt x="869" y="106"/>
                      <a:pt x="889" y="113"/>
                      <a:pt x="909" y="120"/>
                    </a:cubicBezTo>
                    <a:cubicBezTo>
                      <a:pt x="909" y="117"/>
                      <a:pt x="909" y="112"/>
                      <a:pt x="909" y="109"/>
                    </a:cubicBezTo>
                    <a:cubicBezTo>
                      <a:pt x="890" y="103"/>
                      <a:pt x="870" y="99"/>
                      <a:pt x="850" y="97"/>
                    </a:cubicBezTo>
                    <a:close/>
                    <a:moveTo>
                      <a:pt x="657" y="97"/>
                    </a:moveTo>
                    <a:cubicBezTo>
                      <a:pt x="663" y="157"/>
                      <a:pt x="681" y="216"/>
                      <a:pt x="682" y="276"/>
                    </a:cubicBezTo>
                    <a:cubicBezTo>
                      <a:pt x="646" y="281"/>
                      <a:pt x="609" y="277"/>
                      <a:pt x="573" y="275"/>
                    </a:cubicBezTo>
                    <a:cubicBezTo>
                      <a:pt x="533" y="273"/>
                      <a:pt x="494" y="274"/>
                      <a:pt x="455" y="271"/>
                    </a:cubicBezTo>
                    <a:cubicBezTo>
                      <a:pt x="428" y="269"/>
                      <a:pt x="402" y="271"/>
                      <a:pt x="375" y="268"/>
                    </a:cubicBezTo>
                    <a:cubicBezTo>
                      <a:pt x="367" y="267"/>
                      <a:pt x="358" y="261"/>
                      <a:pt x="359" y="252"/>
                    </a:cubicBezTo>
                    <a:cubicBezTo>
                      <a:pt x="360" y="230"/>
                      <a:pt x="370" y="209"/>
                      <a:pt x="374" y="188"/>
                    </a:cubicBezTo>
                    <a:cubicBezTo>
                      <a:pt x="365" y="203"/>
                      <a:pt x="357" y="219"/>
                      <a:pt x="351" y="236"/>
                    </a:cubicBezTo>
                    <a:cubicBezTo>
                      <a:pt x="344" y="255"/>
                      <a:pt x="336" y="275"/>
                      <a:pt x="336" y="296"/>
                    </a:cubicBezTo>
                    <a:cubicBezTo>
                      <a:pt x="334" y="327"/>
                      <a:pt x="348" y="356"/>
                      <a:pt x="359" y="384"/>
                    </a:cubicBezTo>
                    <a:cubicBezTo>
                      <a:pt x="366" y="405"/>
                      <a:pt x="390" y="406"/>
                      <a:pt x="407" y="416"/>
                    </a:cubicBezTo>
                    <a:cubicBezTo>
                      <a:pt x="438" y="435"/>
                      <a:pt x="466" y="461"/>
                      <a:pt x="478" y="496"/>
                    </a:cubicBezTo>
                    <a:cubicBezTo>
                      <a:pt x="486" y="514"/>
                      <a:pt x="484" y="537"/>
                      <a:pt x="498" y="553"/>
                    </a:cubicBezTo>
                    <a:cubicBezTo>
                      <a:pt x="514" y="556"/>
                      <a:pt x="531" y="554"/>
                      <a:pt x="547" y="554"/>
                    </a:cubicBezTo>
                    <a:cubicBezTo>
                      <a:pt x="604" y="554"/>
                      <a:pt x="662" y="554"/>
                      <a:pt x="719" y="555"/>
                    </a:cubicBezTo>
                    <a:cubicBezTo>
                      <a:pt x="728" y="528"/>
                      <a:pt x="725" y="500"/>
                      <a:pt x="725" y="472"/>
                    </a:cubicBezTo>
                    <a:cubicBezTo>
                      <a:pt x="724" y="408"/>
                      <a:pt x="723" y="342"/>
                      <a:pt x="704" y="280"/>
                    </a:cubicBezTo>
                    <a:cubicBezTo>
                      <a:pt x="693" y="227"/>
                      <a:pt x="684" y="175"/>
                      <a:pt x="673" y="122"/>
                    </a:cubicBezTo>
                    <a:cubicBezTo>
                      <a:pt x="671" y="112"/>
                      <a:pt x="664" y="104"/>
                      <a:pt x="657" y="97"/>
                    </a:cubicBezTo>
                    <a:close/>
                    <a:moveTo>
                      <a:pt x="680" y="103"/>
                    </a:moveTo>
                    <a:cubicBezTo>
                      <a:pt x="693" y="173"/>
                      <a:pt x="708" y="244"/>
                      <a:pt x="722" y="314"/>
                    </a:cubicBezTo>
                    <a:cubicBezTo>
                      <a:pt x="732" y="308"/>
                      <a:pt x="743" y="301"/>
                      <a:pt x="755" y="302"/>
                    </a:cubicBezTo>
                    <a:cubicBezTo>
                      <a:pt x="771" y="304"/>
                      <a:pt x="786" y="305"/>
                      <a:pt x="802" y="305"/>
                    </a:cubicBezTo>
                    <a:cubicBezTo>
                      <a:pt x="811" y="306"/>
                      <a:pt x="820" y="311"/>
                      <a:pt x="821" y="320"/>
                    </a:cubicBezTo>
                    <a:cubicBezTo>
                      <a:pt x="811" y="335"/>
                      <a:pt x="791" y="326"/>
                      <a:pt x="775" y="327"/>
                    </a:cubicBezTo>
                    <a:cubicBezTo>
                      <a:pt x="759" y="330"/>
                      <a:pt x="743" y="330"/>
                      <a:pt x="727" y="325"/>
                    </a:cubicBezTo>
                    <a:cubicBezTo>
                      <a:pt x="732" y="387"/>
                      <a:pt x="739" y="450"/>
                      <a:pt x="736" y="512"/>
                    </a:cubicBezTo>
                    <a:cubicBezTo>
                      <a:pt x="735" y="525"/>
                      <a:pt x="733" y="538"/>
                      <a:pt x="734" y="550"/>
                    </a:cubicBezTo>
                    <a:cubicBezTo>
                      <a:pt x="760" y="558"/>
                      <a:pt x="788" y="551"/>
                      <a:pt x="815" y="551"/>
                    </a:cubicBezTo>
                    <a:cubicBezTo>
                      <a:pt x="896" y="551"/>
                      <a:pt x="978" y="551"/>
                      <a:pt x="1059" y="550"/>
                    </a:cubicBezTo>
                    <a:cubicBezTo>
                      <a:pt x="1077" y="550"/>
                      <a:pt x="1095" y="552"/>
                      <a:pt x="1113" y="549"/>
                    </a:cubicBezTo>
                    <a:cubicBezTo>
                      <a:pt x="1119" y="530"/>
                      <a:pt x="1119" y="510"/>
                      <a:pt x="1121" y="491"/>
                    </a:cubicBezTo>
                    <a:cubicBezTo>
                      <a:pt x="1122" y="438"/>
                      <a:pt x="1123" y="385"/>
                      <a:pt x="1121" y="332"/>
                    </a:cubicBezTo>
                    <a:cubicBezTo>
                      <a:pt x="1120" y="312"/>
                      <a:pt x="1118" y="290"/>
                      <a:pt x="1106" y="273"/>
                    </a:cubicBezTo>
                    <a:cubicBezTo>
                      <a:pt x="1098" y="262"/>
                      <a:pt x="1087" y="254"/>
                      <a:pt x="1076" y="247"/>
                    </a:cubicBezTo>
                    <a:cubicBezTo>
                      <a:pt x="1083" y="260"/>
                      <a:pt x="1098" y="271"/>
                      <a:pt x="1097" y="287"/>
                    </a:cubicBezTo>
                    <a:cubicBezTo>
                      <a:pt x="1089" y="300"/>
                      <a:pt x="1072" y="297"/>
                      <a:pt x="1059" y="297"/>
                    </a:cubicBezTo>
                    <a:cubicBezTo>
                      <a:pt x="1026" y="293"/>
                      <a:pt x="992" y="294"/>
                      <a:pt x="959" y="293"/>
                    </a:cubicBezTo>
                    <a:cubicBezTo>
                      <a:pt x="907" y="290"/>
                      <a:pt x="855" y="287"/>
                      <a:pt x="803" y="286"/>
                    </a:cubicBezTo>
                    <a:cubicBezTo>
                      <a:pt x="779" y="285"/>
                      <a:pt x="753" y="287"/>
                      <a:pt x="730" y="278"/>
                    </a:cubicBezTo>
                    <a:cubicBezTo>
                      <a:pt x="720" y="227"/>
                      <a:pt x="707" y="177"/>
                      <a:pt x="696" y="126"/>
                    </a:cubicBezTo>
                    <a:cubicBezTo>
                      <a:pt x="693" y="117"/>
                      <a:pt x="696" y="107"/>
                      <a:pt x="700" y="99"/>
                    </a:cubicBezTo>
                    <a:cubicBezTo>
                      <a:pt x="694" y="100"/>
                      <a:pt x="687" y="102"/>
                      <a:pt x="680" y="103"/>
                    </a:cubicBezTo>
                    <a:close/>
                    <a:moveTo>
                      <a:pt x="172" y="105"/>
                    </a:moveTo>
                    <a:cubicBezTo>
                      <a:pt x="172" y="107"/>
                      <a:pt x="172" y="110"/>
                      <a:pt x="172" y="111"/>
                    </a:cubicBezTo>
                    <a:cubicBezTo>
                      <a:pt x="178" y="111"/>
                      <a:pt x="184" y="111"/>
                      <a:pt x="190" y="111"/>
                    </a:cubicBezTo>
                    <a:cubicBezTo>
                      <a:pt x="190" y="109"/>
                      <a:pt x="190" y="107"/>
                      <a:pt x="190" y="105"/>
                    </a:cubicBezTo>
                    <a:cubicBezTo>
                      <a:pt x="184" y="105"/>
                      <a:pt x="178" y="105"/>
                      <a:pt x="172" y="105"/>
                    </a:cubicBezTo>
                    <a:close/>
                    <a:moveTo>
                      <a:pt x="455" y="117"/>
                    </a:moveTo>
                    <a:cubicBezTo>
                      <a:pt x="432" y="121"/>
                      <a:pt x="415" y="138"/>
                      <a:pt x="404" y="157"/>
                    </a:cubicBezTo>
                    <a:cubicBezTo>
                      <a:pt x="399" y="166"/>
                      <a:pt x="401" y="176"/>
                      <a:pt x="402" y="185"/>
                    </a:cubicBezTo>
                    <a:cubicBezTo>
                      <a:pt x="406" y="209"/>
                      <a:pt x="411" y="234"/>
                      <a:pt x="415" y="258"/>
                    </a:cubicBezTo>
                    <a:cubicBezTo>
                      <a:pt x="500" y="264"/>
                      <a:pt x="586" y="265"/>
                      <a:pt x="671" y="267"/>
                    </a:cubicBezTo>
                    <a:cubicBezTo>
                      <a:pt x="671" y="233"/>
                      <a:pt x="661" y="201"/>
                      <a:pt x="657" y="168"/>
                    </a:cubicBezTo>
                    <a:cubicBezTo>
                      <a:pt x="654" y="149"/>
                      <a:pt x="651" y="130"/>
                      <a:pt x="649" y="111"/>
                    </a:cubicBezTo>
                    <a:cubicBezTo>
                      <a:pt x="607" y="108"/>
                      <a:pt x="565" y="111"/>
                      <a:pt x="523" y="113"/>
                    </a:cubicBezTo>
                    <a:cubicBezTo>
                      <a:pt x="500" y="114"/>
                      <a:pt x="477" y="112"/>
                      <a:pt x="455" y="117"/>
                    </a:cubicBezTo>
                    <a:close/>
                    <a:moveTo>
                      <a:pt x="704" y="114"/>
                    </a:moveTo>
                    <a:cubicBezTo>
                      <a:pt x="713" y="152"/>
                      <a:pt x="722" y="191"/>
                      <a:pt x="730" y="229"/>
                    </a:cubicBezTo>
                    <a:cubicBezTo>
                      <a:pt x="734" y="243"/>
                      <a:pt x="736" y="257"/>
                      <a:pt x="742" y="269"/>
                    </a:cubicBezTo>
                    <a:cubicBezTo>
                      <a:pt x="771" y="277"/>
                      <a:pt x="801" y="273"/>
                      <a:pt x="831" y="277"/>
                    </a:cubicBezTo>
                    <a:cubicBezTo>
                      <a:pt x="894" y="278"/>
                      <a:pt x="958" y="282"/>
                      <a:pt x="1021" y="285"/>
                    </a:cubicBezTo>
                    <a:cubicBezTo>
                      <a:pt x="1011" y="263"/>
                      <a:pt x="1014" y="238"/>
                      <a:pt x="1019" y="215"/>
                    </a:cubicBezTo>
                    <a:cubicBezTo>
                      <a:pt x="990" y="192"/>
                      <a:pt x="960" y="170"/>
                      <a:pt x="928" y="151"/>
                    </a:cubicBezTo>
                    <a:cubicBezTo>
                      <a:pt x="885" y="125"/>
                      <a:pt x="835" y="118"/>
                      <a:pt x="786" y="114"/>
                    </a:cubicBezTo>
                    <a:cubicBezTo>
                      <a:pt x="759" y="114"/>
                      <a:pt x="731" y="109"/>
                      <a:pt x="704" y="114"/>
                    </a:cubicBezTo>
                    <a:close/>
                    <a:moveTo>
                      <a:pt x="926" y="113"/>
                    </a:moveTo>
                    <a:cubicBezTo>
                      <a:pt x="946" y="129"/>
                      <a:pt x="971" y="137"/>
                      <a:pt x="992" y="151"/>
                    </a:cubicBezTo>
                    <a:cubicBezTo>
                      <a:pt x="1027" y="174"/>
                      <a:pt x="1061" y="200"/>
                      <a:pt x="1094" y="224"/>
                    </a:cubicBezTo>
                    <a:cubicBezTo>
                      <a:pt x="1119" y="243"/>
                      <a:pt x="1144" y="268"/>
                      <a:pt x="1178" y="267"/>
                    </a:cubicBezTo>
                    <a:cubicBezTo>
                      <a:pt x="1163" y="249"/>
                      <a:pt x="1142" y="238"/>
                      <a:pt x="1123" y="224"/>
                    </a:cubicBezTo>
                    <a:cubicBezTo>
                      <a:pt x="1072" y="189"/>
                      <a:pt x="1019" y="157"/>
                      <a:pt x="965" y="126"/>
                    </a:cubicBezTo>
                    <a:cubicBezTo>
                      <a:pt x="953" y="119"/>
                      <a:pt x="940" y="115"/>
                      <a:pt x="926" y="113"/>
                    </a:cubicBezTo>
                    <a:close/>
                    <a:moveTo>
                      <a:pt x="165" y="121"/>
                    </a:moveTo>
                    <a:cubicBezTo>
                      <a:pt x="141" y="161"/>
                      <a:pt x="125" y="204"/>
                      <a:pt x="112" y="248"/>
                    </a:cubicBezTo>
                    <a:cubicBezTo>
                      <a:pt x="114" y="247"/>
                      <a:pt x="117" y="246"/>
                      <a:pt x="119" y="245"/>
                    </a:cubicBezTo>
                    <a:cubicBezTo>
                      <a:pt x="132" y="201"/>
                      <a:pt x="157" y="161"/>
                      <a:pt x="179" y="121"/>
                    </a:cubicBezTo>
                    <a:cubicBezTo>
                      <a:pt x="174" y="121"/>
                      <a:pt x="169" y="121"/>
                      <a:pt x="165" y="121"/>
                    </a:cubicBezTo>
                    <a:close/>
                    <a:moveTo>
                      <a:pt x="184" y="134"/>
                    </a:moveTo>
                    <a:cubicBezTo>
                      <a:pt x="162" y="169"/>
                      <a:pt x="142" y="206"/>
                      <a:pt x="130" y="245"/>
                    </a:cubicBezTo>
                    <a:cubicBezTo>
                      <a:pt x="146" y="245"/>
                      <a:pt x="162" y="244"/>
                      <a:pt x="178" y="243"/>
                    </a:cubicBezTo>
                    <a:cubicBezTo>
                      <a:pt x="176" y="234"/>
                      <a:pt x="171" y="225"/>
                      <a:pt x="175" y="216"/>
                    </a:cubicBezTo>
                    <a:cubicBezTo>
                      <a:pt x="189" y="184"/>
                      <a:pt x="208" y="154"/>
                      <a:pt x="225" y="123"/>
                    </a:cubicBezTo>
                    <a:cubicBezTo>
                      <a:pt x="211" y="123"/>
                      <a:pt x="192" y="118"/>
                      <a:pt x="184" y="134"/>
                    </a:cubicBezTo>
                    <a:close/>
                    <a:moveTo>
                      <a:pt x="304" y="125"/>
                    </a:moveTo>
                    <a:cubicBezTo>
                      <a:pt x="306" y="130"/>
                      <a:pt x="309" y="135"/>
                      <a:pt x="311" y="140"/>
                    </a:cubicBezTo>
                    <a:cubicBezTo>
                      <a:pt x="309" y="146"/>
                      <a:pt x="306" y="151"/>
                      <a:pt x="304" y="157"/>
                    </a:cubicBezTo>
                    <a:cubicBezTo>
                      <a:pt x="310" y="149"/>
                      <a:pt x="319" y="141"/>
                      <a:pt x="318" y="130"/>
                    </a:cubicBezTo>
                    <a:cubicBezTo>
                      <a:pt x="313" y="128"/>
                      <a:pt x="309" y="126"/>
                      <a:pt x="304" y="125"/>
                    </a:cubicBezTo>
                    <a:close/>
                    <a:moveTo>
                      <a:pt x="232" y="133"/>
                    </a:moveTo>
                    <a:cubicBezTo>
                      <a:pt x="214" y="164"/>
                      <a:pt x="195" y="195"/>
                      <a:pt x="182" y="229"/>
                    </a:cubicBezTo>
                    <a:cubicBezTo>
                      <a:pt x="198" y="229"/>
                      <a:pt x="214" y="231"/>
                      <a:pt x="229" y="226"/>
                    </a:cubicBezTo>
                    <a:cubicBezTo>
                      <a:pt x="243" y="221"/>
                      <a:pt x="251" y="208"/>
                      <a:pt x="260" y="196"/>
                    </a:cubicBezTo>
                    <a:cubicBezTo>
                      <a:pt x="271" y="181"/>
                      <a:pt x="283" y="166"/>
                      <a:pt x="294" y="150"/>
                    </a:cubicBezTo>
                    <a:cubicBezTo>
                      <a:pt x="296" y="146"/>
                      <a:pt x="301" y="140"/>
                      <a:pt x="297" y="135"/>
                    </a:cubicBezTo>
                    <a:cubicBezTo>
                      <a:pt x="275" y="132"/>
                      <a:pt x="254" y="133"/>
                      <a:pt x="232" y="133"/>
                    </a:cubicBezTo>
                    <a:close/>
                    <a:moveTo>
                      <a:pt x="369" y="257"/>
                    </a:moveTo>
                    <a:cubicBezTo>
                      <a:pt x="380" y="257"/>
                      <a:pt x="392" y="257"/>
                      <a:pt x="403" y="257"/>
                    </a:cubicBezTo>
                    <a:cubicBezTo>
                      <a:pt x="400" y="233"/>
                      <a:pt x="397" y="208"/>
                      <a:pt x="391" y="185"/>
                    </a:cubicBezTo>
                    <a:cubicBezTo>
                      <a:pt x="379" y="207"/>
                      <a:pt x="369" y="231"/>
                      <a:pt x="369" y="257"/>
                    </a:cubicBezTo>
                    <a:close/>
                    <a:moveTo>
                      <a:pt x="1028" y="272"/>
                    </a:moveTo>
                    <a:cubicBezTo>
                      <a:pt x="1040" y="274"/>
                      <a:pt x="1056" y="278"/>
                      <a:pt x="1065" y="266"/>
                    </a:cubicBezTo>
                    <a:cubicBezTo>
                      <a:pt x="1071" y="246"/>
                      <a:pt x="1053" y="232"/>
                      <a:pt x="1038" y="223"/>
                    </a:cubicBezTo>
                    <a:cubicBezTo>
                      <a:pt x="1027" y="237"/>
                      <a:pt x="1029" y="255"/>
                      <a:pt x="1028" y="272"/>
                    </a:cubicBezTo>
                    <a:close/>
                    <a:moveTo>
                      <a:pt x="1075" y="228"/>
                    </a:moveTo>
                    <a:cubicBezTo>
                      <a:pt x="1093" y="250"/>
                      <a:pt x="1123" y="265"/>
                      <a:pt x="1127" y="296"/>
                    </a:cubicBezTo>
                    <a:cubicBezTo>
                      <a:pt x="1136" y="345"/>
                      <a:pt x="1131" y="395"/>
                      <a:pt x="1132" y="444"/>
                    </a:cubicBezTo>
                    <a:cubicBezTo>
                      <a:pt x="1133" y="493"/>
                      <a:pt x="1123" y="541"/>
                      <a:pt x="1125" y="589"/>
                    </a:cubicBezTo>
                    <a:cubicBezTo>
                      <a:pt x="1131" y="589"/>
                      <a:pt x="1138" y="589"/>
                      <a:pt x="1144" y="589"/>
                    </a:cubicBezTo>
                    <a:cubicBezTo>
                      <a:pt x="1147" y="556"/>
                      <a:pt x="1152" y="522"/>
                      <a:pt x="1167" y="493"/>
                    </a:cubicBezTo>
                    <a:cubicBezTo>
                      <a:pt x="1189" y="450"/>
                      <a:pt x="1232" y="420"/>
                      <a:pt x="1279" y="411"/>
                    </a:cubicBezTo>
                    <a:cubicBezTo>
                      <a:pt x="1321" y="406"/>
                      <a:pt x="1367" y="411"/>
                      <a:pt x="1403" y="436"/>
                    </a:cubicBezTo>
                    <a:cubicBezTo>
                      <a:pt x="1436" y="459"/>
                      <a:pt x="1458" y="497"/>
                      <a:pt x="1465" y="537"/>
                    </a:cubicBezTo>
                    <a:cubicBezTo>
                      <a:pt x="1468" y="547"/>
                      <a:pt x="1469" y="561"/>
                      <a:pt x="1481" y="566"/>
                    </a:cubicBezTo>
                    <a:cubicBezTo>
                      <a:pt x="1505" y="578"/>
                      <a:pt x="1537" y="567"/>
                      <a:pt x="1552" y="545"/>
                    </a:cubicBezTo>
                    <a:cubicBezTo>
                      <a:pt x="1558" y="535"/>
                      <a:pt x="1546" y="527"/>
                      <a:pt x="1541" y="518"/>
                    </a:cubicBezTo>
                    <a:cubicBezTo>
                      <a:pt x="1533" y="521"/>
                      <a:pt x="1525" y="527"/>
                      <a:pt x="1516" y="525"/>
                    </a:cubicBezTo>
                    <a:cubicBezTo>
                      <a:pt x="1503" y="518"/>
                      <a:pt x="1508" y="499"/>
                      <a:pt x="1512" y="488"/>
                    </a:cubicBezTo>
                    <a:cubicBezTo>
                      <a:pt x="1520" y="469"/>
                      <a:pt x="1544" y="475"/>
                      <a:pt x="1560" y="469"/>
                    </a:cubicBezTo>
                    <a:cubicBezTo>
                      <a:pt x="1563" y="456"/>
                      <a:pt x="1563" y="442"/>
                      <a:pt x="1561" y="429"/>
                    </a:cubicBezTo>
                    <a:cubicBezTo>
                      <a:pt x="1561" y="422"/>
                      <a:pt x="1553" y="419"/>
                      <a:pt x="1547" y="416"/>
                    </a:cubicBezTo>
                    <a:cubicBezTo>
                      <a:pt x="1525" y="407"/>
                      <a:pt x="1502" y="403"/>
                      <a:pt x="1480" y="395"/>
                    </a:cubicBezTo>
                    <a:cubicBezTo>
                      <a:pt x="1438" y="382"/>
                      <a:pt x="1401" y="358"/>
                      <a:pt x="1366" y="332"/>
                    </a:cubicBezTo>
                    <a:cubicBezTo>
                      <a:pt x="1358" y="326"/>
                      <a:pt x="1350" y="319"/>
                      <a:pt x="1344" y="311"/>
                    </a:cubicBezTo>
                    <a:cubicBezTo>
                      <a:pt x="1352" y="305"/>
                      <a:pt x="1362" y="307"/>
                      <a:pt x="1371" y="308"/>
                    </a:cubicBezTo>
                    <a:cubicBezTo>
                      <a:pt x="1407" y="313"/>
                      <a:pt x="1443" y="319"/>
                      <a:pt x="1477" y="330"/>
                    </a:cubicBezTo>
                    <a:cubicBezTo>
                      <a:pt x="1495" y="335"/>
                      <a:pt x="1507" y="350"/>
                      <a:pt x="1521" y="362"/>
                    </a:cubicBezTo>
                    <a:cubicBezTo>
                      <a:pt x="1520" y="354"/>
                      <a:pt x="1522" y="345"/>
                      <a:pt x="1517" y="338"/>
                    </a:cubicBezTo>
                    <a:cubicBezTo>
                      <a:pt x="1508" y="326"/>
                      <a:pt x="1492" y="321"/>
                      <a:pt x="1478" y="317"/>
                    </a:cubicBezTo>
                    <a:cubicBezTo>
                      <a:pt x="1419" y="301"/>
                      <a:pt x="1360" y="288"/>
                      <a:pt x="1299" y="280"/>
                    </a:cubicBezTo>
                    <a:cubicBezTo>
                      <a:pt x="1268" y="276"/>
                      <a:pt x="1235" y="267"/>
                      <a:pt x="1205" y="281"/>
                    </a:cubicBezTo>
                    <a:cubicBezTo>
                      <a:pt x="1183" y="279"/>
                      <a:pt x="1161" y="279"/>
                      <a:pt x="1142" y="270"/>
                    </a:cubicBezTo>
                    <a:cubicBezTo>
                      <a:pt x="1116" y="261"/>
                      <a:pt x="1098" y="240"/>
                      <a:pt x="1075" y="228"/>
                    </a:cubicBezTo>
                    <a:close/>
                    <a:moveTo>
                      <a:pt x="16" y="284"/>
                    </a:moveTo>
                    <a:cubicBezTo>
                      <a:pt x="13" y="311"/>
                      <a:pt x="15" y="337"/>
                      <a:pt x="14" y="364"/>
                    </a:cubicBezTo>
                    <a:cubicBezTo>
                      <a:pt x="15" y="413"/>
                      <a:pt x="13" y="463"/>
                      <a:pt x="16" y="512"/>
                    </a:cubicBezTo>
                    <a:cubicBezTo>
                      <a:pt x="30" y="515"/>
                      <a:pt x="44" y="519"/>
                      <a:pt x="59" y="517"/>
                    </a:cubicBezTo>
                    <a:cubicBezTo>
                      <a:pt x="73" y="508"/>
                      <a:pt x="74" y="491"/>
                      <a:pt x="74" y="476"/>
                    </a:cubicBezTo>
                    <a:cubicBezTo>
                      <a:pt x="74" y="457"/>
                      <a:pt x="85" y="440"/>
                      <a:pt x="85" y="420"/>
                    </a:cubicBezTo>
                    <a:cubicBezTo>
                      <a:pt x="85" y="381"/>
                      <a:pt x="82" y="342"/>
                      <a:pt x="88" y="303"/>
                    </a:cubicBezTo>
                    <a:cubicBezTo>
                      <a:pt x="90" y="292"/>
                      <a:pt x="86" y="281"/>
                      <a:pt x="83" y="270"/>
                    </a:cubicBezTo>
                    <a:cubicBezTo>
                      <a:pt x="65" y="268"/>
                      <a:pt x="48" y="265"/>
                      <a:pt x="31" y="267"/>
                    </a:cubicBezTo>
                    <a:cubicBezTo>
                      <a:pt x="23" y="268"/>
                      <a:pt x="17" y="276"/>
                      <a:pt x="16" y="284"/>
                    </a:cubicBezTo>
                    <a:close/>
                    <a:moveTo>
                      <a:pt x="1062" y="286"/>
                    </a:moveTo>
                    <a:cubicBezTo>
                      <a:pt x="1070" y="286"/>
                      <a:pt x="1079" y="286"/>
                      <a:pt x="1087" y="286"/>
                    </a:cubicBezTo>
                    <a:cubicBezTo>
                      <a:pt x="1086" y="282"/>
                      <a:pt x="1085" y="278"/>
                      <a:pt x="1084" y="274"/>
                    </a:cubicBezTo>
                    <a:cubicBezTo>
                      <a:pt x="1075" y="273"/>
                      <a:pt x="1068" y="281"/>
                      <a:pt x="1062" y="286"/>
                    </a:cubicBezTo>
                    <a:close/>
                    <a:moveTo>
                      <a:pt x="114" y="280"/>
                    </a:moveTo>
                    <a:cubicBezTo>
                      <a:pt x="108" y="291"/>
                      <a:pt x="109" y="304"/>
                      <a:pt x="108" y="316"/>
                    </a:cubicBezTo>
                    <a:cubicBezTo>
                      <a:pt x="108" y="339"/>
                      <a:pt x="105" y="363"/>
                      <a:pt x="107" y="386"/>
                    </a:cubicBezTo>
                    <a:cubicBezTo>
                      <a:pt x="119" y="380"/>
                      <a:pt x="129" y="372"/>
                      <a:pt x="137" y="362"/>
                    </a:cubicBezTo>
                    <a:cubicBezTo>
                      <a:pt x="157" y="335"/>
                      <a:pt x="179" y="309"/>
                      <a:pt x="198" y="282"/>
                    </a:cubicBezTo>
                    <a:cubicBezTo>
                      <a:pt x="171" y="277"/>
                      <a:pt x="142" y="273"/>
                      <a:pt x="114" y="280"/>
                    </a:cubicBezTo>
                    <a:close/>
                    <a:moveTo>
                      <a:pt x="1370" y="321"/>
                    </a:moveTo>
                    <a:cubicBezTo>
                      <a:pt x="1389" y="338"/>
                      <a:pt x="1411" y="349"/>
                      <a:pt x="1433" y="362"/>
                    </a:cubicBezTo>
                    <a:cubicBezTo>
                      <a:pt x="1460" y="378"/>
                      <a:pt x="1490" y="388"/>
                      <a:pt x="1520" y="395"/>
                    </a:cubicBezTo>
                    <a:cubicBezTo>
                      <a:pt x="1512" y="373"/>
                      <a:pt x="1501" y="349"/>
                      <a:pt x="1477" y="341"/>
                    </a:cubicBezTo>
                    <a:cubicBezTo>
                      <a:pt x="1442" y="330"/>
                      <a:pt x="1406" y="321"/>
                      <a:pt x="1370" y="321"/>
                    </a:cubicBezTo>
                    <a:close/>
                    <a:moveTo>
                      <a:pt x="1212" y="457"/>
                    </a:moveTo>
                    <a:cubicBezTo>
                      <a:pt x="1176" y="487"/>
                      <a:pt x="1158" y="536"/>
                      <a:pt x="1161" y="582"/>
                    </a:cubicBezTo>
                    <a:cubicBezTo>
                      <a:pt x="1172" y="573"/>
                      <a:pt x="1176" y="560"/>
                      <a:pt x="1179" y="547"/>
                    </a:cubicBezTo>
                    <a:cubicBezTo>
                      <a:pt x="1185" y="517"/>
                      <a:pt x="1204" y="491"/>
                      <a:pt x="1228" y="473"/>
                    </a:cubicBezTo>
                    <a:cubicBezTo>
                      <a:pt x="1281" y="430"/>
                      <a:pt x="1367" y="436"/>
                      <a:pt x="1413" y="486"/>
                    </a:cubicBezTo>
                    <a:cubicBezTo>
                      <a:pt x="1441" y="514"/>
                      <a:pt x="1453" y="555"/>
                      <a:pt x="1450" y="593"/>
                    </a:cubicBezTo>
                    <a:cubicBezTo>
                      <a:pt x="1456" y="590"/>
                      <a:pt x="1462" y="586"/>
                      <a:pt x="1468" y="582"/>
                    </a:cubicBezTo>
                    <a:cubicBezTo>
                      <a:pt x="1452" y="558"/>
                      <a:pt x="1453" y="527"/>
                      <a:pt x="1441" y="502"/>
                    </a:cubicBezTo>
                    <a:cubicBezTo>
                      <a:pt x="1427" y="469"/>
                      <a:pt x="1399" y="442"/>
                      <a:pt x="1364" y="431"/>
                    </a:cubicBezTo>
                    <a:cubicBezTo>
                      <a:pt x="1314" y="412"/>
                      <a:pt x="1253" y="421"/>
                      <a:pt x="1212" y="457"/>
                    </a:cubicBezTo>
                    <a:close/>
                    <a:moveTo>
                      <a:pt x="254" y="434"/>
                    </a:moveTo>
                    <a:cubicBezTo>
                      <a:pt x="202" y="456"/>
                      <a:pt x="172" y="512"/>
                      <a:pt x="167" y="565"/>
                    </a:cubicBezTo>
                    <a:cubicBezTo>
                      <a:pt x="180" y="559"/>
                      <a:pt x="188" y="547"/>
                      <a:pt x="194" y="535"/>
                    </a:cubicBezTo>
                    <a:cubicBezTo>
                      <a:pt x="221" y="480"/>
                      <a:pt x="288" y="449"/>
                      <a:pt x="347" y="464"/>
                    </a:cubicBezTo>
                    <a:cubicBezTo>
                      <a:pt x="394" y="474"/>
                      <a:pt x="436" y="511"/>
                      <a:pt x="449" y="558"/>
                    </a:cubicBezTo>
                    <a:cubicBezTo>
                      <a:pt x="453" y="571"/>
                      <a:pt x="451" y="588"/>
                      <a:pt x="465" y="594"/>
                    </a:cubicBezTo>
                    <a:cubicBezTo>
                      <a:pt x="468" y="557"/>
                      <a:pt x="459" y="519"/>
                      <a:pt x="440" y="487"/>
                    </a:cubicBezTo>
                    <a:cubicBezTo>
                      <a:pt x="418" y="449"/>
                      <a:pt x="375" y="425"/>
                      <a:pt x="331" y="425"/>
                    </a:cubicBezTo>
                    <a:cubicBezTo>
                      <a:pt x="305" y="424"/>
                      <a:pt x="278" y="423"/>
                      <a:pt x="254" y="434"/>
                    </a:cubicBezTo>
                    <a:close/>
                    <a:moveTo>
                      <a:pt x="1289" y="459"/>
                    </a:moveTo>
                    <a:cubicBezTo>
                      <a:pt x="1251" y="465"/>
                      <a:pt x="1217" y="491"/>
                      <a:pt x="1200" y="525"/>
                    </a:cubicBezTo>
                    <a:cubicBezTo>
                      <a:pt x="1186" y="550"/>
                      <a:pt x="1186" y="579"/>
                      <a:pt x="1190" y="607"/>
                    </a:cubicBezTo>
                    <a:cubicBezTo>
                      <a:pt x="1197" y="640"/>
                      <a:pt x="1220" y="669"/>
                      <a:pt x="1249" y="686"/>
                    </a:cubicBezTo>
                    <a:cubicBezTo>
                      <a:pt x="1276" y="702"/>
                      <a:pt x="1308" y="705"/>
                      <a:pt x="1339" y="700"/>
                    </a:cubicBezTo>
                    <a:cubicBezTo>
                      <a:pt x="1394" y="690"/>
                      <a:pt x="1440" y="637"/>
                      <a:pt x="1438" y="580"/>
                    </a:cubicBezTo>
                    <a:cubicBezTo>
                      <a:pt x="1440" y="533"/>
                      <a:pt x="1409" y="488"/>
                      <a:pt x="1367" y="468"/>
                    </a:cubicBezTo>
                    <a:cubicBezTo>
                      <a:pt x="1343" y="456"/>
                      <a:pt x="1315" y="455"/>
                      <a:pt x="1289" y="459"/>
                    </a:cubicBezTo>
                    <a:close/>
                    <a:moveTo>
                      <a:pt x="293" y="475"/>
                    </a:moveTo>
                    <a:cubicBezTo>
                      <a:pt x="235" y="485"/>
                      <a:pt x="187" y="541"/>
                      <a:pt x="192" y="600"/>
                    </a:cubicBezTo>
                    <a:cubicBezTo>
                      <a:pt x="190" y="645"/>
                      <a:pt x="220" y="687"/>
                      <a:pt x="260" y="707"/>
                    </a:cubicBezTo>
                    <a:cubicBezTo>
                      <a:pt x="287" y="722"/>
                      <a:pt x="319" y="721"/>
                      <a:pt x="349" y="716"/>
                    </a:cubicBezTo>
                    <a:cubicBezTo>
                      <a:pt x="401" y="703"/>
                      <a:pt x="445" y="652"/>
                      <a:pt x="442" y="596"/>
                    </a:cubicBezTo>
                    <a:cubicBezTo>
                      <a:pt x="443" y="549"/>
                      <a:pt x="412" y="504"/>
                      <a:pt x="370" y="485"/>
                    </a:cubicBezTo>
                    <a:cubicBezTo>
                      <a:pt x="346" y="473"/>
                      <a:pt x="319" y="471"/>
                      <a:pt x="293" y="475"/>
                    </a:cubicBezTo>
                    <a:close/>
                    <a:moveTo>
                      <a:pt x="152" y="593"/>
                    </a:moveTo>
                    <a:cubicBezTo>
                      <a:pt x="163" y="589"/>
                      <a:pt x="175" y="584"/>
                      <a:pt x="180" y="572"/>
                    </a:cubicBezTo>
                    <a:cubicBezTo>
                      <a:pt x="170" y="578"/>
                      <a:pt x="160" y="585"/>
                      <a:pt x="152" y="593"/>
                    </a:cubicBezTo>
                    <a:close/>
                    <a:moveTo>
                      <a:pt x="699" y="603"/>
                    </a:moveTo>
                    <a:cubicBezTo>
                      <a:pt x="733" y="602"/>
                      <a:pt x="769" y="596"/>
                      <a:pt x="802" y="607"/>
                    </a:cubicBezTo>
                    <a:cubicBezTo>
                      <a:pt x="826" y="613"/>
                      <a:pt x="851" y="610"/>
                      <a:pt x="875" y="610"/>
                    </a:cubicBezTo>
                    <a:cubicBezTo>
                      <a:pt x="901" y="610"/>
                      <a:pt x="930" y="616"/>
                      <a:pt x="951" y="598"/>
                    </a:cubicBezTo>
                    <a:cubicBezTo>
                      <a:pt x="883" y="599"/>
                      <a:pt x="815" y="598"/>
                      <a:pt x="747" y="599"/>
                    </a:cubicBezTo>
                    <a:cubicBezTo>
                      <a:pt x="731" y="599"/>
                      <a:pt x="715" y="601"/>
                      <a:pt x="699" y="603"/>
                    </a:cubicBezTo>
                    <a:close/>
                    <a:moveTo>
                      <a:pt x="453" y="602"/>
                    </a:moveTo>
                    <a:cubicBezTo>
                      <a:pt x="453" y="606"/>
                      <a:pt x="453" y="610"/>
                      <a:pt x="453" y="614"/>
                    </a:cubicBezTo>
                    <a:cubicBezTo>
                      <a:pt x="474" y="615"/>
                      <a:pt x="495" y="615"/>
                      <a:pt x="517" y="613"/>
                    </a:cubicBezTo>
                    <a:cubicBezTo>
                      <a:pt x="497" y="604"/>
                      <a:pt x="474" y="606"/>
                      <a:pt x="453" y="602"/>
                    </a:cubicBezTo>
                    <a:close/>
                    <a:moveTo>
                      <a:pt x="530" y="604"/>
                    </a:moveTo>
                    <a:cubicBezTo>
                      <a:pt x="532" y="610"/>
                      <a:pt x="535" y="615"/>
                      <a:pt x="537" y="621"/>
                    </a:cubicBezTo>
                    <a:cubicBezTo>
                      <a:pt x="543" y="615"/>
                      <a:pt x="548" y="608"/>
                      <a:pt x="552" y="601"/>
                    </a:cubicBezTo>
                    <a:cubicBezTo>
                      <a:pt x="545" y="602"/>
                      <a:pt x="537" y="603"/>
                      <a:pt x="530" y="604"/>
                    </a:cubicBezTo>
                    <a:close/>
                    <a:moveTo>
                      <a:pt x="561" y="611"/>
                    </a:moveTo>
                    <a:cubicBezTo>
                      <a:pt x="572" y="612"/>
                      <a:pt x="583" y="611"/>
                      <a:pt x="589" y="601"/>
                    </a:cubicBezTo>
                    <a:cubicBezTo>
                      <a:pt x="579" y="601"/>
                      <a:pt x="568" y="602"/>
                      <a:pt x="561" y="611"/>
                    </a:cubicBezTo>
                    <a:close/>
                    <a:moveTo>
                      <a:pt x="597" y="610"/>
                    </a:moveTo>
                    <a:cubicBezTo>
                      <a:pt x="617" y="611"/>
                      <a:pt x="637" y="608"/>
                      <a:pt x="656" y="602"/>
                    </a:cubicBezTo>
                    <a:cubicBezTo>
                      <a:pt x="636" y="603"/>
                      <a:pt x="613" y="595"/>
                      <a:pt x="597" y="610"/>
                    </a:cubicBezTo>
                    <a:close/>
                    <a:moveTo>
                      <a:pt x="1048" y="610"/>
                    </a:moveTo>
                    <a:cubicBezTo>
                      <a:pt x="1048" y="612"/>
                      <a:pt x="1048" y="618"/>
                      <a:pt x="1048" y="620"/>
                    </a:cubicBezTo>
                    <a:cubicBezTo>
                      <a:pt x="1065" y="625"/>
                      <a:pt x="1081" y="619"/>
                      <a:pt x="1095" y="610"/>
                    </a:cubicBezTo>
                    <a:cubicBezTo>
                      <a:pt x="1080" y="610"/>
                      <a:pt x="1064" y="610"/>
                      <a:pt x="1048" y="610"/>
                    </a:cubicBezTo>
                    <a:close/>
                  </a:path>
                </a:pathLst>
              </a:custGeom>
              <a:grpFill/>
              <a:ln w="3175">
                <a:solidFill>
                  <a:sysClr val="windowText" lastClr="000000">
                    <a:lumMod val="50000"/>
                    <a:lumOff val="50000"/>
                  </a:sysClr>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
                    <a:srgbClr val="CC9900"/>
                  </a:buClr>
                  <a:buSzTx/>
                  <a:buFont typeface="Wingdings" panose="05000000000000000000" pitchFamily="2" charset="2"/>
                  <a:buChar char="n"/>
                  <a:tabLst/>
                  <a:defRPr/>
                </a:pPr>
                <a:endParaRPr kumimoji="0" lang="zh-CN" altLang="en-US" sz="1100" b="1" i="0" u="none" strike="noStrike" kern="0" cap="none" spc="0" normalizeH="0" baseline="0" noProof="0">
                  <a:ln>
                    <a:noFill/>
                  </a:ln>
                  <a:solidFill>
                    <a:prstClr val="black"/>
                  </a:solidFill>
                  <a:effectLst/>
                  <a:uLnTx/>
                  <a:uFillTx/>
                  <a:ea typeface="微软雅黑"/>
                  <a:cs typeface="+mn-ea"/>
                  <a:sym typeface="+mn-lt"/>
                </a:endParaRPr>
              </a:p>
            </p:txBody>
          </p:sp>
          <p:sp>
            <p:nvSpPr>
              <p:cNvPr id="144" name="Freeform 40">
                <a:extLst>
                  <a:ext uri="{FF2B5EF4-FFF2-40B4-BE49-F238E27FC236}">
                    <a16:creationId xmlns:a16="http://schemas.microsoft.com/office/drawing/2014/main" xmlns="" id="{208C2AE1-1A52-478F-84E1-AF2E86233B13}"/>
                  </a:ext>
                </a:extLst>
              </p:cNvPr>
              <p:cNvSpPr/>
              <p:nvPr/>
            </p:nvSpPr>
            <p:spPr bwMode="auto">
              <a:xfrm>
                <a:off x="4429124" y="3121025"/>
                <a:ext cx="387350" cy="115887"/>
              </a:xfrm>
              <a:custGeom>
                <a:avLst/>
                <a:gdLst>
                  <a:gd name="T0" fmla="*/ 13 w 103"/>
                  <a:gd name="T1" fmla="*/ 5 h 31"/>
                  <a:gd name="T2" fmla="*/ 62 w 103"/>
                  <a:gd name="T3" fmla="*/ 4 h 31"/>
                  <a:gd name="T4" fmla="*/ 97 w 103"/>
                  <a:gd name="T5" fmla="*/ 14 h 31"/>
                  <a:gd name="T6" fmla="*/ 83 w 103"/>
                  <a:gd name="T7" fmla="*/ 30 h 31"/>
                  <a:gd name="T8" fmla="*/ 14 w 103"/>
                  <a:gd name="T9" fmla="*/ 28 h 31"/>
                  <a:gd name="T10" fmla="*/ 13 w 103"/>
                  <a:gd name="T11" fmla="*/ 5 h 31"/>
                </a:gdLst>
                <a:ahLst/>
                <a:cxnLst>
                  <a:cxn ang="0">
                    <a:pos x="T0" y="T1"/>
                  </a:cxn>
                  <a:cxn ang="0">
                    <a:pos x="T2" y="T3"/>
                  </a:cxn>
                  <a:cxn ang="0">
                    <a:pos x="T4" y="T5"/>
                  </a:cxn>
                  <a:cxn ang="0">
                    <a:pos x="T6" y="T7"/>
                  </a:cxn>
                  <a:cxn ang="0">
                    <a:pos x="T8" y="T9"/>
                  </a:cxn>
                  <a:cxn ang="0">
                    <a:pos x="T10" y="T11"/>
                  </a:cxn>
                </a:cxnLst>
                <a:rect l="0" t="0" r="r" b="b"/>
                <a:pathLst>
                  <a:path w="103" h="31">
                    <a:moveTo>
                      <a:pt x="13" y="5"/>
                    </a:moveTo>
                    <a:cubicBezTo>
                      <a:pt x="29" y="0"/>
                      <a:pt x="46" y="5"/>
                      <a:pt x="62" y="4"/>
                    </a:cubicBezTo>
                    <a:cubicBezTo>
                      <a:pt x="74" y="5"/>
                      <a:pt x="88" y="4"/>
                      <a:pt x="97" y="14"/>
                    </a:cubicBezTo>
                    <a:cubicBezTo>
                      <a:pt x="103" y="23"/>
                      <a:pt x="91" y="31"/>
                      <a:pt x="83" y="30"/>
                    </a:cubicBezTo>
                    <a:cubicBezTo>
                      <a:pt x="60" y="29"/>
                      <a:pt x="36" y="31"/>
                      <a:pt x="14" y="28"/>
                    </a:cubicBezTo>
                    <a:cubicBezTo>
                      <a:pt x="1" y="26"/>
                      <a:pt x="0" y="8"/>
                      <a:pt x="13" y="5"/>
                    </a:cubicBezTo>
                    <a:close/>
                  </a:path>
                </a:pathLst>
              </a:custGeom>
              <a:grpFill/>
              <a:ln w="3175">
                <a:solidFill>
                  <a:sysClr val="window" lastClr="FFFFFF"/>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
                    <a:srgbClr val="CC9900"/>
                  </a:buClr>
                  <a:buSzTx/>
                  <a:buFont typeface="Wingdings" panose="05000000000000000000" pitchFamily="2" charset="2"/>
                  <a:buChar char="n"/>
                  <a:tabLst/>
                  <a:defRPr/>
                </a:pPr>
                <a:endParaRPr kumimoji="0" lang="zh-CN" altLang="en-US" sz="1100" b="1" i="0" u="none" strike="noStrike" kern="0" cap="none" spc="0" normalizeH="0" baseline="0" noProof="0">
                  <a:ln>
                    <a:noFill/>
                  </a:ln>
                  <a:solidFill>
                    <a:prstClr val="black"/>
                  </a:solidFill>
                  <a:effectLst/>
                  <a:uLnTx/>
                  <a:uFillTx/>
                  <a:ea typeface="微软雅黑"/>
                  <a:cs typeface="+mn-ea"/>
                  <a:sym typeface="+mn-lt"/>
                </a:endParaRPr>
              </a:p>
            </p:txBody>
          </p:sp>
        </p:grpSp>
        <p:sp>
          <p:nvSpPr>
            <p:cNvPr id="139" name="任意多边形: 形状 413">
              <a:extLst>
                <a:ext uri="{FF2B5EF4-FFF2-40B4-BE49-F238E27FC236}">
                  <a16:creationId xmlns:a16="http://schemas.microsoft.com/office/drawing/2014/main" xmlns="" id="{C2A704A9-9776-4B68-BAC5-31BBA7C66999}"/>
                </a:ext>
              </a:extLst>
            </p:cNvPr>
            <p:cNvSpPr/>
            <p:nvPr/>
          </p:nvSpPr>
          <p:spPr>
            <a:xfrm rot="1068821">
              <a:off x="8552724" y="3136860"/>
              <a:ext cx="992039" cy="97215"/>
            </a:xfrm>
            <a:custGeom>
              <a:avLst/>
              <a:gdLst>
                <a:gd name="connsiteX0" fmla="*/ 0 w 7601553"/>
                <a:gd name="connsiteY0" fmla="*/ 229852 h 249239"/>
                <a:gd name="connsiteX1" fmla="*/ 201136 w 7601553"/>
                <a:gd name="connsiteY1" fmla="*/ 27442 h 249239"/>
                <a:gd name="connsiteX2" fmla="*/ 426460 w 7601553"/>
                <a:gd name="connsiteY2" fmla="*/ 105096 h 249239"/>
                <a:gd name="connsiteX3" fmla="*/ 754898 w 7601553"/>
                <a:gd name="connsiteY3" fmla="*/ 214575 h 249239"/>
                <a:gd name="connsiteX4" fmla="*/ 938213 w 7601553"/>
                <a:gd name="connsiteY4" fmla="*/ 38899 h 249239"/>
                <a:gd name="connsiteX5" fmla="*/ 1392679 w 7601553"/>
                <a:gd name="connsiteY5" fmla="*/ 227306 h 249239"/>
                <a:gd name="connsiteX6" fmla="*/ 1850965 w 7601553"/>
                <a:gd name="connsiteY6" fmla="*/ 8347 h 249239"/>
                <a:gd name="connsiteX7" fmla="*/ 2229050 w 7601553"/>
                <a:gd name="connsiteY7" fmla="*/ 206937 h 249239"/>
                <a:gd name="connsiteX8" fmla="*/ 2585495 w 7601553"/>
                <a:gd name="connsiteY8" fmla="*/ 101277 h 249239"/>
                <a:gd name="connsiteX9" fmla="*/ 2808272 w 7601553"/>
                <a:gd name="connsiteY9" fmla="*/ 229852 h 249239"/>
                <a:gd name="connsiteX10" fmla="*/ 2990314 w 7601553"/>
                <a:gd name="connsiteY10" fmla="*/ 21077 h 249239"/>
                <a:gd name="connsiteX11" fmla="*/ 3395133 w 7601553"/>
                <a:gd name="connsiteY11" fmla="*/ 176385 h 249239"/>
                <a:gd name="connsiteX12" fmla="*/ 3610272 w 7601553"/>
                <a:gd name="connsiteY12" fmla="*/ 15985 h 249239"/>
                <a:gd name="connsiteX13" fmla="*/ 3763034 w 7601553"/>
                <a:gd name="connsiteY13" fmla="*/ 227306 h 249239"/>
                <a:gd name="connsiteX14" fmla="*/ 4100383 w 7601553"/>
                <a:gd name="connsiteY14" fmla="*/ 47810 h 249239"/>
                <a:gd name="connsiteX15" fmla="*/ 4251872 w 7601553"/>
                <a:gd name="connsiteY15" fmla="*/ 234944 h 249239"/>
                <a:gd name="connsiteX16" fmla="*/ 4433914 w 7601553"/>
                <a:gd name="connsiteY16" fmla="*/ 21077 h 249239"/>
                <a:gd name="connsiteX17" fmla="*/ 4748348 w 7601553"/>
                <a:gd name="connsiteY17" fmla="*/ 154744 h 249239"/>
                <a:gd name="connsiteX18" fmla="*/ 4882015 w 7601553"/>
                <a:gd name="connsiteY18" fmla="*/ 22350 h 249239"/>
                <a:gd name="connsiteX19" fmla="*/ 5058964 w 7601553"/>
                <a:gd name="connsiteY19" fmla="*/ 227306 h 249239"/>
                <a:gd name="connsiteX20" fmla="*/ 5200269 w 7601553"/>
                <a:gd name="connsiteY20" fmla="*/ 7074 h 249239"/>
                <a:gd name="connsiteX21" fmla="*/ 5337755 w 7601553"/>
                <a:gd name="connsiteY21" fmla="*/ 228579 h 249239"/>
                <a:gd name="connsiteX22" fmla="*/ 5579628 w 7601553"/>
                <a:gd name="connsiteY22" fmla="*/ 114007 h 249239"/>
                <a:gd name="connsiteX23" fmla="*/ 5658554 w 7601553"/>
                <a:gd name="connsiteY23" fmla="*/ 234944 h 249239"/>
                <a:gd name="connsiteX24" fmla="*/ 5776945 w 7601553"/>
                <a:gd name="connsiteY24" fmla="*/ 10893 h 249239"/>
                <a:gd name="connsiteX25" fmla="*/ 5909338 w 7601553"/>
                <a:gd name="connsiteY25" fmla="*/ 234944 h 249239"/>
                <a:gd name="connsiteX26" fmla="*/ 6025183 w 7601553"/>
                <a:gd name="connsiteY26" fmla="*/ 21077 h 249239"/>
                <a:gd name="connsiteX27" fmla="*/ 6153758 w 7601553"/>
                <a:gd name="connsiteY27" fmla="*/ 241309 h 249239"/>
                <a:gd name="connsiteX28" fmla="*/ 6226320 w 7601553"/>
                <a:gd name="connsiteY28" fmla="*/ 26169 h 249239"/>
                <a:gd name="connsiteX29" fmla="*/ 6334526 w 7601553"/>
                <a:gd name="connsiteY29" fmla="*/ 209483 h 249239"/>
                <a:gd name="connsiteX30" fmla="*/ 6435094 w 7601553"/>
                <a:gd name="connsiteY30" fmla="*/ 29988 h 249239"/>
                <a:gd name="connsiteX31" fmla="*/ 6530570 w 7601553"/>
                <a:gd name="connsiteY31" fmla="*/ 227306 h 249239"/>
                <a:gd name="connsiteX32" fmla="*/ 6642595 w 7601553"/>
                <a:gd name="connsiteY32" fmla="*/ 1982 h 249239"/>
                <a:gd name="connsiteX33" fmla="*/ 6776262 w 7601553"/>
                <a:gd name="connsiteY33" fmla="*/ 93639 h 249239"/>
                <a:gd name="connsiteX34" fmla="*/ 6895926 w 7601553"/>
                <a:gd name="connsiteY34" fmla="*/ 237490 h 249239"/>
                <a:gd name="connsiteX35" fmla="*/ 6977399 w 7601553"/>
                <a:gd name="connsiteY35" fmla="*/ 29988 h 249239"/>
                <a:gd name="connsiteX36" fmla="*/ 7047415 w 7601553"/>
                <a:gd name="connsiteY36" fmla="*/ 226033 h 249239"/>
                <a:gd name="connsiteX37" fmla="*/ 7098335 w 7601553"/>
                <a:gd name="connsiteY37" fmla="*/ 22350 h 249239"/>
                <a:gd name="connsiteX38" fmla="*/ 7174716 w 7601553"/>
                <a:gd name="connsiteY38" fmla="*/ 229852 h 249239"/>
                <a:gd name="connsiteX39" fmla="*/ 7214179 w 7601553"/>
                <a:gd name="connsiteY39" fmla="*/ 17258 h 249239"/>
                <a:gd name="connsiteX40" fmla="*/ 7254916 w 7601553"/>
                <a:gd name="connsiteY40" fmla="*/ 224760 h 249239"/>
                <a:gd name="connsiteX41" fmla="*/ 7327478 w 7601553"/>
                <a:gd name="connsiteY41" fmla="*/ 14712 h 249239"/>
                <a:gd name="connsiteX42" fmla="*/ 7365669 w 7601553"/>
                <a:gd name="connsiteY42" fmla="*/ 237490 h 249239"/>
                <a:gd name="connsiteX43" fmla="*/ 7405132 w 7601553"/>
                <a:gd name="connsiteY43" fmla="*/ 10893 h 249239"/>
                <a:gd name="connsiteX44" fmla="*/ 7466236 w 7601553"/>
                <a:gd name="connsiteY44" fmla="*/ 237490 h 249239"/>
                <a:gd name="connsiteX45" fmla="*/ 7529887 w 7601553"/>
                <a:gd name="connsiteY45" fmla="*/ 24896 h 249239"/>
                <a:gd name="connsiteX46" fmla="*/ 7555347 w 7601553"/>
                <a:gd name="connsiteY46" fmla="*/ 229852 h 249239"/>
                <a:gd name="connsiteX47" fmla="*/ 7601176 w 7601553"/>
                <a:gd name="connsiteY47" fmla="*/ 24896 h 24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601553" h="249239">
                  <a:moveTo>
                    <a:pt x="0" y="229852"/>
                  </a:moveTo>
                  <a:cubicBezTo>
                    <a:pt x="29279" y="147106"/>
                    <a:pt x="109479" y="43991"/>
                    <a:pt x="201136" y="27442"/>
                  </a:cubicBezTo>
                  <a:cubicBezTo>
                    <a:pt x="318254" y="7074"/>
                    <a:pt x="346260" y="40172"/>
                    <a:pt x="426460" y="105096"/>
                  </a:cubicBezTo>
                  <a:cubicBezTo>
                    <a:pt x="505387" y="168747"/>
                    <a:pt x="651784" y="268042"/>
                    <a:pt x="754898" y="214575"/>
                  </a:cubicBezTo>
                  <a:cubicBezTo>
                    <a:pt x="830006" y="175112"/>
                    <a:pt x="877108" y="80909"/>
                    <a:pt x="938213" y="38899"/>
                  </a:cubicBezTo>
                  <a:cubicBezTo>
                    <a:pt x="1129165" y="-92221"/>
                    <a:pt x="1219549" y="143287"/>
                    <a:pt x="1392679" y="227306"/>
                  </a:cubicBezTo>
                  <a:cubicBezTo>
                    <a:pt x="1625641" y="340604"/>
                    <a:pt x="1660012" y="-23478"/>
                    <a:pt x="1850965" y="8347"/>
                  </a:cubicBezTo>
                  <a:cubicBezTo>
                    <a:pt x="1985904" y="31261"/>
                    <a:pt x="2073742" y="348242"/>
                    <a:pt x="2229050" y="206937"/>
                  </a:cubicBezTo>
                  <a:cubicBezTo>
                    <a:pt x="2361444" y="87274"/>
                    <a:pt x="2420003" y="-71853"/>
                    <a:pt x="2585495" y="101277"/>
                  </a:cubicBezTo>
                  <a:cubicBezTo>
                    <a:pt x="2647873" y="167474"/>
                    <a:pt x="2705158" y="279499"/>
                    <a:pt x="2808272" y="229852"/>
                  </a:cubicBezTo>
                  <a:cubicBezTo>
                    <a:pt x="2896110" y="187842"/>
                    <a:pt x="2893565" y="54176"/>
                    <a:pt x="2990314" y="21077"/>
                  </a:cubicBezTo>
                  <a:cubicBezTo>
                    <a:pt x="3190177" y="-47666"/>
                    <a:pt x="3210545" y="386433"/>
                    <a:pt x="3395133" y="176385"/>
                  </a:cubicBezTo>
                  <a:cubicBezTo>
                    <a:pt x="3449872" y="115280"/>
                    <a:pt x="3502066" y="-33663"/>
                    <a:pt x="3610272" y="15985"/>
                  </a:cubicBezTo>
                  <a:cubicBezTo>
                    <a:pt x="3689199" y="51629"/>
                    <a:pt x="3685380" y="191661"/>
                    <a:pt x="3763034" y="227306"/>
                  </a:cubicBezTo>
                  <a:cubicBezTo>
                    <a:pt x="3939983" y="308779"/>
                    <a:pt x="3932345" y="-70580"/>
                    <a:pt x="4100383" y="47810"/>
                  </a:cubicBezTo>
                  <a:cubicBezTo>
                    <a:pt x="4158942" y="88547"/>
                    <a:pt x="4170399" y="229852"/>
                    <a:pt x="4251872" y="234944"/>
                  </a:cubicBezTo>
                  <a:cubicBezTo>
                    <a:pt x="4349894" y="242582"/>
                    <a:pt x="4356260" y="54176"/>
                    <a:pt x="4433914" y="21077"/>
                  </a:cubicBezTo>
                  <a:cubicBezTo>
                    <a:pt x="4593040" y="-46393"/>
                    <a:pt x="4581583" y="388979"/>
                    <a:pt x="4748348" y="154744"/>
                  </a:cubicBezTo>
                  <a:cubicBezTo>
                    <a:pt x="4785266" y="102550"/>
                    <a:pt x="4808180" y="-5656"/>
                    <a:pt x="4882015" y="22350"/>
                  </a:cubicBezTo>
                  <a:cubicBezTo>
                    <a:pt x="4966034" y="52902"/>
                    <a:pt x="4931663" y="279499"/>
                    <a:pt x="5058964" y="227306"/>
                  </a:cubicBezTo>
                  <a:cubicBezTo>
                    <a:pt x="5125161" y="200572"/>
                    <a:pt x="5118796" y="4528"/>
                    <a:pt x="5200269" y="7074"/>
                  </a:cubicBezTo>
                  <a:cubicBezTo>
                    <a:pt x="5289380" y="9620"/>
                    <a:pt x="5267739" y="198026"/>
                    <a:pt x="5337755" y="228579"/>
                  </a:cubicBezTo>
                  <a:cubicBezTo>
                    <a:pt x="5472694" y="289683"/>
                    <a:pt x="5468875" y="-188970"/>
                    <a:pt x="5579628" y="114007"/>
                  </a:cubicBezTo>
                  <a:cubicBezTo>
                    <a:pt x="5594903" y="154744"/>
                    <a:pt x="5606361" y="241309"/>
                    <a:pt x="5658554" y="234944"/>
                  </a:cubicBezTo>
                  <a:cubicBezTo>
                    <a:pt x="5740028" y="226033"/>
                    <a:pt x="5705656" y="28715"/>
                    <a:pt x="5776945" y="10893"/>
                  </a:cubicBezTo>
                  <a:cubicBezTo>
                    <a:pt x="5882605" y="-15840"/>
                    <a:pt x="5829139" y="214575"/>
                    <a:pt x="5909338" y="234944"/>
                  </a:cubicBezTo>
                  <a:cubicBezTo>
                    <a:pt x="6000996" y="259131"/>
                    <a:pt x="5962805" y="49083"/>
                    <a:pt x="6025183" y="21077"/>
                  </a:cubicBezTo>
                  <a:cubicBezTo>
                    <a:pt x="6144846" y="-29844"/>
                    <a:pt x="6068465" y="234944"/>
                    <a:pt x="6153758" y="241309"/>
                  </a:cubicBezTo>
                  <a:cubicBezTo>
                    <a:pt x="6228865" y="247674"/>
                    <a:pt x="6183037" y="50356"/>
                    <a:pt x="6226320" y="26169"/>
                  </a:cubicBezTo>
                  <a:cubicBezTo>
                    <a:pt x="6307792" y="-19659"/>
                    <a:pt x="6298881" y="173839"/>
                    <a:pt x="6334526" y="209483"/>
                  </a:cubicBezTo>
                  <a:cubicBezTo>
                    <a:pt x="6422364" y="297322"/>
                    <a:pt x="6394357" y="64360"/>
                    <a:pt x="6435094" y="29988"/>
                  </a:cubicBezTo>
                  <a:cubicBezTo>
                    <a:pt x="6521659" y="-41301"/>
                    <a:pt x="6475830" y="195480"/>
                    <a:pt x="6530570" y="227306"/>
                  </a:cubicBezTo>
                  <a:cubicBezTo>
                    <a:pt x="6636230" y="289683"/>
                    <a:pt x="6578944" y="709"/>
                    <a:pt x="6642595" y="1982"/>
                  </a:cubicBezTo>
                  <a:cubicBezTo>
                    <a:pt x="6716431" y="3255"/>
                    <a:pt x="6701154" y="453902"/>
                    <a:pt x="6776262" y="93639"/>
                  </a:cubicBezTo>
                  <a:cubicBezTo>
                    <a:pt x="6832275" y="-173694"/>
                    <a:pt x="6851370" y="240036"/>
                    <a:pt x="6895926" y="237490"/>
                  </a:cubicBezTo>
                  <a:cubicBezTo>
                    <a:pt x="6968488" y="234944"/>
                    <a:pt x="6883195" y="1982"/>
                    <a:pt x="6977399" y="29988"/>
                  </a:cubicBezTo>
                  <a:cubicBezTo>
                    <a:pt x="7042322" y="49083"/>
                    <a:pt x="6985037" y="223487"/>
                    <a:pt x="7047415" y="226033"/>
                  </a:cubicBezTo>
                  <a:cubicBezTo>
                    <a:pt x="7091970" y="227306"/>
                    <a:pt x="7060145" y="49083"/>
                    <a:pt x="7098335" y="22350"/>
                  </a:cubicBezTo>
                  <a:cubicBezTo>
                    <a:pt x="7181081" y="-36209"/>
                    <a:pt x="7119976" y="236217"/>
                    <a:pt x="7174716" y="229852"/>
                  </a:cubicBezTo>
                  <a:cubicBezTo>
                    <a:pt x="7219272" y="224760"/>
                    <a:pt x="7179808" y="22350"/>
                    <a:pt x="7214179" y="17258"/>
                  </a:cubicBezTo>
                  <a:cubicBezTo>
                    <a:pt x="7261281" y="9620"/>
                    <a:pt x="7230728" y="208210"/>
                    <a:pt x="7254916" y="224760"/>
                  </a:cubicBezTo>
                  <a:cubicBezTo>
                    <a:pt x="7330024" y="275680"/>
                    <a:pt x="7275284" y="15985"/>
                    <a:pt x="7327478" y="14712"/>
                  </a:cubicBezTo>
                  <a:cubicBezTo>
                    <a:pt x="7384764" y="13439"/>
                    <a:pt x="7345300" y="233671"/>
                    <a:pt x="7365669" y="237490"/>
                  </a:cubicBezTo>
                  <a:cubicBezTo>
                    <a:pt x="7417862" y="247674"/>
                    <a:pt x="7386037" y="17258"/>
                    <a:pt x="7405132" y="10893"/>
                  </a:cubicBezTo>
                  <a:cubicBezTo>
                    <a:pt x="7458599" y="-5656"/>
                    <a:pt x="7419135" y="236217"/>
                    <a:pt x="7466236" y="237490"/>
                  </a:cubicBezTo>
                  <a:cubicBezTo>
                    <a:pt x="7500608" y="238763"/>
                    <a:pt x="7482785" y="-20932"/>
                    <a:pt x="7529887" y="24896"/>
                  </a:cubicBezTo>
                  <a:cubicBezTo>
                    <a:pt x="7560440" y="55449"/>
                    <a:pt x="7519703" y="213302"/>
                    <a:pt x="7555347" y="229852"/>
                  </a:cubicBezTo>
                  <a:cubicBezTo>
                    <a:pt x="7608814" y="256585"/>
                    <a:pt x="7601176" y="41445"/>
                    <a:pt x="7601176" y="24896"/>
                  </a:cubicBezTo>
                </a:path>
              </a:pathLst>
            </a:custGeom>
            <a:noFill/>
            <a:ln w="3175" cap="flat">
              <a:gradFill>
                <a:gsLst>
                  <a:gs pos="94690">
                    <a:sysClr val="windowText" lastClr="000000">
                      <a:lumMod val="75000"/>
                      <a:lumOff val="25000"/>
                      <a:alpha val="0"/>
                    </a:sysClr>
                  </a:gs>
                  <a:gs pos="78000">
                    <a:sysClr val="windowText" lastClr="000000">
                      <a:lumMod val="65000"/>
                      <a:lumOff val="35000"/>
                    </a:sysClr>
                  </a:gs>
                  <a:gs pos="18000">
                    <a:sysClr val="window" lastClr="FFFFFF"/>
                  </a:gs>
                  <a:gs pos="0">
                    <a:sysClr val="window" lastClr="FFFFFF">
                      <a:lumMod val="75000"/>
                    </a:sysClr>
                  </a:gs>
                  <a:gs pos="59000">
                    <a:sysClr val="window" lastClr="FFFFFF">
                      <a:lumMod val="50000"/>
                    </a:sysClr>
                  </a:gs>
                </a:gsLst>
                <a:lin ang="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40" name="任意多边形: 形状 413">
              <a:extLst>
                <a:ext uri="{FF2B5EF4-FFF2-40B4-BE49-F238E27FC236}">
                  <a16:creationId xmlns:a16="http://schemas.microsoft.com/office/drawing/2014/main" xmlns="" id="{780E37B8-2833-491D-883C-669024477A0D}"/>
                </a:ext>
              </a:extLst>
            </p:cNvPr>
            <p:cNvSpPr/>
            <p:nvPr/>
          </p:nvSpPr>
          <p:spPr>
            <a:xfrm rot="1977513">
              <a:off x="8515157" y="3220544"/>
              <a:ext cx="530738" cy="74491"/>
            </a:xfrm>
            <a:custGeom>
              <a:avLst/>
              <a:gdLst>
                <a:gd name="connsiteX0" fmla="*/ 0 w 7601553"/>
                <a:gd name="connsiteY0" fmla="*/ 229852 h 249239"/>
                <a:gd name="connsiteX1" fmla="*/ 201136 w 7601553"/>
                <a:gd name="connsiteY1" fmla="*/ 27442 h 249239"/>
                <a:gd name="connsiteX2" fmla="*/ 426460 w 7601553"/>
                <a:gd name="connsiteY2" fmla="*/ 105096 h 249239"/>
                <a:gd name="connsiteX3" fmla="*/ 754898 w 7601553"/>
                <a:gd name="connsiteY3" fmla="*/ 214575 h 249239"/>
                <a:gd name="connsiteX4" fmla="*/ 938213 w 7601553"/>
                <a:gd name="connsiteY4" fmla="*/ 38899 h 249239"/>
                <a:gd name="connsiteX5" fmla="*/ 1392679 w 7601553"/>
                <a:gd name="connsiteY5" fmla="*/ 227306 h 249239"/>
                <a:gd name="connsiteX6" fmla="*/ 1850965 w 7601553"/>
                <a:gd name="connsiteY6" fmla="*/ 8347 h 249239"/>
                <a:gd name="connsiteX7" fmla="*/ 2229050 w 7601553"/>
                <a:gd name="connsiteY7" fmla="*/ 206937 h 249239"/>
                <a:gd name="connsiteX8" fmla="*/ 2585495 w 7601553"/>
                <a:gd name="connsiteY8" fmla="*/ 101277 h 249239"/>
                <a:gd name="connsiteX9" fmla="*/ 2808272 w 7601553"/>
                <a:gd name="connsiteY9" fmla="*/ 229852 h 249239"/>
                <a:gd name="connsiteX10" fmla="*/ 2990314 w 7601553"/>
                <a:gd name="connsiteY10" fmla="*/ 21077 h 249239"/>
                <a:gd name="connsiteX11" fmla="*/ 3395133 w 7601553"/>
                <a:gd name="connsiteY11" fmla="*/ 176385 h 249239"/>
                <a:gd name="connsiteX12" fmla="*/ 3610272 w 7601553"/>
                <a:gd name="connsiteY12" fmla="*/ 15985 h 249239"/>
                <a:gd name="connsiteX13" fmla="*/ 3763034 w 7601553"/>
                <a:gd name="connsiteY13" fmla="*/ 227306 h 249239"/>
                <a:gd name="connsiteX14" fmla="*/ 4100383 w 7601553"/>
                <a:gd name="connsiteY14" fmla="*/ 47810 h 249239"/>
                <a:gd name="connsiteX15" fmla="*/ 4251872 w 7601553"/>
                <a:gd name="connsiteY15" fmla="*/ 234944 h 249239"/>
                <a:gd name="connsiteX16" fmla="*/ 4433914 w 7601553"/>
                <a:gd name="connsiteY16" fmla="*/ 21077 h 249239"/>
                <a:gd name="connsiteX17" fmla="*/ 4748348 w 7601553"/>
                <a:gd name="connsiteY17" fmla="*/ 154744 h 249239"/>
                <a:gd name="connsiteX18" fmla="*/ 4882015 w 7601553"/>
                <a:gd name="connsiteY18" fmla="*/ 22350 h 249239"/>
                <a:gd name="connsiteX19" fmla="*/ 5058964 w 7601553"/>
                <a:gd name="connsiteY19" fmla="*/ 227306 h 249239"/>
                <a:gd name="connsiteX20" fmla="*/ 5200269 w 7601553"/>
                <a:gd name="connsiteY20" fmla="*/ 7074 h 249239"/>
                <a:gd name="connsiteX21" fmla="*/ 5337755 w 7601553"/>
                <a:gd name="connsiteY21" fmla="*/ 228579 h 249239"/>
                <a:gd name="connsiteX22" fmla="*/ 5579628 w 7601553"/>
                <a:gd name="connsiteY22" fmla="*/ 114007 h 249239"/>
                <a:gd name="connsiteX23" fmla="*/ 5658554 w 7601553"/>
                <a:gd name="connsiteY23" fmla="*/ 234944 h 249239"/>
                <a:gd name="connsiteX24" fmla="*/ 5776945 w 7601553"/>
                <a:gd name="connsiteY24" fmla="*/ 10893 h 249239"/>
                <a:gd name="connsiteX25" fmla="*/ 5909338 w 7601553"/>
                <a:gd name="connsiteY25" fmla="*/ 234944 h 249239"/>
                <a:gd name="connsiteX26" fmla="*/ 6025183 w 7601553"/>
                <a:gd name="connsiteY26" fmla="*/ 21077 h 249239"/>
                <a:gd name="connsiteX27" fmla="*/ 6153758 w 7601553"/>
                <a:gd name="connsiteY27" fmla="*/ 241309 h 249239"/>
                <a:gd name="connsiteX28" fmla="*/ 6226320 w 7601553"/>
                <a:gd name="connsiteY28" fmla="*/ 26169 h 249239"/>
                <a:gd name="connsiteX29" fmla="*/ 6334526 w 7601553"/>
                <a:gd name="connsiteY29" fmla="*/ 209483 h 249239"/>
                <a:gd name="connsiteX30" fmla="*/ 6435094 w 7601553"/>
                <a:gd name="connsiteY30" fmla="*/ 29988 h 249239"/>
                <a:gd name="connsiteX31" fmla="*/ 6530570 w 7601553"/>
                <a:gd name="connsiteY31" fmla="*/ 227306 h 249239"/>
                <a:gd name="connsiteX32" fmla="*/ 6642595 w 7601553"/>
                <a:gd name="connsiteY32" fmla="*/ 1982 h 249239"/>
                <a:gd name="connsiteX33" fmla="*/ 6776262 w 7601553"/>
                <a:gd name="connsiteY33" fmla="*/ 93639 h 249239"/>
                <a:gd name="connsiteX34" fmla="*/ 6895926 w 7601553"/>
                <a:gd name="connsiteY34" fmla="*/ 237490 h 249239"/>
                <a:gd name="connsiteX35" fmla="*/ 6977399 w 7601553"/>
                <a:gd name="connsiteY35" fmla="*/ 29988 h 249239"/>
                <a:gd name="connsiteX36" fmla="*/ 7047415 w 7601553"/>
                <a:gd name="connsiteY36" fmla="*/ 226033 h 249239"/>
                <a:gd name="connsiteX37" fmla="*/ 7098335 w 7601553"/>
                <a:gd name="connsiteY37" fmla="*/ 22350 h 249239"/>
                <a:gd name="connsiteX38" fmla="*/ 7174716 w 7601553"/>
                <a:gd name="connsiteY38" fmla="*/ 229852 h 249239"/>
                <a:gd name="connsiteX39" fmla="*/ 7214179 w 7601553"/>
                <a:gd name="connsiteY39" fmla="*/ 17258 h 249239"/>
                <a:gd name="connsiteX40" fmla="*/ 7254916 w 7601553"/>
                <a:gd name="connsiteY40" fmla="*/ 224760 h 249239"/>
                <a:gd name="connsiteX41" fmla="*/ 7327478 w 7601553"/>
                <a:gd name="connsiteY41" fmla="*/ 14712 h 249239"/>
                <a:gd name="connsiteX42" fmla="*/ 7365669 w 7601553"/>
                <a:gd name="connsiteY42" fmla="*/ 237490 h 249239"/>
                <a:gd name="connsiteX43" fmla="*/ 7405132 w 7601553"/>
                <a:gd name="connsiteY43" fmla="*/ 10893 h 249239"/>
                <a:gd name="connsiteX44" fmla="*/ 7466236 w 7601553"/>
                <a:gd name="connsiteY44" fmla="*/ 237490 h 249239"/>
                <a:gd name="connsiteX45" fmla="*/ 7529887 w 7601553"/>
                <a:gd name="connsiteY45" fmla="*/ 24896 h 249239"/>
                <a:gd name="connsiteX46" fmla="*/ 7555347 w 7601553"/>
                <a:gd name="connsiteY46" fmla="*/ 229852 h 249239"/>
                <a:gd name="connsiteX47" fmla="*/ 7601176 w 7601553"/>
                <a:gd name="connsiteY47" fmla="*/ 24896 h 24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601553" h="249239">
                  <a:moveTo>
                    <a:pt x="0" y="229852"/>
                  </a:moveTo>
                  <a:cubicBezTo>
                    <a:pt x="29279" y="147106"/>
                    <a:pt x="109479" y="43991"/>
                    <a:pt x="201136" y="27442"/>
                  </a:cubicBezTo>
                  <a:cubicBezTo>
                    <a:pt x="318254" y="7074"/>
                    <a:pt x="346260" y="40172"/>
                    <a:pt x="426460" y="105096"/>
                  </a:cubicBezTo>
                  <a:cubicBezTo>
                    <a:pt x="505387" y="168747"/>
                    <a:pt x="651784" y="268042"/>
                    <a:pt x="754898" y="214575"/>
                  </a:cubicBezTo>
                  <a:cubicBezTo>
                    <a:pt x="830006" y="175112"/>
                    <a:pt x="877108" y="80909"/>
                    <a:pt x="938213" y="38899"/>
                  </a:cubicBezTo>
                  <a:cubicBezTo>
                    <a:pt x="1129165" y="-92221"/>
                    <a:pt x="1219549" y="143287"/>
                    <a:pt x="1392679" y="227306"/>
                  </a:cubicBezTo>
                  <a:cubicBezTo>
                    <a:pt x="1625641" y="340604"/>
                    <a:pt x="1660012" y="-23478"/>
                    <a:pt x="1850965" y="8347"/>
                  </a:cubicBezTo>
                  <a:cubicBezTo>
                    <a:pt x="1985904" y="31261"/>
                    <a:pt x="2073742" y="348242"/>
                    <a:pt x="2229050" y="206937"/>
                  </a:cubicBezTo>
                  <a:cubicBezTo>
                    <a:pt x="2361444" y="87274"/>
                    <a:pt x="2420003" y="-71853"/>
                    <a:pt x="2585495" y="101277"/>
                  </a:cubicBezTo>
                  <a:cubicBezTo>
                    <a:pt x="2647873" y="167474"/>
                    <a:pt x="2705158" y="279499"/>
                    <a:pt x="2808272" y="229852"/>
                  </a:cubicBezTo>
                  <a:cubicBezTo>
                    <a:pt x="2896110" y="187842"/>
                    <a:pt x="2893565" y="54176"/>
                    <a:pt x="2990314" y="21077"/>
                  </a:cubicBezTo>
                  <a:cubicBezTo>
                    <a:pt x="3190177" y="-47666"/>
                    <a:pt x="3210545" y="386433"/>
                    <a:pt x="3395133" y="176385"/>
                  </a:cubicBezTo>
                  <a:cubicBezTo>
                    <a:pt x="3449872" y="115280"/>
                    <a:pt x="3502066" y="-33663"/>
                    <a:pt x="3610272" y="15985"/>
                  </a:cubicBezTo>
                  <a:cubicBezTo>
                    <a:pt x="3689199" y="51629"/>
                    <a:pt x="3685380" y="191661"/>
                    <a:pt x="3763034" y="227306"/>
                  </a:cubicBezTo>
                  <a:cubicBezTo>
                    <a:pt x="3939983" y="308779"/>
                    <a:pt x="3932345" y="-70580"/>
                    <a:pt x="4100383" y="47810"/>
                  </a:cubicBezTo>
                  <a:cubicBezTo>
                    <a:pt x="4158942" y="88547"/>
                    <a:pt x="4170399" y="229852"/>
                    <a:pt x="4251872" y="234944"/>
                  </a:cubicBezTo>
                  <a:cubicBezTo>
                    <a:pt x="4349894" y="242582"/>
                    <a:pt x="4356260" y="54176"/>
                    <a:pt x="4433914" y="21077"/>
                  </a:cubicBezTo>
                  <a:cubicBezTo>
                    <a:pt x="4593040" y="-46393"/>
                    <a:pt x="4581583" y="388979"/>
                    <a:pt x="4748348" y="154744"/>
                  </a:cubicBezTo>
                  <a:cubicBezTo>
                    <a:pt x="4785266" y="102550"/>
                    <a:pt x="4808180" y="-5656"/>
                    <a:pt x="4882015" y="22350"/>
                  </a:cubicBezTo>
                  <a:cubicBezTo>
                    <a:pt x="4966034" y="52902"/>
                    <a:pt x="4931663" y="279499"/>
                    <a:pt x="5058964" y="227306"/>
                  </a:cubicBezTo>
                  <a:cubicBezTo>
                    <a:pt x="5125161" y="200572"/>
                    <a:pt x="5118796" y="4528"/>
                    <a:pt x="5200269" y="7074"/>
                  </a:cubicBezTo>
                  <a:cubicBezTo>
                    <a:pt x="5289380" y="9620"/>
                    <a:pt x="5267739" y="198026"/>
                    <a:pt x="5337755" y="228579"/>
                  </a:cubicBezTo>
                  <a:cubicBezTo>
                    <a:pt x="5472694" y="289683"/>
                    <a:pt x="5468875" y="-188970"/>
                    <a:pt x="5579628" y="114007"/>
                  </a:cubicBezTo>
                  <a:cubicBezTo>
                    <a:pt x="5594903" y="154744"/>
                    <a:pt x="5606361" y="241309"/>
                    <a:pt x="5658554" y="234944"/>
                  </a:cubicBezTo>
                  <a:cubicBezTo>
                    <a:pt x="5740028" y="226033"/>
                    <a:pt x="5705656" y="28715"/>
                    <a:pt x="5776945" y="10893"/>
                  </a:cubicBezTo>
                  <a:cubicBezTo>
                    <a:pt x="5882605" y="-15840"/>
                    <a:pt x="5829139" y="214575"/>
                    <a:pt x="5909338" y="234944"/>
                  </a:cubicBezTo>
                  <a:cubicBezTo>
                    <a:pt x="6000996" y="259131"/>
                    <a:pt x="5962805" y="49083"/>
                    <a:pt x="6025183" y="21077"/>
                  </a:cubicBezTo>
                  <a:cubicBezTo>
                    <a:pt x="6144846" y="-29844"/>
                    <a:pt x="6068465" y="234944"/>
                    <a:pt x="6153758" y="241309"/>
                  </a:cubicBezTo>
                  <a:cubicBezTo>
                    <a:pt x="6228865" y="247674"/>
                    <a:pt x="6183037" y="50356"/>
                    <a:pt x="6226320" y="26169"/>
                  </a:cubicBezTo>
                  <a:cubicBezTo>
                    <a:pt x="6307792" y="-19659"/>
                    <a:pt x="6298881" y="173839"/>
                    <a:pt x="6334526" y="209483"/>
                  </a:cubicBezTo>
                  <a:cubicBezTo>
                    <a:pt x="6422364" y="297322"/>
                    <a:pt x="6394357" y="64360"/>
                    <a:pt x="6435094" y="29988"/>
                  </a:cubicBezTo>
                  <a:cubicBezTo>
                    <a:pt x="6521659" y="-41301"/>
                    <a:pt x="6475830" y="195480"/>
                    <a:pt x="6530570" y="227306"/>
                  </a:cubicBezTo>
                  <a:cubicBezTo>
                    <a:pt x="6636230" y="289683"/>
                    <a:pt x="6578944" y="709"/>
                    <a:pt x="6642595" y="1982"/>
                  </a:cubicBezTo>
                  <a:cubicBezTo>
                    <a:pt x="6716431" y="3255"/>
                    <a:pt x="6701154" y="453902"/>
                    <a:pt x="6776262" y="93639"/>
                  </a:cubicBezTo>
                  <a:cubicBezTo>
                    <a:pt x="6832275" y="-173694"/>
                    <a:pt x="6851370" y="240036"/>
                    <a:pt x="6895926" y="237490"/>
                  </a:cubicBezTo>
                  <a:cubicBezTo>
                    <a:pt x="6968488" y="234944"/>
                    <a:pt x="6883195" y="1982"/>
                    <a:pt x="6977399" y="29988"/>
                  </a:cubicBezTo>
                  <a:cubicBezTo>
                    <a:pt x="7042322" y="49083"/>
                    <a:pt x="6985037" y="223487"/>
                    <a:pt x="7047415" y="226033"/>
                  </a:cubicBezTo>
                  <a:cubicBezTo>
                    <a:pt x="7091970" y="227306"/>
                    <a:pt x="7060145" y="49083"/>
                    <a:pt x="7098335" y="22350"/>
                  </a:cubicBezTo>
                  <a:cubicBezTo>
                    <a:pt x="7181081" y="-36209"/>
                    <a:pt x="7119976" y="236217"/>
                    <a:pt x="7174716" y="229852"/>
                  </a:cubicBezTo>
                  <a:cubicBezTo>
                    <a:pt x="7219272" y="224760"/>
                    <a:pt x="7179808" y="22350"/>
                    <a:pt x="7214179" y="17258"/>
                  </a:cubicBezTo>
                  <a:cubicBezTo>
                    <a:pt x="7261281" y="9620"/>
                    <a:pt x="7230728" y="208210"/>
                    <a:pt x="7254916" y="224760"/>
                  </a:cubicBezTo>
                  <a:cubicBezTo>
                    <a:pt x="7330024" y="275680"/>
                    <a:pt x="7275284" y="15985"/>
                    <a:pt x="7327478" y="14712"/>
                  </a:cubicBezTo>
                  <a:cubicBezTo>
                    <a:pt x="7384764" y="13439"/>
                    <a:pt x="7345300" y="233671"/>
                    <a:pt x="7365669" y="237490"/>
                  </a:cubicBezTo>
                  <a:cubicBezTo>
                    <a:pt x="7417862" y="247674"/>
                    <a:pt x="7386037" y="17258"/>
                    <a:pt x="7405132" y="10893"/>
                  </a:cubicBezTo>
                  <a:cubicBezTo>
                    <a:pt x="7458599" y="-5656"/>
                    <a:pt x="7419135" y="236217"/>
                    <a:pt x="7466236" y="237490"/>
                  </a:cubicBezTo>
                  <a:cubicBezTo>
                    <a:pt x="7500608" y="238763"/>
                    <a:pt x="7482785" y="-20932"/>
                    <a:pt x="7529887" y="24896"/>
                  </a:cubicBezTo>
                  <a:cubicBezTo>
                    <a:pt x="7560440" y="55449"/>
                    <a:pt x="7519703" y="213302"/>
                    <a:pt x="7555347" y="229852"/>
                  </a:cubicBezTo>
                  <a:cubicBezTo>
                    <a:pt x="7608814" y="256585"/>
                    <a:pt x="7601176" y="41445"/>
                    <a:pt x="7601176" y="24896"/>
                  </a:cubicBezTo>
                </a:path>
              </a:pathLst>
            </a:custGeom>
            <a:noFill/>
            <a:ln w="3175" cap="flat">
              <a:gradFill>
                <a:gsLst>
                  <a:gs pos="94690">
                    <a:sysClr val="windowText" lastClr="000000">
                      <a:lumMod val="75000"/>
                      <a:lumOff val="25000"/>
                      <a:alpha val="0"/>
                    </a:sysClr>
                  </a:gs>
                  <a:gs pos="78000">
                    <a:sysClr val="windowText" lastClr="000000">
                      <a:lumMod val="65000"/>
                      <a:lumOff val="35000"/>
                    </a:sysClr>
                  </a:gs>
                  <a:gs pos="18000">
                    <a:sysClr val="window" lastClr="FFFFFF"/>
                  </a:gs>
                  <a:gs pos="0">
                    <a:sysClr val="window" lastClr="FFFFFF">
                      <a:lumMod val="75000"/>
                    </a:sysClr>
                  </a:gs>
                  <a:gs pos="59000">
                    <a:sysClr val="window" lastClr="FFFFFF">
                      <a:lumMod val="50000"/>
                    </a:sysClr>
                  </a:gs>
                </a:gsLst>
                <a:lin ang="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pic>
          <p:nvPicPr>
            <p:cNvPr id="141" name="图片 100">
              <a:extLst>
                <a:ext uri="{FF2B5EF4-FFF2-40B4-BE49-F238E27FC236}">
                  <a16:creationId xmlns:a16="http://schemas.microsoft.com/office/drawing/2014/main" xmlns="" id="{E785C183-4784-4582-802C-CF49856D0EB3}"/>
                </a:ext>
              </a:extLst>
            </p:cNvPr>
            <p:cNvPicPr>
              <a:picLocks noChangeAspect="1"/>
            </p:cNvPicPr>
            <p:nvPr/>
          </p:nvPicPr>
          <p:blipFill>
            <a:blip r:embed="rId7">
              <a:duotone>
                <a:srgbClr val="9BBB59">
                  <a:shade val="45000"/>
                  <a:satMod val="135000"/>
                </a:srgbClr>
                <a:prstClr val="white"/>
              </a:duotone>
            </a:blip>
            <a:srcRect/>
            <a:stretch>
              <a:fillRect/>
            </a:stretch>
          </p:blipFill>
          <p:spPr>
            <a:xfrm>
              <a:off x="8410361" y="2891046"/>
              <a:ext cx="142062" cy="460521"/>
            </a:xfrm>
            <a:prstGeom prst="rect">
              <a:avLst/>
            </a:prstGeom>
          </p:spPr>
        </p:pic>
        <p:pic>
          <p:nvPicPr>
            <p:cNvPr id="142" name="图片 101" descr="手里拿着枪&#10;&#10;低可信度描述已自动生成">
              <a:extLst>
                <a:ext uri="{FF2B5EF4-FFF2-40B4-BE49-F238E27FC236}">
                  <a16:creationId xmlns:a16="http://schemas.microsoft.com/office/drawing/2014/main" xmlns="" id="{A8B47728-388C-4C6E-A473-84CD498D561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46967" y="2701593"/>
              <a:ext cx="468342" cy="237032"/>
            </a:xfrm>
            <a:prstGeom prst="rect">
              <a:avLst/>
            </a:prstGeom>
          </p:spPr>
        </p:pic>
      </p:grpSp>
      <p:grpSp>
        <p:nvGrpSpPr>
          <p:cNvPr id="146" name="组合 269">
            <a:extLst>
              <a:ext uri="{FF2B5EF4-FFF2-40B4-BE49-F238E27FC236}">
                <a16:creationId xmlns:a16="http://schemas.microsoft.com/office/drawing/2014/main" xmlns="" id="{05F7F2BC-B309-4DB3-A8CE-74F451C2ACD6}"/>
              </a:ext>
            </a:extLst>
          </p:cNvPr>
          <p:cNvGrpSpPr>
            <a:grpSpLocks/>
          </p:cNvGrpSpPr>
          <p:nvPr/>
        </p:nvGrpSpPr>
        <p:grpSpPr bwMode="auto">
          <a:xfrm>
            <a:off x="1127853" y="5271507"/>
            <a:ext cx="688602" cy="385879"/>
            <a:chOff x="6432551" y="854076"/>
            <a:chExt cx="1042987" cy="585787"/>
          </a:xfrm>
        </p:grpSpPr>
        <p:sp>
          <p:nvSpPr>
            <p:cNvPr id="147" name="Freeform 196">
              <a:extLst>
                <a:ext uri="{FF2B5EF4-FFF2-40B4-BE49-F238E27FC236}">
                  <a16:creationId xmlns:a16="http://schemas.microsoft.com/office/drawing/2014/main" xmlns="" id="{DBB33480-5244-4808-8803-FAE8640CF8C8}"/>
                </a:ext>
              </a:extLst>
            </p:cNvPr>
            <p:cNvSpPr>
              <a:spLocks/>
            </p:cNvSpPr>
            <p:nvPr/>
          </p:nvSpPr>
          <p:spPr bwMode="auto">
            <a:xfrm>
              <a:off x="6724651" y="1046163"/>
              <a:ext cx="188913" cy="393700"/>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48" name="Freeform 197">
              <a:extLst>
                <a:ext uri="{FF2B5EF4-FFF2-40B4-BE49-F238E27FC236}">
                  <a16:creationId xmlns:a16="http://schemas.microsoft.com/office/drawing/2014/main" xmlns="" id="{E76C40ED-CD44-40E6-AB7A-1D243CD98DB2}"/>
                </a:ext>
              </a:extLst>
            </p:cNvPr>
            <p:cNvSpPr>
              <a:spLocks/>
            </p:cNvSpPr>
            <p:nvPr/>
          </p:nvSpPr>
          <p:spPr bwMode="auto">
            <a:xfrm>
              <a:off x="6565901" y="1046163"/>
              <a:ext cx="190500" cy="393700"/>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49" name="Freeform 198">
              <a:extLst>
                <a:ext uri="{FF2B5EF4-FFF2-40B4-BE49-F238E27FC236}">
                  <a16:creationId xmlns:a16="http://schemas.microsoft.com/office/drawing/2014/main" xmlns="" id="{A950627A-B4CA-4C58-9BD6-B0921FFBEF66}"/>
                </a:ext>
              </a:extLst>
            </p:cNvPr>
            <p:cNvSpPr>
              <a:spLocks/>
            </p:cNvSpPr>
            <p:nvPr/>
          </p:nvSpPr>
          <p:spPr bwMode="auto">
            <a:xfrm>
              <a:off x="6700838" y="982663"/>
              <a:ext cx="77788" cy="77788"/>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0" name="Freeform 199">
              <a:extLst>
                <a:ext uri="{FF2B5EF4-FFF2-40B4-BE49-F238E27FC236}">
                  <a16:creationId xmlns:a16="http://schemas.microsoft.com/office/drawing/2014/main" xmlns="" id="{BC141B98-B573-4DA6-A41E-04D19080BBB0}"/>
                </a:ext>
              </a:extLst>
            </p:cNvPr>
            <p:cNvSpPr>
              <a:spLocks/>
            </p:cNvSpPr>
            <p:nvPr/>
          </p:nvSpPr>
          <p:spPr bwMode="auto">
            <a:xfrm>
              <a:off x="6432551" y="854076"/>
              <a:ext cx="98425" cy="333375"/>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1" name="Freeform 200">
              <a:extLst>
                <a:ext uri="{FF2B5EF4-FFF2-40B4-BE49-F238E27FC236}">
                  <a16:creationId xmlns:a16="http://schemas.microsoft.com/office/drawing/2014/main" xmlns="" id="{F8EF5EE1-782A-4AC0-B50B-0B6A69B84702}"/>
                </a:ext>
              </a:extLst>
            </p:cNvPr>
            <p:cNvSpPr>
              <a:spLocks/>
            </p:cNvSpPr>
            <p:nvPr/>
          </p:nvSpPr>
          <p:spPr bwMode="auto">
            <a:xfrm>
              <a:off x="6513513" y="896938"/>
              <a:ext cx="79375" cy="24765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2" name="Freeform 201">
              <a:extLst>
                <a:ext uri="{FF2B5EF4-FFF2-40B4-BE49-F238E27FC236}">
                  <a16:creationId xmlns:a16="http://schemas.microsoft.com/office/drawing/2014/main" xmlns="" id="{F2EAFCC0-8BE8-4B45-A8E2-0CF23B797583}"/>
                </a:ext>
              </a:extLst>
            </p:cNvPr>
            <p:cNvSpPr>
              <a:spLocks/>
            </p:cNvSpPr>
            <p:nvPr/>
          </p:nvSpPr>
          <p:spPr bwMode="auto">
            <a:xfrm>
              <a:off x="6592888" y="936626"/>
              <a:ext cx="66675" cy="168275"/>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3" name="Freeform 202">
              <a:extLst>
                <a:ext uri="{FF2B5EF4-FFF2-40B4-BE49-F238E27FC236}">
                  <a16:creationId xmlns:a16="http://schemas.microsoft.com/office/drawing/2014/main" xmlns="" id="{F7C990E2-EF99-4FC0-B684-B0952DC9EC87}"/>
                </a:ext>
              </a:extLst>
            </p:cNvPr>
            <p:cNvSpPr>
              <a:spLocks/>
            </p:cNvSpPr>
            <p:nvPr/>
          </p:nvSpPr>
          <p:spPr bwMode="auto">
            <a:xfrm>
              <a:off x="6959601" y="854076"/>
              <a:ext cx="98425" cy="333375"/>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4" name="Freeform 203">
              <a:extLst>
                <a:ext uri="{FF2B5EF4-FFF2-40B4-BE49-F238E27FC236}">
                  <a16:creationId xmlns:a16="http://schemas.microsoft.com/office/drawing/2014/main" xmlns="" id="{E9F808CF-D423-4002-96BF-8516593EF624}"/>
                </a:ext>
              </a:extLst>
            </p:cNvPr>
            <p:cNvSpPr>
              <a:spLocks/>
            </p:cNvSpPr>
            <p:nvPr/>
          </p:nvSpPr>
          <p:spPr bwMode="auto">
            <a:xfrm>
              <a:off x="6897688" y="896938"/>
              <a:ext cx="79375" cy="24765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5" name="Freeform 204">
              <a:extLst>
                <a:ext uri="{FF2B5EF4-FFF2-40B4-BE49-F238E27FC236}">
                  <a16:creationId xmlns:a16="http://schemas.microsoft.com/office/drawing/2014/main" xmlns="" id="{5016ADD0-5B5C-4EEB-B5E5-182D01A74DA5}"/>
                </a:ext>
              </a:extLst>
            </p:cNvPr>
            <p:cNvSpPr>
              <a:spLocks/>
            </p:cNvSpPr>
            <p:nvPr/>
          </p:nvSpPr>
          <p:spPr bwMode="auto">
            <a:xfrm>
              <a:off x="6831013" y="936626"/>
              <a:ext cx="66675" cy="168275"/>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6" name="Freeform 205">
              <a:extLst>
                <a:ext uri="{FF2B5EF4-FFF2-40B4-BE49-F238E27FC236}">
                  <a16:creationId xmlns:a16="http://schemas.microsoft.com/office/drawing/2014/main" xmlns="" id="{2BF02DFF-5272-4D02-9BA3-56686F226CD2}"/>
                </a:ext>
              </a:extLst>
            </p:cNvPr>
            <p:cNvSpPr>
              <a:spLocks/>
            </p:cNvSpPr>
            <p:nvPr/>
          </p:nvSpPr>
          <p:spPr bwMode="auto">
            <a:xfrm>
              <a:off x="6657976" y="1204913"/>
              <a:ext cx="163513" cy="28575"/>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7" name="Freeform 206">
              <a:extLst>
                <a:ext uri="{FF2B5EF4-FFF2-40B4-BE49-F238E27FC236}">
                  <a16:creationId xmlns:a16="http://schemas.microsoft.com/office/drawing/2014/main" xmlns="" id="{496F9975-764D-4008-A941-1EEDDA7C06A6}"/>
                </a:ext>
              </a:extLst>
            </p:cNvPr>
            <p:cNvSpPr>
              <a:spLocks/>
            </p:cNvSpPr>
            <p:nvPr/>
          </p:nvSpPr>
          <p:spPr bwMode="auto">
            <a:xfrm>
              <a:off x="6775451" y="1343026"/>
              <a:ext cx="106363" cy="28575"/>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8" name="Freeform 207">
              <a:extLst>
                <a:ext uri="{FF2B5EF4-FFF2-40B4-BE49-F238E27FC236}">
                  <a16:creationId xmlns:a16="http://schemas.microsoft.com/office/drawing/2014/main" xmlns="" id="{EC774B63-BBCC-4C26-8098-07AF60862A25}"/>
                </a:ext>
              </a:extLst>
            </p:cNvPr>
            <p:cNvSpPr>
              <a:spLocks/>
            </p:cNvSpPr>
            <p:nvPr/>
          </p:nvSpPr>
          <p:spPr bwMode="auto">
            <a:xfrm>
              <a:off x="6597651" y="1343026"/>
              <a:ext cx="117475" cy="28575"/>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59" name="Freeform 208">
              <a:extLst>
                <a:ext uri="{FF2B5EF4-FFF2-40B4-BE49-F238E27FC236}">
                  <a16:creationId xmlns:a16="http://schemas.microsoft.com/office/drawing/2014/main" xmlns="" id="{D77F08E3-190D-4E6B-88AA-81541BB7CD50}"/>
                </a:ext>
              </a:extLst>
            </p:cNvPr>
            <p:cNvSpPr>
              <a:spLocks/>
            </p:cNvSpPr>
            <p:nvPr/>
          </p:nvSpPr>
          <p:spPr bwMode="auto">
            <a:xfrm>
              <a:off x="6665913" y="1328738"/>
              <a:ext cx="58738" cy="5715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0" name="Freeform 209">
              <a:extLst>
                <a:ext uri="{FF2B5EF4-FFF2-40B4-BE49-F238E27FC236}">
                  <a16:creationId xmlns:a16="http://schemas.microsoft.com/office/drawing/2014/main" xmlns="" id="{7A5BA04D-D554-4F4E-829D-D711223A2C8B}"/>
                </a:ext>
              </a:extLst>
            </p:cNvPr>
            <p:cNvSpPr>
              <a:spLocks/>
            </p:cNvSpPr>
            <p:nvPr/>
          </p:nvSpPr>
          <p:spPr bwMode="auto">
            <a:xfrm>
              <a:off x="6754813" y="1328738"/>
              <a:ext cx="58738" cy="5715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1" name="Freeform 210">
              <a:extLst>
                <a:ext uri="{FF2B5EF4-FFF2-40B4-BE49-F238E27FC236}">
                  <a16:creationId xmlns:a16="http://schemas.microsoft.com/office/drawing/2014/main" xmlns="" id="{AF77292A-2EDD-4224-9610-77D4C46BDDDE}"/>
                </a:ext>
              </a:extLst>
            </p:cNvPr>
            <p:cNvSpPr>
              <a:spLocks/>
            </p:cNvSpPr>
            <p:nvPr/>
          </p:nvSpPr>
          <p:spPr bwMode="auto">
            <a:xfrm>
              <a:off x="7396163" y="1101726"/>
              <a:ext cx="79375" cy="80963"/>
            </a:xfrm>
            <a:custGeom>
              <a:avLst/>
              <a:gdLst>
                <a:gd name="T0" fmla="*/ 2147483646 w 191"/>
                <a:gd name="T1" fmla="*/ 2147483646 h 191"/>
                <a:gd name="T2" fmla="*/ 2147483646 w 191"/>
                <a:gd name="T3" fmla="*/ 2147483646 h 191"/>
                <a:gd name="T4" fmla="*/ 2147483646 w 191"/>
                <a:gd name="T5" fmla="*/ 2147483646 h 191"/>
                <a:gd name="T6" fmla="*/ 2147483646 w 191"/>
                <a:gd name="T7" fmla="*/ 2147483646 h 191"/>
                <a:gd name="T8" fmla="*/ 2147483646 w 191"/>
                <a:gd name="T9" fmla="*/ 2147483646 h 191"/>
                <a:gd name="T10" fmla="*/ 2147483646 w 191"/>
                <a:gd name="T11" fmla="*/ 2147483646 h 191"/>
                <a:gd name="T12" fmla="*/ 0 w 191"/>
                <a:gd name="T13" fmla="*/ 2147483646 h 191"/>
                <a:gd name="T14" fmla="*/ 2147483646 w 191"/>
                <a:gd name="T15" fmla="*/ 2147483646 h 191"/>
                <a:gd name="T16" fmla="*/ 2147483646 w 191"/>
                <a:gd name="T17" fmla="*/ 2147483646 h 191"/>
                <a:gd name="T18" fmla="*/ 2147483646 w 191"/>
                <a:gd name="T19" fmla="*/ 2147483646 h 191"/>
                <a:gd name="T20" fmla="*/ 2147483646 w 191"/>
                <a:gd name="T21" fmla="*/ 2147483646 h 1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1"/>
                <a:gd name="T34" fmla="*/ 0 h 191"/>
                <a:gd name="T35" fmla="*/ 191 w 191"/>
                <a:gd name="T36" fmla="*/ 191 h 1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1" h="191">
                  <a:moveTo>
                    <a:pt x="168" y="191"/>
                  </a:moveTo>
                  <a:lnTo>
                    <a:pt x="168" y="191"/>
                  </a:lnTo>
                  <a:cubicBezTo>
                    <a:pt x="167" y="191"/>
                    <a:pt x="167" y="191"/>
                    <a:pt x="166" y="191"/>
                  </a:cubicBezTo>
                  <a:cubicBezTo>
                    <a:pt x="155" y="190"/>
                    <a:pt x="147" y="180"/>
                    <a:pt x="148" y="169"/>
                  </a:cubicBezTo>
                  <a:cubicBezTo>
                    <a:pt x="150" y="136"/>
                    <a:pt x="137" y="103"/>
                    <a:pt x="113" y="78"/>
                  </a:cubicBezTo>
                  <a:cubicBezTo>
                    <a:pt x="89" y="54"/>
                    <a:pt x="55" y="41"/>
                    <a:pt x="22" y="44"/>
                  </a:cubicBezTo>
                  <a:cubicBezTo>
                    <a:pt x="11" y="44"/>
                    <a:pt x="1" y="36"/>
                    <a:pt x="0" y="25"/>
                  </a:cubicBezTo>
                  <a:cubicBezTo>
                    <a:pt x="0" y="14"/>
                    <a:pt x="8" y="4"/>
                    <a:pt x="19" y="4"/>
                  </a:cubicBezTo>
                  <a:cubicBezTo>
                    <a:pt x="64" y="0"/>
                    <a:pt x="109" y="17"/>
                    <a:pt x="141" y="50"/>
                  </a:cubicBezTo>
                  <a:cubicBezTo>
                    <a:pt x="174" y="83"/>
                    <a:pt x="191" y="127"/>
                    <a:pt x="188" y="172"/>
                  </a:cubicBezTo>
                  <a:cubicBezTo>
                    <a:pt x="187" y="183"/>
                    <a:pt x="178" y="191"/>
                    <a:pt x="168" y="1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2" name="Freeform 211">
              <a:extLst>
                <a:ext uri="{FF2B5EF4-FFF2-40B4-BE49-F238E27FC236}">
                  <a16:creationId xmlns:a16="http://schemas.microsoft.com/office/drawing/2014/main" xmlns="" id="{835ADEB2-E33F-427A-8BCF-EE11A066D6C2}"/>
                </a:ext>
              </a:extLst>
            </p:cNvPr>
            <p:cNvSpPr>
              <a:spLocks/>
            </p:cNvSpPr>
            <p:nvPr/>
          </p:nvSpPr>
          <p:spPr bwMode="auto">
            <a:xfrm>
              <a:off x="7391401" y="1123951"/>
              <a:ext cx="63500" cy="61913"/>
            </a:xfrm>
            <a:custGeom>
              <a:avLst/>
              <a:gdLst>
                <a:gd name="T0" fmla="*/ 2147483646 w 149"/>
                <a:gd name="T1" fmla="*/ 2147483646 h 148"/>
                <a:gd name="T2" fmla="*/ 2147483646 w 149"/>
                <a:gd name="T3" fmla="*/ 2147483646 h 148"/>
                <a:gd name="T4" fmla="*/ 2147483646 w 149"/>
                <a:gd name="T5" fmla="*/ 2147483646 h 148"/>
                <a:gd name="T6" fmla="*/ 2147483646 w 149"/>
                <a:gd name="T7" fmla="*/ 2147483646 h 148"/>
                <a:gd name="T8" fmla="*/ 2147483646 w 149"/>
                <a:gd name="T9" fmla="*/ 2147483646 h 148"/>
                <a:gd name="T10" fmla="*/ 2147483646 w 149"/>
                <a:gd name="T11" fmla="*/ 2147483646 h 148"/>
                <a:gd name="T12" fmla="*/ 2147483646 w 149"/>
                <a:gd name="T13" fmla="*/ 2147483646 h 148"/>
                <a:gd name="T14" fmla="*/ 2147483646 w 149"/>
                <a:gd name="T15" fmla="*/ 2147483646 h 148"/>
                <a:gd name="T16" fmla="*/ 2147483646 w 149"/>
                <a:gd name="T17" fmla="*/ 2147483646 h 148"/>
                <a:gd name="T18" fmla="*/ 2147483646 w 149"/>
                <a:gd name="T19" fmla="*/ 2147483646 h 148"/>
                <a:gd name="T20" fmla="*/ 2147483646 w 149"/>
                <a:gd name="T21" fmla="*/ 2147483646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148"/>
                <a:gd name="T35" fmla="*/ 149 w 149"/>
                <a:gd name="T36" fmla="*/ 148 h 1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148">
                  <a:moveTo>
                    <a:pt x="127" y="148"/>
                  </a:moveTo>
                  <a:lnTo>
                    <a:pt x="127" y="148"/>
                  </a:lnTo>
                  <a:cubicBezTo>
                    <a:pt x="126" y="148"/>
                    <a:pt x="126" y="148"/>
                    <a:pt x="125" y="148"/>
                  </a:cubicBezTo>
                  <a:cubicBezTo>
                    <a:pt x="114" y="147"/>
                    <a:pt x="106" y="138"/>
                    <a:pt x="107" y="127"/>
                  </a:cubicBezTo>
                  <a:cubicBezTo>
                    <a:pt x="109" y="104"/>
                    <a:pt x="100" y="82"/>
                    <a:pt x="84" y="65"/>
                  </a:cubicBezTo>
                  <a:cubicBezTo>
                    <a:pt x="67" y="49"/>
                    <a:pt x="45" y="41"/>
                    <a:pt x="23" y="42"/>
                  </a:cubicBezTo>
                  <a:cubicBezTo>
                    <a:pt x="11" y="43"/>
                    <a:pt x="2" y="35"/>
                    <a:pt x="1" y="24"/>
                  </a:cubicBezTo>
                  <a:cubicBezTo>
                    <a:pt x="0" y="13"/>
                    <a:pt x="9" y="3"/>
                    <a:pt x="20" y="2"/>
                  </a:cubicBezTo>
                  <a:cubicBezTo>
                    <a:pt x="54" y="0"/>
                    <a:pt x="87" y="12"/>
                    <a:pt x="112" y="37"/>
                  </a:cubicBezTo>
                  <a:cubicBezTo>
                    <a:pt x="137" y="62"/>
                    <a:pt x="149" y="96"/>
                    <a:pt x="147" y="130"/>
                  </a:cubicBezTo>
                  <a:cubicBezTo>
                    <a:pt x="146" y="140"/>
                    <a:pt x="137" y="148"/>
                    <a:pt x="127" y="14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3" name="Freeform 212">
              <a:extLst>
                <a:ext uri="{FF2B5EF4-FFF2-40B4-BE49-F238E27FC236}">
                  <a16:creationId xmlns:a16="http://schemas.microsoft.com/office/drawing/2014/main" xmlns="" id="{53478FA6-679B-47D8-B897-A8B167ACA6B7}"/>
                </a:ext>
              </a:extLst>
            </p:cNvPr>
            <p:cNvSpPr>
              <a:spLocks/>
            </p:cNvSpPr>
            <p:nvPr/>
          </p:nvSpPr>
          <p:spPr bwMode="auto">
            <a:xfrm>
              <a:off x="7386638" y="1144588"/>
              <a:ext cx="47625" cy="47625"/>
            </a:xfrm>
            <a:custGeom>
              <a:avLst/>
              <a:gdLst>
                <a:gd name="T0" fmla="*/ 2147483646 w 114"/>
                <a:gd name="T1" fmla="*/ 2147483646 h 112"/>
                <a:gd name="T2" fmla="*/ 2147483646 w 114"/>
                <a:gd name="T3" fmla="*/ 2147483646 h 112"/>
                <a:gd name="T4" fmla="*/ 2147483646 w 114"/>
                <a:gd name="T5" fmla="*/ 2147483646 h 112"/>
                <a:gd name="T6" fmla="*/ 2147483646 w 114"/>
                <a:gd name="T7" fmla="*/ 2147483646 h 112"/>
                <a:gd name="T8" fmla="*/ 2147483646 w 114"/>
                <a:gd name="T9" fmla="*/ 2147483646 h 112"/>
                <a:gd name="T10" fmla="*/ 2147483646 w 114"/>
                <a:gd name="T11" fmla="*/ 2147483646 h 112"/>
                <a:gd name="T12" fmla="*/ 2147483646 w 114"/>
                <a:gd name="T13" fmla="*/ 2147483646 h 112"/>
                <a:gd name="T14" fmla="*/ 2147483646 w 114"/>
                <a:gd name="T15" fmla="*/ 2147483646 h 112"/>
                <a:gd name="T16" fmla="*/ 2147483646 w 114"/>
                <a:gd name="T17" fmla="*/ 2147483646 h 112"/>
                <a:gd name="T18" fmla="*/ 2147483646 w 114"/>
                <a:gd name="T19" fmla="*/ 2147483646 h 112"/>
                <a:gd name="T20" fmla="*/ 2147483646 w 114"/>
                <a:gd name="T21" fmla="*/ 2147483646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89" y="112"/>
                  </a:moveTo>
                  <a:lnTo>
                    <a:pt x="89" y="112"/>
                  </a:lnTo>
                  <a:cubicBezTo>
                    <a:pt x="88" y="112"/>
                    <a:pt x="87" y="112"/>
                    <a:pt x="85" y="112"/>
                  </a:cubicBezTo>
                  <a:cubicBezTo>
                    <a:pt x="74" y="109"/>
                    <a:pt x="67" y="99"/>
                    <a:pt x="70" y="88"/>
                  </a:cubicBezTo>
                  <a:cubicBezTo>
                    <a:pt x="72" y="76"/>
                    <a:pt x="68" y="64"/>
                    <a:pt x="59" y="55"/>
                  </a:cubicBezTo>
                  <a:cubicBezTo>
                    <a:pt x="50" y="46"/>
                    <a:pt x="38" y="42"/>
                    <a:pt x="26" y="45"/>
                  </a:cubicBezTo>
                  <a:cubicBezTo>
                    <a:pt x="15" y="47"/>
                    <a:pt x="5" y="40"/>
                    <a:pt x="3" y="29"/>
                  </a:cubicBezTo>
                  <a:cubicBezTo>
                    <a:pt x="0" y="18"/>
                    <a:pt x="7" y="8"/>
                    <a:pt x="18" y="5"/>
                  </a:cubicBezTo>
                  <a:cubicBezTo>
                    <a:pt x="43" y="0"/>
                    <a:pt x="69" y="8"/>
                    <a:pt x="88" y="27"/>
                  </a:cubicBezTo>
                  <a:cubicBezTo>
                    <a:pt x="106" y="45"/>
                    <a:pt x="114" y="71"/>
                    <a:pt x="109" y="96"/>
                  </a:cubicBezTo>
                  <a:cubicBezTo>
                    <a:pt x="107" y="106"/>
                    <a:pt x="99" y="112"/>
                    <a:pt x="89" y="11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4" name="Freeform 213">
              <a:extLst>
                <a:ext uri="{FF2B5EF4-FFF2-40B4-BE49-F238E27FC236}">
                  <a16:creationId xmlns:a16="http://schemas.microsoft.com/office/drawing/2014/main" xmlns="" id="{462EB368-E04E-4ECA-94B5-5E41E7C8B3E2}"/>
                </a:ext>
              </a:extLst>
            </p:cNvPr>
            <p:cNvSpPr>
              <a:spLocks noEditPoints="1"/>
            </p:cNvSpPr>
            <p:nvPr/>
          </p:nvSpPr>
          <p:spPr bwMode="auto">
            <a:xfrm>
              <a:off x="7240588" y="1173163"/>
              <a:ext cx="165100" cy="258763"/>
            </a:xfrm>
            <a:custGeom>
              <a:avLst/>
              <a:gdLst>
                <a:gd name="T0" fmla="*/ 2147483646 w 396"/>
                <a:gd name="T1" fmla="*/ 2147483646 h 617"/>
                <a:gd name="T2" fmla="*/ 2147483646 w 396"/>
                <a:gd name="T3" fmla="*/ 2147483646 h 617"/>
                <a:gd name="T4" fmla="*/ 2147483646 w 396"/>
                <a:gd name="T5" fmla="*/ 2147483646 h 617"/>
                <a:gd name="T6" fmla="*/ 2147483646 w 396"/>
                <a:gd name="T7" fmla="*/ 2147483646 h 617"/>
                <a:gd name="T8" fmla="*/ 2147483646 w 396"/>
                <a:gd name="T9" fmla="*/ 2147483646 h 617"/>
                <a:gd name="T10" fmla="*/ 2147483646 w 396"/>
                <a:gd name="T11" fmla="*/ 2147483646 h 617"/>
                <a:gd name="T12" fmla="*/ 2147483646 w 396"/>
                <a:gd name="T13" fmla="*/ 2147483646 h 617"/>
                <a:gd name="T14" fmla="*/ 2147483646 w 396"/>
                <a:gd name="T15" fmla="*/ 2147483646 h 617"/>
                <a:gd name="T16" fmla="*/ 2147483646 w 396"/>
                <a:gd name="T17" fmla="*/ 2147483646 h 617"/>
                <a:gd name="T18" fmla="*/ 2147483646 w 396"/>
                <a:gd name="T19" fmla="*/ 2147483646 h 617"/>
                <a:gd name="T20" fmla="*/ 2147483646 w 396"/>
                <a:gd name="T21" fmla="*/ 2147483646 h 617"/>
                <a:gd name="T22" fmla="*/ 2147483646 w 396"/>
                <a:gd name="T23" fmla="*/ 2147483646 h 617"/>
                <a:gd name="T24" fmla="*/ 2147483646 w 396"/>
                <a:gd name="T25" fmla="*/ 2147483646 h 617"/>
                <a:gd name="T26" fmla="*/ 0 w 396"/>
                <a:gd name="T27" fmla="*/ 2147483646 h 617"/>
                <a:gd name="T28" fmla="*/ 0 w 396"/>
                <a:gd name="T29" fmla="*/ 2147483646 h 617"/>
                <a:gd name="T30" fmla="*/ 2147483646 w 396"/>
                <a:gd name="T31" fmla="*/ 0 h 617"/>
                <a:gd name="T32" fmla="*/ 2147483646 w 396"/>
                <a:gd name="T33" fmla="*/ 0 h 617"/>
                <a:gd name="T34" fmla="*/ 2147483646 w 396"/>
                <a:gd name="T35" fmla="*/ 2147483646 h 617"/>
                <a:gd name="T36" fmla="*/ 2147483646 w 396"/>
                <a:gd name="T37" fmla="*/ 2147483646 h 617"/>
                <a:gd name="T38" fmla="*/ 2147483646 w 396"/>
                <a:gd name="T39" fmla="*/ 2147483646 h 6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96"/>
                <a:gd name="T61" fmla="*/ 0 h 617"/>
                <a:gd name="T62" fmla="*/ 396 w 396"/>
                <a:gd name="T63" fmla="*/ 617 h 61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96" h="617">
                  <a:moveTo>
                    <a:pt x="60" y="54"/>
                  </a:moveTo>
                  <a:lnTo>
                    <a:pt x="60" y="54"/>
                  </a:lnTo>
                  <a:cubicBezTo>
                    <a:pt x="56" y="54"/>
                    <a:pt x="54" y="56"/>
                    <a:pt x="54" y="59"/>
                  </a:cubicBezTo>
                  <a:lnTo>
                    <a:pt x="54" y="558"/>
                  </a:lnTo>
                  <a:cubicBezTo>
                    <a:pt x="54" y="561"/>
                    <a:pt x="56" y="564"/>
                    <a:pt x="60" y="564"/>
                  </a:cubicBezTo>
                  <a:lnTo>
                    <a:pt x="337" y="564"/>
                  </a:lnTo>
                  <a:cubicBezTo>
                    <a:pt x="340" y="564"/>
                    <a:pt x="343" y="561"/>
                    <a:pt x="343" y="558"/>
                  </a:cubicBezTo>
                  <a:lnTo>
                    <a:pt x="343" y="59"/>
                  </a:lnTo>
                  <a:cubicBezTo>
                    <a:pt x="343" y="56"/>
                    <a:pt x="340" y="54"/>
                    <a:pt x="337" y="54"/>
                  </a:cubicBezTo>
                  <a:lnTo>
                    <a:pt x="60" y="54"/>
                  </a:lnTo>
                  <a:close/>
                  <a:moveTo>
                    <a:pt x="337" y="617"/>
                  </a:moveTo>
                  <a:lnTo>
                    <a:pt x="337" y="617"/>
                  </a:lnTo>
                  <a:lnTo>
                    <a:pt x="60" y="617"/>
                  </a:lnTo>
                  <a:cubicBezTo>
                    <a:pt x="27" y="617"/>
                    <a:pt x="0" y="591"/>
                    <a:pt x="0" y="558"/>
                  </a:cubicBezTo>
                  <a:lnTo>
                    <a:pt x="0" y="59"/>
                  </a:lnTo>
                  <a:cubicBezTo>
                    <a:pt x="0" y="27"/>
                    <a:pt x="27" y="0"/>
                    <a:pt x="60" y="0"/>
                  </a:cubicBezTo>
                  <a:lnTo>
                    <a:pt x="337" y="0"/>
                  </a:lnTo>
                  <a:cubicBezTo>
                    <a:pt x="369" y="0"/>
                    <a:pt x="396" y="27"/>
                    <a:pt x="396" y="59"/>
                  </a:cubicBezTo>
                  <a:lnTo>
                    <a:pt x="396" y="558"/>
                  </a:lnTo>
                  <a:cubicBezTo>
                    <a:pt x="396" y="591"/>
                    <a:pt x="369" y="617"/>
                    <a:pt x="337" y="6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5" name="Freeform 214">
              <a:extLst>
                <a:ext uri="{FF2B5EF4-FFF2-40B4-BE49-F238E27FC236}">
                  <a16:creationId xmlns:a16="http://schemas.microsoft.com/office/drawing/2014/main" xmlns="" id="{E8738428-17E8-4F98-AD27-CA27099898EC}"/>
                </a:ext>
              </a:extLst>
            </p:cNvPr>
            <p:cNvSpPr>
              <a:spLocks/>
            </p:cNvSpPr>
            <p:nvPr/>
          </p:nvSpPr>
          <p:spPr bwMode="auto">
            <a:xfrm>
              <a:off x="7289801" y="1204913"/>
              <a:ext cx="14288" cy="12700"/>
            </a:xfrm>
            <a:custGeom>
              <a:avLst/>
              <a:gdLst>
                <a:gd name="T0" fmla="*/ 2147483646 w 34"/>
                <a:gd name="T1" fmla="*/ 2147483646 h 33"/>
                <a:gd name="T2" fmla="*/ 2147483646 w 34"/>
                <a:gd name="T3" fmla="*/ 2147483646 h 33"/>
                <a:gd name="T4" fmla="*/ 2147483646 w 34"/>
                <a:gd name="T5" fmla="*/ 2147483646 h 33"/>
                <a:gd name="T6" fmla="*/ 0 w 34"/>
                <a:gd name="T7" fmla="*/ 2147483646 h 33"/>
                <a:gd name="T8" fmla="*/ 2147483646 w 34"/>
                <a:gd name="T9" fmla="*/ 0 h 33"/>
                <a:gd name="T10" fmla="*/ 2147483646 w 34"/>
                <a:gd name="T11" fmla="*/ 2147483646 h 33"/>
                <a:gd name="T12" fmla="*/ 0 60000 65536"/>
                <a:gd name="T13" fmla="*/ 0 60000 65536"/>
                <a:gd name="T14" fmla="*/ 0 60000 65536"/>
                <a:gd name="T15" fmla="*/ 0 60000 65536"/>
                <a:gd name="T16" fmla="*/ 0 60000 65536"/>
                <a:gd name="T17" fmla="*/ 0 60000 65536"/>
                <a:gd name="T18" fmla="*/ 0 w 34"/>
                <a:gd name="T19" fmla="*/ 0 h 33"/>
                <a:gd name="T20" fmla="*/ 34 w 3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4" h="33">
                  <a:moveTo>
                    <a:pt x="34" y="17"/>
                  </a:moveTo>
                  <a:lnTo>
                    <a:pt x="34" y="17"/>
                  </a:lnTo>
                  <a:cubicBezTo>
                    <a:pt x="34" y="26"/>
                    <a:pt x="27" y="33"/>
                    <a:pt x="17" y="33"/>
                  </a:cubicBezTo>
                  <a:cubicBezTo>
                    <a:pt x="8" y="33"/>
                    <a:pt x="0" y="26"/>
                    <a:pt x="0" y="17"/>
                  </a:cubicBezTo>
                  <a:cubicBezTo>
                    <a:pt x="0" y="7"/>
                    <a:pt x="8" y="0"/>
                    <a:pt x="17" y="0"/>
                  </a:cubicBezTo>
                  <a:cubicBezTo>
                    <a:pt x="27" y="0"/>
                    <a:pt x="34" y="7"/>
                    <a:pt x="34" y="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6" name="Freeform 215">
              <a:extLst>
                <a:ext uri="{FF2B5EF4-FFF2-40B4-BE49-F238E27FC236}">
                  <a16:creationId xmlns:a16="http://schemas.microsoft.com/office/drawing/2014/main" xmlns="" id="{D2C04885-63A2-415A-B545-D6ABA4A09805}"/>
                </a:ext>
              </a:extLst>
            </p:cNvPr>
            <p:cNvSpPr>
              <a:spLocks/>
            </p:cNvSpPr>
            <p:nvPr/>
          </p:nvSpPr>
          <p:spPr bwMode="auto">
            <a:xfrm>
              <a:off x="7312026" y="1204913"/>
              <a:ext cx="47625" cy="12700"/>
            </a:xfrm>
            <a:custGeom>
              <a:avLst/>
              <a:gdLst>
                <a:gd name="T0" fmla="*/ 2147483646 w 115"/>
                <a:gd name="T1" fmla="*/ 2147483646 h 27"/>
                <a:gd name="T2" fmla="*/ 2147483646 w 115"/>
                <a:gd name="T3" fmla="*/ 2147483646 h 27"/>
                <a:gd name="T4" fmla="*/ 2147483646 w 115"/>
                <a:gd name="T5" fmla="*/ 2147483646 h 27"/>
                <a:gd name="T6" fmla="*/ 0 w 115"/>
                <a:gd name="T7" fmla="*/ 2147483646 h 27"/>
                <a:gd name="T8" fmla="*/ 2147483646 w 115"/>
                <a:gd name="T9" fmla="*/ 0 h 27"/>
                <a:gd name="T10" fmla="*/ 2147483646 w 115"/>
                <a:gd name="T11" fmla="*/ 0 h 27"/>
                <a:gd name="T12" fmla="*/ 2147483646 w 115"/>
                <a:gd name="T13" fmla="*/ 2147483646 h 27"/>
                <a:gd name="T14" fmla="*/ 2147483646 w 115"/>
                <a:gd name="T15" fmla="*/ 2147483646 h 27"/>
                <a:gd name="T16" fmla="*/ 0 60000 65536"/>
                <a:gd name="T17" fmla="*/ 0 60000 65536"/>
                <a:gd name="T18" fmla="*/ 0 60000 65536"/>
                <a:gd name="T19" fmla="*/ 0 60000 65536"/>
                <a:gd name="T20" fmla="*/ 0 60000 65536"/>
                <a:gd name="T21" fmla="*/ 0 60000 65536"/>
                <a:gd name="T22" fmla="*/ 0 60000 65536"/>
                <a:gd name="T23" fmla="*/ 0 60000 65536"/>
                <a:gd name="T24" fmla="*/ 0 w 115"/>
                <a:gd name="T25" fmla="*/ 0 h 27"/>
                <a:gd name="T26" fmla="*/ 115 w 115"/>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 h="27">
                  <a:moveTo>
                    <a:pt x="102" y="27"/>
                  </a:moveTo>
                  <a:lnTo>
                    <a:pt x="102" y="27"/>
                  </a:lnTo>
                  <a:lnTo>
                    <a:pt x="14" y="27"/>
                  </a:lnTo>
                  <a:cubicBezTo>
                    <a:pt x="6" y="27"/>
                    <a:pt x="0" y="21"/>
                    <a:pt x="0" y="14"/>
                  </a:cubicBezTo>
                  <a:cubicBezTo>
                    <a:pt x="0" y="6"/>
                    <a:pt x="6" y="0"/>
                    <a:pt x="14" y="0"/>
                  </a:cubicBezTo>
                  <a:lnTo>
                    <a:pt x="102" y="0"/>
                  </a:lnTo>
                  <a:cubicBezTo>
                    <a:pt x="109" y="0"/>
                    <a:pt x="115" y="6"/>
                    <a:pt x="115" y="14"/>
                  </a:cubicBezTo>
                  <a:cubicBezTo>
                    <a:pt x="115" y="21"/>
                    <a:pt x="109" y="27"/>
                    <a:pt x="102" y="2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7" name="Freeform 216">
              <a:extLst>
                <a:ext uri="{FF2B5EF4-FFF2-40B4-BE49-F238E27FC236}">
                  <a16:creationId xmlns:a16="http://schemas.microsoft.com/office/drawing/2014/main" xmlns="" id="{25E13431-E74C-4D9A-9ECB-181243EE2E32}"/>
                </a:ext>
              </a:extLst>
            </p:cNvPr>
            <p:cNvSpPr>
              <a:spLocks noEditPoints="1"/>
            </p:cNvSpPr>
            <p:nvPr/>
          </p:nvSpPr>
          <p:spPr bwMode="auto">
            <a:xfrm>
              <a:off x="7272338" y="1228726"/>
              <a:ext cx="103188" cy="142875"/>
            </a:xfrm>
            <a:custGeom>
              <a:avLst/>
              <a:gdLst>
                <a:gd name="T0" fmla="*/ 2147483646 w 246"/>
                <a:gd name="T1" fmla="*/ 2147483646 h 343"/>
                <a:gd name="T2" fmla="*/ 2147483646 w 246"/>
                <a:gd name="T3" fmla="*/ 2147483646 h 343"/>
                <a:gd name="T4" fmla="*/ 2147483646 w 246"/>
                <a:gd name="T5" fmla="*/ 2147483646 h 343"/>
                <a:gd name="T6" fmla="*/ 2147483646 w 246"/>
                <a:gd name="T7" fmla="*/ 2147483646 h 343"/>
                <a:gd name="T8" fmla="*/ 2147483646 w 246"/>
                <a:gd name="T9" fmla="*/ 2147483646 h 343"/>
                <a:gd name="T10" fmla="*/ 2147483646 w 246"/>
                <a:gd name="T11" fmla="*/ 2147483646 h 343"/>
                <a:gd name="T12" fmla="*/ 2147483646 w 246"/>
                <a:gd name="T13" fmla="*/ 2147483646 h 343"/>
                <a:gd name="T14" fmla="*/ 2147483646 w 246"/>
                <a:gd name="T15" fmla="*/ 2147483646 h 343"/>
                <a:gd name="T16" fmla="*/ 2147483646 w 246"/>
                <a:gd name="T17" fmla="*/ 2147483646 h 343"/>
                <a:gd name="T18" fmla="*/ 2147483646 w 246"/>
                <a:gd name="T19" fmla="*/ 2147483646 h 343"/>
                <a:gd name="T20" fmla="*/ 2147483646 w 246"/>
                <a:gd name="T21" fmla="*/ 2147483646 h 343"/>
                <a:gd name="T22" fmla="*/ 2147483646 w 246"/>
                <a:gd name="T23" fmla="*/ 2147483646 h 343"/>
                <a:gd name="T24" fmla="*/ 2147483646 w 246"/>
                <a:gd name="T25" fmla="*/ 2147483646 h 343"/>
                <a:gd name="T26" fmla="*/ 0 w 246"/>
                <a:gd name="T27" fmla="*/ 2147483646 h 343"/>
                <a:gd name="T28" fmla="*/ 0 w 246"/>
                <a:gd name="T29" fmla="*/ 2147483646 h 343"/>
                <a:gd name="T30" fmla="*/ 2147483646 w 246"/>
                <a:gd name="T31" fmla="*/ 0 h 343"/>
                <a:gd name="T32" fmla="*/ 2147483646 w 246"/>
                <a:gd name="T33" fmla="*/ 0 h 343"/>
                <a:gd name="T34" fmla="*/ 2147483646 w 246"/>
                <a:gd name="T35" fmla="*/ 2147483646 h 343"/>
                <a:gd name="T36" fmla="*/ 2147483646 w 246"/>
                <a:gd name="T37" fmla="*/ 2147483646 h 343"/>
                <a:gd name="T38" fmla="*/ 2147483646 w 246"/>
                <a:gd name="T39" fmla="*/ 2147483646 h 3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6"/>
                <a:gd name="T61" fmla="*/ 0 h 343"/>
                <a:gd name="T62" fmla="*/ 246 w 246"/>
                <a:gd name="T63" fmla="*/ 343 h 3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6" h="343">
                  <a:moveTo>
                    <a:pt x="44" y="26"/>
                  </a:moveTo>
                  <a:lnTo>
                    <a:pt x="44" y="26"/>
                  </a:lnTo>
                  <a:cubicBezTo>
                    <a:pt x="34" y="26"/>
                    <a:pt x="27" y="34"/>
                    <a:pt x="27" y="44"/>
                  </a:cubicBezTo>
                  <a:lnTo>
                    <a:pt x="27" y="299"/>
                  </a:lnTo>
                  <a:cubicBezTo>
                    <a:pt x="27" y="309"/>
                    <a:pt x="34" y="316"/>
                    <a:pt x="44" y="316"/>
                  </a:cubicBezTo>
                  <a:lnTo>
                    <a:pt x="203" y="316"/>
                  </a:lnTo>
                  <a:cubicBezTo>
                    <a:pt x="212" y="316"/>
                    <a:pt x="220" y="309"/>
                    <a:pt x="220" y="299"/>
                  </a:cubicBezTo>
                  <a:lnTo>
                    <a:pt x="220" y="44"/>
                  </a:lnTo>
                  <a:cubicBezTo>
                    <a:pt x="220" y="34"/>
                    <a:pt x="212" y="26"/>
                    <a:pt x="203" y="26"/>
                  </a:cubicBezTo>
                  <a:lnTo>
                    <a:pt x="44" y="26"/>
                  </a:lnTo>
                  <a:close/>
                  <a:moveTo>
                    <a:pt x="203" y="343"/>
                  </a:moveTo>
                  <a:lnTo>
                    <a:pt x="203" y="343"/>
                  </a:lnTo>
                  <a:lnTo>
                    <a:pt x="44" y="343"/>
                  </a:lnTo>
                  <a:cubicBezTo>
                    <a:pt x="20" y="343"/>
                    <a:pt x="0" y="323"/>
                    <a:pt x="0" y="299"/>
                  </a:cubicBezTo>
                  <a:lnTo>
                    <a:pt x="0" y="44"/>
                  </a:lnTo>
                  <a:cubicBezTo>
                    <a:pt x="0" y="19"/>
                    <a:pt x="20" y="0"/>
                    <a:pt x="44" y="0"/>
                  </a:cubicBezTo>
                  <a:lnTo>
                    <a:pt x="203" y="0"/>
                  </a:lnTo>
                  <a:cubicBezTo>
                    <a:pt x="227" y="0"/>
                    <a:pt x="246" y="19"/>
                    <a:pt x="246" y="44"/>
                  </a:cubicBezTo>
                  <a:lnTo>
                    <a:pt x="246" y="299"/>
                  </a:lnTo>
                  <a:cubicBezTo>
                    <a:pt x="246" y="323"/>
                    <a:pt x="227" y="343"/>
                    <a:pt x="203" y="34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8" name="Freeform 217">
              <a:extLst>
                <a:ext uri="{FF2B5EF4-FFF2-40B4-BE49-F238E27FC236}">
                  <a16:creationId xmlns:a16="http://schemas.microsoft.com/office/drawing/2014/main" xmlns="" id="{31A93CFF-A850-431A-9803-E147C4DC50E5}"/>
                </a:ext>
              </a:extLst>
            </p:cNvPr>
            <p:cNvSpPr>
              <a:spLocks/>
            </p:cNvSpPr>
            <p:nvPr/>
          </p:nvSpPr>
          <p:spPr bwMode="auto">
            <a:xfrm>
              <a:off x="7315201" y="1381126"/>
              <a:ext cx="19050" cy="19050"/>
            </a:xfrm>
            <a:custGeom>
              <a:avLst/>
              <a:gdLst>
                <a:gd name="T0" fmla="*/ 2147483646 w 44"/>
                <a:gd name="T1" fmla="*/ 2147483646 h 44"/>
                <a:gd name="T2" fmla="*/ 2147483646 w 44"/>
                <a:gd name="T3" fmla="*/ 2147483646 h 44"/>
                <a:gd name="T4" fmla="*/ 2147483646 w 44"/>
                <a:gd name="T5" fmla="*/ 2147483646 h 44"/>
                <a:gd name="T6" fmla="*/ 0 w 44"/>
                <a:gd name="T7" fmla="*/ 2147483646 h 44"/>
                <a:gd name="T8" fmla="*/ 2147483646 w 44"/>
                <a:gd name="T9" fmla="*/ 0 h 44"/>
                <a:gd name="T10" fmla="*/ 2147483646 w 44"/>
                <a:gd name="T11" fmla="*/ 2147483646 h 44"/>
                <a:gd name="T12" fmla="*/ 0 60000 65536"/>
                <a:gd name="T13" fmla="*/ 0 60000 65536"/>
                <a:gd name="T14" fmla="*/ 0 60000 65536"/>
                <a:gd name="T15" fmla="*/ 0 60000 65536"/>
                <a:gd name="T16" fmla="*/ 0 60000 65536"/>
                <a:gd name="T17" fmla="*/ 0 60000 65536"/>
                <a:gd name="T18" fmla="*/ 0 w 44"/>
                <a:gd name="T19" fmla="*/ 0 h 44"/>
                <a:gd name="T20" fmla="*/ 44 w 44"/>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44" h="44">
                  <a:moveTo>
                    <a:pt x="44" y="22"/>
                  </a:moveTo>
                  <a:lnTo>
                    <a:pt x="44" y="22"/>
                  </a:lnTo>
                  <a:cubicBezTo>
                    <a:pt x="44" y="34"/>
                    <a:pt x="35" y="44"/>
                    <a:pt x="22" y="44"/>
                  </a:cubicBezTo>
                  <a:cubicBezTo>
                    <a:pt x="10" y="44"/>
                    <a:pt x="0" y="34"/>
                    <a:pt x="0" y="22"/>
                  </a:cubicBezTo>
                  <a:cubicBezTo>
                    <a:pt x="0" y="10"/>
                    <a:pt x="10" y="0"/>
                    <a:pt x="22" y="0"/>
                  </a:cubicBezTo>
                  <a:cubicBezTo>
                    <a:pt x="35" y="0"/>
                    <a:pt x="44" y="10"/>
                    <a:pt x="44" y="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69" name="Freeform 218">
              <a:extLst>
                <a:ext uri="{FF2B5EF4-FFF2-40B4-BE49-F238E27FC236}">
                  <a16:creationId xmlns:a16="http://schemas.microsoft.com/office/drawing/2014/main" xmlns="" id="{2A9AD355-4216-4252-85FD-0E9B78CD7ED2}"/>
                </a:ext>
              </a:extLst>
            </p:cNvPr>
            <p:cNvSpPr>
              <a:spLocks/>
            </p:cNvSpPr>
            <p:nvPr/>
          </p:nvSpPr>
          <p:spPr bwMode="auto">
            <a:xfrm>
              <a:off x="7019926" y="1408113"/>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0" name="Freeform 220">
              <a:extLst>
                <a:ext uri="{FF2B5EF4-FFF2-40B4-BE49-F238E27FC236}">
                  <a16:creationId xmlns:a16="http://schemas.microsoft.com/office/drawing/2014/main" xmlns="" id="{830ABECC-050A-4D49-93D3-374D98EA7912}"/>
                </a:ext>
              </a:extLst>
            </p:cNvPr>
            <p:cNvSpPr>
              <a:spLocks/>
            </p:cNvSpPr>
            <p:nvPr/>
          </p:nvSpPr>
          <p:spPr bwMode="auto">
            <a:xfrm>
              <a:off x="7019925" y="1374775"/>
              <a:ext cx="134938" cy="22225"/>
            </a:xfrm>
            <a:custGeom>
              <a:avLst/>
              <a:gdLst>
                <a:gd name="T0" fmla="*/ 2147483646 w 321"/>
                <a:gd name="T1" fmla="*/ 2147483646 h 54"/>
                <a:gd name="T2" fmla="*/ 2147483646 w 321"/>
                <a:gd name="T3" fmla="*/ 2147483646 h 54"/>
                <a:gd name="T4" fmla="*/ 0 w 321"/>
                <a:gd name="T5" fmla="*/ 2147483646 h 54"/>
                <a:gd name="T6" fmla="*/ 0 w 321"/>
                <a:gd name="T7" fmla="*/ 0 h 54"/>
                <a:gd name="T8" fmla="*/ 2147483646 w 321"/>
                <a:gd name="T9" fmla="*/ 0 h 54"/>
                <a:gd name="T10" fmla="*/ 2147483646 w 321"/>
                <a:gd name="T11" fmla="*/ 2147483646 h 54"/>
                <a:gd name="T12" fmla="*/ 0 60000 65536"/>
                <a:gd name="T13" fmla="*/ 0 60000 65536"/>
                <a:gd name="T14" fmla="*/ 0 60000 65536"/>
                <a:gd name="T15" fmla="*/ 0 60000 65536"/>
                <a:gd name="T16" fmla="*/ 0 60000 65536"/>
                <a:gd name="T17" fmla="*/ 0 60000 65536"/>
                <a:gd name="T18" fmla="*/ 0 w 321"/>
                <a:gd name="T19" fmla="*/ 0 h 54"/>
                <a:gd name="T20" fmla="*/ 321 w 32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321" h="54">
                  <a:moveTo>
                    <a:pt x="321" y="54"/>
                  </a:moveTo>
                  <a:lnTo>
                    <a:pt x="321" y="54"/>
                  </a:lnTo>
                  <a:lnTo>
                    <a:pt x="0" y="54"/>
                  </a:lnTo>
                  <a:lnTo>
                    <a:pt x="0" y="0"/>
                  </a:lnTo>
                  <a:lnTo>
                    <a:pt x="321" y="0"/>
                  </a:lnTo>
                  <a:lnTo>
                    <a:pt x="321" y="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1" name="Freeform 221">
              <a:extLst>
                <a:ext uri="{FF2B5EF4-FFF2-40B4-BE49-F238E27FC236}">
                  <a16:creationId xmlns:a16="http://schemas.microsoft.com/office/drawing/2014/main" xmlns="" id="{C8F61FE9-99FA-43E8-A324-D991E4BA8F4D}"/>
                </a:ext>
              </a:extLst>
            </p:cNvPr>
            <p:cNvSpPr>
              <a:spLocks/>
            </p:cNvSpPr>
            <p:nvPr/>
          </p:nvSpPr>
          <p:spPr bwMode="auto">
            <a:xfrm>
              <a:off x="7019925" y="1341438"/>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2" name="Freeform 222">
              <a:extLst>
                <a:ext uri="{FF2B5EF4-FFF2-40B4-BE49-F238E27FC236}">
                  <a16:creationId xmlns:a16="http://schemas.microsoft.com/office/drawing/2014/main" xmlns="" id="{1C8D6C5A-B286-4226-A2C5-19AF95F71AF3}"/>
                </a:ext>
              </a:extLst>
            </p:cNvPr>
            <p:cNvSpPr>
              <a:spLocks/>
            </p:cNvSpPr>
            <p:nvPr/>
          </p:nvSpPr>
          <p:spPr bwMode="auto">
            <a:xfrm>
              <a:off x="7019925" y="1308100"/>
              <a:ext cx="134938" cy="22225"/>
            </a:xfrm>
            <a:custGeom>
              <a:avLst/>
              <a:gdLst>
                <a:gd name="T0" fmla="*/ 2147483646 w 321"/>
                <a:gd name="T1" fmla="*/ 2147483646 h 54"/>
                <a:gd name="T2" fmla="*/ 2147483646 w 321"/>
                <a:gd name="T3" fmla="*/ 2147483646 h 54"/>
                <a:gd name="T4" fmla="*/ 0 w 321"/>
                <a:gd name="T5" fmla="*/ 2147483646 h 54"/>
                <a:gd name="T6" fmla="*/ 0 w 321"/>
                <a:gd name="T7" fmla="*/ 0 h 54"/>
                <a:gd name="T8" fmla="*/ 2147483646 w 321"/>
                <a:gd name="T9" fmla="*/ 0 h 54"/>
                <a:gd name="T10" fmla="*/ 2147483646 w 321"/>
                <a:gd name="T11" fmla="*/ 2147483646 h 54"/>
                <a:gd name="T12" fmla="*/ 0 60000 65536"/>
                <a:gd name="T13" fmla="*/ 0 60000 65536"/>
                <a:gd name="T14" fmla="*/ 0 60000 65536"/>
                <a:gd name="T15" fmla="*/ 0 60000 65536"/>
                <a:gd name="T16" fmla="*/ 0 60000 65536"/>
                <a:gd name="T17" fmla="*/ 0 60000 65536"/>
                <a:gd name="T18" fmla="*/ 0 w 321"/>
                <a:gd name="T19" fmla="*/ 0 h 54"/>
                <a:gd name="T20" fmla="*/ 321 w 32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321" h="54">
                  <a:moveTo>
                    <a:pt x="321" y="54"/>
                  </a:moveTo>
                  <a:lnTo>
                    <a:pt x="321" y="54"/>
                  </a:lnTo>
                  <a:lnTo>
                    <a:pt x="0" y="54"/>
                  </a:lnTo>
                  <a:lnTo>
                    <a:pt x="0" y="0"/>
                  </a:lnTo>
                  <a:lnTo>
                    <a:pt x="321" y="0"/>
                  </a:lnTo>
                  <a:lnTo>
                    <a:pt x="321" y="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3" name="Freeform 223">
              <a:extLst>
                <a:ext uri="{FF2B5EF4-FFF2-40B4-BE49-F238E27FC236}">
                  <a16:creationId xmlns:a16="http://schemas.microsoft.com/office/drawing/2014/main" xmlns="" id="{55E085CA-EA4F-47DF-8F6A-69B4E112A25B}"/>
                </a:ext>
              </a:extLst>
            </p:cNvPr>
            <p:cNvSpPr>
              <a:spLocks/>
            </p:cNvSpPr>
            <p:nvPr/>
          </p:nvSpPr>
          <p:spPr bwMode="auto">
            <a:xfrm>
              <a:off x="7019925" y="1276350"/>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4" name="Freeform 224">
              <a:extLst>
                <a:ext uri="{FF2B5EF4-FFF2-40B4-BE49-F238E27FC236}">
                  <a16:creationId xmlns:a16="http://schemas.microsoft.com/office/drawing/2014/main" xmlns="" id="{21A62448-0166-4B57-A0E9-CDF9EEA07E63}"/>
                </a:ext>
              </a:extLst>
            </p:cNvPr>
            <p:cNvSpPr>
              <a:spLocks/>
            </p:cNvSpPr>
            <p:nvPr/>
          </p:nvSpPr>
          <p:spPr bwMode="auto">
            <a:xfrm>
              <a:off x="7019925" y="1243013"/>
              <a:ext cx="134938" cy="22225"/>
            </a:xfrm>
            <a:custGeom>
              <a:avLst/>
              <a:gdLst>
                <a:gd name="T0" fmla="*/ 2147483646 w 321"/>
                <a:gd name="T1" fmla="*/ 2147483646 h 54"/>
                <a:gd name="T2" fmla="*/ 2147483646 w 321"/>
                <a:gd name="T3" fmla="*/ 2147483646 h 54"/>
                <a:gd name="T4" fmla="*/ 0 w 321"/>
                <a:gd name="T5" fmla="*/ 2147483646 h 54"/>
                <a:gd name="T6" fmla="*/ 0 w 321"/>
                <a:gd name="T7" fmla="*/ 0 h 54"/>
                <a:gd name="T8" fmla="*/ 2147483646 w 321"/>
                <a:gd name="T9" fmla="*/ 0 h 54"/>
                <a:gd name="T10" fmla="*/ 2147483646 w 321"/>
                <a:gd name="T11" fmla="*/ 2147483646 h 54"/>
                <a:gd name="T12" fmla="*/ 0 60000 65536"/>
                <a:gd name="T13" fmla="*/ 0 60000 65536"/>
                <a:gd name="T14" fmla="*/ 0 60000 65536"/>
                <a:gd name="T15" fmla="*/ 0 60000 65536"/>
                <a:gd name="T16" fmla="*/ 0 60000 65536"/>
                <a:gd name="T17" fmla="*/ 0 60000 65536"/>
                <a:gd name="T18" fmla="*/ 0 w 321"/>
                <a:gd name="T19" fmla="*/ 0 h 54"/>
                <a:gd name="T20" fmla="*/ 321 w 32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321" h="54">
                  <a:moveTo>
                    <a:pt x="321" y="54"/>
                  </a:moveTo>
                  <a:lnTo>
                    <a:pt x="321" y="54"/>
                  </a:lnTo>
                  <a:lnTo>
                    <a:pt x="0" y="54"/>
                  </a:lnTo>
                  <a:lnTo>
                    <a:pt x="0" y="0"/>
                  </a:lnTo>
                  <a:lnTo>
                    <a:pt x="321" y="0"/>
                  </a:lnTo>
                  <a:lnTo>
                    <a:pt x="321" y="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5" name="Freeform 225">
              <a:extLst>
                <a:ext uri="{FF2B5EF4-FFF2-40B4-BE49-F238E27FC236}">
                  <a16:creationId xmlns:a16="http://schemas.microsoft.com/office/drawing/2014/main" xmlns="" id="{5F1D6FA6-E4BA-48BE-A88D-768CE5CEC50A}"/>
                </a:ext>
              </a:extLst>
            </p:cNvPr>
            <p:cNvSpPr>
              <a:spLocks/>
            </p:cNvSpPr>
            <p:nvPr/>
          </p:nvSpPr>
          <p:spPr bwMode="auto">
            <a:xfrm>
              <a:off x="7019925" y="1209675"/>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6" name="Freeform 226">
              <a:extLst>
                <a:ext uri="{FF2B5EF4-FFF2-40B4-BE49-F238E27FC236}">
                  <a16:creationId xmlns:a16="http://schemas.microsoft.com/office/drawing/2014/main" xmlns="" id="{1D706964-851B-4858-9A21-D84B0783D8D9}"/>
                </a:ext>
              </a:extLst>
            </p:cNvPr>
            <p:cNvSpPr>
              <a:spLocks/>
            </p:cNvSpPr>
            <p:nvPr/>
          </p:nvSpPr>
          <p:spPr bwMode="auto">
            <a:xfrm>
              <a:off x="7019925" y="1176338"/>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77" name="Freeform 227">
              <a:extLst>
                <a:ext uri="{FF2B5EF4-FFF2-40B4-BE49-F238E27FC236}">
                  <a16:creationId xmlns:a16="http://schemas.microsoft.com/office/drawing/2014/main" xmlns="" id="{60503B3B-5ECE-49AC-8271-A25AEBFAD302}"/>
                </a:ext>
              </a:extLst>
            </p:cNvPr>
            <p:cNvSpPr>
              <a:spLocks/>
            </p:cNvSpPr>
            <p:nvPr/>
          </p:nvSpPr>
          <p:spPr bwMode="auto">
            <a:xfrm>
              <a:off x="7165975" y="1177925"/>
              <a:ext cx="46038" cy="254000"/>
            </a:xfrm>
            <a:custGeom>
              <a:avLst/>
              <a:gdLst>
                <a:gd name="T0" fmla="*/ 2147483646 w 108"/>
                <a:gd name="T1" fmla="*/ 2147483646 h 606"/>
                <a:gd name="T2" fmla="*/ 2147483646 w 108"/>
                <a:gd name="T3" fmla="*/ 2147483646 h 606"/>
                <a:gd name="T4" fmla="*/ 0 w 108"/>
                <a:gd name="T5" fmla="*/ 0 h 606"/>
                <a:gd name="T6" fmla="*/ 0 w 108"/>
                <a:gd name="T7" fmla="*/ 2147483646 h 606"/>
                <a:gd name="T8" fmla="*/ 2147483646 w 108"/>
                <a:gd name="T9" fmla="*/ 2147483646 h 606"/>
                <a:gd name="T10" fmla="*/ 0 60000 65536"/>
                <a:gd name="T11" fmla="*/ 0 60000 65536"/>
                <a:gd name="T12" fmla="*/ 0 60000 65536"/>
                <a:gd name="T13" fmla="*/ 0 60000 65536"/>
                <a:gd name="T14" fmla="*/ 0 60000 65536"/>
                <a:gd name="T15" fmla="*/ 0 w 108"/>
                <a:gd name="T16" fmla="*/ 0 h 606"/>
                <a:gd name="T17" fmla="*/ 108 w 108"/>
                <a:gd name="T18" fmla="*/ 606 h 606"/>
              </a:gdLst>
              <a:ahLst/>
              <a:cxnLst>
                <a:cxn ang="T10">
                  <a:pos x="T0" y="T1"/>
                </a:cxn>
                <a:cxn ang="T11">
                  <a:pos x="T2" y="T3"/>
                </a:cxn>
                <a:cxn ang="T12">
                  <a:pos x="T4" y="T5"/>
                </a:cxn>
                <a:cxn ang="T13">
                  <a:pos x="T6" y="T7"/>
                </a:cxn>
                <a:cxn ang="T14">
                  <a:pos x="T8" y="T9"/>
                </a:cxn>
              </a:cxnLst>
              <a:rect l="T15" t="T16" r="T17" b="T18"/>
              <a:pathLst>
                <a:path w="108" h="606">
                  <a:moveTo>
                    <a:pt x="108" y="303"/>
                  </a:moveTo>
                  <a:lnTo>
                    <a:pt x="108" y="303"/>
                  </a:lnTo>
                  <a:lnTo>
                    <a:pt x="0" y="0"/>
                  </a:lnTo>
                  <a:lnTo>
                    <a:pt x="0" y="606"/>
                  </a:lnTo>
                  <a:lnTo>
                    <a:pt x="108" y="30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grpSp>
      <p:sp>
        <p:nvSpPr>
          <p:cNvPr id="178" name="Freeform 32">
            <a:extLst>
              <a:ext uri="{FF2B5EF4-FFF2-40B4-BE49-F238E27FC236}">
                <a16:creationId xmlns:a16="http://schemas.microsoft.com/office/drawing/2014/main" xmlns="" id="{14DF81EA-2A28-4014-B35F-75D319928AAD}"/>
              </a:ext>
            </a:extLst>
          </p:cNvPr>
          <p:cNvSpPr>
            <a:spLocks/>
          </p:cNvSpPr>
          <p:nvPr/>
        </p:nvSpPr>
        <p:spPr bwMode="auto">
          <a:xfrm rot="16200000">
            <a:off x="4624390" y="4063136"/>
            <a:ext cx="450826" cy="458269"/>
          </a:xfrm>
          <a:custGeom>
            <a:avLst/>
            <a:gdLst>
              <a:gd name="T0" fmla="*/ 2147483646 w 1430"/>
              <a:gd name="T1" fmla="*/ 2147483646 h 1458"/>
              <a:gd name="T2" fmla="*/ 2147483646 w 1430"/>
              <a:gd name="T3" fmla="*/ 2147483646 h 1458"/>
              <a:gd name="T4" fmla="*/ 2147483646 w 1430"/>
              <a:gd name="T5" fmla="*/ 0 h 1458"/>
              <a:gd name="T6" fmla="*/ 2147483646 w 1430"/>
              <a:gd name="T7" fmla="*/ 2147483646 h 1458"/>
              <a:gd name="T8" fmla="*/ 2147483646 w 1430"/>
              <a:gd name="T9" fmla="*/ 2147483646 h 1458"/>
              <a:gd name="T10" fmla="*/ 2147483646 w 1430"/>
              <a:gd name="T11" fmla="*/ 2147483646 h 1458"/>
              <a:gd name="T12" fmla="*/ 2147483646 w 1430"/>
              <a:gd name="T13" fmla="*/ 2147483646 h 1458"/>
              <a:gd name="T14" fmla="*/ 2147483646 w 1430"/>
              <a:gd name="T15" fmla="*/ 2147483646 h 1458"/>
              <a:gd name="T16" fmla="*/ 2147483646 w 1430"/>
              <a:gd name="T17" fmla="*/ 2147483646 h 1458"/>
              <a:gd name="T18" fmla="*/ 0 w 1430"/>
              <a:gd name="T19" fmla="*/ 2147483646 h 1458"/>
              <a:gd name="T20" fmla="*/ 2147483646 w 1430"/>
              <a:gd name="T21" fmla="*/ 2147483646 h 1458"/>
              <a:gd name="T22" fmla="*/ 2147483646 w 1430"/>
              <a:gd name="T23" fmla="*/ 2147483646 h 1458"/>
              <a:gd name="T24" fmla="*/ 2147483646 w 1430"/>
              <a:gd name="T25" fmla="*/ 2147483646 h 1458"/>
              <a:gd name="T26" fmla="*/ 2147483646 w 1430"/>
              <a:gd name="T27" fmla="*/ 2147483646 h 1458"/>
              <a:gd name="T28" fmla="*/ 2147483646 w 1430"/>
              <a:gd name="T29" fmla="*/ 2147483646 h 1458"/>
              <a:gd name="T30" fmla="*/ 2147483646 w 1430"/>
              <a:gd name="T31" fmla="*/ 2147483646 h 1458"/>
              <a:gd name="T32" fmla="*/ 2147483646 w 1430"/>
              <a:gd name="T33" fmla="*/ 2147483646 h 1458"/>
              <a:gd name="T34" fmla="*/ 2147483646 w 1430"/>
              <a:gd name="T35" fmla="*/ 2147483646 h 1458"/>
              <a:gd name="T36" fmla="*/ 2147483646 w 1430"/>
              <a:gd name="T37" fmla="*/ 2147483646 h 1458"/>
              <a:gd name="T38" fmla="*/ 2147483646 w 1430"/>
              <a:gd name="T39" fmla="*/ 2147483646 h 1458"/>
              <a:gd name="T40" fmla="*/ 2147483646 w 1430"/>
              <a:gd name="T41" fmla="*/ 2147483646 h 1458"/>
              <a:gd name="T42" fmla="*/ 2147483646 w 1430"/>
              <a:gd name="T43" fmla="*/ 2147483646 h 1458"/>
              <a:gd name="T44" fmla="*/ 2147483646 w 1430"/>
              <a:gd name="T45" fmla="*/ 2147483646 h 1458"/>
              <a:gd name="T46" fmla="*/ 2147483646 w 1430"/>
              <a:gd name="T47" fmla="*/ 2147483646 h 1458"/>
              <a:gd name="T48" fmla="*/ 2147483646 w 1430"/>
              <a:gd name="T49" fmla="*/ 2147483646 h 1458"/>
              <a:gd name="T50" fmla="*/ 2147483646 w 1430"/>
              <a:gd name="T51" fmla="*/ 2147483646 h 1458"/>
              <a:gd name="T52" fmla="*/ 2147483646 w 1430"/>
              <a:gd name="T53" fmla="*/ 2147483646 h 1458"/>
              <a:gd name="T54" fmla="*/ 2147483646 w 1430"/>
              <a:gd name="T55" fmla="*/ 2147483646 h 1458"/>
              <a:gd name="T56" fmla="*/ 2147483646 w 1430"/>
              <a:gd name="T57" fmla="*/ 2147483646 h 1458"/>
              <a:gd name="T58" fmla="*/ 2147483646 w 1430"/>
              <a:gd name="T59" fmla="*/ 2147483646 h 1458"/>
              <a:gd name="T60" fmla="*/ 2147483646 w 1430"/>
              <a:gd name="T61" fmla="*/ 2147483646 h 1458"/>
              <a:gd name="T62" fmla="*/ 2147483646 w 1430"/>
              <a:gd name="T63" fmla="*/ 2147483646 h 1458"/>
              <a:gd name="T64" fmla="*/ 2147483646 w 1430"/>
              <a:gd name="T65" fmla="*/ 2147483646 h 1458"/>
              <a:gd name="T66" fmla="*/ 2147483646 w 1430"/>
              <a:gd name="T67" fmla="*/ 2147483646 h 1458"/>
              <a:gd name="T68" fmla="*/ 2147483646 w 1430"/>
              <a:gd name="T69" fmla="*/ 2147483646 h 1458"/>
              <a:gd name="T70" fmla="*/ 2147483646 w 1430"/>
              <a:gd name="T71" fmla="*/ 2147483646 h 1458"/>
              <a:gd name="T72" fmla="*/ 2147483646 w 1430"/>
              <a:gd name="T73" fmla="*/ 2147483646 h 1458"/>
              <a:gd name="T74" fmla="*/ 2147483646 w 1430"/>
              <a:gd name="T75" fmla="*/ 2147483646 h 1458"/>
              <a:gd name="T76" fmla="*/ 2147483646 w 1430"/>
              <a:gd name="T77" fmla="*/ 2147483646 h 1458"/>
              <a:gd name="T78" fmla="*/ 2147483646 w 1430"/>
              <a:gd name="T79" fmla="*/ 2147483646 h 1458"/>
              <a:gd name="T80" fmla="*/ 2147483646 w 1430"/>
              <a:gd name="T81" fmla="*/ 2147483646 h 1458"/>
              <a:gd name="T82" fmla="*/ 2147483646 w 1430"/>
              <a:gd name="T83" fmla="*/ 2147483646 h 1458"/>
              <a:gd name="T84" fmla="*/ 2147483646 w 1430"/>
              <a:gd name="T85" fmla="*/ 2147483646 h 1458"/>
              <a:gd name="T86" fmla="*/ 2147483646 w 1430"/>
              <a:gd name="T87" fmla="*/ 2147483646 h 1458"/>
              <a:gd name="T88" fmla="*/ 2147483646 w 1430"/>
              <a:gd name="T89" fmla="*/ 2147483646 h 1458"/>
              <a:gd name="T90" fmla="*/ 2147483646 w 1430"/>
              <a:gd name="T91" fmla="*/ 2147483646 h 1458"/>
              <a:gd name="T92" fmla="*/ 2147483646 w 1430"/>
              <a:gd name="T93" fmla="*/ 2147483646 h 1458"/>
              <a:gd name="T94" fmla="*/ 2147483646 w 1430"/>
              <a:gd name="T95" fmla="*/ 2147483646 h 1458"/>
              <a:gd name="T96" fmla="*/ 2147483646 w 1430"/>
              <a:gd name="T97" fmla="*/ 2147483646 h 1458"/>
              <a:gd name="T98" fmla="*/ 2147483646 w 1430"/>
              <a:gd name="T99" fmla="*/ 2147483646 h 1458"/>
              <a:gd name="T100" fmla="*/ 2147483646 w 1430"/>
              <a:gd name="T101" fmla="*/ 2147483646 h 1458"/>
              <a:gd name="T102" fmla="*/ 2147483646 w 1430"/>
              <a:gd name="T103" fmla="*/ 2147483646 h 1458"/>
              <a:gd name="T104" fmla="*/ 2147483646 w 1430"/>
              <a:gd name="T105" fmla="*/ 2147483646 h 1458"/>
              <a:gd name="T106" fmla="*/ 2147483646 w 1430"/>
              <a:gd name="T107" fmla="*/ 2147483646 h 1458"/>
              <a:gd name="T108" fmla="*/ 2147483646 w 1430"/>
              <a:gd name="T109" fmla="*/ 2147483646 h 1458"/>
              <a:gd name="T110" fmla="*/ 2147483646 w 1430"/>
              <a:gd name="T111" fmla="*/ 2147483646 h 1458"/>
              <a:gd name="T112" fmla="*/ 2147483646 w 1430"/>
              <a:gd name="T113" fmla="*/ 2147483646 h 1458"/>
              <a:gd name="T114" fmla="*/ 2147483646 w 1430"/>
              <a:gd name="T115" fmla="*/ 2147483646 h 145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30"/>
              <a:gd name="T175" fmla="*/ 0 h 1458"/>
              <a:gd name="T176" fmla="*/ 1430 w 1430"/>
              <a:gd name="T177" fmla="*/ 1458 h 145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30" h="1458">
                <a:moveTo>
                  <a:pt x="1430" y="714"/>
                </a:moveTo>
                <a:lnTo>
                  <a:pt x="1430" y="714"/>
                </a:lnTo>
                <a:cubicBezTo>
                  <a:pt x="1430" y="320"/>
                  <a:pt x="1109" y="0"/>
                  <a:pt x="715" y="0"/>
                </a:cubicBezTo>
                <a:cubicBezTo>
                  <a:pt x="397" y="0"/>
                  <a:pt x="126" y="209"/>
                  <a:pt x="34" y="497"/>
                </a:cubicBezTo>
                <a:cubicBezTo>
                  <a:pt x="31" y="502"/>
                  <a:pt x="28" y="509"/>
                  <a:pt x="28" y="516"/>
                </a:cubicBezTo>
                <a:cubicBezTo>
                  <a:pt x="28" y="516"/>
                  <a:pt x="28" y="516"/>
                  <a:pt x="28" y="516"/>
                </a:cubicBezTo>
                <a:cubicBezTo>
                  <a:pt x="16" y="558"/>
                  <a:pt x="8" y="601"/>
                  <a:pt x="4" y="646"/>
                </a:cubicBezTo>
                <a:cubicBezTo>
                  <a:pt x="4" y="646"/>
                  <a:pt x="4" y="646"/>
                  <a:pt x="4" y="646"/>
                </a:cubicBezTo>
                <a:cubicBezTo>
                  <a:pt x="2" y="668"/>
                  <a:pt x="0" y="691"/>
                  <a:pt x="0" y="714"/>
                </a:cubicBezTo>
                <a:cubicBezTo>
                  <a:pt x="0" y="735"/>
                  <a:pt x="1" y="755"/>
                  <a:pt x="3" y="775"/>
                </a:cubicBezTo>
                <a:cubicBezTo>
                  <a:pt x="3" y="775"/>
                  <a:pt x="3" y="775"/>
                  <a:pt x="3" y="775"/>
                </a:cubicBezTo>
                <a:cubicBezTo>
                  <a:pt x="3" y="776"/>
                  <a:pt x="3" y="776"/>
                  <a:pt x="3" y="776"/>
                </a:cubicBezTo>
                <a:cubicBezTo>
                  <a:pt x="7" y="822"/>
                  <a:pt x="16" y="866"/>
                  <a:pt x="28" y="909"/>
                </a:cubicBezTo>
                <a:cubicBezTo>
                  <a:pt x="28" y="913"/>
                  <a:pt x="30" y="917"/>
                  <a:pt x="31" y="921"/>
                </a:cubicBezTo>
                <a:cubicBezTo>
                  <a:pt x="104" y="1158"/>
                  <a:pt x="298" y="1347"/>
                  <a:pt x="543" y="1408"/>
                </a:cubicBezTo>
                <a:cubicBezTo>
                  <a:pt x="552" y="1437"/>
                  <a:pt x="578" y="1458"/>
                  <a:pt x="610" y="1458"/>
                </a:cubicBezTo>
                <a:cubicBezTo>
                  <a:pt x="648" y="1458"/>
                  <a:pt x="679" y="1427"/>
                  <a:pt x="679" y="1389"/>
                </a:cubicBezTo>
                <a:cubicBezTo>
                  <a:pt x="679" y="1350"/>
                  <a:pt x="648" y="1319"/>
                  <a:pt x="610" y="1319"/>
                </a:cubicBezTo>
                <a:cubicBezTo>
                  <a:pt x="589" y="1319"/>
                  <a:pt x="570" y="1329"/>
                  <a:pt x="558" y="1343"/>
                </a:cubicBezTo>
                <a:cubicBezTo>
                  <a:pt x="349" y="1291"/>
                  <a:pt x="181" y="1136"/>
                  <a:pt x="108" y="939"/>
                </a:cubicBezTo>
                <a:lnTo>
                  <a:pt x="988" y="939"/>
                </a:lnTo>
                <a:lnTo>
                  <a:pt x="908" y="1019"/>
                </a:lnTo>
                <a:cubicBezTo>
                  <a:pt x="895" y="1032"/>
                  <a:pt x="895" y="1054"/>
                  <a:pt x="908" y="1067"/>
                </a:cubicBezTo>
                <a:cubicBezTo>
                  <a:pt x="914" y="1073"/>
                  <a:pt x="923" y="1076"/>
                  <a:pt x="931" y="1076"/>
                </a:cubicBezTo>
                <a:cubicBezTo>
                  <a:pt x="940" y="1076"/>
                  <a:pt x="948" y="1073"/>
                  <a:pt x="955" y="1067"/>
                </a:cubicBezTo>
                <a:lnTo>
                  <a:pt x="1093" y="929"/>
                </a:lnTo>
                <a:cubicBezTo>
                  <a:pt x="1102" y="919"/>
                  <a:pt x="1105" y="905"/>
                  <a:pt x="1100" y="893"/>
                </a:cubicBezTo>
                <a:cubicBezTo>
                  <a:pt x="1095" y="880"/>
                  <a:pt x="1082" y="872"/>
                  <a:pt x="1069" y="872"/>
                </a:cubicBezTo>
                <a:lnTo>
                  <a:pt x="87" y="872"/>
                </a:lnTo>
                <a:cubicBezTo>
                  <a:pt x="82" y="851"/>
                  <a:pt x="77" y="830"/>
                  <a:pt x="74" y="809"/>
                </a:cubicBezTo>
                <a:lnTo>
                  <a:pt x="1069" y="809"/>
                </a:lnTo>
                <a:cubicBezTo>
                  <a:pt x="1087" y="809"/>
                  <a:pt x="1102" y="794"/>
                  <a:pt x="1102" y="775"/>
                </a:cubicBezTo>
                <a:cubicBezTo>
                  <a:pt x="1102" y="757"/>
                  <a:pt x="1087" y="742"/>
                  <a:pt x="1069" y="742"/>
                </a:cubicBezTo>
                <a:lnTo>
                  <a:pt x="68" y="742"/>
                </a:lnTo>
                <a:cubicBezTo>
                  <a:pt x="67" y="733"/>
                  <a:pt x="67" y="724"/>
                  <a:pt x="67" y="714"/>
                </a:cubicBezTo>
                <a:cubicBezTo>
                  <a:pt x="67" y="702"/>
                  <a:pt x="67" y="691"/>
                  <a:pt x="68" y="679"/>
                </a:cubicBezTo>
                <a:lnTo>
                  <a:pt x="1069" y="679"/>
                </a:lnTo>
                <a:cubicBezTo>
                  <a:pt x="1087" y="679"/>
                  <a:pt x="1102" y="664"/>
                  <a:pt x="1102" y="646"/>
                </a:cubicBezTo>
                <a:cubicBezTo>
                  <a:pt x="1102" y="627"/>
                  <a:pt x="1087" y="612"/>
                  <a:pt x="1069" y="612"/>
                </a:cubicBezTo>
                <a:lnTo>
                  <a:pt x="75" y="612"/>
                </a:lnTo>
                <a:cubicBezTo>
                  <a:pt x="79" y="591"/>
                  <a:pt x="83" y="570"/>
                  <a:pt x="88" y="549"/>
                </a:cubicBezTo>
                <a:lnTo>
                  <a:pt x="1069" y="549"/>
                </a:lnTo>
                <a:cubicBezTo>
                  <a:pt x="1082" y="549"/>
                  <a:pt x="1095" y="541"/>
                  <a:pt x="1100" y="529"/>
                </a:cubicBezTo>
                <a:cubicBezTo>
                  <a:pt x="1105" y="516"/>
                  <a:pt x="1102" y="502"/>
                  <a:pt x="1093" y="492"/>
                </a:cubicBezTo>
                <a:lnTo>
                  <a:pt x="955" y="354"/>
                </a:lnTo>
                <a:cubicBezTo>
                  <a:pt x="942" y="341"/>
                  <a:pt x="921" y="341"/>
                  <a:pt x="908" y="354"/>
                </a:cubicBezTo>
                <a:cubicBezTo>
                  <a:pt x="895" y="367"/>
                  <a:pt x="895" y="389"/>
                  <a:pt x="908" y="402"/>
                </a:cubicBezTo>
                <a:lnTo>
                  <a:pt x="988" y="482"/>
                </a:lnTo>
                <a:lnTo>
                  <a:pt x="110" y="482"/>
                </a:lnTo>
                <a:cubicBezTo>
                  <a:pt x="204" y="239"/>
                  <a:pt x="439" y="66"/>
                  <a:pt x="715" y="66"/>
                </a:cubicBezTo>
                <a:cubicBezTo>
                  <a:pt x="1073" y="66"/>
                  <a:pt x="1363" y="357"/>
                  <a:pt x="1363" y="714"/>
                </a:cubicBezTo>
                <a:cubicBezTo>
                  <a:pt x="1363" y="1011"/>
                  <a:pt x="1158" y="1270"/>
                  <a:pt x="876" y="1342"/>
                </a:cubicBezTo>
                <a:cubicBezTo>
                  <a:pt x="863" y="1328"/>
                  <a:pt x="844" y="1318"/>
                  <a:pt x="823" y="1318"/>
                </a:cubicBezTo>
                <a:cubicBezTo>
                  <a:pt x="785" y="1318"/>
                  <a:pt x="754" y="1349"/>
                  <a:pt x="754" y="1388"/>
                </a:cubicBezTo>
                <a:cubicBezTo>
                  <a:pt x="754" y="1426"/>
                  <a:pt x="785" y="1457"/>
                  <a:pt x="823" y="1457"/>
                </a:cubicBezTo>
                <a:cubicBezTo>
                  <a:pt x="855" y="1457"/>
                  <a:pt x="881" y="1436"/>
                  <a:pt x="890" y="1408"/>
                </a:cubicBezTo>
                <a:cubicBezTo>
                  <a:pt x="1202" y="1329"/>
                  <a:pt x="1430" y="1042"/>
                  <a:pt x="1430" y="71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21773" tIns="60886" rIns="121773" bIns="60886"/>
          <a:lstStyle/>
          <a:p>
            <a:pPr defTabSz="914400"/>
            <a:endParaRPr lang="zh-CN" altLang="en-US" sz="2139">
              <a:solidFill>
                <a:prstClr val="black"/>
              </a:solidFill>
              <a:ea typeface="微软雅黑"/>
              <a:cs typeface="+mn-ea"/>
              <a:sym typeface="+mn-lt"/>
            </a:endParaRPr>
          </a:p>
        </p:txBody>
      </p:sp>
      <p:pic>
        <p:nvPicPr>
          <p:cNvPr id="179" name="Picture 19" descr="\\Bchief-sever180\共享\华为\2016\6月\D-201606417-金融营销材料设计-刘泉\文件\link\组 26.png">
            <a:extLst>
              <a:ext uri="{FF2B5EF4-FFF2-40B4-BE49-F238E27FC236}">
                <a16:creationId xmlns:a16="http://schemas.microsoft.com/office/drawing/2014/main" xmlns="" id="{D3F3D292-B18B-4EBE-8DEF-7DE117CCF6A2}"/>
              </a:ext>
            </a:extLst>
          </p:cNvPr>
          <p:cNvPicPr>
            <a:picLocks noChangeAspect="1" noChangeArrowheads="1"/>
          </p:cNvPicPr>
          <p:nvPr/>
        </p:nvPicPr>
        <p:blipFill>
          <a:blip r:embed="rId9" cstate="print">
            <a:duotone>
              <a:prstClr val="black"/>
              <a:srgbClr val="FFFFFF">
                <a:tint val="45000"/>
                <a:satMod val="400000"/>
              </a:srgbClr>
            </a:duotone>
            <a:extLst>
              <a:ext uri="{BEBA8EAE-BF5A-486C-A8C5-ECC9F3942E4B}">
                <a14:imgProps xmlns:a14="http://schemas.microsoft.com/office/drawing/2010/main">
                  <a14:imgLayer r:embed="rId10">
                    <a14:imgEffect>
                      <a14:saturation sat="200000"/>
                    </a14:imgEffect>
                  </a14:imgLayer>
                </a14:imgProps>
              </a:ext>
            </a:extLst>
          </a:blip>
          <a:srcRect/>
          <a:stretch>
            <a:fillRect/>
          </a:stretch>
        </p:blipFill>
        <p:spPr bwMode="auto">
          <a:xfrm rot="10800000" flipV="1">
            <a:off x="1100179" y="3451514"/>
            <a:ext cx="9971562" cy="421355"/>
          </a:xfrm>
          <a:prstGeom prst="rect">
            <a:avLst/>
          </a:prstGeom>
          <a:noFill/>
        </p:spPr>
      </p:pic>
      <p:grpSp>
        <p:nvGrpSpPr>
          <p:cNvPr id="192" name="组合 156">
            <a:extLst>
              <a:ext uri="{FF2B5EF4-FFF2-40B4-BE49-F238E27FC236}">
                <a16:creationId xmlns:a16="http://schemas.microsoft.com/office/drawing/2014/main" xmlns="" id="{03B433F6-2608-4BFB-84F6-9CB91F3B2D7F}"/>
              </a:ext>
            </a:extLst>
          </p:cNvPr>
          <p:cNvGrpSpPr/>
          <p:nvPr/>
        </p:nvGrpSpPr>
        <p:grpSpPr>
          <a:xfrm>
            <a:off x="4699217" y="5021854"/>
            <a:ext cx="1030101" cy="373834"/>
            <a:chOff x="6650546" y="3964080"/>
            <a:chExt cx="1548000" cy="805230"/>
          </a:xfrm>
        </p:grpSpPr>
        <p:sp>
          <p:nvSpPr>
            <p:cNvPr id="193" name="Rectangle 226">
              <a:extLst>
                <a:ext uri="{FF2B5EF4-FFF2-40B4-BE49-F238E27FC236}">
                  <a16:creationId xmlns:a16="http://schemas.microsoft.com/office/drawing/2014/main" xmlns="" id="{71B90674-CBA0-4F5C-9263-DA36736D6A50}"/>
                </a:ext>
              </a:extLst>
            </p:cNvPr>
            <p:cNvSpPr/>
            <p:nvPr/>
          </p:nvSpPr>
          <p:spPr>
            <a:xfrm rot="5400000">
              <a:off x="7021931" y="3592695"/>
              <a:ext cx="805230" cy="1548000"/>
            </a:xfrm>
            <a:prstGeom prst="can">
              <a:avLst>
                <a:gd name="adj" fmla="val 20588"/>
              </a:avLst>
            </a:prstGeom>
            <a:gradFill>
              <a:gsLst>
                <a:gs pos="0">
                  <a:sysClr val="window" lastClr="FFFFFF">
                    <a:lumMod val="50000"/>
                  </a:sysClr>
                </a:gs>
                <a:gs pos="43000">
                  <a:sysClr val="window" lastClr="FFFFFF">
                    <a:lumMod val="75000"/>
                    <a:alpha val="0"/>
                  </a:sysClr>
                </a:gs>
                <a:gs pos="78000">
                  <a:sysClr val="window" lastClr="FFFFFF">
                    <a:lumMod val="75000"/>
                    <a:alpha val="0"/>
                  </a:sysClr>
                </a:gs>
                <a:gs pos="100000">
                  <a:sysClr val="window" lastClr="FFFFFF">
                    <a:lumMod val="50000"/>
                  </a:sysClr>
                </a:gs>
              </a:gsLst>
              <a:lin ang="0" scaled="0"/>
            </a:gradFill>
            <a:ln w="2540" cap="flat" cmpd="sng" algn="ctr">
              <a:solidFill>
                <a:sysClr val="window" lastClr="FFFFFF">
                  <a:lumMod val="50000"/>
                </a:sysClr>
              </a:solidFill>
              <a:prstDash val="solid"/>
              <a:miter lim="800000"/>
            </a:ln>
            <a:effectLst/>
          </p:spPr>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marL="0" marR="0" lvl="0" indent="0" algn="ctr" defTabSz="914012" eaLnBrk="1" fontAlgn="auto" latinLnBrk="0" hangingPunct="1">
                <a:lnSpc>
                  <a:spcPct val="115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a:cs typeface="+mn-ea"/>
                <a:sym typeface="+mn-lt"/>
              </a:endParaRPr>
            </a:p>
          </p:txBody>
        </p:sp>
        <p:sp>
          <p:nvSpPr>
            <p:cNvPr id="194" name="圆柱形 257">
              <a:extLst>
                <a:ext uri="{FF2B5EF4-FFF2-40B4-BE49-F238E27FC236}">
                  <a16:creationId xmlns:a16="http://schemas.microsoft.com/office/drawing/2014/main" xmlns="" id="{64E10564-1E11-4FB8-90D0-BF3F34F7DACF}"/>
                </a:ext>
              </a:extLst>
            </p:cNvPr>
            <p:cNvSpPr/>
            <p:nvPr/>
          </p:nvSpPr>
          <p:spPr>
            <a:xfrm rot="5400000" flipV="1">
              <a:off x="7292100" y="3447754"/>
              <a:ext cx="120689" cy="1296000"/>
            </a:xfrm>
            <a:prstGeom prst="can">
              <a:avLst>
                <a:gd name="adj" fmla="val 42352"/>
              </a:avLst>
            </a:prstGeom>
            <a:solidFill>
              <a:srgbClr val="C0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195" name="圆柱形 259">
              <a:extLst>
                <a:ext uri="{FF2B5EF4-FFF2-40B4-BE49-F238E27FC236}">
                  <a16:creationId xmlns:a16="http://schemas.microsoft.com/office/drawing/2014/main" xmlns="" id="{2CBA2F00-C816-4C62-91AE-0B8673FD2DD6}"/>
                </a:ext>
              </a:extLst>
            </p:cNvPr>
            <p:cNvSpPr/>
            <p:nvPr/>
          </p:nvSpPr>
          <p:spPr>
            <a:xfrm rot="5400000" flipV="1">
              <a:off x="7292100" y="3793467"/>
              <a:ext cx="120689" cy="1296000"/>
            </a:xfrm>
            <a:prstGeom prst="can">
              <a:avLst>
                <a:gd name="adj" fmla="val 42352"/>
              </a:avLst>
            </a:prstGeom>
            <a:solidFill>
              <a:srgbClr val="C0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196" name="圆柱形 152">
              <a:extLst>
                <a:ext uri="{FF2B5EF4-FFF2-40B4-BE49-F238E27FC236}">
                  <a16:creationId xmlns:a16="http://schemas.microsoft.com/office/drawing/2014/main" xmlns="" id="{F1979000-C731-4FCC-84AE-2802502F3A1C}"/>
                </a:ext>
              </a:extLst>
            </p:cNvPr>
            <p:cNvSpPr/>
            <p:nvPr/>
          </p:nvSpPr>
          <p:spPr>
            <a:xfrm rot="5400000" flipV="1">
              <a:off x="7292100" y="3620611"/>
              <a:ext cx="120689" cy="1296000"/>
            </a:xfrm>
            <a:prstGeom prst="can">
              <a:avLst>
                <a:gd name="adj" fmla="val 42352"/>
              </a:avLst>
            </a:prstGeom>
            <a:solidFill>
              <a:srgbClr val="8064A2">
                <a:lumMod val="60000"/>
                <a:lumOff val="4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197" name="圆柱形 153">
              <a:extLst>
                <a:ext uri="{FF2B5EF4-FFF2-40B4-BE49-F238E27FC236}">
                  <a16:creationId xmlns:a16="http://schemas.microsoft.com/office/drawing/2014/main" xmlns="" id="{9A5E84E9-EA09-4068-9268-A527FFE8E2BA}"/>
                </a:ext>
              </a:extLst>
            </p:cNvPr>
            <p:cNvSpPr/>
            <p:nvPr/>
          </p:nvSpPr>
          <p:spPr>
            <a:xfrm rot="5400000" flipV="1">
              <a:off x="7292100" y="3966326"/>
              <a:ext cx="120689" cy="1296000"/>
            </a:xfrm>
            <a:prstGeom prst="can">
              <a:avLst>
                <a:gd name="adj" fmla="val 42352"/>
              </a:avLst>
            </a:prstGeom>
            <a:solidFill>
              <a:srgbClr val="8064A2">
                <a:lumMod val="60000"/>
                <a:lumOff val="4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199" name="矩形 163">
              <a:extLst>
                <a:ext uri="{FF2B5EF4-FFF2-40B4-BE49-F238E27FC236}">
                  <a16:creationId xmlns:a16="http://schemas.microsoft.com/office/drawing/2014/main" xmlns="" id="{69360653-311A-4096-AA89-54A7C29F6B80}"/>
                </a:ext>
              </a:extLst>
            </p:cNvPr>
            <p:cNvSpPr/>
            <p:nvPr/>
          </p:nvSpPr>
          <p:spPr>
            <a:xfrm>
              <a:off x="8004469" y="4045855"/>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F1</a:t>
              </a: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00" name="矩形 164">
              <a:extLst>
                <a:ext uri="{FF2B5EF4-FFF2-40B4-BE49-F238E27FC236}">
                  <a16:creationId xmlns:a16="http://schemas.microsoft.com/office/drawing/2014/main" xmlns="" id="{7AA5CD12-50C2-4321-8C7E-907CBDD00D9E}"/>
                </a:ext>
              </a:extLst>
            </p:cNvPr>
            <p:cNvSpPr/>
            <p:nvPr/>
          </p:nvSpPr>
          <p:spPr>
            <a:xfrm>
              <a:off x="8004469" y="4218710"/>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F2</a:t>
              </a: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01" name="矩形 165">
              <a:extLst>
                <a:ext uri="{FF2B5EF4-FFF2-40B4-BE49-F238E27FC236}">
                  <a16:creationId xmlns:a16="http://schemas.microsoft.com/office/drawing/2014/main" xmlns="" id="{5EB06460-8558-4F32-BA3F-D9A46AB894B3}"/>
                </a:ext>
              </a:extLst>
            </p:cNvPr>
            <p:cNvSpPr/>
            <p:nvPr/>
          </p:nvSpPr>
          <p:spPr>
            <a:xfrm>
              <a:off x="8004469" y="4391568"/>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F3</a:t>
              </a: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02" name="矩形 166">
              <a:extLst>
                <a:ext uri="{FF2B5EF4-FFF2-40B4-BE49-F238E27FC236}">
                  <a16:creationId xmlns:a16="http://schemas.microsoft.com/office/drawing/2014/main" xmlns="" id="{E457AA06-BDFC-4450-8186-8ED49DEAC77B}"/>
                </a:ext>
              </a:extLst>
            </p:cNvPr>
            <p:cNvSpPr/>
            <p:nvPr/>
          </p:nvSpPr>
          <p:spPr>
            <a:xfrm>
              <a:off x="8004469" y="4564426"/>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F4</a:t>
              </a:r>
            </a:p>
          </p:txBody>
        </p:sp>
      </p:grpSp>
      <p:sp>
        <p:nvSpPr>
          <p:cNvPr id="203" name="矩形 24">
            <a:extLst>
              <a:ext uri="{FF2B5EF4-FFF2-40B4-BE49-F238E27FC236}">
                <a16:creationId xmlns:a16="http://schemas.microsoft.com/office/drawing/2014/main" xmlns="" id="{970D5BF0-8482-44C5-A94B-607B03257282}"/>
              </a:ext>
            </a:extLst>
          </p:cNvPr>
          <p:cNvSpPr/>
          <p:nvPr/>
        </p:nvSpPr>
        <p:spPr>
          <a:xfrm>
            <a:off x="10521727" y="5152655"/>
            <a:ext cx="945022" cy="248401"/>
          </a:xfrm>
          <a:prstGeom prst="rect">
            <a:avLst/>
          </a:prstGeom>
        </p:spPr>
        <p:txBody>
          <a:bodyPr wrap="square" lIns="0" tIns="0" rIns="0" bIns="0">
            <a:spAutoFit/>
          </a:bodyPr>
          <a:lstStyle/>
          <a:p>
            <a:pPr algn="ctr">
              <a:lnSpc>
                <a:spcPct val="150000"/>
              </a:lnSpc>
              <a:defRPr/>
            </a:pPr>
            <a:r>
              <a:rPr lang="en-US" altLang="zh-CN" sz="1200" kern="0" dirty="0" err="1">
                <a:solidFill>
                  <a:prstClr val="black">
                    <a:lumMod val="65000"/>
                    <a:lumOff val="35000"/>
                  </a:prstClr>
                </a:solidFill>
                <a:ea typeface="微软雅黑"/>
                <a:cs typeface="+mn-ea"/>
                <a:sym typeface="+mn-lt"/>
              </a:rPr>
              <a:t>V2X</a:t>
            </a:r>
            <a:endParaRPr lang="en-US" altLang="zh-CN" sz="1200" kern="0" dirty="0">
              <a:solidFill>
                <a:prstClr val="black">
                  <a:lumMod val="65000"/>
                  <a:lumOff val="35000"/>
                </a:prstClr>
              </a:solidFill>
              <a:ea typeface="微软雅黑"/>
              <a:cs typeface="+mn-ea"/>
              <a:sym typeface="+mn-lt"/>
            </a:endParaRPr>
          </a:p>
        </p:txBody>
      </p:sp>
      <p:grpSp>
        <p:nvGrpSpPr>
          <p:cNvPr id="2" name="Group 1"/>
          <p:cNvGrpSpPr/>
          <p:nvPr/>
        </p:nvGrpSpPr>
        <p:grpSpPr>
          <a:xfrm>
            <a:off x="2809507" y="4926172"/>
            <a:ext cx="321938" cy="672250"/>
            <a:chOff x="3310996" y="5725270"/>
            <a:chExt cx="321938" cy="672250"/>
          </a:xfrm>
        </p:grpSpPr>
        <p:grpSp>
          <p:nvGrpSpPr>
            <p:cNvPr id="95" name="组合 356">
              <a:extLst>
                <a:ext uri="{FF2B5EF4-FFF2-40B4-BE49-F238E27FC236}">
                  <a16:creationId xmlns:a16="http://schemas.microsoft.com/office/drawing/2014/main" xmlns="" id="{C36336FC-69D9-55FC-2BA7-27EE9D631DF7}"/>
                </a:ext>
              </a:extLst>
            </p:cNvPr>
            <p:cNvGrpSpPr>
              <a:grpSpLocks noChangeAspect="1"/>
            </p:cNvGrpSpPr>
            <p:nvPr/>
          </p:nvGrpSpPr>
          <p:grpSpPr>
            <a:xfrm>
              <a:off x="3328130" y="5725270"/>
              <a:ext cx="304804" cy="316706"/>
              <a:chOff x="24764170" y="1708948"/>
              <a:chExt cx="510918" cy="513507"/>
            </a:xfrm>
          </p:grpSpPr>
          <p:sp>
            <p:nvSpPr>
              <p:cNvPr id="96" name="任意多边形: 形状 155">
                <a:extLst>
                  <a:ext uri="{FF2B5EF4-FFF2-40B4-BE49-F238E27FC236}">
                    <a16:creationId xmlns:a16="http://schemas.microsoft.com/office/drawing/2014/main" xmlns="" id="{437E5EDA-E00A-2DC9-5E07-4B96C7344D7E}"/>
                  </a:ext>
                </a:extLst>
              </p:cNvPr>
              <p:cNvSpPr/>
              <p:nvPr/>
            </p:nvSpPr>
            <p:spPr>
              <a:xfrm>
                <a:off x="24764170" y="1708948"/>
                <a:ext cx="446677" cy="513507"/>
              </a:xfrm>
              <a:custGeom>
                <a:avLst/>
                <a:gdLst>
                  <a:gd name="connsiteX0" fmla="*/ 225468 w 446677"/>
                  <a:gd name="connsiteY0" fmla="*/ 380616 h 513507"/>
                  <a:gd name="connsiteX1" fmla="*/ 262412 w 446677"/>
                  <a:gd name="connsiteY1" fmla="*/ 436685 h 513507"/>
                  <a:gd name="connsiteX2" fmla="*/ 377808 w 446677"/>
                  <a:gd name="connsiteY2" fmla="*/ 478953 h 513507"/>
                  <a:gd name="connsiteX3" fmla="*/ 398020 w 446677"/>
                  <a:gd name="connsiteY3" fmla="*/ 469391 h 513507"/>
                  <a:gd name="connsiteX4" fmla="*/ 400736 w 446677"/>
                  <a:gd name="connsiteY4" fmla="*/ 446899 h 513507"/>
                  <a:gd name="connsiteX5" fmla="*/ 400084 w 446677"/>
                  <a:gd name="connsiteY5" fmla="*/ 444726 h 513507"/>
                  <a:gd name="connsiteX6" fmla="*/ 396390 w 446677"/>
                  <a:gd name="connsiteY6" fmla="*/ 421472 h 513507"/>
                  <a:gd name="connsiteX7" fmla="*/ 397910 w 446677"/>
                  <a:gd name="connsiteY7" fmla="*/ 415605 h 513507"/>
                  <a:gd name="connsiteX8" fmla="*/ 403670 w 446677"/>
                  <a:gd name="connsiteY8" fmla="*/ 413867 h 513507"/>
                  <a:gd name="connsiteX9" fmla="*/ 417470 w 446677"/>
                  <a:gd name="connsiteY9" fmla="*/ 402240 h 513507"/>
                  <a:gd name="connsiteX10" fmla="*/ 439202 w 446677"/>
                  <a:gd name="connsiteY10" fmla="*/ 402783 h 513507"/>
                  <a:gd name="connsiteX11" fmla="*/ 418448 w 446677"/>
                  <a:gd name="connsiteY11" fmla="*/ 430708 h 513507"/>
                  <a:gd name="connsiteX12" fmla="*/ 420838 w 446677"/>
                  <a:gd name="connsiteY12" fmla="*/ 438206 h 513507"/>
                  <a:gd name="connsiteX13" fmla="*/ 421490 w 446677"/>
                  <a:gd name="connsiteY13" fmla="*/ 440380 h 513507"/>
                  <a:gd name="connsiteX14" fmla="*/ 415514 w 446677"/>
                  <a:gd name="connsiteY14" fmla="*/ 482213 h 513507"/>
                  <a:gd name="connsiteX15" fmla="*/ 377808 w 446677"/>
                  <a:gd name="connsiteY15" fmla="*/ 500685 h 513507"/>
                  <a:gd name="connsiteX16" fmla="*/ 290880 w 446677"/>
                  <a:gd name="connsiteY16" fmla="*/ 476345 h 513507"/>
                  <a:gd name="connsiteX17" fmla="*/ 282298 w 446677"/>
                  <a:gd name="connsiteY17" fmla="*/ 513507 h 513507"/>
                  <a:gd name="connsiteX18" fmla="*/ 261108 w 446677"/>
                  <a:gd name="connsiteY18" fmla="*/ 508618 h 513507"/>
                  <a:gd name="connsiteX19" fmla="*/ 270670 w 446677"/>
                  <a:gd name="connsiteY19" fmla="*/ 467326 h 513507"/>
                  <a:gd name="connsiteX20" fmla="*/ 244592 w 446677"/>
                  <a:gd name="connsiteY20" fmla="*/ 449072 h 513507"/>
                  <a:gd name="connsiteX21" fmla="*/ 207322 w 446677"/>
                  <a:gd name="connsiteY21" fmla="*/ 392569 h 513507"/>
                  <a:gd name="connsiteX22" fmla="*/ 413342 w 446677"/>
                  <a:gd name="connsiteY22" fmla="*/ 342368 h 513507"/>
                  <a:gd name="connsiteX23" fmla="*/ 436594 w 446677"/>
                  <a:gd name="connsiteY23" fmla="*/ 342368 h 513507"/>
                  <a:gd name="connsiteX24" fmla="*/ 441050 w 446677"/>
                  <a:gd name="connsiteY24" fmla="*/ 350518 h 513507"/>
                  <a:gd name="connsiteX25" fmla="*/ 444744 w 446677"/>
                  <a:gd name="connsiteY25" fmla="*/ 372901 h 513507"/>
                  <a:gd name="connsiteX26" fmla="*/ 358686 w 446677"/>
                  <a:gd name="connsiteY26" fmla="*/ 390721 h 513507"/>
                  <a:gd name="connsiteX27" fmla="*/ 358686 w 446677"/>
                  <a:gd name="connsiteY27" fmla="*/ 368989 h 513507"/>
                  <a:gd name="connsiteX28" fmla="*/ 422144 w 446677"/>
                  <a:gd name="connsiteY28" fmla="*/ 361384 h 513507"/>
                  <a:gd name="connsiteX29" fmla="*/ 422034 w 446677"/>
                  <a:gd name="connsiteY29" fmla="*/ 361274 h 513507"/>
                  <a:gd name="connsiteX30" fmla="*/ 413342 w 446677"/>
                  <a:gd name="connsiteY30" fmla="*/ 342368 h 513507"/>
                  <a:gd name="connsiteX31" fmla="*/ 21732 w 446677"/>
                  <a:gd name="connsiteY31" fmla="*/ 179378 h 513507"/>
                  <a:gd name="connsiteX32" fmla="*/ 21732 w 446677"/>
                  <a:gd name="connsiteY32" fmla="*/ 233708 h 513507"/>
                  <a:gd name="connsiteX33" fmla="*/ 260784 w 446677"/>
                  <a:gd name="connsiteY33" fmla="*/ 233708 h 513507"/>
                  <a:gd name="connsiteX34" fmla="*/ 260784 w 446677"/>
                  <a:gd name="connsiteY34" fmla="*/ 179378 h 513507"/>
                  <a:gd name="connsiteX35" fmla="*/ 222454 w 446677"/>
                  <a:gd name="connsiteY35" fmla="*/ 198 h 513507"/>
                  <a:gd name="connsiteX36" fmla="*/ 334890 w 446677"/>
                  <a:gd name="connsiteY36" fmla="*/ 19214 h 513507"/>
                  <a:gd name="connsiteX37" fmla="*/ 401390 w 446677"/>
                  <a:gd name="connsiteY37" fmla="*/ 70827 h 513507"/>
                  <a:gd name="connsiteX38" fmla="*/ 375420 w 446677"/>
                  <a:gd name="connsiteY38" fmla="*/ 72131 h 513507"/>
                  <a:gd name="connsiteX39" fmla="*/ 326522 w 446677"/>
                  <a:gd name="connsiteY39" fmla="*/ 39316 h 513507"/>
                  <a:gd name="connsiteX40" fmla="*/ 112790 w 446677"/>
                  <a:gd name="connsiteY40" fmla="*/ 54637 h 513507"/>
                  <a:gd name="connsiteX41" fmla="*/ 35966 w 446677"/>
                  <a:gd name="connsiteY41" fmla="*/ 157646 h 513507"/>
                  <a:gd name="connsiteX42" fmla="*/ 218950 w 446677"/>
                  <a:gd name="connsiteY42" fmla="*/ 157646 h 513507"/>
                  <a:gd name="connsiteX43" fmla="*/ 218950 w 446677"/>
                  <a:gd name="connsiteY43" fmla="*/ 157755 h 513507"/>
                  <a:gd name="connsiteX44" fmla="*/ 241224 w 446677"/>
                  <a:gd name="connsiteY44" fmla="*/ 157755 h 513507"/>
                  <a:gd name="connsiteX45" fmla="*/ 241224 w 446677"/>
                  <a:gd name="connsiteY45" fmla="*/ 157646 h 513507"/>
                  <a:gd name="connsiteX46" fmla="*/ 260784 w 446677"/>
                  <a:gd name="connsiteY46" fmla="*/ 157646 h 513507"/>
                  <a:gd name="connsiteX47" fmla="*/ 260784 w 446677"/>
                  <a:gd name="connsiteY47" fmla="*/ 146780 h 513507"/>
                  <a:gd name="connsiteX48" fmla="*/ 282516 w 446677"/>
                  <a:gd name="connsiteY48" fmla="*/ 146780 h 513507"/>
                  <a:gd name="connsiteX49" fmla="*/ 282516 w 446677"/>
                  <a:gd name="connsiteY49" fmla="*/ 157646 h 513507"/>
                  <a:gd name="connsiteX50" fmla="*/ 282516 w 446677"/>
                  <a:gd name="connsiteY50" fmla="*/ 255440 h 513507"/>
                  <a:gd name="connsiteX51" fmla="*/ 282516 w 446677"/>
                  <a:gd name="connsiteY51" fmla="*/ 266306 h 513507"/>
                  <a:gd name="connsiteX52" fmla="*/ 260784 w 446677"/>
                  <a:gd name="connsiteY52" fmla="*/ 266306 h 513507"/>
                  <a:gd name="connsiteX53" fmla="*/ 260784 w 446677"/>
                  <a:gd name="connsiteY53" fmla="*/ 255440 h 513507"/>
                  <a:gd name="connsiteX54" fmla="*/ 241116 w 446677"/>
                  <a:gd name="connsiteY54" fmla="*/ 255440 h 513507"/>
                  <a:gd name="connsiteX55" fmla="*/ 241116 w 446677"/>
                  <a:gd name="connsiteY55" fmla="*/ 255114 h 513507"/>
                  <a:gd name="connsiteX56" fmla="*/ 218732 w 446677"/>
                  <a:gd name="connsiteY56" fmla="*/ 255114 h 513507"/>
                  <a:gd name="connsiteX57" fmla="*/ 219058 w 446677"/>
                  <a:gd name="connsiteY57" fmla="*/ 255440 h 513507"/>
                  <a:gd name="connsiteX58" fmla="*/ 40748 w 446677"/>
                  <a:gd name="connsiteY58" fmla="*/ 255440 h 513507"/>
                  <a:gd name="connsiteX59" fmla="*/ 51396 w 446677"/>
                  <a:gd name="connsiteY59" fmla="*/ 279129 h 513507"/>
                  <a:gd name="connsiteX60" fmla="*/ 80408 w 446677"/>
                  <a:gd name="connsiteY60" fmla="*/ 388658 h 513507"/>
                  <a:gd name="connsiteX61" fmla="*/ 68346 w 446677"/>
                  <a:gd name="connsiteY61" fmla="*/ 473086 h 513507"/>
                  <a:gd name="connsiteX62" fmla="*/ 47158 w 446677"/>
                  <a:gd name="connsiteY62" fmla="*/ 468197 h 513507"/>
                  <a:gd name="connsiteX63" fmla="*/ 58568 w 446677"/>
                  <a:gd name="connsiteY63" fmla="*/ 388658 h 513507"/>
                  <a:gd name="connsiteX64" fmla="*/ 31620 w 446677"/>
                  <a:gd name="connsiteY64" fmla="*/ 288473 h 513507"/>
                  <a:gd name="connsiteX65" fmla="*/ 17278 w 446677"/>
                  <a:gd name="connsiteY65" fmla="*/ 255440 h 513507"/>
                  <a:gd name="connsiteX66" fmla="*/ 0 w 446677"/>
                  <a:gd name="connsiteY66" fmla="*/ 255440 h 513507"/>
                  <a:gd name="connsiteX67" fmla="*/ 0 w 446677"/>
                  <a:gd name="connsiteY67" fmla="*/ 157646 h 513507"/>
                  <a:gd name="connsiteX68" fmla="*/ 13582 w 446677"/>
                  <a:gd name="connsiteY68" fmla="*/ 157646 h 513507"/>
                  <a:gd name="connsiteX69" fmla="*/ 101054 w 446677"/>
                  <a:gd name="connsiteY69" fmla="*/ 36274 h 513507"/>
                  <a:gd name="connsiteX70" fmla="*/ 222454 w 446677"/>
                  <a:gd name="connsiteY70" fmla="*/ 198 h 51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46677" h="513507">
                    <a:moveTo>
                      <a:pt x="225468" y="380616"/>
                    </a:moveTo>
                    <a:lnTo>
                      <a:pt x="262412" y="436685"/>
                    </a:lnTo>
                    <a:cubicBezTo>
                      <a:pt x="272844" y="450919"/>
                      <a:pt x="361944" y="478953"/>
                      <a:pt x="377808" y="478953"/>
                    </a:cubicBezTo>
                    <a:cubicBezTo>
                      <a:pt x="386176" y="478953"/>
                      <a:pt x="393566" y="475476"/>
                      <a:pt x="398020" y="469391"/>
                    </a:cubicBezTo>
                    <a:cubicBezTo>
                      <a:pt x="402366" y="463306"/>
                      <a:pt x="403344" y="455374"/>
                      <a:pt x="400736" y="446899"/>
                    </a:cubicBezTo>
                    <a:lnTo>
                      <a:pt x="400084" y="444726"/>
                    </a:lnTo>
                    <a:cubicBezTo>
                      <a:pt x="396932" y="434511"/>
                      <a:pt x="394760" y="427666"/>
                      <a:pt x="396390" y="421472"/>
                    </a:cubicBezTo>
                    <a:lnTo>
                      <a:pt x="397910" y="415605"/>
                    </a:lnTo>
                    <a:lnTo>
                      <a:pt x="403670" y="413867"/>
                    </a:lnTo>
                    <a:cubicBezTo>
                      <a:pt x="408776" y="412236"/>
                      <a:pt x="416710" y="405174"/>
                      <a:pt x="417470" y="402240"/>
                    </a:cubicBezTo>
                    <a:lnTo>
                      <a:pt x="439202" y="402783"/>
                    </a:lnTo>
                    <a:cubicBezTo>
                      <a:pt x="439202" y="414192"/>
                      <a:pt x="428226" y="424841"/>
                      <a:pt x="418448" y="430708"/>
                    </a:cubicBezTo>
                    <a:cubicBezTo>
                      <a:pt x="419208" y="432990"/>
                      <a:pt x="420078" y="435707"/>
                      <a:pt x="420838" y="438206"/>
                    </a:cubicBezTo>
                    <a:lnTo>
                      <a:pt x="421490" y="440380"/>
                    </a:lnTo>
                    <a:cubicBezTo>
                      <a:pt x="426272" y="455592"/>
                      <a:pt x="424098" y="470478"/>
                      <a:pt x="415514" y="482213"/>
                    </a:cubicBezTo>
                    <a:cubicBezTo>
                      <a:pt x="406930" y="493949"/>
                      <a:pt x="393238" y="500685"/>
                      <a:pt x="377808" y="500685"/>
                    </a:cubicBezTo>
                    <a:cubicBezTo>
                      <a:pt x="366292" y="500685"/>
                      <a:pt x="325000" y="490037"/>
                      <a:pt x="290880" y="476345"/>
                    </a:cubicBezTo>
                    <a:lnTo>
                      <a:pt x="282298" y="513507"/>
                    </a:lnTo>
                    <a:lnTo>
                      <a:pt x="261108" y="508618"/>
                    </a:lnTo>
                    <a:lnTo>
                      <a:pt x="270670" y="467326"/>
                    </a:lnTo>
                    <a:cubicBezTo>
                      <a:pt x="258500" y="461242"/>
                      <a:pt x="248938" y="455048"/>
                      <a:pt x="244592" y="449072"/>
                    </a:cubicBezTo>
                    <a:lnTo>
                      <a:pt x="207322" y="392569"/>
                    </a:lnTo>
                    <a:close/>
                    <a:moveTo>
                      <a:pt x="413342" y="342368"/>
                    </a:moveTo>
                    <a:cubicBezTo>
                      <a:pt x="412908" y="342368"/>
                      <a:pt x="423774" y="342368"/>
                      <a:pt x="436594" y="342368"/>
                    </a:cubicBezTo>
                    <a:cubicBezTo>
                      <a:pt x="437898" y="345302"/>
                      <a:pt x="439420" y="348018"/>
                      <a:pt x="441050" y="350518"/>
                    </a:cubicBezTo>
                    <a:cubicBezTo>
                      <a:pt x="444852" y="357362"/>
                      <a:pt x="449308" y="364969"/>
                      <a:pt x="444744" y="372901"/>
                    </a:cubicBezTo>
                    <a:cubicBezTo>
                      <a:pt x="435834" y="388548"/>
                      <a:pt x="359446" y="390721"/>
                      <a:pt x="358686" y="390721"/>
                    </a:cubicBezTo>
                    <a:lnTo>
                      <a:pt x="358686" y="368989"/>
                    </a:lnTo>
                    <a:cubicBezTo>
                      <a:pt x="379440" y="368989"/>
                      <a:pt x="408888" y="364751"/>
                      <a:pt x="422144" y="361384"/>
                    </a:cubicBezTo>
                    <a:cubicBezTo>
                      <a:pt x="422034" y="361384"/>
                      <a:pt x="422034" y="361274"/>
                      <a:pt x="422034" y="361274"/>
                    </a:cubicBezTo>
                    <a:cubicBezTo>
                      <a:pt x="419210" y="356494"/>
                      <a:pt x="415732" y="350192"/>
                      <a:pt x="413342" y="342368"/>
                    </a:cubicBezTo>
                    <a:close/>
                    <a:moveTo>
                      <a:pt x="21732" y="179378"/>
                    </a:moveTo>
                    <a:lnTo>
                      <a:pt x="21732" y="233708"/>
                    </a:lnTo>
                    <a:lnTo>
                      <a:pt x="260784" y="233708"/>
                    </a:lnTo>
                    <a:lnTo>
                      <a:pt x="260784" y="179378"/>
                    </a:lnTo>
                    <a:close/>
                    <a:moveTo>
                      <a:pt x="222454" y="198"/>
                    </a:moveTo>
                    <a:cubicBezTo>
                      <a:pt x="263744" y="-1350"/>
                      <a:pt x="303540" y="6284"/>
                      <a:pt x="334890" y="19214"/>
                    </a:cubicBezTo>
                    <a:cubicBezTo>
                      <a:pt x="356512" y="28124"/>
                      <a:pt x="384764" y="44314"/>
                      <a:pt x="401390" y="70827"/>
                    </a:cubicBezTo>
                    <a:cubicBezTo>
                      <a:pt x="401390" y="70827"/>
                      <a:pt x="374986" y="71696"/>
                      <a:pt x="375420" y="72131"/>
                    </a:cubicBezTo>
                    <a:cubicBezTo>
                      <a:pt x="363902" y="59201"/>
                      <a:pt x="347168" y="47791"/>
                      <a:pt x="326522" y="39316"/>
                    </a:cubicBezTo>
                    <a:cubicBezTo>
                      <a:pt x="269150" y="15628"/>
                      <a:pt x="180702" y="11173"/>
                      <a:pt x="112790" y="54637"/>
                    </a:cubicBezTo>
                    <a:cubicBezTo>
                      <a:pt x="73780" y="79520"/>
                      <a:pt x="47594" y="114943"/>
                      <a:pt x="35966" y="157646"/>
                    </a:cubicBezTo>
                    <a:lnTo>
                      <a:pt x="218950" y="157646"/>
                    </a:lnTo>
                    <a:lnTo>
                      <a:pt x="218950" y="157755"/>
                    </a:lnTo>
                    <a:lnTo>
                      <a:pt x="241224" y="157755"/>
                    </a:lnTo>
                    <a:lnTo>
                      <a:pt x="241224" y="157646"/>
                    </a:lnTo>
                    <a:lnTo>
                      <a:pt x="260784" y="157646"/>
                    </a:lnTo>
                    <a:lnTo>
                      <a:pt x="260784" y="146780"/>
                    </a:lnTo>
                    <a:lnTo>
                      <a:pt x="282516" y="146780"/>
                    </a:lnTo>
                    <a:lnTo>
                      <a:pt x="282516" y="157646"/>
                    </a:lnTo>
                    <a:lnTo>
                      <a:pt x="282516" y="255440"/>
                    </a:lnTo>
                    <a:lnTo>
                      <a:pt x="282516" y="266306"/>
                    </a:lnTo>
                    <a:lnTo>
                      <a:pt x="260784" y="266306"/>
                    </a:lnTo>
                    <a:lnTo>
                      <a:pt x="260784" y="255440"/>
                    </a:lnTo>
                    <a:lnTo>
                      <a:pt x="241116" y="255440"/>
                    </a:lnTo>
                    <a:lnTo>
                      <a:pt x="241116" y="255114"/>
                    </a:lnTo>
                    <a:lnTo>
                      <a:pt x="218732" y="255114"/>
                    </a:lnTo>
                    <a:cubicBezTo>
                      <a:pt x="218842" y="255224"/>
                      <a:pt x="219058" y="255440"/>
                      <a:pt x="219058" y="255440"/>
                    </a:cubicBezTo>
                    <a:lnTo>
                      <a:pt x="40748" y="255440"/>
                    </a:lnTo>
                    <a:cubicBezTo>
                      <a:pt x="44116" y="263372"/>
                      <a:pt x="47594" y="271196"/>
                      <a:pt x="51396" y="279129"/>
                    </a:cubicBezTo>
                    <a:cubicBezTo>
                      <a:pt x="65630" y="309227"/>
                      <a:pt x="80408" y="340303"/>
                      <a:pt x="80408" y="388658"/>
                    </a:cubicBezTo>
                    <a:cubicBezTo>
                      <a:pt x="80408" y="420712"/>
                      <a:pt x="68890" y="470913"/>
                      <a:pt x="68346" y="473086"/>
                    </a:cubicBezTo>
                    <a:lnTo>
                      <a:pt x="47158" y="468197"/>
                    </a:lnTo>
                    <a:cubicBezTo>
                      <a:pt x="47268" y="467762"/>
                      <a:pt x="58568" y="418322"/>
                      <a:pt x="58568" y="388658"/>
                    </a:cubicBezTo>
                    <a:cubicBezTo>
                      <a:pt x="58568" y="345194"/>
                      <a:pt x="45420" y="317594"/>
                      <a:pt x="31620" y="288473"/>
                    </a:cubicBezTo>
                    <a:cubicBezTo>
                      <a:pt x="26622" y="277933"/>
                      <a:pt x="21732" y="266959"/>
                      <a:pt x="17278" y="255440"/>
                    </a:cubicBezTo>
                    <a:lnTo>
                      <a:pt x="0" y="255440"/>
                    </a:lnTo>
                    <a:lnTo>
                      <a:pt x="0" y="157646"/>
                    </a:lnTo>
                    <a:lnTo>
                      <a:pt x="13582" y="157646"/>
                    </a:lnTo>
                    <a:cubicBezTo>
                      <a:pt x="25752" y="107228"/>
                      <a:pt x="55634" y="65286"/>
                      <a:pt x="101054" y="36274"/>
                    </a:cubicBezTo>
                    <a:cubicBezTo>
                      <a:pt x="138378" y="12477"/>
                      <a:pt x="181162" y="1747"/>
                      <a:pt x="222454" y="198"/>
                    </a:cubicBezTo>
                    <a:close/>
                  </a:path>
                </a:pathLst>
              </a:custGeom>
              <a:solidFill>
                <a:srgbClr val="1D1D1A"/>
              </a:solidFill>
              <a:ln w="9525" cap="flat">
                <a:solidFill>
                  <a:srgbClr val="DDDDDD">
                    <a:lumMod val="25000"/>
                  </a:srgb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cs typeface="+mn-ea"/>
                  <a:sym typeface="+mn-lt"/>
                </a:endParaRPr>
              </a:p>
            </p:txBody>
          </p:sp>
          <p:sp>
            <p:nvSpPr>
              <p:cNvPr id="113" name="任意多边形: 形状 156">
                <a:extLst>
                  <a:ext uri="{FF2B5EF4-FFF2-40B4-BE49-F238E27FC236}">
                    <a16:creationId xmlns:a16="http://schemas.microsoft.com/office/drawing/2014/main" xmlns="" id="{8433E620-80DB-DD38-B168-41C7460FE937}"/>
                  </a:ext>
                </a:extLst>
              </p:cNvPr>
              <p:cNvSpPr/>
              <p:nvPr/>
            </p:nvSpPr>
            <p:spPr>
              <a:xfrm>
                <a:off x="24983010" y="1779667"/>
                <a:ext cx="292078" cy="271432"/>
              </a:xfrm>
              <a:custGeom>
                <a:avLst/>
                <a:gdLst>
                  <a:gd name="connsiteX0" fmla="*/ 216599 w 256032"/>
                  <a:gd name="connsiteY0" fmla="*/ 0 h 237934"/>
                  <a:gd name="connsiteX1" fmla="*/ 201644 w 256032"/>
                  <a:gd name="connsiteY1" fmla="*/ 0 h 237934"/>
                  <a:gd name="connsiteX2" fmla="*/ 159829 w 256032"/>
                  <a:gd name="connsiteY2" fmla="*/ 0 h 237934"/>
                  <a:gd name="connsiteX3" fmla="*/ 137065 w 256032"/>
                  <a:gd name="connsiteY3" fmla="*/ 1143 h 237934"/>
                  <a:gd name="connsiteX4" fmla="*/ 33623 w 256032"/>
                  <a:gd name="connsiteY4" fmla="*/ 29051 h 237934"/>
                  <a:gd name="connsiteX5" fmla="*/ 32195 w 256032"/>
                  <a:gd name="connsiteY5" fmla="*/ 29623 h 237934"/>
                  <a:gd name="connsiteX6" fmla="*/ 95 w 256032"/>
                  <a:gd name="connsiteY6" fmla="*/ 76105 h 237934"/>
                  <a:gd name="connsiteX7" fmla="*/ 0 w 256032"/>
                  <a:gd name="connsiteY7" fmla="*/ 76009 h 237934"/>
                  <a:gd name="connsiteX8" fmla="*/ 0 w 256032"/>
                  <a:gd name="connsiteY8" fmla="*/ 76200 h 237934"/>
                  <a:gd name="connsiteX9" fmla="*/ 19526 w 256032"/>
                  <a:gd name="connsiteY9" fmla="*/ 76200 h 237934"/>
                  <a:gd name="connsiteX10" fmla="*/ 19526 w 256032"/>
                  <a:gd name="connsiteY10" fmla="*/ 76105 h 237934"/>
                  <a:gd name="connsiteX11" fmla="*/ 40481 w 256032"/>
                  <a:gd name="connsiteY11" fmla="*/ 46768 h 237934"/>
                  <a:gd name="connsiteX12" fmla="*/ 150209 w 256032"/>
                  <a:gd name="connsiteY12" fmla="*/ 18955 h 237934"/>
                  <a:gd name="connsiteX13" fmla="*/ 216694 w 256032"/>
                  <a:gd name="connsiteY13" fmla="*/ 18955 h 237934"/>
                  <a:gd name="connsiteX14" fmla="*/ 236792 w 256032"/>
                  <a:gd name="connsiteY14" fmla="*/ 35719 h 237934"/>
                  <a:gd name="connsiteX15" fmla="*/ 236792 w 256032"/>
                  <a:gd name="connsiteY15" fmla="*/ 202216 h 237934"/>
                  <a:gd name="connsiteX16" fmla="*/ 216694 w 256032"/>
                  <a:gd name="connsiteY16" fmla="*/ 218980 h 237934"/>
                  <a:gd name="connsiteX17" fmla="*/ 150304 w 256032"/>
                  <a:gd name="connsiteY17" fmla="*/ 218980 h 237934"/>
                  <a:gd name="connsiteX18" fmla="*/ 40577 w 256032"/>
                  <a:gd name="connsiteY18" fmla="*/ 191167 h 237934"/>
                  <a:gd name="connsiteX19" fmla="*/ 19622 w 256032"/>
                  <a:gd name="connsiteY19" fmla="*/ 161830 h 237934"/>
                  <a:gd name="connsiteX20" fmla="*/ 19622 w 256032"/>
                  <a:gd name="connsiteY20" fmla="*/ 161544 h 237934"/>
                  <a:gd name="connsiteX21" fmla="*/ 0 w 256032"/>
                  <a:gd name="connsiteY21" fmla="*/ 161544 h 237934"/>
                  <a:gd name="connsiteX22" fmla="*/ 286 w 256032"/>
                  <a:gd name="connsiteY22" fmla="*/ 161830 h 237934"/>
                  <a:gd name="connsiteX23" fmla="*/ 32385 w 256032"/>
                  <a:gd name="connsiteY23" fmla="*/ 208312 h 237934"/>
                  <a:gd name="connsiteX24" fmla="*/ 33814 w 256032"/>
                  <a:gd name="connsiteY24" fmla="*/ 208883 h 237934"/>
                  <a:gd name="connsiteX25" fmla="*/ 150400 w 256032"/>
                  <a:gd name="connsiteY25" fmla="*/ 237935 h 237934"/>
                  <a:gd name="connsiteX26" fmla="*/ 170593 w 256032"/>
                  <a:gd name="connsiteY26" fmla="*/ 237935 h 237934"/>
                  <a:gd name="connsiteX27" fmla="*/ 190976 w 256032"/>
                  <a:gd name="connsiteY27" fmla="*/ 237935 h 237934"/>
                  <a:gd name="connsiteX28" fmla="*/ 216884 w 256032"/>
                  <a:gd name="connsiteY28" fmla="*/ 237935 h 237934"/>
                  <a:gd name="connsiteX29" fmla="*/ 256032 w 256032"/>
                  <a:gd name="connsiteY29" fmla="*/ 202121 h 237934"/>
                  <a:gd name="connsiteX30" fmla="*/ 256032 w 256032"/>
                  <a:gd name="connsiteY30" fmla="*/ 35814 h 237934"/>
                  <a:gd name="connsiteX31" fmla="*/ 216599 w 256032"/>
                  <a:gd name="connsiteY31" fmla="*/ 0 h 237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6032" h="237934">
                    <a:moveTo>
                      <a:pt x="216599" y="0"/>
                    </a:moveTo>
                    <a:lnTo>
                      <a:pt x="201644" y="0"/>
                    </a:lnTo>
                    <a:lnTo>
                      <a:pt x="159829" y="0"/>
                    </a:lnTo>
                    <a:cubicBezTo>
                      <a:pt x="159829" y="0"/>
                      <a:pt x="136779" y="762"/>
                      <a:pt x="137065" y="1143"/>
                    </a:cubicBezTo>
                    <a:cubicBezTo>
                      <a:pt x="101156" y="6477"/>
                      <a:pt x="36671" y="28003"/>
                      <a:pt x="33623" y="29051"/>
                    </a:cubicBezTo>
                    <a:lnTo>
                      <a:pt x="32195" y="29623"/>
                    </a:lnTo>
                    <a:cubicBezTo>
                      <a:pt x="14478" y="39052"/>
                      <a:pt x="3715" y="54673"/>
                      <a:pt x="95" y="76105"/>
                    </a:cubicBezTo>
                    <a:cubicBezTo>
                      <a:pt x="95" y="76105"/>
                      <a:pt x="0" y="76105"/>
                      <a:pt x="0" y="76009"/>
                    </a:cubicBezTo>
                    <a:lnTo>
                      <a:pt x="0" y="76200"/>
                    </a:lnTo>
                    <a:lnTo>
                      <a:pt x="19526" y="76200"/>
                    </a:lnTo>
                    <a:lnTo>
                      <a:pt x="19526" y="76105"/>
                    </a:lnTo>
                    <a:cubicBezTo>
                      <a:pt x="22479" y="62484"/>
                      <a:pt x="29242" y="52959"/>
                      <a:pt x="40481" y="46768"/>
                    </a:cubicBezTo>
                    <a:cubicBezTo>
                      <a:pt x="64294" y="38767"/>
                      <a:pt x="128206" y="18955"/>
                      <a:pt x="150209" y="18955"/>
                    </a:cubicBezTo>
                    <a:lnTo>
                      <a:pt x="216694" y="18955"/>
                    </a:lnTo>
                    <a:cubicBezTo>
                      <a:pt x="234505" y="18955"/>
                      <a:pt x="236792" y="27908"/>
                      <a:pt x="236792" y="35719"/>
                    </a:cubicBezTo>
                    <a:lnTo>
                      <a:pt x="236792" y="202216"/>
                    </a:lnTo>
                    <a:cubicBezTo>
                      <a:pt x="236792" y="210026"/>
                      <a:pt x="234505" y="218980"/>
                      <a:pt x="216694" y="218980"/>
                    </a:cubicBezTo>
                    <a:lnTo>
                      <a:pt x="150304" y="218980"/>
                    </a:lnTo>
                    <a:cubicBezTo>
                      <a:pt x="128302" y="218980"/>
                      <a:pt x="64389" y="199168"/>
                      <a:pt x="40577" y="191167"/>
                    </a:cubicBezTo>
                    <a:cubicBezTo>
                      <a:pt x="29337" y="184976"/>
                      <a:pt x="22574" y="175451"/>
                      <a:pt x="19622" y="161830"/>
                    </a:cubicBezTo>
                    <a:lnTo>
                      <a:pt x="19622" y="161544"/>
                    </a:lnTo>
                    <a:lnTo>
                      <a:pt x="0" y="161544"/>
                    </a:lnTo>
                    <a:cubicBezTo>
                      <a:pt x="95" y="161639"/>
                      <a:pt x="286" y="161830"/>
                      <a:pt x="286" y="161830"/>
                    </a:cubicBezTo>
                    <a:cubicBezTo>
                      <a:pt x="3905" y="183261"/>
                      <a:pt x="14669" y="198882"/>
                      <a:pt x="32385" y="208312"/>
                    </a:cubicBezTo>
                    <a:lnTo>
                      <a:pt x="33814" y="208883"/>
                    </a:lnTo>
                    <a:cubicBezTo>
                      <a:pt x="37338" y="210026"/>
                      <a:pt x="120491" y="237935"/>
                      <a:pt x="150400" y="237935"/>
                    </a:cubicBezTo>
                    <a:lnTo>
                      <a:pt x="170593" y="237935"/>
                    </a:lnTo>
                    <a:cubicBezTo>
                      <a:pt x="170212" y="237935"/>
                      <a:pt x="179737" y="237935"/>
                      <a:pt x="190976" y="237935"/>
                    </a:cubicBezTo>
                    <a:lnTo>
                      <a:pt x="216884" y="237935"/>
                    </a:lnTo>
                    <a:cubicBezTo>
                      <a:pt x="245745" y="237935"/>
                      <a:pt x="256032" y="219456"/>
                      <a:pt x="256032" y="202121"/>
                    </a:cubicBezTo>
                    <a:lnTo>
                      <a:pt x="256032" y="35814"/>
                    </a:lnTo>
                    <a:cubicBezTo>
                      <a:pt x="255746" y="18478"/>
                      <a:pt x="245459" y="0"/>
                      <a:pt x="216599" y="0"/>
                    </a:cubicBezTo>
                    <a:close/>
                  </a:path>
                </a:pathLst>
              </a:custGeom>
              <a:solidFill>
                <a:srgbClr val="1D1D1A"/>
              </a:solidFill>
              <a:ln w="9525" cap="flat">
                <a:solidFill>
                  <a:srgbClr val="DDDDDD">
                    <a:lumMod val="25000"/>
                  </a:srgb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cs typeface="+mn-ea"/>
                  <a:sym typeface="+mn-lt"/>
                </a:endParaRPr>
              </a:p>
            </p:txBody>
          </p:sp>
        </p:grpSp>
        <p:pic>
          <p:nvPicPr>
            <p:cNvPr id="114" name="图片 26">
              <a:extLst>
                <a:ext uri="{FF2B5EF4-FFF2-40B4-BE49-F238E27FC236}">
                  <a16:creationId xmlns:a16="http://schemas.microsoft.com/office/drawing/2014/main" xmlns="" id="{7C0C06A7-129A-49BB-AF48-7CE2D203B12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10996" y="6107496"/>
              <a:ext cx="289859" cy="290024"/>
            </a:xfrm>
            <a:prstGeom prst="rect">
              <a:avLst/>
            </a:prstGeom>
          </p:spPr>
        </p:pic>
      </p:grpSp>
      <p:sp>
        <p:nvSpPr>
          <p:cNvPr id="3" name="Rectangle 2"/>
          <p:cNvSpPr/>
          <p:nvPr/>
        </p:nvSpPr>
        <p:spPr>
          <a:xfrm>
            <a:off x="3295607" y="5154251"/>
            <a:ext cx="1114408" cy="276999"/>
          </a:xfrm>
          <a:prstGeom prst="rect">
            <a:avLst/>
          </a:prstGeom>
        </p:spPr>
        <p:txBody>
          <a:bodyPr wrap="none">
            <a:spAutoFit/>
          </a:bodyPr>
          <a:lstStyle/>
          <a:p>
            <a:r>
              <a:rPr lang="en-US" sz="1200" kern="0" dirty="0">
                <a:solidFill>
                  <a:prstClr val="black">
                    <a:lumMod val="65000"/>
                    <a:lumOff val="35000"/>
                  </a:prstClr>
                </a:solidFill>
                <a:ea typeface="微软雅黑"/>
                <a:cs typeface="+mn-ea"/>
              </a:rPr>
              <a:t>Multi-modality</a:t>
            </a:r>
          </a:p>
        </p:txBody>
      </p:sp>
      <p:pic>
        <p:nvPicPr>
          <p:cNvPr id="115" name="图片 26"/>
          <p:cNvPicPr>
            <a:picLocks noChangeAspect="1"/>
          </p:cNvPicPr>
          <p:nvPr/>
        </p:nvPicPr>
        <p:blipFill>
          <a:blip r:embed="rId12"/>
          <a:stretch>
            <a:fillRect/>
          </a:stretch>
        </p:blipFill>
        <p:spPr>
          <a:xfrm>
            <a:off x="935597" y="4559497"/>
            <a:ext cx="666126" cy="621677"/>
          </a:xfrm>
          <a:prstGeom prst="rect">
            <a:avLst/>
          </a:prstGeom>
        </p:spPr>
      </p:pic>
      <p:grpSp>
        <p:nvGrpSpPr>
          <p:cNvPr id="116" name="组合 36"/>
          <p:cNvGrpSpPr/>
          <p:nvPr/>
        </p:nvGrpSpPr>
        <p:grpSpPr>
          <a:xfrm rot="19394961">
            <a:off x="1539854" y="4658978"/>
            <a:ext cx="381613" cy="411666"/>
            <a:chOff x="4498788" y="4698079"/>
            <a:chExt cx="667183" cy="698302"/>
          </a:xfrm>
        </p:grpSpPr>
        <p:sp>
          <p:nvSpPr>
            <p:cNvPr id="117" name="水滴形"/>
            <p:cNvSpPr/>
            <p:nvPr/>
          </p:nvSpPr>
          <p:spPr>
            <a:xfrm rot="17626545">
              <a:off x="4706572" y="4725269"/>
              <a:ext cx="371624"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solidFill>
              <a:schemeClr val="accent6">
                <a:lumMod val="20000"/>
                <a:lumOff val="80000"/>
                <a:alpha val="49804"/>
              </a:schemeClr>
            </a:solidFill>
            <a:ln w="7600" cap="flat">
              <a:solidFill>
                <a:schemeClr val="accent6">
                  <a:lumMod val="75000"/>
                  <a:alpha val="50196"/>
                </a:schemeClr>
              </a:solidFill>
              <a:miter/>
            </a:ln>
          </p:spPr>
        </p:sp>
        <p:sp>
          <p:nvSpPr>
            <p:cNvPr id="118" name="水滴形"/>
            <p:cNvSpPr/>
            <p:nvPr/>
          </p:nvSpPr>
          <p:spPr>
            <a:xfrm rot="16259240">
              <a:off x="4726760" y="4622308"/>
              <a:ext cx="363439"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noFill/>
            <a:ln w="7600" cap="flat">
              <a:solidFill>
                <a:schemeClr val="accent6">
                  <a:lumMod val="75000"/>
                  <a:alpha val="50196"/>
                </a:schemeClr>
              </a:solidFill>
              <a:prstDash val="dash"/>
              <a:miter/>
            </a:ln>
          </p:spPr>
        </p:sp>
        <p:sp>
          <p:nvSpPr>
            <p:cNvPr id="119" name="水滴形"/>
            <p:cNvSpPr/>
            <p:nvPr/>
          </p:nvSpPr>
          <p:spPr>
            <a:xfrm rot="19578866">
              <a:off x="4622321" y="4832040"/>
              <a:ext cx="371624"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noFill/>
            <a:ln w="7600" cap="flat">
              <a:solidFill>
                <a:schemeClr val="accent6">
                  <a:lumMod val="75000"/>
                  <a:alpha val="50196"/>
                </a:schemeClr>
              </a:solidFill>
              <a:prstDash val="dash"/>
              <a:miter/>
            </a:ln>
          </p:spPr>
        </p:sp>
        <p:sp>
          <p:nvSpPr>
            <p:cNvPr id="120" name="水滴形"/>
            <p:cNvSpPr/>
            <p:nvPr/>
          </p:nvSpPr>
          <p:spPr>
            <a:xfrm rot="21428488">
              <a:off x="4498788" y="4881399"/>
              <a:ext cx="371624"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noFill/>
            <a:ln w="7600" cap="flat">
              <a:solidFill>
                <a:schemeClr val="accent6">
                  <a:lumMod val="75000"/>
                  <a:alpha val="50196"/>
                </a:schemeClr>
              </a:solidFill>
              <a:prstDash val="dash"/>
              <a:miter/>
            </a:ln>
          </p:spPr>
        </p:sp>
      </p:grpSp>
      <p:sp>
        <p:nvSpPr>
          <p:cNvPr id="15" name="TextBox 14"/>
          <p:cNvSpPr txBox="1"/>
          <p:nvPr/>
        </p:nvSpPr>
        <p:spPr>
          <a:xfrm>
            <a:off x="1892845" y="4657823"/>
            <a:ext cx="702436" cy="340734"/>
          </a:xfrm>
          <a:prstGeom prst="rect">
            <a:avLst/>
          </a:prstGeom>
          <a:noFill/>
        </p:spPr>
        <p:txBody>
          <a:bodyPr vert="horz" wrap="none" rtlCol="0">
            <a:spAutoFit/>
          </a:bodyPr>
          <a:lstStyle/>
          <a:p>
            <a:pPr algn="ctr">
              <a:lnSpc>
                <a:spcPct val="150000"/>
              </a:lnSpc>
              <a:defRPr/>
            </a:pPr>
            <a:r>
              <a:rPr lang="en-US" altLang="zh-CN" sz="1200" kern="0" dirty="0" err="1">
                <a:solidFill>
                  <a:prstClr val="black">
                    <a:lumMod val="65000"/>
                    <a:lumOff val="35000"/>
                  </a:prstClr>
                </a:solidFill>
                <a:ea typeface="微软雅黑"/>
                <a:cs typeface="+mn-ea"/>
              </a:rPr>
              <a:t>FR1</a:t>
            </a:r>
            <a:r>
              <a:rPr lang="en-US" altLang="zh-CN" sz="1200" kern="0" dirty="0">
                <a:solidFill>
                  <a:prstClr val="black">
                    <a:lumMod val="65000"/>
                    <a:lumOff val="35000"/>
                  </a:prstClr>
                </a:solidFill>
                <a:ea typeface="微软雅黑"/>
                <a:cs typeface="+mn-ea"/>
              </a:rPr>
              <a:t> </a:t>
            </a:r>
            <a:r>
              <a:rPr lang="en-US" altLang="zh-CN" sz="1200" kern="0" dirty="0" err="1">
                <a:solidFill>
                  <a:prstClr val="black">
                    <a:lumMod val="65000"/>
                    <a:lumOff val="35000"/>
                  </a:prstClr>
                </a:solidFill>
                <a:ea typeface="微软雅黑"/>
                <a:cs typeface="+mn-ea"/>
              </a:rPr>
              <a:t>HBF</a:t>
            </a:r>
            <a:endParaRPr lang="en-US" sz="1200" kern="0" dirty="0">
              <a:solidFill>
                <a:prstClr val="black">
                  <a:lumMod val="65000"/>
                  <a:lumOff val="35000"/>
                </a:prstClr>
              </a:solidFill>
              <a:ea typeface="微软雅黑"/>
              <a:cs typeface="+mn-ea"/>
            </a:endParaRPr>
          </a:p>
        </p:txBody>
      </p:sp>
      <p:grpSp>
        <p:nvGrpSpPr>
          <p:cNvPr id="204" name="组合 144"/>
          <p:cNvGrpSpPr/>
          <p:nvPr/>
        </p:nvGrpSpPr>
        <p:grpSpPr>
          <a:xfrm>
            <a:off x="6248647" y="4062206"/>
            <a:ext cx="670115" cy="682029"/>
            <a:chOff x="1787208" y="1836152"/>
            <a:chExt cx="720000" cy="720000"/>
          </a:xfrm>
        </p:grpSpPr>
        <p:pic>
          <p:nvPicPr>
            <p:cNvPr id="205" name="Picture 2" descr="X:\品执服务客户\华为\设计+制作\2017\8月\D-201708213-UBBF2017展台展示PPT美化-任冰鑫-1组\发言人+字体设计-黄晨星\文件\丁总\link\蓝\圆.png">
              <a:extLst>
                <a:ext uri="{FF2B5EF4-FFF2-40B4-BE49-F238E27FC236}">
                  <a16:creationId xmlns:a16="http://schemas.microsoft.com/office/drawing/2014/main" xmlns="" id="{7A9587A3-AAFC-47F4-88BA-C4A5E8B0F21F}"/>
                </a:ext>
              </a:extLst>
            </p:cNvPr>
            <p:cNvPicPr>
              <a:picLocks noChangeAspect="1" noChangeArrowheads="1"/>
            </p:cNvPicPr>
            <p:nvPr/>
          </p:nvPicPr>
          <p:blipFill>
            <a:blip r:embed="rId13" cstate="screen">
              <a:duotone>
                <a:schemeClr val="bg2">
                  <a:shade val="45000"/>
                  <a:satMod val="135000"/>
                </a:schemeClr>
                <a:prstClr val="white"/>
              </a:duotone>
              <a:alphaModFix amt="65000"/>
              <a:extLst>
                <a:ext uri="{28A0092B-C50C-407E-A947-70E740481C1C}">
                  <a14:useLocalDpi xmlns:a14="http://schemas.microsoft.com/office/drawing/2010/main"/>
                </a:ext>
              </a:extLst>
            </a:blip>
            <a:stretch>
              <a:fillRect/>
            </a:stretch>
          </p:blipFill>
          <p:spPr bwMode="auto">
            <a:xfrm>
              <a:off x="1787208" y="1836152"/>
              <a:ext cx="720000" cy="720000"/>
            </a:xfrm>
            <a:prstGeom prst="rect">
              <a:avLst/>
            </a:prstGeom>
            <a:extLst>
              <a:ext uri="{909E8E84-426E-40DD-AFC4-6F175D3DCCD1}">
                <a14:hiddenFill xmlns:a14="http://schemas.microsoft.com/office/drawing/2010/main">
                  <a:solidFill>
                    <a:srgbClr val="FFFFFF"/>
                  </a:solidFill>
                </a14:hiddenFill>
              </a:ext>
            </a:extLst>
          </p:spPr>
        </p:pic>
        <p:pic>
          <p:nvPicPr>
            <p:cNvPr id="206" name="图片 14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957362" y="1987121"/>
              <a:ext cx="389273" cy="389273"/>
            </a:xfrm>
            <a:prstGeom prst="rect">
              <a:avLst/>
            </a:prstGeom>
          </p:spPr>
        </p:pic>
      </p:grpSp>
      <p:grpSp>
        <p:nvGrpSpPr>
          <p:cNvPr id="207" name="组合 12">
            <a:extLst>
              <a:ext uri="{FF2B5EF4-FFF2-40B4-BE49-F238E27FC236}">
                <a16:creationId xmlns:a16="http://schemas.microsoft.com/office/drawing/2014/main" xmlns="" id="{B0CF92CD-EB27-40A4-9AC5-91919954300C}"/>
              </a:ext>
            </a:extLst>
          </p:cNvPr>
          <p:cNvGrpSpPr/>
          <p:nvPr/>
        </p:nvGrpSpPr>
        <p:grpSpPr>
          <a:xfrm>
            <a:off x="9775992" y="4870529"/>
            <a:ext cx="832562" cy="804822"/>
            <a:chOff x="1339366" y="1477652"/>
            <a:chExt cx="720000" cy="720000"/>
          </a:xfrm>
        </p:grpSpPr>
        <p:pic>
          <p:nvPicPr>
            <p:cNvPr id="208" name="Picture 2" descr="X:\品执服务客户\华为\设计+制作\2017\8月\D-201708213-UBBF2017展台展示PPT美化-任冰鑫-1组\发言人+字体设计-黄晨星\文件\丁总\link\蓝\圆.png">
              <a:extLst>
                <a:ext uri="{FF2B5EF4-FFF2-40B4-BE49-F238E27FC236}">
                  <a16:creationId xmlns:a16="http://schemas.microsoft.com/office/drawing/2014/main" xmlns="" id="{4C22C313-4F42-4094-BCB4-2940A6014FD5}"/>
                </a:ext>
              </a:extLst>
            </p:cNvPr>
            <p:cNvPicPr>
              <a:picLocks noChangeAspect="1" noChangeArrowheads="1"/>
            </p:cNvPicPr>
            <p:nvPr/>
          </p:nvPicPr>
          <p:blipFill>
            <a:blip r:embed="rId13" cstate="screen">
              <a:duotone>
                <a:schemeClr val="bg2">
                  <a:shade val="45000"/>
                  <a:satMod val="135000"/>
                </a:schemeClr>
                <a:prstClr val="white"/>
              </a:duotone>
              <a:alphaModFix amt="65000"/>
              <a:extLst>
                <a:ext uri="{28A0092B-C50C-407E-A947-70E740481C1C}">
                  <a14:useLocalDpi xmlns:a14="http://schemas.microsoft.com/office/drawing/2010/main"/>
                </a:ext>
              </a:extLst>
            </a:blip>
            <a:stretch>
              <a:fillRect/>
            </a:stretch>
          </p:blipFill>
          <p:spPr bwMode="auto">
            <a:xfrm>
              <a:off x="1339366" y="1477652"/>
              <a:ext cx="720000" cy="720000"/>
            </a:xfrm>
            <a:prstGeom prst="rect">
              <a:avLst/>
            </a:prstGeom>
            <a:extLst>
              <a:ext uri="{909E8E84-426E-40DD-AFC4-6F175D3DCCD1}">
                <a14:hiddenFill xmlns:a14="http://schemas.microsoft.com/office/drawing/2010/main">
                  <a:solidFill>
                    <a:srgbClr val="FFFFFF"/>
                  </a:solidFill>
                </a14:hiddenFill>
              </a:ext>
            </a:extLst>
          </p:spPr>
        </p:pic>
        <p:grpSp>
          <p:nvGrpSpPr>
            <p:cNvPr id="209" name="组合 77">
              <a:extLst>
                <a:ext uri="{FF2B5EF4-FFF2-40B4-BE49-F238E27FC236}">
                  <a16:creationId xmlns:a16="http://schemas.microsoft.com/office/drawing/2014/main" xmlns="" id="{3DAE6505-B166-4D5F-9F60-9FB24600E244}"/>
                </a:ext>
              </a:extLst>
            </p:cNvPr>
            <p:cNvGrpSpPr>
              <a:grpSpLocks noChangeAspect="1"/>
            </p:cNvGrpSpPr>
            <p:nvPr/>
          </p:nvGrpSpPr>
          <p:grpSpPr bwMode="auto">
            <a:xfrm>
              <a:off x="1473156" y="1630973"/>
              <a:ext cx="452421" cy="413358"/>
              <a:chOff x="6770" y="20523"/>
              <a:chExt cx="1643" cy="1362"/>
            </a:xfrm>
            <a:solidFill>
              <a:schemeClr val="bg1"/>
            </a:solidFill>
          </p:grpSpPr>
          <p:sp>
            <p:nvSpPr>
              <p:cNvPr id="210" name="任意多边形 78">
                <a:extLst>
                  <a:ext uri="{FF2B5EF4-FFF2-40B4-BE49-F238E27FC236}">
                    <a16:creationId xmlns:a16="http://schemas.microsoft.com/office/drawing/2014/main" xmlns="" id="{0145EAAE-0F27-4979-A394-E529CA2A7288}"/>
                  </a:ext>
                </a:extLst>
              </p:cNvPr>
              <p:cNvSpPr>
                <a:spLocks/>
              </p:cNvSpPr>
              <p:nvPr/>
            </p:nvSpPr>
            <p:spPr bwMode="auto">
              <a:xfrm>
                <a:off x="6908" y="21210"/>
                <a:ext cx="1440" cy="550"/>
              </a:xfrm>
              <a:custGeom>
                <a:avLst/>
                <a:gdLst>
                  <a:gd name="T0" fmla="*/ 0 w 2541"/>
                  <a:gd name="T1" fmla="*/ 1 h 972"/>
                  <a:gd name="T2" fmla="*/ 0 w 2541"/>
                  <a:gd name="T3" fmla="*/ 1 h 972"/>
                  <a:gd name="T4" fmla="*/ 1 w 2541"/>
                  <a:gd name="T5" fmla="*/ 1 h 972"/>
                  <a:gd name="T6" fmla="*/ 1 w 2541"/>
                  <a:gd name="T7" fmla="*/ 1 h 972"/>
                  <a:gd name="T8" fmla="*/ 1 w 2541"/>
                  <a:gd name="T9" fmla="*/ 0 h 972"/>
                  <a:gd name="T10" fmla="*/ 1 w 2541"/>
                  <a:gd name="T11" fmla="*/ 0 h 972"/>
                  <a:gd name="T12" fmla="*/ 1 w 2541"/>
                  <a:gd name="T13" fmla="*/ 1 h 972"/>
                  <a:gd name="T14" fmla="*/ 1 w 2541"/>
                  <a:gd name="T15" fmla="*/ 1 h 972"/>
                  <a:gd name="T16" fmla="*/ 2 w 2541"/>
                  <a:gd name="T17" fmla="*/ 1 h 972"/>
                  <a:gd name="T18" fmla="*/ 2 w 2541"/>
                  <a:gd name="T19" fmla="*/ 1 h 972"/>
                  <a:gd name="T20" fmla="*/ 2 w 2541"/>
                  <a:gd name="T21" fmla="*/ 1 h 972"/>
                  <a:gd name="T22" fmla="*/ 1 w 2541"/>
                  <a:gd name="T23" fmla="*/ 1 h 972"/>
                  <a:gd name="T24" fmla="*/ 1 w 2541"/>
                  <a:gd name="T25" fmla="*/ 1 h 972"/>
                  <a:gd name="T26" fmla="*/ 2 w 2541"/>
                  <a:gd name="T27" fmla="*/ 1 h 972"/>
                  <a:gd name="T28" fmla="*/ 2 w 2541"/>
                  <a:gd name="T29" fmla="*/ 1 h 972"/>
                  <a:gd name="T30" fmla="*/ 2 w 2541"/>
                  <a:gd name="T31" fmla="*/ 1 h 972"/>
                  <a:gd name="T32" fmla="*/ 1 w 2541"/>
                  <a:gd name="T33" fmla="*/ 1 h 972"/>
                  <a:gd name="T34" fmla="*/ 1 w 2541"/>
                  <a:gd name="T35" fmla="*/ 1 h 972"/>
                  <a:gd name="T36" fmla="*/ 1 w 2541"/>
                  <a:gd name="T37" fmla="*/ 1 h 972"/>
                  <a:gd name="T38" fmla="*/ 1 w 2541"/>
                  <a:gd name="T39" fmla="*/ 1 h 972"/>
                  <a:gd name="T40" fmla="*/ 1 w 2541"/>
                  <a:gd name="T41" fmla="*/ 1 h 972"/>
                  <a:gd name="T42" fmla="*/ 1 w 2541"/>
                  <a:gd name="T43" fmla="*/ 1 h 972"/>
                  <a:gd name="T44" fmla="*/ 1 w 2541"/>
                  <a:gd name="T45" fmla="*/ 1 h 972"/>
                  <a:gd name="T46" fmla="*/ 1 w 2541"/>
                  <a:gd name="T47" fmla="*/ 1 h 972"/>
                  <a:gd name="T48" fmla="*/ 1 w 2541"/>
                  <a:gd name="T49" fmla="*/ 1 h 972"/>
                  <a:gd name="T50" fmla="*/ 1 w 2541"/>
                  <a:gd name="T51" fmla="*/ 1 h 972"/>
                  <a:gd name="T52" fmla="*/ 1 w 2541"/>
                  <a:gd name="T53" fmla="*/ 1 h 972"/>
                  <a:gd name="T54" fmla="*/ 1 w 2541"/>
                  <a:gd name="T55" fmla="*/ 1 h 972"/>
                  <a:gd name="T56" fmla="*/ 0 w 2541"/>
                  <a:gd name="T57" fmla="*/ 1 h 9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41"/>
                  <a:gd name="T88" fmla="*/ 0 h 972"/>
                  <a:gd name="T89" fmla="*/ 2541 w 2541"/>
                  <a:gd name="T90" fmla="*/ 972 h 9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41" h="972">
                    <a:moveTo>
                      <a:pt x="0" y="971"/>
                    </a:moveTo>
                    <a:lnTo>
                      <a:pt x="0" y="469"/>
                    </a:lnTo>
                    <a:cubicBezTo>
                      <a:pt x="0" y="354"/>
                      <a:pt x="140" y="285"/>
                      <a:pt x="287" y="211"/>
                    </a:cubicBezTo>
                    <a:cubicBezTo>
                      <a:pt x="419" y="145"/>
                      <a:pt x="672" y="45"/>
                      <a:pt x="740" y="24"/>
                    </a:cubicBezTo>
                    <a:cubicBezTo>
                      <a:pt x="812" y="0"/>
                      <a:pt x="904" y="0"/>
                      <a:pt x="972" y="0"/>
                    </a:cubicBezTo>
                    <a:lnTo>
                      <a:pt x="1276" y="0"/>
                    </a:lnTo>
                    <a:cubicBezTo>
                      <a:pt x="1353" y="0"/>
                      <a:pt x="1535" y="69"/>
                      <a:pt x="1691" y="158"/>
                    </a:cubicBezTo>
                    <a:cubicBezTo>
                      <a:pt x="1821" y="232"/>
                      <a:pt x="1936" y="292"/>
                      <a:pt x="1965" y="305"/>
                    </a:cubicBezTo>
                    <a:cubicBezTo>
                      <a:pt x="2014" y="313"/>
                      <a:pt x="2272" y="351"/>
                      <a:pt x="2354" y="371"/>
                    </a:cubicBezTo>
                    <a:cubicBezTo>
                      <a:pt x="2457" y="398"/>
                      <a:pt x="2540" y="522"/>
                      <a:pt x="2540" y="654"/>
                    </a:cubicBezTo>
                    <a:lnTo>
                      <a:pt x="2540" y="960"/>
                    </a:lnTo>
                    <a:lnTo>
                      <a:pt x="2201" y="962"/>
                    </a:lnTo>
                    <a:lnTo>
                      <a:pt x="2201" y="871"/>
                    </a:lnTo>
                    <a:lnTo>
                      <a:pt x="2450" y="871"/>
                    </a:lnTo>
                    <a:lnTo>
                      <a:pt x="2450" y="656"/>
                    </a:lnTo>
                    <a:cubicBezTo>
                      <a:pt x="2450" y="566"/>
                      <a:pt x="2395" y="477"/>
                      <a:pt x="2331" y="460"/>
                    </a:cubicBezTo>
                    <a:cubicBezTo>
                      <a:pt x="2248" y="439"/>
                      <a:pt x="1946" y="396"/>
                      <a:pt x="1944" y="396"/>
                    </a:cubicBezTo>
                    <a:lnTo>
                      <a:pt x="1936" y="394"/>
                    </a:lnTo>
                    <a:lnTo>
                      <a:pt x="1931" y="390"/>
                    </a:lnTo>
                    <a:cubicBezTo>
                      <a:pt x="1929" y="390"/>
                      <a:pt x="1797" y="324"/>
                      <a:pt x="1646" y="237"/>
                    </a:cubicBezTo>
                    <a:cubicBezTo>
                      <a:pt x="1495" y="151"/>
                      <a:pt x="1331" y="90"/>
                      <a:pt x="1276" y="90"/>
                    </a:cubicBezTo>
                    <a:lnTo>
                      <a:pt x="972" y="90"/>
                    </a:lnTo>
                    <a:cubicBezTo>
                      <a:pt x="912" y="90"/>
                      <a:pt x="827" y="90"/>
                      <a:pt x="768" y="109"/>
                    </a:cubicBezTo>
                    <a:cubicBezTo>
                      <a:pt x="704" y="130"/>
                      <a:pt x="457" y="228"/>
                      <a:pt x="329" y="292"/>
                    </a:cubicBezTo>
                    <a:cubicBezTo>
                      <a:pt x="223" y="345"/>
                      <a:pt x="93" y="411"/>
                      <a:pt x="93" y="469"/>
                    </a:cubicBezTo>
                    <a:lnTo>
                      <a:pt x="93" y="881"/>
                    </a:lnTo>
                    <a:lnTo>
                      <a:pt x="314" y="879"/>
                    </a:lnTo>
                    <a:lnTo>
                      <a:pt x="314" y="970"/>
                    </a:lnTo>
                    <a:lnTo>
                      <a:pt x="0" y="97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1" name="任意多边形 79">
                <a:extLst>
                  <a:ext uri="{FF2B5EF4-FFF2-40B4-BE49-F238E27FC236}">
                    <a16:creationId xmlns:a16="http://schemas.microsoft.com/office/drawing/2014/main" xmlns="" id="{9FA5167B-184F-4368-A20D-121920209023}"/>
                  </a:ext>
                </a:extLst>
              </p:cNvPr>
              <p:cNvSpPr>
                <a:spLocks/>
              </p:cNvSpPr>
              <p:nvPr/>
            </p:nvSpPr>
            <p:spPr bwMode="auto">
              <a:xfrm>
                <a:off x="7360" y="21708"/>
                <a:ext cx="158" cy="52"/>
              </a:xfrm>
              <a:custGeom>
                <a:avLst/>
                <a:gdLst>
                  <a:gd name="T0" fmla="*/ 1 w 277"/>
                  <a:gd name="T1" fmla="*/ 1 h 93"/>
                  <a:gd name="T2" fmla="*/ 1 w 277"/>
                  <a:gd name="T3" fmla="*/ 1 h 93"/>
                  <a:gd name="T4" fmla="*/ 0 w 277"/>
                  <a:gd name="T5" fmla="*/ 1 h 93"/>
                  <a:gd name="T6" fmla="*/ 1 w 277"/>
                  <a:gd name="T7" fmla="*/ 0 h 93"/>
                  <a:gd name="T8" fmla="*/ 1 w 277"/>
                  <a:gd name="T9" fmla="*/ 1 h 93"/>
                  <a:gd name="T10" fmla="*/ 1 w 277"/>
                  <a:gd name="T11" fmla="*/ 1 h 93"/>
                  <a:gd name="T12" fmla="*/ 0 60000 65536"/>
                  <a:gd name="T13" fmla="*/ 0 60000 65536"/>
                  <a:gd name="T14" fmla="*/ 0 60000 65536"/>
                  <a:gd name="T15" fmla="*/ 0 60000 65536"/>
                  <a:gd name="T16" fmla="*/ 0 60000 65536"/>
                  <a:gd name="T17" fmla="*/ 0 60000 65536"/>
                  <a:gd name="T18" fmla="*/ 0 w 277"/>
                  <a:gd name="T19" fmla="*/ 0 h 93"/>
                  <a:gd name="T20" fmla="*/ 277 w 27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277" h="93">
                    <a:moveTo>
                      <a:pt x="138" y="91"/>
                    </a:moveTo>
                    <a:lnTo>
                      <a:pt x="1" y="92"/>
                    </a:lnTo>
                    <a:lnTo>
                      <a:pt x="0" y="1"/>
                    </a:lnTo>
                    <a:lnTo>
                      <a:pt x="276" y="0"/>
                    </a:lnTo>
                    <a:lnTo>
                      <a:pt x="276" y="90"/>
                    </a:lnTo>
                    <a:lnTo>
                      <a:pt x="138" y="9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2" name="任意多边形 80">
                <a:extLst>
                  <a:ext uri="{FF2B5EF4-FFF2-40B4-BE49-F238E27FC236}">
                    <a16:creationId xmlns:a16="http://schemas.microsoft.com/office/drawing/2014/main" xmlns="" id="{774E8299-1690-4570-BC90-ECA46F862C17}"/>
                  </a:ext>
                </a:extLst>
              </p:cNvPr>
              <p:cNvSpPr>
                <a:spLocks/>
              </p:cNvSpPr>
              <p:nvPr/>
            </p:nvSpPr>
            <p:spPr bwMode="auto">
              <a:xfrm>
                <a:off x="7725" y="21705"/>
                <a:ext cx="175" cy="53"/>
              </a:xfrm>
              <a:custGeom>
                <a:avLst/>
                <a:gdLst>
                  <a:gd name="T0" fmla="*/ 1 w 307"/>
                  <a:gd name="T1" fmla="*/ 1 h 93"/>
                  <a:gd name="T2" fmla="*/ 1 w 307"/>
                  <a:gd name="T3" fmla="*/ 1 h 93"/>
                  <a:gd name="T4" fmla="*/ 0 w 307"/>
                  <a:gd name="T5" fmla="*/ 1 h 93"/>
                  <a:gd name="T6" fmla="*/ 1 w 307"/>
                  <a:gd name="T7" fmla="*/ 0 h 93"/>
                  <a:gd name="T8" fmla="*/ 1 w 307"/>
                  <a:gd name="T9" fmla="*/ 1 h 93"/>
                  <a:gd name="T10" fmla="*/ 1 w 307"/>
                  <a:gd name="T11" fmla="*/ 1 h 93"/>
                  <a:gd name="T12" fmla="*/ 0 60000 65536"/>
                  <a:gd name="T13" fmla="*/ 0 60000 65536"/>
                  <a:gd name="T14" fmla="*/ 0 60000 65536"/>
                  <a:gd name="T15" fmla="*/ 0 60000 65536"/>
                  <a:gd name="T16" fmla="*/ 0 60000 65536"/>
                  <a:gd name="T17" fmla="*/ 0 60000 65536"/>
                  <a:gd name="T18" fmla="*/ 0 w 307"/>
                  <a:gd name="T19" fmla="*/ 0 h 93"/>
                  <a:gd name="T20" fmla="*/ 307 w 30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307" h="93">
                    <a:moveTo>
                      <a:pt x="153" y="91"/>
                    </a:moveTo>
                    <a:lnTo>
                      <a:pt x="1" y="92"/>
                    </a:lnTo>
                    <a:lnTo>
                      <a:pt x="0" y="1"/>
                    </a:lnTo>
                    <a:lnTo>
                      <a:pt x="306" y="0"/>
                    </a:lnTo>
                    <a:lnTo>
                      <a:pt x="306" y="90"/>
                    </a:lnTo>
                    <a:lnTo>
                      <a:pt x="153" y="9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3" name="任意多边形 81">
                <a:extLst>
                  <a:ext uri="{FF2B5EF4-FFF2-40B4-BE49-F238E27FC236}">
                    <a16:creationId xmlns:a16="http://schemas.microsoft.com/office/drawing/2014/main" xmlns="" id="{CE616696-FCB7-40F0-99BB-DFB53C51482A}"/>
                  </a:ext>
                </a:extLst>
              </p:cNvPr>
              <p:cNvSpPr>
                <a:spLocks/>
              </p:cNvSpPr>
              <p:nvPr/>
            </p:nvSpPr>
            <p:spPr bwMode="auto">
              <a:xfrm>
                <a:off x="6983" y="21383"/>
                <a:ext cx="1025" cy="52"/>
              </a:xfrm>
              <a:custGeom>
                <a:avLst/>
                <a:gdLst>
                  <a:gd name="T0" fmla="*/ 1 w 1807"/>
                  <a:gd name="T1" fmla="*/ 1 h 92"/>
                  <a:gd name="T2" fmla="*/ 0 w 1807"/>
                  <a:gd name="T3" fmla="*/ 1 h 92"/>
                  <a:gd name="T4" fmla="*/ 0 w 1807"/>
                  <a:gd name="T5" fmla="*/ 0 h 92"/>
                  <a:gd name="T6" fmla="*/ 1 w 1807"/>
                  <a:gd name="T7" fmla="*/ 0 h 92"/>
                  <a:gd name="T8" fmla="*/ 1 w 1807"/>
                  <a:gd name="T9" fmla="*/ 1 h 92"/>
                  <a:gd name="T10" fmla="*/ 1 w 1807"/>
                  <a:gd name="T11" fmla="*/ 1 h 92"/>
                  <a:gd name="T12" fmla="*/ 0 60000 65536"/>
                  <a:gd name="T13" fmla="*/ 0 60000 65536"/>
                  <a:gd name="T14" fmla="*/ 0 60000 65536"/>
                  <a:gd name="T15" fmla="*/ 0 60000 65536"/>
                  <a:gd name="T16" fmla="*/ 0 60000 65536"/>
                  <a:gd name="T17" fmla="*/ 0 60000 65536"/>
                  <a:gd name="T18" fmla="*/ 0 w 1807"/>
                  <a:gd name="T19" fmla="*/ 0 h 92"/>
                  <a:gd name="T20" fmla="*/ 1807 w 1807"/>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807" h="92">
                    <a:moveTo>
                      <a:pt x="903" y="91"/>
                    </a:moveTo>
                    <a:lnTo>
                      <a:pt x="0" y="91"/>
                    </a:lnTo>
                    <a:lnTo>
                      <a:pt x="0" y="0"/>
                    </a:lnTo>
                    <a:lnTo>
                      <a:pt x="1806" y="0"/>
                    </a:lnTo>
                    <a:lnTo>
                      <a:pt x="1806" y="91"/>
                    </a:lnTo>
                    <a:lnTo>
                      <a:pt x="903" y="9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4" name="任意多边形 82">
                <a:extLst>
                  <a:ext uri="{FF2B5EF4-FFF2-40B4-BE49-F238E27FC236}">
                    <a16:creationId xmlns:a16="http://schemas.microsoft.com/office/drawing/2014/main" xmlns="" id="{D8CFB07E-1BBE-498C-A920-36E8AC22454E}"/>
                  </a:ext>
                </a:extLst>
              </p:cNvPr>
              <p:cNvSpPr>
                <a:spLocks/>
              </p:cNvSpPr>
              <p:nvPr/>
            </p:nvSpPr>
            <p:spPr bwMode="auto">
              <a:xfrm>
                <a:off x="7583" y="21235"/>
                <a:ext cx="52" cy="173"/>
              </a:xfrm>
              <a:custGeom>
                <a:avLst/>
                <a:gdLst>
                  <a:gd name="T0" fmla="*/ 1 w 92"/>
                  <a:gd name="T1" fmla="*/ 1 h 305"/>
                  <a:gd name="T2" fmla="*/ 0 w 92"/>
                  <a:gd name="T3" fmla="*/ 1 h 305"/>
                  <a:gd name="T4" fmla="*/ 0 w 92"/>
                  <a:gd name="T5" fmla="*/ 0 h 305"/>
                  <a:gd name="T6" fmla="*/ 1 w 92"/>
                  <a:gd name="T7" fmla="*/ 0 h 305"/>
                  <a:gd name="T8" fmla="*/ 1 w 92"/>
                  <a:gd name="T9" fmla="*/ 1 h 305"/>
                  <a:gd name="T10" fmla="*/ 1 w 92"/>
                  <a:gd name="T11" fmla="*/ 1 h 305"/>
                  <a:gd name="T12" fmla="*/ 0 60000 65536"/>
                  <a:gd name="T13" fmla="*/ 0 60000 65536"/>
                  <a:gd name="T14" fmla="*/ 0 60000 65536"/>
                  <a:gd name="T15" fmla="*/ 0 60000 65536"/>
                  <a:gd name="T16" fmla="*/ 0 60000 65536"/>
                  <a:gd name="T17" fmla="*/ 0 60000 65536"/>
                  <a:gd name="T18" fmla="*/ 0 w 92"/>
                  <a:gd name="T19" fmla="*/ 0 h 305"/>
                  <a:gd name="T20" fmla="*/ 92 w 92"/>
                  <a:gd name="T21" fmla="*/ 305 h 305"/>
                </a:gdLst>
                <a:ahLst/>
                <a:cxnLst>
                  <a:cxn ang="T12">
                    <a:pos x="T0" y="T1"/>
                  </a:cxn>
                  <a:cxn ang="T13">
                    <a:pos x="T2" y="T3"/>
                  </a:cxn>
                  <a:cxn ang="T14">
                    <a:pos x="T4" y="T5"/>
                  </a:cxn>
                  <a:cxn ang="T15">
                    <a:pos x="T6" y="T7"/>
                  </a:cxn>
                  <a:cxn ang="T16">
                    <a:pos x="T8" y="T9"/>
                  </a:cxn>
                  <a:cxn ang="T17">
                    <a:pos x="T10" y="T11"/>
                  </a:cxn>
                </a:cxnLst>
                <a:rect l="T18" t="T19" r="T20" b="T21"/>
                <a:pathLst>
                  <a:path w="92" h="305">
                    <a:moveTo>
                      <a:pt x="45" y="304"/>
                    </a:moveTo>
                    <a:lnTo>
                      <a:pt x="0" y="304"/>
                    </a:lnTo>
                    <a:lnTo>
                      <a:pt x="0" y="0"/>
                    </a:lnTo>
                    <a:lnTo>
                      <a:pt x="91" y="0"/>
                    </a:lnTo>
                    <a:lnTo>
                      <a:pt x="91" y="304"/>
                    </a:lnTo>
                    <a:lnTo>
                      <a:pt x="45" y="304"/>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5" name="任意多边形 83">
                <a:extLst>
                  <a:ext uri="{FF2B5EF4-FFF2-40B4-BE49-F238E27FC236}">
                    <a16:creationId xmlns:a16="http://schemas.microsoft.com/office/drawing/2014/main" xmlns="" id="{EE084496-7124-40F2-AD9A-092F5541B995}"/>
                  </a:ext>
                </a:extLst>
              </p:cNvPr>
              <p:cNvSpPr>
                <a:spLocks/>
              </p:cNvSpPr>
              <p:nvPr/>
            </p:nvSpPr>
            <p:spPr bwMode="auto">
              <a:xfrm>
                <a:off x="7253" y="21220"/>
                <a:ext cx="170" cy="203"/>
              </a:xfrm>
              <a:custGeom>
                <a:avLst/>
                <a:gdLst>
                  <a:gd name="T0" fmla="*/ 1 w 299"/>
                  <a:gd name="T1" fmla="*/ 1 h 358"/>
                  <a:gd name="T2" fmla="*/ 1 w 299"/>
                  <a:gd name="T3" fmla="*/ 1 h 358"/>
                  <a:gd name="T4" fmla="*/ 0 w 299"/>
                  <a:gd name="T5" fmla="*/ 1 h 358"/>
                  <a:gd name="T6" fmla="*/ 1 w 299"/>
                  <a:gd name="T7" fmla="*/ 0 h 358"/>
                  <a:gd name="T8" fmla="*/ 1 w 299"/>
                  <a:gd name="T9" fmla="*/ 1 h 358"/>
                  <a:gd name="T10" fmla="*/ 1 w 299"/>
                  <a:gd name="T11" fmla="*/ 1 h 358"/>
                  <a:gd name="T12" fmla="*/ 0 60000 65536"/>
                  <a:gd name="T13" fmla="*/ 0 60000 65536"/>
                  <a:gd name="T14" fmla="*/ 0 60000 65536"/>
                  <a:gd name="T15" fmla="*/ 0 60000 65536"/>
                  <a:gd name="T16" fmla="*/ 0 60000 65536"/>
                  <a:gd name="T17" fmla="*/ 0 60000 65536"/>
                  <a:gd name="T18" fmla="*/ 0 w 299"/>
                  <a:gd name="T19" fmla="*/ 0 h 358"/>
                  <a:gd name="T20" fmla="*/ 299 w 299"/>
                  <a:gd name="T21" fmla="*/ 358 h 358"/>
                </a:gdLst>
                <a:ahLst/>
                <a:cxnLst>
                  <a:cxn ang="T12">
                    <a:pos x="T0" y="T1"/>
                  </a:cxn>
                  <a:cxn ang="T13">
                    <a:pos x="T2" y="T3"/>
                  </a:cxn>
                  <a:cxn ang="T14">
                    <a:pos x="T4" y="T5"/>
                  </a:cxn>
                  <a:cxn ang="T15">
                    <a:pos x="T6" y="T7"/>
                  </a:cxn>
                  <a:cxn ang="T16">
                    <a:pos x="T8" y="T9"/>
                  </a:cxn>
                  <a:cxn ang="T17">
                    <a:pos x="T10" y="T11"/>
                  </a:cxn>
                </a:cxnLst>
                <a:rect l="T18" t="T19" r="T20" b="T21"/>
                <a:pathLst>
                  <a:path w="299" h="358">
                    <a:moveTo>
                      <a:pt x="186" y="205"/>
                    </a:moveTo>
                    <a:lnTo>
                      <a:pt x="73" y="357"/>
                    </a:lnTo>
                    <a:lnTo>
                      <a:pt x="0" y="302"/>
                    </a:lnTo>
                    <a:lnTo>
                      <a:pt x="226" y="0"/>
                    </a:lnTo>
                    <a:lnTo>
                      <a:pt x="298" y="54"/>
                    </a:lnTo>
                    <a:lnTo>
                      <a:pt x="186" y="205"/>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6" name="任意多边形 84">
                <a:extLst>
                  <a:ext uri="{FF2B5EF4-FFF2-40B4-BE49-F238E27FC236}">
                    <a16:creationId xmlns:a16="http://schemas.microsoft.com/office/drawing/2014/main" xmlns="" id="{83D535BC-83D5-47A2-9B7B-3D1E6FA68DDD}"/>
                  </a:ext>
                </a:extLst>
              </p:cNvPr>
              <p:cNvSpPr>
                <a:spLocks/>
              </p:cNvSpPr>
              <p:nvPr/>
            </p:nvSpPr>
            <p:spPr bwMode="auto">
              <a:xfrm>
                <a:off x="8123" y="21430"/>
                <a:ext cx="200" cy="203"/>
              </a:xfrm>
              <a:custGeom>
                <a:avLst/>
                <a:gdLst>
                  <a:gd name="T0" fmla="*/ 1 w 352"/>
                  <a:gd name="T1" fmla="*/ 1 h 357"/>
                  <a:gd name="T2" fmla="*/ 1 w 352"/>
                  <a:gd name="T3" fmla="*/ 0 h 357"/>
                  <a:gd name="T4" fmla="*/ 1 w 352"/>
                  <a:gd name="T5" fmla="*/ 1 h 357"/>
                  <a:gd name="T6" fmla="*/ 1 w 352"/>
                  <a:gd name="T7" fmla="*/ 1 h 357"/>
                  <a:gd name="T8" fmla="*/ 1 w 352"/>
                  <a:gd name="T9" fmla="*/ 1 h 357"/>
                  <a:gd name="T10" fmla="*/ 1 w 352"/>
                  <a:gd name="T11" fmla="*/ 1 h 357"/>
                  <a:gd name="T12" fmla="*/ 1 w 352"/>
                  <a:gd name="T13" fmla="*/ 1 h 357"/>
                  <a:gd name="T14" fmla="*/ 0 60000 65536"/>
                  <a:gd name="T15" fmla="*/ 0 60000 65536"/>
                  <a:gd name="T16" fmla="*/ 0 60000 65536"/>
                  <a:gd name="T17" fmla="*/ 0 60000 65536"/>
                  <a:gd name="T18" fmla="*/ 0 60000 65536"/>
                  <a:gd name="T19" fmla="*/ 0 60000 65536"/>
                  <a:gd name="T20" fmla="*/ 0 60000 65536"/>
                  <a:gd name="T21" fmla="*/ 0 w 352"/>
                  <a:gd name="T22" fmla="*/ 0 h 357"/>
                  <a:gd name="T23" fmla="*/ 352 w 352"/>
                  <a:gd name="T24" fmla="*/ 357 h 3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2" h="357">
                    <a:moveTo>
                      <a:pt x="102" y="256"/>
                    </a:moveTo>
                    <a:cubicBezTo>
                      <a:pt x="0" y="154"/>
                      <a:pt x="23" y="5"/>
                      <a:pt x="25" y="0"/>
                    </a:cubicBezTo>
                    <a:lnTo>
                      <a:pt x="113" y="15"/>
                    </a:lnTo>
                    <a:cubicBezTo>
                      <a:pt x="113" y="15"/>
                      <a:pt x="96" y="124"/>
                      <a:pt x="166" y="192"/>
                    </a:cubicBezTo>
                    <a:cubicBezTo>
                      <a:pt x="238" y="264"/>
                      <a:pt x="351" y="266"/>
                      <a:pt x="351" y="266"/>
                    </a:cubicBezTo>
                    <a:lnTo>
                      <a:pt x="351" y="356"/>
                    </a:lnTo>
                    <a:cubicBezTo>
                      <a:pt x="346" y="356"/>
                      <a:pt x="200" y="354"/>
                      <a:pt x="102" y="256"/>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7" name="任意多边形 85">
                <a:extLst>
                  <a:ext uri="{FF2B5EF4-FFF2-40B4-BE49-F238E27FC236}">
                    <a16:creationId xmlns:a16="http://schemas.microsoft.com/office/drawing/2014/main" xmlns="" id="{B30306BF-F996-4AC5-9822-AFCBF19C21CE}"/>
                  </a:ext>
                </a:extLst>
              </p:cNvPr>
              <p:cNvSpPr>
                <a:spLocks/>
              </p:cNvSpPr>
              <p:nvPr/>
            </p:nvSpPr>
            <p:spPr bwMode="auto">
              <a:xfrm>
                <a:off x="7068" y="21575"/>
                <a:ext cx="310" cy="310"/>
              </a:xfrm>
              <a:custGeom>
                <a:avLst/>
                <a:gdLst>
                  <a:gd name="T0" fmla="*/ 1 w 549"/>
                  <a:gd name="T1" fmla="*/ 1 h 548"/>
                  <a:gd name="T2" fmla="*/ 0 w 549"/>
                  <a:gd name="T3" fmla="*/ 1 h 548"/>
                  <a:gd name="T4" fmla="*/ 1 w 549"/>
                  <a:gd name="T5" fmla="*/ 0 h 548"/>
                  <a:gd name="T6" fmla="*/ 1 w 549"/>
                  <a:gd name="T7" fmla="*/ 1 h 548"/>
                  <a:gd name="T8" fmla="*/ 1 w 549"/>
                  <a:gd name="T9" fmla="*/ 1 h 548"/>
                  <a:gd name="T10" fmla="*/ 1 w 549"/>
                  <a:gd name="T11" fmla="*/ 1 h 548"/>
                  <a:gd name="T12" fmla="*/ 1 w 549"/>
                  <a:gd name="T13" fmla="*/ 1 h 548"/>
                  <a:gd name="T14" fmla="*/ 1 w 549"/>
                  <a:gd name="T15" fmla="*/ 1 h 548"/>
                  <a:gd name="T16" fmla="*/ 1 w 549"/>
                  <a:gd name="T17" fmla="*/ 1 h 548"/>
                  <a:gd name="T18" fmla="*/ 1 w 549"/>
                  <a:gd name="T19" fmla="*/ 1 h 5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9"/>
                  <a:gd name="T31" fmla="*/ 0 h 548"/>
                  <a:gd name="T32" fmla="*/ 549 w 549"/>
                  <a:gd name="T33" fmla="*/ 548 h 5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9" h="548">
                    <a:moveTo>
                      <a:pt x="274" y="547"/>
                    </a:moveTo>
                    <a:cubicBezTo>
                      <a:pt x="123" y="547"/>
                      <a:pt x="0" y="425"/>
                      <a:pt x="0" y="274"/>
                    </a:cubicBezTo>
                    <a:cubicBezTo>
                      <a:pt x="0" y="123"/>
                      <a:pt x="123" y="0"/>
                      <a:pt x="274" y="0"/>
                    </a:cubicBezTo>
                    <a:cubicBezTo>
                      <a:pt x="425" y="0"/>
                      <a:pt x="548" y="123"/>
                      <a:pt x="548" y="274"/>
                    </a:cubicBezTo>
                    <a:cubicBezTo>
                      <a:pt x="548" y="425"/>
                      <a:pt x="425" y="547"/>
                      <a:pt x="274" y="547"/>
                    </a:cubicBezTo>
                    <a:close/>
                    <a:moveTo>
                      <a:pt x="274" y="91"/>
                    </a:moveTo>
                    <a:cubicBezTo>
                      <a:pt x="172" y="91"/>
                      <a:pt x="91" y="174"/>
                      <a:pt x="91" y="274"/>
                    </a:cubicBezTo>
                    <a:cubicBezTo>
                      <a:pt x="91" y="376"/>
                      <a:pt x="174" y="457"/>
                      <a:pt x="274" y="457"/>
                    </a:cubicBezTo>
                    <a:cubicBezTo>
                      <a:pt x="374" y="457"/>
                      <a:pt x="457" y="374"/>
                      <a:pt x="457" y="274"/>
                    </a:cubicBezTo>
                    <a:cubicBezTo>
                      <a:pt x="457" y="172"/>
                      <a:pt x="374" y="91"/>
                      <a:pt x="274" y="91"/>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8" name="任意多边形 86">
                <a:extLst>
                  <a:ext uri="{FF2B5EF4-FFF2-40B4-BE49-F238E27FC236}">
                    <a16:creationId xmlns:a16="http://schemas.microsoft.com/office/drawing/2014/main" xmlns="" id="{B5DDAC8A-FE4B-42D1-A61C-17E135A3A6FE}"/>
                  </a:ext>
                </a:extLst>
              </p:cNvPr>
              <p:cNvSpPr>
                <a:spLocks/>
              </p:cNvSpPr>
              <p:nvPr/>
            </p:nvSpPr>
            <p:spPr bwMode="auto">
              <a:xfrm>
                <a:off x="7180" y="21685"/>
                <a:ext cx="85" cy="85"/>
              </a:xfrm>
              <a:custGeom>
                <a:avLst/>
                <a:gdLst>
                  <a:gd name="T0" fmla="*/ 1 w 152"/>
                  <a:gd name="T1" fmla="*/ 1 h 152"/>
                  <a:gd name="T2" fmla="*/ 1 w 152"/>
                  <a:gd name="T3" fmla="*/ 1 h 152"/>
                  <a:gd name="T4" fmla="*/ 1 w 152"/>
                  <a:gd name="T5" fmla="*/ 1 h 152"/>
                  <a:gd name="T6" fmla="*/ 1 w 152"/>
                  <a:gd name="T7" fmla="*/ 1 h 152"/>
                  <a:gd name="T8" fmla="*/ 1 w 152"/>
                  <a:gd name="T9" fmla="*/ 1 h 152"/>
                  <a:gd name="T10" fmla="*/ 1 w 152"/>
                  <a:gd name="T11" fmla="*/ 1 h 152"/>
                  <a:gd name="T12" fmla="*/ 0 w 152"/>
                  <a:gd name="T13" fmla="*/ 1 h 152"/>
                  <a:gd name="T14" fmla="*/ 1 w 152"/>
                  <a:gd name="T15" fmla="*/ 1 h 152"/>
                  <a:gd name="T16" fmla="*/ 1 w 152"/>
                  <a:gd name="T17" fmla="*/ 1 h 152"/>
                  <a:gd name="T18" fmla="*/ 1 w 152"/>
                  <a:gd name="T19" fmla="*/ 0 h 152"/>
                  <a:gd name="T20" fmla="*/ 1 w 152"/>
                  <a:gd name="T21" fmla="*/ 1 h 152"/>
                  <a:gd name="T22" fmla="*/ 1 w 152"/>
                  <a:gd name="T23" fmla="*/ 1 h 152"/>
                  <a:gd name="T24" fmla="*/ 1 w 152"/>
                  <a:gd name="T25" fmla="*/ 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52"/>
                  <a:gd name="T41" fmla="*/ 152 w 15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52">
                    <a:moveTo>
                      <a:pt x="151" y="76"/>
                    </a:moveTo>
                    <a:cubicBezTo>
                      <a:pt x="151" y="90"/>
                      <a:pt x="147" y="102"/>
                      <a:pt x="140" y="114"/>
                    </a:cubicBezTo>
                    <a:cubicBezTo>
                      <a:pt x="133" y="126"/>
                      <a:pt x="125" y="134"/>
                      <a:pt x="113" y="141"/>
                    </a:cubicBezTo>
                    <a:cubicBezTo>
                      <a:pt x="101" y="148"/>
                      <a:pt x="89" y="151"/>
                      <a:pt x="75" y="151"/>
                    </a:cubicBezTo>
                    <a:cubicBezTo>
                      <a:pt x="61" y="151"/>
                      <a:pt x="49" y="148"/>
                      <a:pt x="37" y="141"/>
                    </a:cubicBezTo>
                    <a:cubicBezTo>
                      <a:pt x="25" y="134"/>
                      <a:pt x="17" y="126"/>
                      <a:pt x="10" y="114"/>
                    </a:cubicBezTo>
                    <a:cubicBezTo>
                      <a:pt x="3" y="102"/>
                      <a:pt x="0" y="90"/>
                      <a:pt x="0" y="76"/>
                    </a:cubicBezTo>
                    <a:cubicBezTo>
                      <a:pt x="0" y="62"/>
                      <a:pt x="3" y="50"/>
                      <a:pt x="10" y="38"/>
                    </a:cubicBezTo>
                    <a:cubicBezTo>
                      <a:pt x="17" y="26"/>
                      <a:pt x="25" y="17"/>
                      <a:pt x="37" y="10"/>
                    </a:cubicBezTo>
                    <a:cubicBezTo>
                      <a:pt x="49" y="3"/>
                      <a:pt x="61" y="0"/>
                      <a:pt x="75" y="0"/>
                    </a:cubicBezTo>
                    <a:cubicBezTo>
                      <a:pt x="89" y="0"/>
                      <a:pt x="101" y="3"/>
                      <a:pt x="113" y="10"/>
                    </a:cubicBezTo>
                    <a:cubicBezTo>
                      <a:pt x="125" y="17"/>
                      <a:pt x="133" y="26"/>
                      <a:pt x="140" y="38"/>
                    </a:cubicBezTo>
                    <a:cubicBezTo>
                      <a:pt x="147" y="50"/>
                      <a:pt x="151" y="62"/>
                      <a:pt x="151" y="76"/>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19" name="任意多边形 87">
                <a:extLst>
                  <a:ext uri="{FF2B5EF4-FFF2-40B4-BE49-F238E27FC236}">
                    <a16:creationId xmlns:a16="http://schemas.microsoft.com/office/drawing/2014/main" xmlns="" id="{F1E9694C-074E-4CCB-8CB4-5A91CDC11CD3}"/>
                  </a:ext>
                </a:extLst>
              </p:cNvPr>
              <p:cNvSpPr>
                <a:spLocks/>
              </p:cNvSpPr>
              <p:nvPr/>
            </p:nvSpPr>
            <p:spPr bwMode="auto">
              <a:xfrm>
                <a:off x="7983" y="21685"/>
                <a:ext cx="85" cy="85"/>
              </a:xfrm>
              <a:custGeom>
                <a:avLst/>
                <a:gdLst>
                  <a:gd name="T0" fmla="*/ 1 w 152"/>
                  <a:gd name="T1" fmla="*/ 1 h 152"/>
                  <a:gd name="T2" fmla="*/ 1 w 152"/>
                  <a:gd name="T3" fmla="*/ 1 h 152"/>
                  <a:gd name="T4" fmla="*/ 1 w 152"/>
                  <a:gd name="T5" fmla="*/ 1 h 152"/>
                  <a:gd name="T6" fmla="*/ 1 w 152"/>
                  <a:gd name="T7" fmla="*/ 1 h 152"/>
                  <a:gd name="T8" fmla="*/ 1 w 152"/>
                  <a:gd name="T9" fmla="*/ 1 h 152"/>
                  <a:gd name="T10" fmla="*/ 1 w 152"/>
                  <a:gd name="T11" fmla="*/ 1 h 152"/>
                  <a:gd name="T12" fmla="*/ 0 w 152"/>
                  <a:gd name="T13" fmla="*/ 1 h 152"/>
                  <a:gd name="T14" fmla="*/ 1 w 152"/>
                  <a:gd name="T15" fmla="*/ 1 h 152"/>
                  <a:gd name="T16" fmla="*/ 1 w 152"/>
                  <a:gd name="T17" fmla="*/ 1 h 152"/>
                  <a:gd name="T18" fmla="*/ 1 w 152"/>
                  <a:gd name="T19" fmla="*/ 0 h 152"/>
                  <a:gd name="T20" fmla="*/ 1 w 152"/>
                  <a:gd name="T21" fmla="*/ 1 h 152"/>
                  <a:gd name="T22" fmla="*/ 1 w 152"/>
                  <a:gd name="T23" fmla="*/ 1 h 152"/>
                  <a:gd name="T24" fmla="*/ 1 w 152"/>
                  <a:gd name="T25" fmla="*/ 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52"/>
                  <a:gd name="T41" fmla="*/ 152 w 15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52">
                    <a:moveTo>
                      <a:pt x="151" y="76"/>
                    </a:moveTo>
                    <a:cubicBezTo>
                      <a:pt x="151" y="90"/>
                      <a:pt x="148" y="102"/>
                      <a:pt x="141" y="114"/>
                    </a:cubicBezTo>
                    <a:cubicBezTo>
                      <a:pt x="134" y="126"/>
                      <a:pt x="125" y="134"/>
                      <a:pt x="113" y="141"/>
                    </a:cubicBezTo>
                    <a:cubicBezTo>
                      <a:pt x="101" y="148"/>
                      <a:pt x="88" y="151"/>
                      <a:pt x="75" y="151"/>
                    </a:cubicBezTo>
                    <a:cubicBezTo>
                      <a:pt x="61" y="151"/>
                      <a:pt x="50" y="148"/>
                      <a:pt x="38" y="141"/>
                    </a:cubicBezTo>
                    <a:cubicBezTo>
                      <a:pt x="26" y="134"/>
                      <a:pt x="17" y="126"/>
                      <a:pt x="10" y="114"/>
                    </a:cubicBezTo>
                    <a:cubicBezTo>
                      <a:pt x="3" y="102"/>
                      <a:pt x="0" y="90"/>
                      <a:pt x="0" y="76"/>
                    </a:cubicBezTo>
                    <a:cubicBezTo>
                      <a:pt x="0" y="62"/>
                      <a:pt x="3" y="50"/>
                      <a:pt x="10" y="38"/>
                    </a:cubicBezTo>
                    <a:cubicBezTo>
                      <a:pt x="17" y="26"/>
                      <a:pt x="26" y="17"/>
                      <a:pt x="38" y="10"/>
                    </a:cubicBezTo>
                    <a:cubicBezTo>
                      <a:pt x="50" y="3"/>
                      <a:pt x="62" y="0"/>
                      <a:pt x="75" y="0"/>
                    </a:cubicBezTo>
                    <a:cubicBezTo>
                      <a:pt x="89" y="0"/>
                      <a:pt x="101" y="3"/>
                      <a:pt x="113" y="10"/>
                    </a:cubicBezTo>
                    <a:cubicBezTo>
                      <a:pt x="125" y="17"/>
                      <a:pt x="134" y="26"/>
                      <a:pt x="141" y="38"/>
                    </a:cubicBezTo>
                    <a:cubicBezTo>
                      <a:pt x="148" y="50"/>
                      <a:pt x="151" y="62"/>
                      <a:pt x="151" y="76"/>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0" name="任意多边形 88">
                <a:extLst>
                  <a:ext uri="{FF2B5EF4-FFF2-40B4-BE49-F238E27FC236}">
                    <a16:creationId xmlns:a16="http://schemas.microsoft.com/office/drawing/2014/main" xmlns="" id="{7A7824E4-4A2E-415A-8E12-17C0DEB63DC3}"/>
                  </a:ext>
                </a:extLst>
              </p:cNvPr>
              <p:cNvSpPr>
                <a:spLocks/>
              </p:cNvSpPr>
              <p:nvPr/>
            </p:nvSpPr>
            <p:spPr bwMode="auto">
              <a:xfrm>
                <a:off x="7870" y="21575"/>
                <a:ext cx="310" cy="310"/>
              </a:xfrm>
              <a:custGeom>
                <a:avLst/>
                <a:gdLst>
                  <a:gd name="T0" fmla="*/ 1 w 548"/>
                  <a:gd name="T1" fmla="*/ 1 h 548"/>
                  <a:gd name="T2" fmla="*/ 0 w 548"/>
                  <a:gd name="T3" fmla="*/ 1 h 548"/>
                  <a:gd name="T4" fmla="*/ 1 w 548"/>
                  <a:gd name="T5" fmla="*/ 0 h 548"/>
                  <a:gd name="T6" fmla="*/ 1 w 548"/>
                  <a:gd name="T7" fmla="*/ 1 h 548"/>
                  <a:gd name="T8" fmla="*/ 1 w 548"/>
                  <a:gd name="T9" fmla="*/ 1 h 548"/>
                  <a:gd name="T10" fmla="*/ 1 w 548"/>
                  <a:gd name="T11" fmla="*/ 1 h 548"/>
                  <a:gd name="T12" fmla="*/ 1 w 548"/>
                  <a:gd name="T13" fmla="*/ 1 h 548"/>
                  <a:gd name="T14" fmla="*/ 1 w 548"/>
                  <a:gd name="T15" fmla="*/ 1 h 548"/>
                  <a:gd name="T16" fmla="*/ 1 w 548"/>
                  <a:gd name="T17" fmla="*/ 1 h 548"/>
                  <a:gd name="T18" fmla="*/ 1 w 548"/>
                  <a:gd name="T19" fmla="*/ 1 h 5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8"/>
                  <a:gd name="T31" fmla="*/ 0 h 548"/>
                  <a:gd name="T32" fmla="*/ 548 w 548"/>
                  <a:gd name="T33" fmla="*/ 548 h 5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8" h="548">
                    <a:moveTo>
                      <a:pt x="273" y="547"/>
                    </a:moveTo>
                    <a:cubicBezTo>
                      <a:pt x="122" y="547"/>
                      <a:pt x="0" y="425"/>
                      <a:pt x="0" y="274"/>
                    </a:cubicBezTo>
                    <a:cubicBezTo>
                      <a:pt x="0" y="123"/>
                      <a:pt x="122" y="0"/>
                      <a:pt x="273" y="0"/>
                    </a:cubicBezTo>
                    <a:cubicBezTo>
                      <a:pt x="424" y="0"/>
                      <a:pt x="547" y="123"/>
                      <a:pt x="547" y="274"/>
                    </a:cubicBezTo>
                    <a:cubicBezTo>
                      <a:pt x="547" y="425"/>
                      <a:pt x="424" y="547"/>
                      <a:pt x="273" y="547"/>
                    </a:cubicBezTo>
                    <a:close/>
                    <a:moveTo>
                      <a:pt x="273" y="91"/>
                    </a:moveTo>
                    <a:cubicBezTo>
                      <a:pt x="172" y="91"/>
                      <a:pt x="90" y="174"/>
                      <a:pt x="90" y="274"/>
                    </a:cubicBezTo>
                    <a:cubicBezTo>
                      <a:pt x="90" y="376"/>
                      <a:pt x="173" y="457"/>
                      <a:pt x="273" y="457"/>
                    </a:cubicBezTo>
                    <a:cubicBezTo>
                      <a:pt x="373" y="457"/>
                      <a:pt x="456" y="374"/>
                      <a:pt x="456" y="274"/>
                    </a:cubicBezTo>
                    <a:cubicBezTo>
                      <a:pt x="456" y="172"/>
                      <a:pt x="375" y="91"/>
                      <a:pt x="273" y="91"/>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1" name="任意多边形 89">
                <a:extLst>
                  <a:ext uri="{FF2B5EF4-FFF2-40B4-BE49-F238E27FC236}">
                    <a16:creationId xmlns:a16="http://schemas.microsoft.com/office/drawing/2014/main" xmlns="" id="{468DD9E1-A8A2-4931-8033-B64A8E049257}"/>
                  </a:ext>
                </a:extLst>
              </p:cNvPr>
              <p:cNvSpPr>
                <a:spLocks/>
              </p:cNvSpPr>
              <p:nvPr/>
            </p:nvSpPr>
            <p:spPr bwMode="auto">
              <a:xfrm>
                <a:off x="7510" y="20608"/>
                <a:ext cx="230" cy="252"/>
              </a:xfrm>
              <a:custGeom>
                <a:avLst/>
                <a:gdLst>
                  <a:gd name="T0" fmla="*/ 1 w 404"/>
                  <a:gd name="T1" fmla="*/ 1 h 447"/>
                  <a:gd name="T2" fmla="*/ 1 w 404"/>
                  <a:gd name="T3" fmla="*/ 1 h 447"/>
                  <a:gd name="T4" fmla="*/ 1 w 404"/>
                  <a:gd name="T5" fmla="*/ 1 h 447"/>
                  <a:gd name="T6" fmla="*/ 1 w 404"/>
                  <a:gd name="T7" fmla="*/ 1 h 447"/>
                  <a:gd name="T8" fmla="*/ 1 w 404"/>
                  <a:gd name="T9" fmla="*/ 1 h 447"/>
                  <a:gd name="T10" fmla="*/ 1 w 404"/>
                  <a:gd name="T11" fmla="*/ 1 h 447"/>
                  <a:gd name="T12" fmla="*/ 1 w 404"/>
                  <a:gd name="T13" fmla="*/ 1 h 447"/>
                  <a:gd name="T14" fmla="*/ 1 w 404"/>
                  <a:gd name="T15" fmla="*/ 1 h 447"/>
                  <a:gd name="T16" fmla="*/ 1 w 404"/>
                  <a:gd name="T17" fmla="*/ 1 h 447"/>
                  <a:gd name="T18" fmla="*/ 1 w 404"/>
                  <a:gd name="T19" fmla="*/ 1 h 447"/>
                  <a:gd name="T20" fmla="*/ 1 w 404"/>
                  <a:gd name="T21" fmla="*/ 1 h 447"/>
                  <a:gd name="T22" fmla="*/ 1 w 404"/>
                  <a:gd name="T23" fmla="*/ 1 h 447"/>
                  <a:gd name="T24" fmla="*/ 1 w 404"/>
                  <a:gd name="T25" fmla="*/ 1 h 447"/>
                  <a:gd name="T26" fmla="*/ 1 w 404"/>
                  <a:gd name="T27" fmla="*/ 1 h 447"/>
                  <a:gd name="T28" fmla="*/ 1 w 404"/>
                  <a:gd name="T29" fmla="*/ 1 h 447"/>
                  <a:gd name="T30" fmla="*/ 1 w 404"/>
                  <a:gd name="T31" fmla="*/ 1 h 447"/>
                  <a:gd name="T32" fmla="*/ 1 w 404"/>
                  <a:gd name="T33" fmla="*/ 1 h 447"/>
                  <a:gd name="T34" fmla="*/ 1 w 404"/>
                  <a:gd name="T35" fmla="*/ 1 h 447"/>
                  <a:gd name="T36" fmla="*/ 1 w 404"/>
                  <a:gd name="T37" fmla="*/ 1 h 447"/>
                  <a:gd name="T38" fmla="*/ 1 w 404"/>
                  <a:gd name="T39" fmla="*/ 1 h 447"/>
                  <a:gd name="T40" fmla="*/ 1 w 404"/>
                  <a:gd name="T41" fmla="*/ 1 h 447"/>
                  <a:gd name="T42" fmla="*/ 1 w 404"/>
                  <a:gd name="T43" fmla="*/ 1 h 447"/>
                  <a:gd name="T44" fmla="*/ 1 w 404"/>
                  <a:gd name="T45" fmla="*/ 1 h 447"/>
                  <a:gd name="T46" fmla="*/ 1 w 404"/>
                  <a:gd name="T47" fmla="*/ 1 h 447"/>
                  <a:gd name="T48" fmla="*/ 1 w 404"/>
                  <a:gd name="T49" fmla="*/ 1 h 447"/>
                  <a:gd name="T50" fmla="*/ 1 w 404"/>
                  <a:gd name="T51" fmla="*/ 1 h 447"/>
                  <a:gd name="T52" fmla="*/ 1 w 404"/>
                  <a:gd name="T53" fmla="*/ 1 h 447"/>
                  <a:gd name="T54" fmla="*/ 1 w 404"/>
                  <a:gd name="T55" fmla="*/ 1 h 447"/>
                  <a:gd name="T56" fmla="*/ 1 w 404"/>
                  <a:gd name="T57" fmla="*/ 1 h 447"/>
                  <a:gd name="T58" fmla="*/ 1 w 404"/>
                  <a:gd name="T59" fmla="*/ 1 h 447"/>
                  <a:gd name="T60" fmla="*/ 1 w 404"/>
                  <a:gd name="T61" fmla="*/ 1 h 447"/>
                  <a:gd name="T62" fmla="*/ 1 w 404"/>
                  <a:gd name="T63" fmla="*/ 1 h 447"/>
                  <a:gd name="T64" fmla="*/ 1 w 404"/>
                  <a:gd name="T65" fmla="*/ 1 h 447"/>
                  <a:gd name="T66" fmla="*/ 1 w 404"/>
                  <a:gd name="T67" fmla="*/ 1 h 447"/>
                  <a:gd name="T68" fmla="*/ 1 w 404"/>
                  <a:gd name="T69" fmla="*/ 1 h 447"/>
                  <a:gd name="T70" fmla="*/ 1 w 404"/>
                  <a:gd name="T71" fmla="*/ 1 h 447"/>
                  <a:gd name="T72" fmla="*/ 1 w 404"/>
                  <a:gd name="T73" fmla="*/ 1 h 447"/>
                  <a:gd name="T74" fmla="*/ 1 w 404"/>
                  <a:gd name="T75" fmla="*/ 1 h 447"/>
                  <a:gd name="T76" fmla="*/ 1 w 404"/>
                  <a:gd name="T77" fmla="*/ 0 h 447"/>
                  <a:gd name="T78" fmla="*/ 0 w 404"/>
                  <a:gd name="T79" fmla="*/ 1 h 447"/>
                  <a:gd name="T80" fmla="*/ 1 w 404"/>
                  <a:gd name="T81" fmla="*/ 1 h 447"/>
                  <a:gd name="T82" fmla="*/ 1 w 404"/>
                  <a:gd name="T83" fmla="*/ 1 h 447"/>
                  <a:gd name="T84" fmla="*/ 1 w 404"/>
                  <a:gd name="T85" fmla="*/ 1 h 447"/>
                  <a:gd name="T86" fmla="*/ 1 w 404"/>
                  <a:gd name="T87" fmla="*/ 1 h 447"/>
                  <a:gd name="T88" fmla="*/ 1 w 404"/>
                  <a:gd name="T89" fmla="*/ 1 h 447"/>
                  <a:gd name="T90" fmla="*/ 1 w 404"/>
                  <a:gd name="T91" fmla="*/ 1 h 447"/>
                  <a:gd name="T92" fmla="*/ 1 w 404"/>
                  <a:gd name="T93" fmla="*/ 1 h 447"/>
                  <a:gd name="T94" fmla="*/ 1 w 404"/>
                  <a:gd name="T95" fmla="*/ 1 h 447"/>
                  <a:gd name="T96" fmla="*/ 1 w 404"/>
                  <a:gd name="T97" fmla="*/ 1 h 447"/>
                  <a:gd name="T98" fmla="*/ 1 w 404"/>
                  <a:gd name="T99" fmla="*/ 1 h 447"/>
                  <a:gd name="T100" fmla="*/ 1 w 404"/>
                  <a:gd name="T101" fmla="*/ 1 h 447"/>
                  <a:gd name="T102" fmla="*/ 1 w 404"/>
                  <a:gd name="T103" fmla="*/ 1 h 4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4"/>
                  <a:gd name="T157" fmla="*/ 0 h 447"/>
                  <a:gd name="T158" fmla="*/ 404 w 404"/>
                  <a:gd name="T159" fmla="*/ 447 h 4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4" h="447">
                    <a:moveTo>
                      <a:pt x="258" y="153"/>
                    </a:moveTo>
                    <a:cubicBezTo>
                      <a:pt x="258" y="168"/>
                      <a:pt x="237" y="168"/>
                      <a:pt x="237" y="153"/>
                    </a:cubicBezTo>
                    <a:cubicBezTo>
                      <a:pt x="237" y="138"/>
                      <a:pt x="258" y="138"/>
                      <a:pt x="258" y="153"/>
                    </a:cubicBezTo>
                    <a:close/>
                    <a:moveTo>
                      <a:pt x="196" y="93"/>
                    </a:moveTo>
                    <a:cubicBezTo>
                      <a:pt x="196" y="108"/>
                      <a:pt x="175" y="108"/>
                      <a:pt x="175" y="93"/>
                    </a:cubicBezTo>
                    <a:cubicBezTo>
                      <a:pt x="175" y="78"/>
                      <a:pt x="196" y="78"/>
                      <a:pt x="196" y="93"/>
                    </a:cubicBezTo>
                    <a:close/>
                    <a:moveTo>
                      <a:pt x="134" y="196"/>
                    </a:moveTo>
                    <a:cubicBezTo>
                      <a:pt x="134" y="212"/>
                      <a:pt x="113" y="212"/>
                      <a:pt x="113" y="196"/>
                    </a:cubicBezTo>
                    <a:cubicBezTo>
                      <a:pt x="113" y="181"/>
                      <a:pt x="134" y="183"/>
                      <a:pt x="134" y="196"/>
                    </a:cubicBezTo>
                    <a:close/>
                    <a:moveTo>
                      <a:pt x="173" y="121"/>
                    </a:moveTo>
                    <a:lnTo>
                      <a:pt x="173" y="287"/>
                    </a:lnTo>
                    <a:lnTo>
                      <a:pt x="136" y="247"/>
                    </a:lnTo>
                    <a:lnTo>
                      <a:pt x="136" y="225"/>
                    </a:lnTo>
                    <a:cubicBezTo>
                      <a:pt x="166" y="212"/>
                      <a:pt x="156" y="166"/>
                      <a:pt x="124" y="166"/>
                    </a:cubicBezTo>
                    <a:cubicBezTo>
                      <a:pt x="92" y="166"/>
                      <a:pt x="83" y="212"/>
                      <a:pt x="113" y="225"/>
                    </a:cubicBezTo>
                    <a:lnTo>
                      <a:pt x="113" y="257"/>
                    </a:lnTo>
                    <a:lnTo>
                      <a:pt x="175" y="319"/>
                    </a:lnTo>
                    <a:lnTo>
                      <a:pt x="175" y="342"/>
                    </a:lnTo>
                    <a:cubicBezTo>
                      <a:pt x="94" y="336"/>
                      <a:pt x="30" y="268"/>
                      <a:pt x="30" y="185"/>
                    </a:cubicBezTo>
                    <a:cubicBezTo>
                      <a:pt x="30" y="98"/>
                      <a:pt x="100" y="28"/>
                      <a:pt x="185" y="28"/>
                    </a:cubicBezTo>
                    <a:cubicBezTo>
                      <a:pt x="269" y="28"/>
                      <a:pt x="339" y="98"/>
                      <a:pt x="339" y="185"/>
                    </a:cubicBezTo>
                    <a:cubicBezTo>
                      <a:pt x="339" y="191"/>
                      <a:pt x="345" y="198"/>
                      <a:pt x="349" y="204"/>
                    </a:cubicBezTo>
                    <a:cubicBezTo>
                      <a:pt x="353" y="210"/>
                      <a:pt x="358" y="217"/>
                      <a:pt x="362" y="223"/>
                    </a:cubicBezTo>
                    <a:cubicBezTo>
                      <a:pt x="377" y="245"/>
                      <a:pt x="368" y="244"/>
                      <a:pt x="356" y="244"/>
                    </a:cubicBezTo>
                    <a:lnTo>
                      <a:pt x="336" y="244"/>
                    </a:lnTo>
                    <a:cubicBezTo>
                      <a:pt x="328" y="244"/>
                      <a:pt x="322" y="249"/>
                      <a:pt x="322" y="257"/>
                    </a:cubicBezTo>
                    <a:cubicBezTo>
                      <a:pt x="322" y="276"/>
                      <a:pt x="324" y="291"/>
                      <a:pt x="324" y="310"/>
                    </a:cubicBezTo>
                    <a:cubicBezTo>
                      <a:pt x="324" y="342"/>
                      <a:pt x="319" y="366"/>
                      <a:pt x="279" y="366"/>
                    </a:cubicBezTo>
                    <a:cubicBezTo>
                      <a:pt x="239" y="366"/>
                      <a:pt x="234" y="391"/>
                      <a:pt x="234" y="427"/>
                    </a:cubicBezTo>
                    <a:cubicBezTo>
                      <a:pt x="234" y="446"/>
                      <a:pt x="260" y="444"/>
                      <a:pt x="260" y="427"/>
                    </a:cubicBezTo>
                    <a:cubicBezTo>
                      <a:pt x="260" y="404"/>
                      <a:pt x="262" y="395"/>
                      <a:pt x="277" y="395"/>
                    </a:cubicBezTo>
                    <a:cubicBezTo>
                      <a:pt x="339" y="395"/>
                      <a:pt x="349" y="359"/>
                      <a:pt x="349" y="310"/>
                    </a:cubicBezTo>
                    <a:lnTo>
                      <a:pt x="347" y="270"/>
                    </a:lnTo>
                    <a:cubicBezTo>
                      <a:pt x="375" y="270"/>
                      <a:pt x="390" y="266"/>
                      <a:pt x="396" y="253"/>
                    </a:cubicBezTo>
                    <a:cubicBezTo>
                      <a:pt x="403" y="234"/>
                      <a:pt x="377" y="204"/>
                      <a:pt x="362" y="179"/>
                    </a:cubicBezTo>
                    <a:cubicBezTo>
                      <a:pt x="360" y="79"/>
                      <a:pt x="279" y="0"/>
                      <a:pt x="181" y="0"/>
                    </a:cubicBezTo>
                    <a:cubicBezTo>
                      <a:pt x="81" y="0"/>
                      <a:pt x="0" y="83"/>
                      <a:pt x="0" y="183"/>
                    </a:cubicBezTo>
                    <a:cubicBezTo>
                      <a:pt x="0" y="285"/>
                      <a:pt x="81" y="366"/>
                      <a:pt x="181" y="366"/>
                    </a:cubicBezTo>
                    <a:cubicBezTo>
                      <a:pt x="196" y="366"/>
                      <a:pt x="194" y="353"/>
                      <a:pt x="194" y="342"/>
                    </a:cubicBezTo>
                    <a:lnTo>
                      <a:pt x="194" y="270"/>
                    </a:lnTo>
                    <a:lnTo>
                      <a:pt x="256" y="208"/>
                    </a:lnTo>
                    <a:lnTo>
                      <a:pt x="256" y="178"/>
                    </a:lnTo>
                    <a:cubicBezTo>
                      <a:pt x="286" y="164"/>
                      <a:pt x="277" y="119"/>
                      <a:pt x="245" y="119"/>
                    </a:cubicBezTo>
                    <a:cubicBezTo>
                      <a:pt x="213" y="119"/>
                      <a:pt x="203" y="164"/>
                      <a:pt x="234" y="178"/>
                    </a:cubicBezTo>
                    <a:lnTo>
                      <a:pt x="234" y="198"/>
                    </a:lnTo>
                    <a:lnTo>
                      <a:pt x="196" y="238"/>
                    </a:lnTo>
                    <a:lnTo>
                      <a:pt x="196" y="119"/>
                    </a:lnTo>
                    <a:cubicBezTo>
                      <a:pt x="226" y="106"/>
                      <a:pt x="217" y="61"/>
                      <a:pt x="185" y="61"/>
                    </a:cubicBezTo>
                    <a:cubicBezTo>
                      <a:pt x="152" y="62"/>
                      <a:pt x="143" y="108"/>
                      <a:pt x="173" y="121"/>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2" name="任意多边形 90">
                <a:extLst>
                  <a:ext uri="{FF2B5EF4-FFF2-40B4-BE49-F238E27FC236}">
                    <a16:creationId xmlns:a16="http://schemas.microsoft.com/office/drawing/2014/main" xmlns="" id="{089AB2EC-6BF1-4566-9629-2974956FC2D3}"/>
                  </a:ext>
                </a:extLst>
              </p:cNvPr>
              <p:cNvSpPr>
                <a:spLocks/>
              </p:cNvSpPr>
              <p:nvPr/>
            </p:nvSpPr>
            <p:spPr bwMode="auto">
              <a:xfrm>
                <a:off x="7415" y="20523"/>
                <a:ext cx="410" cy="412"/>
              </a:xfrm>
              <a:custGeom>
                <a:avLst/>
                <a:gdLst>
                  <a:gd name="T0" fmla="*/ 1 w 725"/>
                  <a:gd name="T1" fmla="*/ 1 h 726"/>
                  <a:gd name="T2" fmla="*/ 0 w 725"/>
                  <a:gd name="T3" fmla="*/ 1 h 726"/>
                  <a:gd name="T4" fmla="*/ 1 w 725"/>
                  <a:gd name="T5" fmla="*/ 0 h 726"/>
                  <a:gd name="T6" fmla="*/ 1 w 725"/>
                  <a:gd name="T7" fmla="*/ 1 h 726"/>
                  <a:gd name="T8" fmla="*/ 1 w 725"/>
                  <a:gd name="T9" fmla="*/ 1 h 726"/>
                  <a:gd name="T10" fmla="*/ 1 w 725"/>
                  <a:gd name="T11" fmla="*/ 1 h 726"/>
                  <a:gd name="T12" fmla="*/ 1 w 725"/>
                  <a:gd name="T13" fmla="*/ 1 h 726"/>
                  <a:gd name="T14" fmla="*/ 1 w 725"/>
                  <a:gd name="T15" fmla="*/ 1 h 726"/>
                  <a:gd name="T16" fmla="*/ 1 w 725"/>
                  <a:gd name="T17" fmla="*/ 1 h 726"/>
                  <a:gd name="T18" fmla="*/ 1 w 725"/>
                  <a:gd name="T19" fmla="*/ 1 h 7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5"/>
                  <a:gd name="T31" fmla="*/ 0 h 726"/>
                  <a:gd name="T32" fmla="*/ 725 w 725"/>
                  <a:gd name="T33" fmla="*/ 726 h 7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5" h="726">
                    <a:moveTo>
                      <a:pt x="362" y="725"/>
                    </a:moveTo>
                    <a:cubicBezTo>
                      <a:pt x="162" y="725"/>
                      <a:pt x="0" y="562"/>
                      <a:pt x="0" y="362"/>
                    </a:cubicBezTo>
                    <a:cubicBezTo>
                      <a:pt x="0" y="162"/>
                      <a:pt x="162" y="0"/>
                      <a:pt x="362" y="0"/>
                    </a:cubicBezTo>
                    <a:cubicBezTo>
                      <a:pt x="562" y="0"/>
                      <a:pt x="724" y="162"/>
                      <a:pt x="724" y="362"/>
                    </a:cubicBezTo>
                    <a:cubicBezTo>
                      <a:pt x="724" y="562"/>
                      <a:pt x="562" y="725"/>
                      <a:pt x="362" y="725"/>
                    </a:cubicBezTo>
                    <a:close/>
                    <a:moveTo>
                      <a:pt x="362" y="62"/>
                    </a:moveTo>
                    <a:cubicBezTo>
                      <a:pt x="196" y="62"/>
                      <a:pt x="60" y="198"/>
                      <a:pt x="60" y="364"/>
                    </a:cubicBezTo>
                    <a:cubicBezTo>
                      <a:pt x="60" y="530"/>
                      <a:pt x="196" y="666"/>
                      <a:pt x="362" y="666"/>
                    </a:cubicBezTo>
                    <a:cubicBezTo>
                      <a:pt x="528" y="666"/>
                      <a:pt x="664" y="530"/>
                      <a:pt x="664" y="364"/>
                    </a:cubicBezTo>
                    <a:cubicBezTo>
                      <a:pt x="664" y="198"/>
                      <a:pt x="528" y="62"/>
                      <a:pt x="362" y="62"/>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3" name="任意多边形 91">
                <a:extLst>
                  <a:ext uri="{FF2B5EF4-FFF2-40B4-BE49-F238E27FC236}">
                    <a16:creationId xmlns:a16="http://schemas.microsoft.com/office/drawing/2014/main" xmlns="" id="{3AADD0C9-6561-48AD-B0C1-05431FFDB372}"/>
                  </a:ext>
                </a:extLst>
              </p:cNvPr>
              <p:cNvSpPr>
                <a:spLocks/>
              </p:cNvSpPr>
              <p:nvPr/>
            </p:nvSpPr>
            <p:spPr bwMode="auto">
              <a:xfrm>
                <a:off x="7853" y="20715"/>
                <a:ext cx="325" cy="325"/>
              </a:xfrm>
              <a:custGeom>
                <a:avLst/>
                <a:gdLst>
                  <a:gd name="T0" fmla="*/ 1 w 574"/>
                  <a:gd name="T1" fmla="*/ 1 h 575"/>
                  <a:gd name="T2" fmla="*/ 0 w 574"/>
                  <a:gd name="T3" fmla="*/ 1 h 575"/>
                  <a:gd name="T4" fmla="*/ 1 w 574"/>
                  <a:gd name="T5" fmla="*/ 0 h 575"/>
                  <a:gd name="T6" fmla="*/ 1 w 574"/>
                  <a:gd name="T7" fmla="*/ 1 h 575"/>
                  <a:gd name="T8" fmla="*/ 1 w 574"/>
                  <a:gd name="T9" fmla="*/ 1 h 575"/>
                  <a:gd name="T10" fmla="*/ 1 w 574"/>
                  <a:gd name="T11" fmla="*/ 1 h 575"/>
                  <a:gd name="T12" fmla="*/ 1 w 574"/>
                  <a:gd name="T13" fmla="*/ 1 h 575"/>
                  <a:gd name="T14" fmla="*/ 1 w 574"/>
                  <a:gd name="T15" fmla="*/ 1 h 575"/>
                  <a:gd name="T16" fmla="*/ 1 w 574"/>
                  <a:gd name="T17" fmla="*/ 1 h 575"/>
                  <a:gd name="T18" fmla="*/ 1 w 574"/>
                  <a:gd name="T19" fmla="*/ 1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6" y="574"/>
                    </a:moveTo>
                    <a:cubicBezTo>
                      <a:pt x="128" y="574"/>
                      <a:pt x="0" y="446"/>
                      <a:pt x="0" y="287"/>
                    </a:cubicBezTo>
                    <a:cubicBezTo>
                      <a:pt x="0" y="129"/>
                      <a:pt x="128" y="0"/>
                      <a:pt x="286" y="0"/>
                    </a:cubicBezTo>
                    <a:cubicBezTo>
                      <a:pt x="445" y="0"/>
                      <a:pt x="573" y="129"/>
                      <a:pt x="573" y="287"/>
                    </a:cubicBezTo>
                    <a:cubicBezTo>
                      <a:pt x="573" y="446"/>
                      <a:pt x="443" y="574"/>
                      <a:pt x="286" y="574"/>
                    </a:cubicBezTo>
                    <a:close/>
                    <a:moveTo>
                      <a:pt x="286" y="60"/>
                    </a:moveTo>
                    <a:cubicBezTo>
                      <a:pt x="162" y="60"/>
                      <a:pt x="60" y="163"/>
                      <a:pt x="60" y="287"/>
                    </a:cubicBezTo>
                    <a:cubicBezTo>
                      <a:pt x="60" y="412"/>
                      <a:pt x="161" y="513"/>
                      <a:pt x="286" y="513"/>
                    </a:cubicBezTo>
                    <a:cubicBezTo>
                      <a:pt x="410" y="513"/>
                      <a:pt x="513" y="412"/>
                      <a:pt x="513" y="287"/>
                    </a:cubicBezTo>
                    <a:cubicBezTo>
                      <a:pt x="513" y="163"/>
                      <a:pt x="411" y="60"/>
                      <a:pt x="286" y="6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4" name="任意多边形 92">
                <a:extLst>
                  <a:ext uri="{FF2B5EF4-FFF2-40B4-BE49-F238E27FC236}">
                    <a16:creationId xmlns:a16="http://schemas.microsoft.com/office/drawing/2014/main" xmlns="" id="{5A755990-9C9F-44C9-A474-6EC23BD8DEBE}"/>
                  </a:ext>
                </a:extLst>
              </p:cNvPr>
              <p:cNvSpPr>
                <a:spLocks/>
              </p:cNvSpPr>
              <p:nvPr/>
            </p:nvSpPr>
            <p:spPr bwMode="auto">
              <a:xfrm>
                <a:off x="7060" y="20715"/>
                <a:ext cx="325" cy="325"/>
              </a:xfrm>
              <a:custGeom>
                <a:avLst/>
                <a:gdLst>
                  <a:gd name="T0" fmla="*/ 1 w 575"/>
                  <a:gd name="T1" fmla="*/ 1 h 575"/>
                  <a:gd name="T2" fmla="*/ 0 w 575"/>
                  <a:gd name="T3" fmla="*/ 1 h 575"/>
                  <a:gd name="T4" fmla="*/ 1 w 575"/>
                  <a:gd name="T5" fmla="*/ 0 h 575"/>
                  <a:gd name="T6" fmla="*/ 1 w 575"/>
                  <a:gd name="T7" fmla="*/ 1 h 575"/>
                  <a:gd name="T8" fmla="*/ 1 w 575"/>
                  <a:gd name="T9" fmla="*/ 1 h 575"/>
                  <a:gd name="T10" fmla="*/ 1 w 575"/>
                  <a:gd name="T11" fmla="*/ 1 h 575"/>
                  <a:gd name="T12" fmla="*/ 1 w 575"/>
                  <a:gd name="T13" fmla="*/ 1 h 575"/>
                  <a:gd name="T14" fmla="*/ 1 w 575"/>
                  <a:gd name="T15" fmla="*/ 1 h 575"/>
                  <a:gd name="T16" fmla="*/ 1 w 575"/>
                  <a:gd name="T17" fmla="*/ 1 h 575"/>
                  <a:gd name="T18" fmla="*/ 1 w 575"/>
                  <a:gd name="T19" fmla="*/ 1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5"/>
                  <a:gd name="T31" fmla="*/ 0 h 575"/>
                  <a:gd name="T32" fmla="*/ 575 w 575"/>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5" h="575">
                    <a:moveTo>
                      <a:pt x="287" y="574"/>
                    </a:moveTo>
                    <a:cubicBezTo>
                      <a:pt x="129" y="574"/>
                      <a:pt x="0" y="446"/>
                      <a:pt x="0" y="287"/>
                    </a:cubicBezTo>
                    <a:cubicBezTo>
                      <a:pt x="0" y="129"/>
                      <a:pt x="128" y="0"/>
                      <a:pt x="287" y="0"/>
                    </a:cubicBezTo>
                    <a:cubicBezTo>
                      <a:pt x="445" y="0"/>
                      <a:pt x="574" y="128"/>
                      <a:pt x="574" y="287"/>
                    </a:cubicBezTo>
                    <a:cubicBezTo>
                      <a:pt x="574" y="445"/>
                      <a:pt x="444" y="574"/>
                      <a:pt x="287" y="574"/>
                    </a:cubicBezTo>
                    <a:close/>
                    <a:moveTo>
                      <a:pt x="287" y="60"/>
                    </a:moveTo>
                    <a:cubicBezTo>
                      <a:pt x="162" y="60"/>
                      <a:pt x="61" y="163"/>
                      <a:pt x="61" y="287"/>
                    </a:cubicBezTo>
                    <a:cubicBezTo>
                      <a:pt x="61" y="412"/>
                      <a:pt x="162" y="513"/>
                      <a:pt x="287" y="513"/>
                    </a:cubicBezTo>
                    <a:cubicBezTo>
                      <a:pt x="412" y="513"/>
                      <a:pt x="513" y="412"/>
                      <a:pt x="513" y="287"/>
                    </a:cubicBezTo>
                    <a:cubicBezTo>
                      <a:pt x="513" y="163"/>
                      <a:pt x="412" y="60"/>
                      <a:pt x="287" y="6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5" name="任意多边形 93">
                <a:extLst>
                  <a:ext uri="{FF2B5EF4-FFF2-40B4-BE49-F238E27FC236}">
                    <a16:creationId xmlns:a16="http://schemas.microsoft.com/office/drawing/2014/main" xmlns="" id="{3EC5B278-36C7-4CF5-A620-0AE3825080ED}"/>
                  </a:ext>
                </a:extLst>
              </p:cNvPr>
              <p:cNvSpPr>
                <a:spLocks/>
              </p:cNvSpPr>
              <p:nvPr/>
            </p:nvSpPr>
            <p:spPr bwMode="auto">
              <a:xfrm>
                <a:off x="7980" y="20880"/>
                <a:ext cx="70" cy="28"/>
              </a:xfrm>
              <a:custGeom>
                <a:avLst/>
                <a:gdLst>
                  <a:gd name="T0" fmla="*/ 1 w 124"/>
                  <a:gd name="T1" fmla="*/ 1 h 50"/>
                  <a:gd name="T2" fmla="*/ 1 w 124"/>
                  <a:gd name="T3" fmla="*/ 1 h 50"/>
                  <a:gd name="T4" fmla="*/ 1 w 124"/>
                  <a:gd name="T5" fmla="*/ 1 h 50"/>
                  <a:gd name="T6" fmla="*/ 1 w 124"/>
                  <a:gd name="T7" fmla="*/ 1 h 50"/>
                  <a:gd name="T8" fmla="*/ 1 w 124"/>
                  <a:gd name="T9" fmla="*/ 1 h 50"/>
                  <a:gd name="T10" fmla="*/ 1 w 124"/>
                  <a:gd name="T11" fmla="*/ 1 h 50"/>
                  <a:gd name="T12" fmla="*/ 1 w 124"/>
                  <a:gd name="T13" fmla="*/ 1 h 50"/>
                  <a:gd name="T14" fmla="*/ 1 w 124"/>
                  <a:gd name="T15" fmla="*/ 1 h 50"/>
                  <a:gd name="T16" fmla="*/ 0 60000 65536"/>
                  <a:gd name="T17" fmla="*/ 0 60000 65536"/>
                  <a:gd name="T18" fmla="*/ 0 60000 65536"/>
                  <a:gd name="T19" fmla="*/ 0 60000 65536"/>
                  <a:gd name="T20" fmla="*/ 0 60000 65536"/>
                  <a:gd name="T21" fmla="*/ 0 60000 65536"/>
                  <a:gd name="T22" fmla="*/ 0 60000 65536"/>
                  <a:gd name="T23" fmla="*/ 0 60000 65536"/>
                  <a:gd name="T24" fmla="*/ 0 w 124"/>
                  <a:gd name="T25" fmla="*/ 0 h 50"/>
                  <a:gd name="T26" fmla="*/ 124 w 124"/>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 h="50">
                    <a:moveTo>
                      <a:pt x="108" y="48"/>
                    </a:moveTo>
                    <a:cubicBezTo>
                      <a:pt x="106" y="48"/>
                      <a:pt x="102" y="48"/>
                      <a:pt x="100" y="46"/>
                    </a:cubicBezTo>
                    <a:cubicBezTo>
                      <a:pt x="78" y="31"/>
                      <a:pt x="45" y="31"/>
                      <a:pt x="23" y="46"/>
                    </a:cubicBezTo>
                    <a:cubicBezTo>
                      <a:pt x="17" y="49"/>
                      <a:pt x="8" y="48"/>
                      <a:pt x="4" y="42"/>
                    </a:cubicBezTo>
                    <a:cubicBezTo>
                      <a:pt x="0" y="36"/>
                      <a:pt x="2" y="27"/>
                      <a:pt x="8" y="23"/>
                    </a:cubicBezTo>
                    <a:cubicBezTo>
                      <a:pt x="40" y="0"/>
                      <a:pt x="83" y="0"/>
                      <a:pt x="115" y="23"/>
                    </a:cubicBezTo>
                    <a:cubicBezTo>
                      <a:pt x="121" y="27"/>
                      <a:pt x="123" y="36"/>
                      <a:pt x="119" y="42"/>
                    </a:cubicBezTo>
                    <a:cubicBezTo>
                      <a:pt x="117" y="46"/>
                      <a:pt x="112" y="48"/>
                      <a:pt x="108" y="48"/>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6" name="任意多边形 94">
                <a:extLst>
                  <a:ext uri="{FF2B5EF4-FFF2-40B4-BE49-F238E27FC236}">
                    <a16:creationId xmlns:a16="http://schemas.microsoft.com/office/drawing/2014/main" xmlns="" id="{BFF12F93-5587-49AB-AEBA-E62BFEAC1725}"/>
                  </a:ext>
                </a:extLst>
              </p:cNvPr>
              <p:cNvSpPr>
                <a:spLocks/>
              </p:cNvSpPr>
              <p:nvPr/>
            </p:nvSpPr>
            <p:spPr bwMode="auto">
              <a:xfrm>
                <a:off x="7963" y="20855"/>
                <a:ext cx="105" cy="30"/>
              </a:xfrm>
              <a:custGeom>
                <a:avLst/>
                <a:gdLst>
                  <a:gd name="T0" fmla="*/ 1 w 186"/>
                  <a:gd name="T1" fmla="*/ 1 h 54"/>
                  <a:gd name="T2" fmla="*/ 1 w 186"/>
                  <a:gd name="T3" fmla="*/ 1 h 54"/>
                  <a:gd name="T4" fmla="*/ 1 w 186"/>
                  <a:gd name="T5" fmla="*/ 1 h 54"/>
                  <a:gd name="T6" fmla="*/ 1 w 186"/>
                  <a:gd name="T7" fmla="*/ 1 h 54"/>
                  <a:gd name="T8" fmla="*/ 1 w 186"/>
                  <a:gd name="T9" fmla="*/ 1 h 54"/>
                  <a:gd name="T10" fmla="*/ 1 w 186"/>
                  <a:gd name="T11" fmla="*/ 0 h 54"/>
                  <a:gd name="T12" fmla="*/ 1 w 186"/>
                  <a:gd name="T13" fmla="*/ 1 h 54"/>
                  <a:gd name="T14" fmla="*/ 1 w 186"/>
                  <a:gd name="T15" fmla="*/ 1 h 54"/>
                  <a:gd name="T16" fmla="*/ 1 w 186"/>
                  <a:gd name="T17" fmla="*/ 1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6"/>
                  <a:gd name="T28" fmla="*/ 0 h 54"/>
                  <a:gd name="T29" fmla="*/ 186 w 186"/>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6" h="54">
                    <a:moveTo>
                      <a:pt x="168" y="51"/>
                    </a:moveTo>
                    <a:cubicBezTo>
                      <a:pt x="166" y="51"/>
                      <a:pt x="162" y="51"/>
                      <a:pt x="160" y="49"/>
                    </a:cubicBezTo>
                    <a:cubicBezTo>
                      <a:pt x="119" y="21"/>
                      <a:pt x="62" y="21"/>
                      <a:pt x="23" y="49"/>
                    </a:cubicBezTo>
                    <a:cubicBezTo>
                      <a:pt x="17" y="53"/>
                      <a:pt x="8" y="51"/>
                      <a:pt x="4" y="45"/>
                    </a:cubicBezTo>
                    <a:cubicBezTo>
                      <a:pt x="0" y="40"/>
                      <a:pt x="2" y="30"/>
                      <a:pt x="8" y="27"/>
                    </a:cubicBezTo>
                    <a:cubicBezTo>
                      <a:pt x="32" y="10"/>
                      <a:pt x="61" y="0"/>
                      <a:pt x="92" y="0"/>
                    </a:cubicBezTo>
                    <a:cubicBezTo>
                      <a:pt x="122" y="0"/>
                      <a:pt x="153" y="10"/>
                      <a:pt x="177" y="27"/>
                    </a:cubicBezTo>
                    <a:cubicBezTo>
                      <a:pt x="183" y="30"/>
                      <a:pt x="185" y="40"/>
                      <a:pt x="181" y="45"/>
                    </a:cubicBezTo>
                    <a:cubicBezTo>
                      <a:pt x="177" y="49"/>
                      <a:pt x="174" y="51"/>
                      <a:pt x="168" y="5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7" name="任意多边形 95">
                <a:extLst>
                  <a:ext uri="{FF2B5EF4-FFF2-40B4-BE49-F238E27FC236}">
                    <a16:creationId xmlns:a16="http://schemas.microsoft.com/office/drawing/2014/main" xmlns="" id="{68B433C7-28E7-47E1-A152-2D5662C4747D}"/>
                  </a:ext>
                </a:extLst>
              </p:cNvPr>
              <p:cNvSpPr>
                <a:spLocks/>
              </p:cNvSpPr>
              <p:nvPr/>
            </p:nvSpPr>
            <p:spPr bwMode="auto">
              <a:xfrm>
                <a:off x="7945" y="20823"/>
                <a:ext cx="140" cy="37"/>
              </a:xfrm>
              <a:custGeom>
                <a:avLst/>
                <a:gdLst>
                  <a:gd name="T0" fmla="*/ 1 w 246"/>
                  <a:gd name="T1" fmla="*/ 1 h 64"/>
                  <a:gd name="T2" fmla="*/ 1 w 246"/>
                  <a:gd name="T3" fmla="*/ 1 h 64"/>
                  <a:gd name="T4" fmla="*/ 1 w 246"/>
                  <a:gd name="T5" fmla="*/ 1 h 64"/>
                  <a:gd name="T6" fmla="*/ 1 w 246"/>
                  <a:gd name="T7" fmla="*/ 1 h 64"/>
                  <a:gd name="T8" fmla="*/ 1 w 246"/>
                  <a:gd name="T9" fmla="*/ 1 h 64"/>
                  <a:gd name="T10" fmla="*/ 1 w 246"/>
                  <a:gd name="T11" fmla="*/ 1 h 64"/>
                  <a:gd name="T12" fmla="*/ 1 w 246"/>
                  <a:gd name="T13" fmla="*/ 0 h 64"/>
                  <a:gd name="T14" fmla="*/ 1 w 246"/>
                  <a:gd name="T15" fmla="*/ 1 h 64"/>
                  <a:gd name="T16" fmla="*/ 1 w 246"/>
                  <a:gd name="T17" fmla="*/ 1 h 64"/>
                  <a:gd name="T18" fmla="*/ 1 w 246"/>
                  <a:gd name="T19" fmla="*/ 1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6"/>
                  <a:gd name="T31" fmla="*/ 0 h 64"/>
                  <a:gd name="T32" fmla="*/ 246 w 246"/>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6" h="64">
                    <a:moveTo>
                      <a:pt x="230" y="61"/>
                    </a:moveTo>
                    <a:cubicBezTo>
                      <a:pt x="228" y="61"/>
                      <a:pt x="224" y="61"/>
                      <a:pt x="222" y="59"/>
                    </a:cubicBezTo>
                    <a:cubicBezTo>
                      <a:pt x="192" y="38"/>
                      <a:pt x="157" y="27"/>
                      <a:pt x="122" y="27"/>
                    </a:cubicBezTo>
                    <a:cubicBezTo>
                      <a:pt x="86" y="27"/>
                      <a:pt x="53" y="38"/>
                      <a:pt x="22" y="59"/>
                    </a:cubicBezTo>
                    <a:cubicBezTo>
                      <a:pt x="17" y="63"/>
                      <a:pt x="7" y="61"/>
                      <a:pt x="4" y="55"/>
                    </a:cubicBezTo>
                    <a:cubicBezTo>
                      <a:pt x="0" y="50"/>
                      <a:pt x="2" y="40"/>
                      <a:pt x="7" y="36"/>
                    </a:cubicBezTo>
                    <a:cubicBezTo>
                      <a:pt x="41" y="12"/>
                      <a:pt x="80" y="0"/>
                      <a:pt x="122" y="0"/>
                    </a:cubicBezTo>
                    <a:cubicBezTo>
                      <a:pt x="163" y="0"/>
                      <a:pt x="204" y="14"/>
                      <a:pt x="238" y="36"/>
                    </a:cubicBezTo>
                    <a:cubicBezTo>
                      <a:pt x="243" y="40"/>
                      <a:pt x="245" y="50"/>
                      <a:pt x="241" y="55"/>
                    </a:cubicBezTo>
                    <a:cubicBezTo>
                      <a:pt x="238" y="59"/>
                      <a:pt x="234" y="61"/>
                      <a:pt x="230" y="6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8" name="任意多边形 96">
                <a:extLst>
                  <a:ext uri="{FF2B5EF4-FFF2-40B4-BE49-F238E27FC236}">
                    <a16:creationId xmlns:a16="http://schemas.microsoft.com/office/drawing/2014/main" xmlns="" id="{039C62F3-5813-47DF-81D3-39EC5DA3C1E3}"/>
                  </a:ext>
                </a:extLst>
              </p:cNvPr>
              <p:cNvSpPr>
                <a:spLocks/>
              </p:cNvSpPr>
              <p:nvPr/>
            </p:nvSpPr>
            <p:spPr bwMode="auto">
              <a:xfrm>
                <a:off x="7928" y="20793"/>
                <a:ext cx="177" cy="40"/>
              </a:xfrm>
              <a:custGeom>
                <a:avLst/>
                <a:gdLst>
                  <a:gd name="T0" fmla="*/ 1 w 311"/>
                  <a:gd name="T1" fmla="*/ 1 h 72"/>
                  <a:gd name="T2" fmla="*/ 1 w 311"/>
                  <a:gd name="T3" fmla="*/ 1 h 72"/>
                  <a:gd name="T4" fmla="*/ 1 w 311"/>
                  <a:gd name="T5" fmla="*/ 1 h 72"/>
                  <a:gd name="T6" fmla="*/ 1 w 311"/>
                  <a:gd name="T7" fmla="*/ 1 h 72"/>
                  <a:gd name="T8" fmla="*/ 1 w 311"/>
                  <a:gd name="T9" fmla="*/ 1 h 72"/>
                  <a:gd name="T10" fmla="*/ 1 w 311"/>
                  <a:gd name="T11" fmla="*/ 1 h 72"/>
                  <a:gd name="T12" fmla="*/ 1 w 311"/>
                  <a:gd name="T13" fmla="*/ 0 h 72"/>
                  <a:gd name="T14" fmla="*/ 1 w 311"/>
                  <a:gd name="T15" fmla="*/ 1 h 72"/>
                  <a:gd name="T16" fmla="*/ 1 w 311"/>
                  <a:gd name="T17" fmla="*/ 1 h 72"/>
                  <a:gd name="T18" fmla="*/ 1 w 311"/>
                  <a:gd name="T19" fmla="*/ 1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72"/>
                  <a:gd name="T32" fmla="*/ 311 w 311"/>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72">
                    <a:moveTo>
                      <a:pt x="291" y="69"/>
                    </a:moveTo>
                    <a:cubicBezTo>
                      <a:pt x="289" y="69"/>
                      <a:pt x="286" y="69"/>
                      <a:pt x="284" y="68"/>
                    </a:cubicBezTo>
                    <a:cubicBezTo>
                      <a:pt x="246" y="41"/>
                      <a:pt x="199" y="26"/>
                      <a:pt x="153" y="26"/>
                    </a:cubicBezTo>
                    <a:cubicBezTo>
                      <a:pt x="106" y="26"/>
                      <a:pt x="61" y="41"/>
                      <a:pt x="23" y="68"/>
                    </a:cubicBezTo>
                    <a:cubicBezTo>
                      <a:pt x="18" y="71"/>
                      <a:pt x="7" y="70"/>
                      <a:pt x="4" y="64"/>
                    </a:cubicBezTo>
                    <a:cubicBezTo>
                      <a:pt x="0" y="59"/>
                      <a:pt x="2" y="49"/>
                      <a:pt x="8" y="45"/>
                    </a:cubicBezTo>
                    <a:cubicBezTo>
                      <a:pt x="52" y="15"/>
                      <a:pt x="102" y="0"/>
                      <a:pt x="155" y="0"/>
                    </a:cubicBezTo>
                    <a:cubicBezTo>
                      <a:pt x="207" y="0"/>
                      <a:pt x="259" y="15"/>
                      <a:pt x="303" y="45"/>
                    </a:cubicBezTo>
                    <a:cubicBezTo>
                      <a:pt x="308" y="49"/>
                      <a:pt x="310" y="58"/>
                      <a:pt x="306" y="64"/>
                    </a:cubicBezTo>
                    <a:cubicBezTo>
                      <a:pt x="301" y="68"/>
                      <a:pt x="295" y="69"/>
                      <a:pt x="291" y="6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29" name="任意多边形 97">
                <a:extLst>
                  <a:ext uri="{FF2B5EF4-FFF2-40B4-BE49-F238E27FC236}">
                    <a16:creationId xmlns:a16="http://schemas.microsoft.com/office/drawing/2014/main" xmlns="" id="{5D1A6C83-7089-4893-A435-3E2DD26301AF}"/>
                  </a:ext>
                </a:extLst>
              </p:cNvPr>
              <p:cNvSpPr>
                <a:spLocks/>
              </p:cNvSpPr>
              <p:nvPr/>
            </p:nvSpPr>
            <p:spPr bwMode="auto">
              <a:xfrm>
                <a:off x="7993" y="20915"/>
                <a:ext cx="47" cy="48"/>
              </a:xfrm>
              <a:custGeom>
                <a:avLst/>
                <a:gdLst>
                  <a:gd name="T0" fmla="*/ 1 w 84"/>
                  <a:gd name="T1" fmla="*/ 1 h 84"/>
                  <a:gd name="T2" fmla="*/ 0 w 84"/>
                  <a:gd name="T3" fmla="*/ 1 h 84"/>
                  <a:gd name="T4" fmla="*/ 1 w 84"/>
                  <a:gd name="T5" fmla="*/ 0 h 84"/>
                  <a:gd name="T6" fmla="*/ 1 w 84"/>
                  <a:gd name="T7" fmla="*/ 1 h 84"/>
                  <a:gd name="T8" fmla="*/ 1 w 84"/>
                  <a:gd name="T9" fmla="*/ 1 h 84"/>
                  <a:gd name="T10" fmla="*/ 1 w 84"/>
                  <a:gd name="T11" fmla="*/ 1 h 84"/>
                  <a:gd name="T12" fmla="*/ 1 w 84"/>
                  <a:gd name="T13" fmla="*/ 1 h 84"/>
                  <a:gd name="T14" fmla="*/ 1 w 84"/>
                  <a:gd name="T15" fmla="*/ 1 h 84"/>
                  <a:gd name="T16" fmla="*/ 1 w 84"/>
                  <a:gd name="T17" fmla="*/ 1 h 84"/>
                  <a:gd name="T18" fmla="*/ 1 w 84"/>
                  <a:gd name="T19" fmla="*/ 1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4"/>
                  <a:gd name="T31" fmla="*/ 0 h 84"/>
                  <a:gd name="T32" fmla="*/ 84 w 84"/>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4" h="84">
                    <a:moveTo>
                      <a:pt x="41" y="83"/>
                    </a:moveTo>
                    <a:cubicBezTo>
                      <a:pt x="19" y="83"/>
                      <a:pt x="0" y="64"/>
                      <a:pt x="0" y="41"/>
                    </a:cubicBezTo>
                    <a:cubicBezTo>
                      <a:pt x="0" y="19"/>
                      <a:pt x="18" y="0"/>
                      <a:pt x="41" y="0"/>
                    </a:cubicBezTo>
                    <a:cubicBezTo>
                      <a:pt x="63" y="0"/>
                      <a:pt x="83" y="19"/>
                      <a:pt x="83" y="41"/>
                    </a:cubicBezTo>
                    <a:cubicBezTo>
                      <a:pt x="83" y="64"/>
                      <a:pt x="64" y="83"/>
                      <a:pt x="41" y="83"/>
                    </a:cubicBezTo>
                    <a:close/>
                    <a:moveTo>
                      <a:pt x="41" y="30"/>
                    </a:moveTo>
                    <a:cubicBezTo>
                      <a:pt x="34" y="30"/>
                      <a:pt x="28" y="36"/>
                      <a:pt x="28" y="43"/>
                    </a:cubicBezTo>
                    <a:cubicBezTo>
                      <a:pt x="28" y="51"/>
                      <a:pt x="34" y="56"/>
                      <a:pt x="41" y="56"/>
                    </a:cubicBezTo>
                    <a:cubicBezTo>
                      <a:pt x="49" y="56"/>
                      <a:pt x="55" y="51"/>
                      <a:pt x="55" y="43"/>
                    </a:cubicBezTo>
                    <a:cubicBezTo>
                      <a:pt x="55" y="36"/>
                      <a:pt x="49" y="30"/>
                      <a:pt x="41" y="3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0" name="任意多边形 98">
                <a:extLst>
                  <a:ext uri="{FF2B5EF4-FFF2-40B4-BE49-F238E27FC236}">
                    <a16:creationId xmlns:a16="http://schemas.microsoft.com/office/drawing/2014/main" xmlns="" id="{AA5CD90F-DD26-4280-9620-6507BC598475}"/>
                  </a:ext>
                </a:extLst>
              </p:cNvPr>
              <p:cNvSpPr>
                <a:spLocks/>
              </p:cNvSpPr>
              <p:nvPr/>
            </p:nvSpPr>
            <p:spPr bwMode="auto">
              <a:xfrm>
                <a:off x="7128" y="20810"/>
                <a:ext cx="190" cy="120"/>
              </a:xfrm>
              <a:custGeom>
                <a:avLst/>
                <a:gdLst>
                  <a:gd name="T0" fmla="*/ 1 w 337"/>
                  <a:gd name="T1" fmla="*/ 1 h 212"/>
                  <a:gd name="T2" fmla="*/ 1 w 337"/>
                  <a:gd name="T3" fmla="*/ 1 h 212"/>
                  <a:gd name="T4" fmla="*/ 0 w 337"/>
                  <a:gd name="T5" fmla="*/ 1 h 212"/>
                  <a:gd name="T6" fmla="*/ 1 w 337"/>
                  <a:gd name="T7" fmla="*/ 1 h 212"/>
                  <a:gd name="T8" fmla="*/ 1 w 337"/>
                  <a:gd name="T9" fmla="*/ 0 h 212"/>
                  <a:gd name="T10" fmla="*/ 1 w 337"/>
                  <a:gd name="T11" fmla="*/ 1 h 212"/>
                  <a:gd name="T12" fmla="*/ 1 w 337"/>
                  <a:gd name="T13" fmla="*/ 1 h 212"/>
                  <a:gd name="T14" fmla="*/ 1 w 337"/>
                  <a:gd name="T15" fmla="*/ 1 h 212"/>
                  <a:gd name="T16" fmla="*/ 1 w 337"/>
                  <a:gd name="T17" fmla="*/ 1 h 212"/>
                  <a:gd name="T18" fmla="*/ 1 w 337"/>
                  <a:gd name="T19" fmla="*/ 1 h 212"/>
                  <a:gd name="T20" fmla="*/ 1 w 337"/>
                  <a:gd name="T21" fmla="*/ 1 h 212"/>
                  <a:gd name="T22" fmla="*/ 1 w 337"/>
                  <a:gd name="T23" fmla="*/ 1 h 212"/>
                  <a:gd name="T24" fmla="*/ 1 w 337"/>
                  <a:gd name="T25" fmla="*/ 1 h 212"/>
                  <a:gd name="T26" fmla="*/ 1 w 337"/>
                  <a:gd name="T27" fmla="*/ 1 h 212"/>
                  <a:gd name="T28" fmla="*/ 1 w 337"/>
                  <a:gd name="T29" fmla="*/ 1 h 212"/>
                  <a:gd name="T30" fmla="*/ 1 w 337"/>
                  <a:gd name="T31" fmla="*/ 1 h 212"/>
                  <a:gd name="T32" fmla="*/ 1 w 337"/>
                  <a:gd name="T33" fmla="*/ 1 h 212"/>
                  <a:gd name="T34" fmla="*/ 1 w 337"/>
                  <a:gd name="T35" fmla="*/ 1 h 212"/>
                  <a:gd name="T36" fmla="*/ 1 w 337"/>
                  <a:gd name="T37" fmla="*/ 1 h 212"/>
                  <a:gd name="T38" fmla="*/ 1 w 337"/>
                  <a:gd name="T39" fmla="*/ 1 h 2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212"/>
                  <a:gd name="T62" fmla="*/ 337 w 337"/>
                  <a:gd name="T63" fmla="*/ 212 h 2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212">
                    <a:moveTo>
                      <a:pt x="259" y="211"/>
                    </a:moveTo>
                    <a:lnTo>
                      <a:pt x="76" y="211"/>
                    </a:lnTo>
                    <a:cubicBezTo>
                      <a:pt x="34" y="211"/>
                      <a:pt x="0" y="177"/>
                      <a:pt x="0" y="136"/>
                    </a:cubicBezTo>
                    <a:cubicBezTo>
                      <a:pt x="0" y="96"/>
                      <a:pt x="32" y="62"/>
                      <a:pt x="72" y="60"/>
                    </a:cubicBezTo>
                    <a:cubicBezTo>
                      <a:pt x="89" y="23"/>
                      <a:pt x="127" y="0"/>
                      <a:pt x="168" y="0"/>
                    </a:cubicBezTo>
                    <a:cubicBezTo>
                      <a:pt x="210" y="0"/>
                      <a:pt x="247" y="24"/>
                      <a:pt x="264" y="60"/>
                    </a:cubicBezTo>
                    <a:cubicBezTo>
                      <a:pt x="304" y="62"/>
                      <a:pt x="336" y="96"/>
                      <a:pt x="336" y="136"/>
                    </a:cubicBezTo>
                    <a:cubicBezTo>
                      <a:pt x="334" y="177"/>
                      <a:pt x="300" y="211"/>
                      <a:pt x="259" y="211"/>
                    </a:cubicBezTo>
                    <a:close/>
                    <a:moveTo>
                      <a:pt x="77" y="89"/>
                    </a:moveTo>
                    <a:cubicBezTo>
                      <a:pt x="51" y="89"/>
                      <a:pt x="30" y="109"/>
                      <a:pt x="30" y="134"/>
                    </a:cubicBezTo>
                    <a:cubicBezTo>
                      <a:pt x="30" y="158"/>
                      <a:pt x="51" y="179"/>
                      <a:pt x="76" y="179"/>
                    </a:cubicBezTo>
                    <a:lnTo>
                      <a:pt x="259" y="179"/>
                    </a:lnTo>
                    <a:cubicBezTo>
                      <a:pt x="283" y="179"/>
                      <a:pt x="304" y="159"/>
                      <a:pt x="304" y="134"/>
                    </a:cubicBezTo>
                    <a:cubicBezTo>
                      <a:pt x="304" y="110"/>
                      <a:pt x="283" y="89"/>
                      <a:pt x="259" y="89"/>
                    </a:cubicBezTo>
                    <a:lnTo>
                      <a:pt x="255" y="89"/>
                    </a:lnTo>
                    <a:cubicBezTo>
                      <a:pt x="247" y="89"/>
                      <a:pt x="242" y="85"/>
                      <a:pt x="240" y="79"/>
                    </a:cubicBezTo>
                    <a:cubicBezTo>
                      <a:pt x="228" y="49"/>
                      <a:pt x="200" y="28"/>
                      <a:pt x="168" y="28"/>
                    </a:cubicBezTo>
                    <a:cubicBezTo>
                      <a:pt x="136" y="28"/>
                      <a:pt x="108" y="49"/>
                      <a:pt x="96" y="79"/>
                    </a:cubicBezTo>
                    <a:cubicBezTo>
                      <a:pt x="94" y="85"/>
                      <a:pt x="87" y="91"/>
                      <a:pt x="81" y="89"/>
                    </a:cubicBezTo>
                    <a:lnTo>
                      <a:pt x="77" y="8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1" name="任意多边形 99">
                <a:extLst>
                  <a:ext uri="{FF2B5EF4-FFF2-40B4-BE49-F238E27FC236}">
                    <a16:creationId xmlns:a16="http://schemas.microsoft.com/office/drawing/2014/main" xmlns="" id="{3132EDBC-F9ED-4A4E-8327-2DACDB22913B}"/>
                  </a:ext>
                </a:extLst>
              </p:cNvPr>
              <p:cNvSpPr>
                <a:spLocks/>
              </p:cNvSpPr>
              <p:nvPr/>
            </p:nvSpPr>
            <p:spPr bwMode="auto">
              <a:xfrm>
                <a:off x="6770" y="20960"/>
                <a:ext cx="325" cy="325"/>
              </a:xfrm>
              <a:custGeom>
                <a:avLst/>
                <a:gdLst>
                  <a:gd name="T0" fmla="*/ 1 w 574"/>
                  <a:gd name="T1" fmla="*/ 1 h 575"/>
                  <a:gd name="T2" fmla="*/ 0 w 574"/>
                  <a:gd name="T3" fmla="*/ 1 h 575"/>
                  <a:gd name="T4" fmla="*/ 1 w 574"/>
                  <a:gd name="T5" fmla="*/ 0 h 575"/>
                  <a:gd name="T6" fmla="*/ 1 w 574"/>
                  <a:gd name="T7" fmla="*/ 1 h 575"/>
                  <a:gd name="T8" fmla="*/ 1 w 574"/>
                  <a:gd name="T9" fmla="*/ 1 h 575"/>
                  <a:gd name="T10" fmla="*/ 1 w 574"/>
                  <a:gd name="T11" fmla="*/ 1 h 575"/>
                  <a:gd name="T12" fmla="*/ 1 w 574"/>
                  <a:gd name="T13" fmla="*/ 1 h 575"/>
                  <a:gd name="T14" fmla="*/ 1 w 574"/>
                  <a:gd name="T15" fmla="*/ 1 h 575"/>
                  <a:gd name="T16" fmla="*/ 1 w 574"/>
                  <a:gd name="T17" fmla="*/ 1 h 575"/>
                  <a:gd name="T18" fmla="*/ 1 w 574"/>
                  <a:gd name="T19" fmla="*/ 1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7" y="574"/>
                    </a:moveTo>
                    <a:cubicBezTo>
                      <a:pt x="128" y="574"/>
                      <a:pt x="0" y="446"/>
                      <a:pt x="0" y="287"/>
                    </a:cubicBezTo>
                    <a:cubicBezTo>
                      <a:pt x="0" y="129"/>
                      <a:pt x="128" y="0"/>
                      <a:pt x="287" y="0"/>
                    </a:cubicBezTo>
                    <a:cubicBezTo>
                      <a:pt x="445" y="0"/>
                      <a:pt x="573" y="129"/>
                      <a:pt x="573" y="287"/>
                    </a:cubicBezTo>
                    <a:cubicBezTo>
                      <a:pt x="573" y="446"/>
                      <a:pt x="443" y="574"/>
                      <a:pt x="287" y="574"/>
                    </a:cubicBezTo>
                    <a:close/>
                    <a:moveTo>
                      <a:pt x="287" y="60"/>
                    </a:moveTo>
                    <a:cubicBezTo>
                      <a:pt x="162" y="60"/>
                      <a:pt x="60" y="163"/>
                      <a:pt x="60" y="287"/>
                    </a:cubicBezTo>
                    <a:cubicBezTo>
                      <a:pt x="60" y="412"/>
                      <a:pt x="162" y="513"/>
                      <a:pt x="287" y="513"/>
                    </a:cubicBezTo>
                    <a:cubicBezTo>
                      <a:pt x="411" y="513"/>
                      <a:pt x="513" y="412"/>
                      <a:pt x="513" y="287"/>
                    </a:cubicBezTo>
                    <a:cubicBezTo>
                      <a:pt x="513" y="163"/>
                      <a:pt x="411" y="60"/>
                      <a:pt x="287" y="6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2" name="任意多边形 100">
                <a:extLst>
                  <a:ext uri="{FF2B5EF4-FFF2-40B4-BE49-F238E27FC236}">
                    <a16:creationId xmlns:a16="http://schemas.microsoft.com/office/drawing/2014/main" xmlns="" id="{CEC401AC-6AA9-41B9-B27E-C34C187A152C}"/>
                  </a:ext>
                </a:extLst>
              </p:cNvPr>
              <p:cNvSpPr>
                <a:spLocks/>
              </p:cNvSpPr>
              <p:nvPr/>
            </p:nvSpPr>
            <p:spPr bwMode="auto">
              <a:xfrm>
                <a:off x="6870" y="21070"/>
                <a:ext cx="140" cy="108"/>
              </a:xfrm>
              <a:custGeom>
                <a:avLst/>
                <a:gdLst>
                  <a:gd name="T0" fmla="*/ 1 w 247"/>
                  <a:gd name="T1" fmla="*/ 1 h 190"/>
                  <a:gd name="T2" fmla="*/ 1 w 247"/>
                  <a:gd name="T3" fmla="*/ 1 h 190"/>
                  <a:gd name="T4" fmla="*/ 0 w 247"/>
                  <a:gd name="T5" fmla="*/ 1 h 190"/>
                  <a:gd name="T6" fmla="*/ 0 w 247"/>
                  <a:gd name="T7" fmla="*/ 1 h 190"/>
                  <a:gd name="T8" fmla="*/ 1 w 247"/>
                  <a:gd name="T9" fmla="*/ 0 h 190"/>
                  <a:gd name="T10" fmla="*/ 1 w 247"/>
                  <a:gd name="T11" fmla="*/ 0 h 190"/>
                  <a:gd name="T12" fmla="*/ 1 w 247"/>
                  <a:gd name="T13" fmla="*/ 1 h 190"/>
                  <a:gd name="T14" fmla="*/ 1 w 247"/>
                  <a:gd name="T15" fmla="*/ 1 h 190"/>
                  <a:gd name="T16" fmla="*/ 1 w 247"/>
                  <a:gd name="T17" fmla="*/ 1 h 190"/>
                  <a:gd name="T18" fmla="*/ 1 w 247"/>
                  <a:gd name="T19" fmla="*/ 1 h 190"/>
                  <a:gd name="T20" fmla="*/ 1 w 247"/>
                  <a:gd name="T21" fmla="*/ 1 h 190"/>
                  <a:gd name="T22" fmla="*/ 1 w 247"/>
                  <a:gd name="T23" fmla="*/ 1 h 190"/>
                  <a:gd name="T24" fmla="*/ 1 w 247"/>
                  <a:gd name="T25" fmla="*/ 1 h 190"/>
                  <a:gd name="T26" fmla="*/ 1 w 247"/>
                  <a:gd name="T27" fmla="*/ 1 h 1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7"/>
                  <a:gd name="T43" fmla="*/ 0 h 190"/>
                  <a:gd name="T44" fmla="*/ 247 w 247"/>
                  <a:gd name="T45" fmla="*/ 190 h 1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7" h="190">
                    <a:moveTo>
                      <a:pt x="231" y="189"/>
                    </a:moveTo>
                    <a:lnTo>
                      <a:pt x="14" y="189"/>
                    </a:lnTo>
                    <a:cubicBezTo>
                      <a:pt x="6" y="189"/>
                      <a:pt x="0" y="183"/>
                      <a:pt x="0" y="176"/>
                    </a:cubicBezTo>
                    <a:lnTo>
                      <a:pt x="0" y="14"/>
                    </a:lnTo>
                    <a:cubicBezTo>
                      <a:pt x="0" y="6"/>
                      <a:pt x="6" y="0"/>
                      <a:pt x="14" y="0"/>
                    </a:cubicBezTo>
                    <a:lnTo>
                      <a:pt x="231" y="0"/>
                    </a:lnTo>
                    <a:cubicBezTo>
                      <a:pt x="238" y="0"/>
                      <a:pt x="244" y="6"/>
                      <a:pt x="244" y="14"/>
                    </a:cubicBezTo>
                    <a:lnTo>
                      <a:pt x="244" y="176"/>
                    </a:lnTo>
                    <a:cubicBezTo>
                      <a:pt x="246" y="182"/>
                      <a:pt x="238" y="189"/>
                      <a:pt x="231" y="189"/>
                    </a:cubicBezTo>
                    <a:close/>
                    <a:moveTo>
                      <a:pt x="29" y="161"/>
                    </a:moveTo>
                    <a:lnTo>
                      <a:pt x="217" y="161"/>
                    </a:lnTo>
                    <a:lnTo>
                      <a:pt x="217" y="25"/>
                    </a:lnTo>
                    <a:lnTo>
                      <a:pt x="29" y="25"/>
                    </a:lnTo>
                    <a:lnTo>
                      <a:pt x="29" y="161"/>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3" name="任意多边形 101">
                <a:extLst>
                  <a:ext uri="{FF2B5EF4-FFF2-40B4-BE49-F238E27FC236}">
                    <a16:creationId xmlns:a16="http://schemas.microsoft.com/office/drawing/2014/main" xmlns="" id="{5E3C7E6B-F83A-4C56-B0E9-233C7C9FFD9B}"/>
                  </a:ext>
                </a:extLst>
              </p:cNvPr>
              <p:cNvSpPr>
                <a:spLocks/>
              </p:cNvSpPr>
              <p:nvPr/>
            </p:nvSpPr>
            <p:spPr bwMode="auto">
              <a:xfrm>
                <a:off x="6855" y="21100"/>
                <a:ext cx="30" cy="48"/>
              </a:xfrm>
              <a:custGeom>
                <a:avLst/>
                <a:gdLst>
                  <a:gd name="T0" fmla="*/ 1 w 54"/>
                  <a:gd name="T1" fmla="*/ 1 h 82"/>
                  <a:gd name="T2" fmla="*/ 1 w 54"/>
                  <a:gd name="T3" fmla="*/ 1 h 82"/>
                  <a:gd name="T4" fmla="*/ 0 w 54"/>
                  <a:gd name="T5" fmla="*/ 1 h 82"/>
                  <a:gd name="T6" fmla="*/ 0 w 54"/>
                  <a:gd name="T7" fmla="*/ 1 h 82"/>
                  <a:gd name="T8" fmla="*/ 1 w 54"/>
                  <a:gd name="T9" fmla="*/ 0 h 82"/>
                  <a:gd name="T10" fmla="*/ 1 w 54"/>
                  <a:gd name="T11" fmla="*/ 0 h 82"/>
                  <a:gd name="T12" fmla="*/ 1 w 54"/>
                  <a:gd name="T13" fmla="*/ 1 h 82"/>
                  <a:gd name="T14" fmla="*/ 1 w 54"/>
                  <a:gd name="T15" fmla="*/ 1 h 82"/>
                  <a:gd name="T16" fmla="*/ 1 w 54"/>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82"/>
                  <a:gd name="T29" fmla="*/ 54 w 5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82">
                    <a:moveTo>
                      <a:pt x="39" y="81"/>
                    </a:moveTo>
                    <a:lnTo>
                      <a:pt x="13" y="81"/>
                    </a:lnTo>
                    <a:cubicBezTo>
                      <a:pt x="6" y="81"/>
                      <a:pt x="0" y="76"/>
                      <a:pt x="0" y="68"/>
                    </a:cubicBezTo>
                    <a:lnTo>
                      <a:pt x="0" y="13"/>
                    </a:lnTo>
                    <a:cubicBezTo>
                      <a:pt x="0" y="6"/>
                      <a:pt x="6" y="0"/>
                      <a:pt x="13" y="0"/>
                    </a:cubicBezTo>
                    <a:lnTo>
                      <a:pt x="39" y="0"/>
                    </a:lnTo>
                    <a:cubicBezTo>
                      <a:pt x="47" y="0"/>
                      <a:pt x="53" y="6"/>
                      <a:pt x="53" y="13"/>
                    </a:cubicBezTo>
                    <a:lnTo>
                      <a:pt x="53" y="68"/>
                    </a:lnTo>
                    <a:cubicBezTo>
                      <a:pt x="53" y="76"/>
                      <a:pt x="47" y="81"/>
                      <a:pt x="39"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4" name="任意多边形 102">
                <a:extLst>
                  <a:ext uri="{FF2B5EF4-FFF2-40B4-BE49-F238E27FC236}">
                    <a16:creationId xmlns:a16="http://schemas.microsoft.com/office/drawing/2014/main" xmlns="" id="{8FDC1800-7A16-413F-9C56-080CCC518885}"/>
                  </a:ext>
                </a:extLst>
              </p:cNvPr>
              <p:cNvSpPr>
                <a:spLocks/>
              </p:cNvSpPr>
              <p:nvPr/>
            </p:nvSpPr>
            <p:spPr bwMode="auto">
              <a:xfrm>
                <a:off x="6900" y="21100"/>
                <a:ext cx="18" cy="48"/>
              </a:xfrm>
              <a:custGeom>
                <a:avLst/>
                <a:gdLst>
                  <a:gd name="T0" fmla="*/ 1 w 29"/>
                  <a:gd name="T1" fmla="*/ 1 h 82"/>
                  <a:gd name="T2" fmla="*/ 0 w 29"/>
                  <a:gd name="T3" fmla="*/ 1 h 82"/>
                  <a:gd name="T4" fmla="*/ 0 w 29"/>
                  <a:gd name="T5" fmla="*/ 1 h 82"/>
                  <a:gd name="T6" fmla="*/ 1 w 29"/>
                  <a:gd name="T7" fmla="*/ 0 h 82"/>
                  <a:gd name="T8" fmla="*/ 1 w 29"/>
                  <a:gd name="T9" fmla="*/ 1 h 82"/>
                  <a:gd name="T10" fmla="*/ 1 w 29"/>
                  <a:gd name="T11" fmla="*/ 1 h 82"/>
                  <a:gd name="T12" fmla="*/ 1 w 29"/>
                  <a:gd name="T13" fmla="*/ 1 h 82"/>
                  <a:gd name="T14" fmla="*/ 0 60000 65536"/>
                  <a:gd name="T15" fmla="*/ 0 60000 65536"/>
                  <a:gd name="T16" fmla="*/ 0 60000 65536"/>
                  <a:gd name="T17" fmla="*/ 0 60000 65536"/>
                  <a:gd name="T18" fmla="*/ 0 60000 65536"/>
                  <a:gd name="T19" fmla="*/ 0 60000 65536"/>
                  <a:gd name="T20" fmla="*/ 0 60000 65536"/>
                  <a:gd name="T21" fmla="*/ 0 w 29"/>
                  <a:gd name="T22" fmla="*/ 0 h 82"/>
                  <a:gd name="T23" fmla="*/ 29 w 29"/>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82">
                    <a:moveTo>
                      <a:pt x="13" y="81"/>
                    </a:moveTo>
                    <a:cubicBezTo>
                      <a:pt x="6" y="81"/>
                      <a:pt x="0" y="76"/>
                      <a:pt x="0" y="68"/>
                    </a:cubicBezTo>
                    <a:lnTo>
                      <a:pt x="0" y="13"/>
                    </a:lnTo>
                    <a:cubicBezTo>
                      <a:pt x="0" y="6"/>
                      <a:pt x="5" y="0"/>
                      <a:pt x="13" y="0"/>
                    </a:cubicBezTo>
                    <a:cubicBezTo>
                      <a:pt x="20" y="0"/>
                      <a:pt x="27" y="6"/>
                      <a:pt x="27" y="13"/>
                    </a:cubicBezTo>
                    <a:lnTo>
                      <a:pt x="27" y="68"/>
                    </a:lnTo>
                    <a:cubicBezTo>
                      <a:pt x="28" y="76"/>
                      <a:pt x="21" y="81"/>
                      <a:pt x="13"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5" name="任意多边形 103">
                <a:extLst>
                  <a:ext uri="{FF2B5EF4-FFF2-40B4-BE49-F238E27FC236}">
                    <a16:creationId xmlns:a16="http://schemas.microsoft.com/office/drawing/2014/main" xmlns="" id="{05AE52EB-7804-405F-8474-4EEBE88618A5}"/>
                  </a:ext>
                </a:extLst>
              </p:cNvPr>
              <p:cNvSpPr>
                <a:spLocks/>
              </p:cNvSpPr>
              <p:nvPr/>
            </p:nvSpPr>
            <p:spPr bwMode="auto">
              <a:xfrm>
                <a:off x="6933" y="21100"/>
                <a:ext cx="15" cy="48"/>
              </a:xfrm>
              <a:custGeom>
                <a:avLst/>
                <a:gdLst>
                  <a:gd name="T0" fmla="*/ 1 w 27"/>
                  <a:gd name="T1" fmla="*/ 1 h 82"/>
                  <a:gd name="T2" fmla="*/ 0 w 27"/>
                  <a:gd name="T3" fmla="*/ 1 h 82"/>
                  <a:gd name="T4" fmla="*/ 0 w 27"/>
                  <a:gd name="T5" fmla="*/ 1 h 82"/>
                  <a:gd name="T6" fmla="*/ 1 w 27"/>
                  <a:gd name="T7" fmla="*/ 0 h 82"/>
                  <a:gd name="T8" fmla="*/ 1 w 27"/>
                  <a:gd name="T9" fmla="*/ 1 h 82"/>
                  <a:gd name="T10" fmla="*/ 1 w 27"/>
                  <a:gd name="T11" fmla="*/ 1 h 82"/>
                  <a:gd name="T12" fmla="*/ 1 w 27"/>
                  <a:gd name="T13" fmla="*/ 1 h 82"/>
                  <a:gd name="T14" fmla="*/ 0 60000 65536"/>
                  <a:gd name="T15" fmla="*/ 0 60000 65536"/>
                  <a:gd name="T16" fmla="*/ 0 60000 65536"/>
                  <a:gd name="T17" fmla="*/ 0 60000 65536"/>
                  <a:gd name="T18" fmla="*/ 0 60000 65536"/>
                  <a:gd name="T19" fmla="*/ 0 60000 65536"/>
                  <a:gd name="T20" fmla="*/ 0 60000 65536"/>
                  <a:gd name="T21" fmla="*/ 0 w 27"/>
                  <a:gd name="T22" fmla="*/ 0 h 82"/>
                  <a:gd name="T23" fmla="*/ 27 w 27"/>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2">
                    <a:moveTo>
                      <a:pt x="13" y="81"/>
                    </a:moveTo>
                    <a:cubicBezTo>
                      <a:pt x="6" y="81"/>
                      <a:pt x="0" y="76"/>
                      <a:pt x="0" y="68"/>
                    </a:cubicBezTo>
                    <a:lnTo>
                      <a:pt x="0" y="13"/>
                    </a:lnTo>
                    <a:cubicBezTo>
                      <a:pt x="0" y="6"/>
                      <a:pt x="5" y="0"/>
                      <a:pt x="13" y="0"/>
                    </a:cubicBezTo>
                    <a:cubicBezTo>
                      <a:pt x="20" y="0"/>
                      <a:pt x="26" y="6"/>
                      <a:pt x="26" y="13"/>
                    </a:cubicBezTo>
                    <a:lnTo>
                      <a:pt x="26" y="68"/>
                    </a:lnTo>
                    <a:cubicBezTo>
                      <a:pt x="26" y="76"/>
                      <a:pt x="21" y="81"/>
                      <a:pt x="13"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6" name="任意多边形 104">
                <a:extLst>
                  <a:ext uri="{FF2B5EF4-FFF2-40B4-BE49-F238E27FC236}">
                    <a16:creationId xmlns:a16="http://schemas.microsoft.com/office/drawing/2014/main" xmlns="" id="{A0818561-9E68-4C4B-96AA-D5A0842C2750}"/>
                  </a:ext>
                </a:extLst>
              </p:cNvPr>
              <p:cNvSpPr>
                <a:spLocks/>
              </p:cNvSpPr>
              <p:nvPr/>
            </p:nvSpPr>
            <p:spPr bwMode="auto">
              <a:xfrm>
                <a:off x="6963" y="21100"/>
                <a:ext cx="15" cy="48"/>
              </a:xfrm>
              <a:custGeom>
                <a:avLst/>
                <a:gdLst>
                  <a:gd name="T0" fmla="*/ 1 w 27"/>
                  <a:gd name="T1" fmla="*/ 1 h 82"/>
                  <a:gd name="T2" fmla="*/ 0 w 27"/>
                  <a:gd name="T3" fmla="*/ 1 h 82"/>
                  <a:gd name="T4" fmla="*/ 0 w 27"/>
                  <a:gd name="T5" fmla="*/ 1 h 82"/>
                  <a:gd name="T6" fmla="*/ 1 w 27"/>
                  <a:gd name="T7" fmla="*/ 0 h 82"/>
                  <a:gd name="T8" fmla="*/ 1 w 27"/>
                  <a:gd name="T9" fmla="*/ 1 h 82"/>
                  <a:gd name="T10" fmla="*/ 1 w 27"/>
                  <a:gd name="T11" fmla="*/ 1 h 82"/>
                  <a:gd name="T12" fmla="*/ 1 w 27"/>
                  <a:gd name="T13" fmla="*/ 1 h 82"/>
                  <a:gd name="T14" fmla="*/ 0 60000 65536"/>
                  <a:gd name="T15" fmla="*/ 0 60000 65536"/>
                  <a:gd name="T16" fmla="*/ 0 60000 65536"/>
                  <a:gd name="T17" fmla="*/ 0 60000 65536"/>
                  <a:gd name="T18" fmla="*/ 0 60000 65536"/>
                  <a:gd name="T19" fmla="*/ 0 60000 65536"/>
                  <a:gd name="T20" fmla="*/ 0 60000 65536"/>
                  <a:gd name="T21" fmla="*/ 0 w 27"/>
                  <a:gd name="T22" fmla="*/ 0 h 82"/>
                  <a:gd name="T23" fmla="*/ 27 w 27"/>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2">
                    <a:moveTo>
                      <a:pt x="13" y="81"/>
                    </a:moveTo>
                    <a:cubicBezTo>
                      <a:pt x="5" y="81"/>
                      <a:pt x="0" y="76"/>
                      <a:pt x="0" y="68"/>
                    </a:cubicBezTo>
                    <a:lnTo>
                      <a:pt x="0" y="13"/>
                    </a:lnTo>
                    <a:cubicBezTo>
                      <a:pt x="0" y="6"/>
                      <a:pt x="5" y="0"/>
                      <a:pt x="13" y="0"/>
                    </a:cubicBezTo>
                    <a:cubicBezTo>
                      <a:pt x="20" y="0"/>
                      <a:pt x="26" y="6"/>
                      <a:pt x="26" y="13"/>
                    </a:cubicBezTo>
                    <a:lnTo>
                      <a:pt x="26" y="68"/>
                    </a:lnTo>
                    <a:cubicBezTo>
                      <a:pt x="26" y="76"/>
                      <a:pt x="20" y="81"/>
                      <a:pt x="13"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7" name="任意多边形 105">
                <a:extLst>
                  <a:ext uri="{FF2B5EF4-FFF2-40B4-BE49-F238E27FC236}">
                    <a16:creationId xmlns:a16="http://schemas.microsoft.com/office/drawing/2014/main" xmlns="" id="{A47EDB81-765C-4D70-BB0E-B09C2A7D69B4}"/>
                  </a:ext>
                </a:extLst>
              </p:cNvPr>
              <p:cNvSpPr>
                <a:spLocks/>
              </p:cNvSpPr>
              <p:nvPr/>
            </p:nvSpPr>
            <p:spPr bwMode="auto">
              <a:xfrm>
                <a:off x="8238" y="21135"/>
                <a:ext cx="157" cy="88"/>
              </a:xfrm>
              <a:custGeom>
                <a:avLst/>
                <a:gdLst>
                  <a:gd name="T0" fmla="*/ 1 w 276"/>
                  <a:gd name="T1" fmla="*/ 1 h 153"/>
                  <a:gd name="T2" fmla="*/ 1 w 276"/>
                  <a:gd name="T3" fmla="*/ 1 h 153"/>
                  <a:gd name="T4" fmla="*/ 1 w 276"/>
                  <a:gd name="T5" fmla="*/ 1 h 153"/>
                  <a:gd name="T6" fmla="*/ 1 w 276"/>
                  <a:gd name="T7" fmla="*/ 0 h 153"/>
                  <a:gd name="T8" fmla="*/ 1 w 276"/>
                  <a:gd name="T9" fmla="*/ 1 h 153"/>
                  <a:gd name="T10" fmla="*/ 1 w 276"/>
                  <a:gd name="T11" fmla="*/ 1 h 153"/>
                  <a:gd name="T12" fmla="*/ 1 w 276"/>
                  <a:gd name="T13" fmla="*/ 1 h 153"/>
                  <a:gd name="T14" fmla="*/ 1 w 276"/>
                  <a:gd name="T15" fmla="*/ 1 h 153"/>
                  <a:gd name="T16" fmla="*/ 1 w 276"/>
                  <a:gd name="T17" fmla="*/ 1 h 153"/>
                  <a:gd name="T18" fmla="*/ 1 w 276"/>
                  <a:gd name="T19" fmla="*/ 1 h 153"/>
                  <a:gd name="T20" fmla="*/ 1 w 276"/>
                  <a:gd name="T21" fmla="*/ 1 h 153"/>
                  <a:gd name="T22" fmla="*/ 1 w 276"/>
                  <a:gd name="T23" fmla="*/ 1 h 1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153"/>
                  <a:gd name="T38" fmla="*/ 276 w 276"/>
                  <a:gd name="T39" fmla="*/ 153 h 1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153">
                    <a:moveTo>
                      <a:pt x="138" y="152"/>
                    </a:moveTo>
                    <a:cubicBezTo>
                      <a:pt x="85" y="152"/>
                      <a:pt x="36" y="128"/>
                      <a:pt x="4" y="85"/>
                    </a:cubicBezTo>
                    <a:cubicBezTo>
                      <a:pt x="0" y="79"/>
                      <a:pt x="0" y="73"/>
                      <a:pt x="4" y="68"/>
                    </a:cubicBezTo>
                    <a:cubicBezTo>
                      <a:pt x="36" y="24"/>
                      <a:pt x="85" y="0"/>
                      <a:pt x="138" y="0"/>
                    </a:cubicBezTo>
                    <a:cubicBezTo>
                      <a:pt x="190" y="0"/>
                      <a:pt x="240" y="24"/>
                      <a:pt x="272" y="68"/>
                    </a:cubicBezTo>
                    <a:cubicBezTo>
                      <a:pt x="275" y="73"/>
                      <a:pt x="275" y="79"/>
                      <a:pt x="272" y="85"/>
                    </a:cubicBezTo>
                    <a:cubicBezTo>
                      <a:pt x="240" y="128"/>
                      <a:pt x="190" y="152"/>
                      <a:pt x="138" y="152"/>
                    </a:cubicBezTo>
                    <a:close/>
                    <a:moveTo>
                      <a:pt x="32" y="77"/>
                    </a:moveTo>
                    <a:cubicBezTo>
                      <a:pt x="58" y="107"/>
                      <a:pt x="96" y="126"/>
                      <a:pt x="138" y="126"/>
                    </a:cubicBezTo>
                    <a:cubicBezTo>
                      <a:pt x="179" y="126"/>
                      <a:pt x="217" y="109"/>
                      <a:pt x="243" y="77"/>
                    </a:cubicBezTo>
                    <a:cubicBezTo>
                      <a:pt x="217" y="47"/>
                      <a:pt x="179" y="28"/>
                      <a:pt x="138" y="28"/>
                    </a:cubicBezTo>
                    <a:cubicBezTo>
                      <a:pt x="96" y="28"/>
                      <a:pt x="58" y="47"/>
                      <a:pt x="32" y="77"/>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8" name="任意多边形 106">
                <a:extLst>
                  <a:ext uri="{FF2B5EF4-FFF2-40B4-BE49-F238E27FC236}">
                    <a16:creationId xmlns:a16="http://schemas.microsoft.com/office/drawing/2014/main" xmlns="" id="{C2AB2872-F2F6-4B8D-83DF-5BA3D4B39515}"/>
                  </a:ext>
                </a:extLst>
              </p:cNvPr>
              <p:cNvSpPr>
                <a:spLocks/>
              </p:cNvSpPr>
              <p:nvPr/>
            </p:nvSpPr>
            <p:spPr bwMode="auto">
              <a:xfrm>
                <a:off x="8310" y="21073"/>
                <a:ext cx="15" cy="80"/>
              </a:xfrm>
              <a:custGeom>
                <a:avLst/>
                <a:gdLst>
                  <a:gd name="T0" fmla="*/ 1 w 28"/>
                  <a:gd name="T1" fmla="*/ 1 h 139"/>
                  <a:gd name="T2" fmla="*/ 0 w 28"/>
                  <a:gd name="T3" fmla="*/ 1 h 139"/>
                  <a:gd name="T4" fmla="*/ 0 w 28"/>
                  <a:gd name="T5" fmla="*/ 1 h 139"/>
                  <a:gd name="T6" fmla="*/ 1 w 28"/>
                  <a:gd name="T7" fmla="*/ 0 h 139"/>
                  <a:gd name="T8" fmla="*/ 1 w 28"/>
                  <a:gd name="T9" fmla="*/ 1 h 139"/>
                  <a:gd name="T10" fmla="*/ 1 w 28"/>
                  <a:gd name="T11" fmla="*/ 1 h 139"/>
                  <a:gd name="T12" fmla="*/ 1 w 28"/>
                  <a:gd name="T13" fmla="*/ 1 h 139"/>
                  <a:gd name="T14" fmla="*/ 0 60000 65536"/>
                  <a:gd name="T15" fmla="*/ 0 60000 65536"/>
                  <a:gd name="T16" fmla="*/ 0 60000 65536"/>
                  <a:gd name="T17" fmla="*/ 0 60000 65536"/>
                  <a:gd name="T18" fmla="*/ 0 60000 65536"/>
                  <a:gd name="T19" fmla="*/ 0 60000 65536"/>
                  <a:gd name="T20" fmla="*/ 0 60000 65536"/>
                  <a:gd name="T21" fmla="*/ 0 w 28"/>
                  <a:gd name="T22" fmla="*/ 0 h 139"/>
                  <a:gd name="T23" fmla="*/ 28 w 28"/>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39">
                    <a:moveTo>
                      <a:pt x="14" y="138"/>
                    </a:moveTo>
                    <a:cubicBezTo>
                      <a:pt x="6" y="138"/>
                      <a:pt x="0" y="132"/>
                      <a:pt x="0" y="125"/>
                    </a:cubicBezTo>
                    <a:lnTo>
                      <a:pt x="0" y="13"/>
                    </a:lnTo>
                    <a:cubicBezTo>
                      <a:pt x="0" y="6"/>
                      <a:pt x="6" y="0"/>
                      <a:pt x="14" y="0"/>
                    </a:cubicBezTo>
                    <a:cubicBezTo>
                      <a:pt x="21" y="0"/>
                      <a:pt x="27" y="6"/>
                      <a:pt x="27" y="13"/>
                    </a:cubicBezTo>
                    <a:lnTo>
                      <a:pt x="27" y="125"/>
                    </a:lnTo>
                    <a:cubicBezTo>
                      <a:pt x="27" y="132"/>
                      <a:pt x="21" y="138"/>
                      <a:pt x="14" y="138"/>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39" name="任意多边形 107">
                <a:extLst>
                  <a:ext uri="{FF2B5EF4-FFF2-40B4-BE49-F238E27FC236}">
                    <a16:creationId xmlns:a16="http://schemas.microsoft.com/office/drawing/2014/main" xmlns="" id="{36898FE2-120E-480C-B6AE-7EAD157A8CF4}"/>
                  </a:ext>
                </a:extLst>
              </p:cNvPr>
              <p:cNvSpPr>
                <a:spLocks/>
              </p:cNvSpPr>
              <p:nvPr/>
            </p:nvSpPr>
            <p:spPr bwMode="auto">
              <a:xfrm>
                <a:off x="8223" y="21135"/>
                <a:ext cx="35" cy="50"/>
              </a:xfrm>
              <a:custGeom>
                <a:avLst/>
                <a:gdLst>
                  <a:gd name="T0" fmla="*/ 1 w 60"/>
                  <a:gd name="T1" fmla="*/ 1 h 90"/>
                  <a:gd name="T2" fmla="*/ 1 w 60"/>
                  <a:gd name="T3" fmla="*/ 1 h 90"/>
                  <a:gd name="T4" fmla="*/ 1 w 60"/>
                  <a:gd name="T5" fmla="*/ 1 h 90"/>
                  <a:gd name="T6" fmla="*/ 1 w 60"/>
                  <a:gd name="T7" fmla="*/ 1 h 90"/>
                  <a:gd name="T8" fmla="*/ 1 w 60"/>
                  <a:gd name="T9" fmla="*/ 1 h 90"/>
                  <a:gd name="T10" fmla="*/ 1 w 60"/>
                  <a:gd name="T11" fmla="*/ 1 h 90"/>
                  <a:gd name="T12" fmla="*/ 1 w 60"/>
                  <a:gd name="T13" fmla="*/ 1 h 90"/>
                  <a:gd name="T14" fmla="*/ 1 w 60"/>
                  <a:gd name="T15" fmla="*/ 1 h 90"/>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90"/>
                  <a:gd name="T26" fmla="*/ 60 w 60"/>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90">
                    <a:moveTo>
                      <a:pt x="42" y="89"/>
                    </a:moveTo>
                    <a:cubicBezTo>
                      <a:pt x="38" y="89"/>
                      <a:pt x="34" y="87"/>
                      <a:pt x="31" y="84"/>
                    </a:cubicBezTo>
                    <a:cubicBezTo>
                      <a:pt x="16" y="65"/>
                      <a:pt x="6" y="42"/>
                      <a:pt x="2" y="19"/>
                    </a:cubicBezTo>
                    <a:cubicBezTo>
                      <a:pt x="0" y="12"/>
                      <a:pt x="6" y="4"/>
                      <a:pt x="14" y="2"/>
                    </a:cubicBezTo>
                    <a:cubicBezTo>
                      <a:pt x="21" y="0"/>
                      <a:pt x="29" y="6"/>
                      <a:pt x="31" y="14"/>
                    </a:cubicBezTo>
                    <a:cubicBezTo>
                      <a:pt x="34" y="33"/>
                      <a:pt x="42" y="51"/>
                      <a:pt x="55" y="68"/>
                    </a:cubicBezTo>
                    <a:cubicBezTo>
                      <a:pt x="59" y="74"/>
                      <a:pt x="59" y="84"/>
                      <a:pt x="51" y="87"/>
                    </a:cubicBezTo>
                    <a:cubicBezTo>
                      <a:pt x="48" y="89"/>
                      <a:pt x="46" y="89"/>
                      <a:pt x="42" y="8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0" name="任意多边形 108">
                <a:extLst>
                  <a:ext uri="{FF2B5EF4-FFF2-40B4-BE49-F238E27FC236}">
                    <a16:creationId xmlns:a16="http://schemas.microsoft.com/office/drawing/2014/main" xmlns="" id="{55D44913-7BC2-4B57-9A8C-0FDF2E69590D}"/>
                  </a:ext>
                </a:extLst>
              </p:cNvPr>
              <p:cNvSpPr>
                <a:spLocks/>
              </p:cNvSpPr>
              <p:nvPr/>
            </p:nvSpPr>
            <p:spPr bwMode="auto">
              <a:xfrm>
                <a:off x="8378" y="21135"/>
                <a:ext cx="35" cy="50"/>
              </a:xfrm>
              <a:custGeom>
                <a:avLst/>
                <a:gdLst>
                  <a:gd name="T0" fmla="*/ 1 w 60"/>
                  <a:gd name="T1" fmla="*/ 1 h 90"/>
                  <a:gd name="T2" fmla="*/ 1 w 60"/>
                  <a:gd name="T3" fmla="*/ 1 h 90"/>
                  <a:gd name="T4" fmla="*/ 1 w 60"/>
                  <a:gd name="T5" fmla="*/ 1 h 90"/>
                  <a:gd name="T6" fmla="*/ 1 w 60"/>
                  <a:gd name="T7" fmla="*/ 1 h 90"/>
                  <a:gd name="T8" fmla="*/ 1 w 60"/>
                  <a:gd name="T9" fmla="*/ 1 h 90"/>
                  <a:gd name="T10" fmla="*/ 1 w 60"/>
                  <a:gd name="T11" fmla="*/ 1 h 90"/>
                  <a:gd name="T12" fmla="*/ 1 w 60"/>
                  <a:gd name="T13" fmla="*/ 1 h 90"/>
                  <a:gd name="T14" fmla="*/ 1 w 60"/>
                  <a:gd name="T15" fmla="*/ 1 h 90"/>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90"/>
                  <a:gd name="T26" fmla="*/ 60 w 60"/>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90">
                    <a:moveTo>
                      <a:pt x="15" y="89"/>
                    </a:moveTo>
                    <a:cubicBezTo>
                      <a:pt x="11" y="89"/>
                      <a:pt x="10" y="89"/>
                      <a:pt x="8" y="87"/>
                    </a:cubicBezTo>
                    <a:cubicBezTo>
                      <a:pt x="2" y="84"/>
                      <a:pt x="0" y="74"/>
                      <a:pt x="4" y="68"/>
                    </a:cubicBezTo>
                    <a:cubicBezTo>
                      <a:pt x="15" y="51"/>
                      <a:pt x="25" y="34"/>
                      <a:pt x="28" y="14"/>
                    </a:cubicBezTo>
                    <a:cubicBezTo>
                      <a:pt x="30" y="6"/>
                      <a:pt x="38" y="0"/>
                      <a:pt x="45" y="2"/>
                    </a:cubicBezTo>
                    <a:cubicBezTo>
                      <a:pt x="53" y="4"/>
                      <a:pt x="59" y="12"/>
                      <a:pt x="57" y="19"/>
                    </a:cubicBezTo>
                    <a:cubicBezTo>
                      <a:pt x="51" y="44"/>
                      <a:pt x="42" y="65"/>
                      <a:pt x="28" y="84"/>
                    </a:cubicBezTo>
                    <a:cubicBezTo>
                      <a:pt x="23" y="87"/>
                      <a:pt x="19" y="89"/>
                      <a:pt x="15" y="8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1" name="任意多边形 109">
                <a:extLst>
                  <a:ext uri="{FF2B5EF4-FFF2-40B4-BE49-F238E27FC236}">
                    <a16:creationId xmlns:a16="http://schemas.microsoft.com/office/drawing/2014/main" xmlns="" id="{07543260-4DCB-497E-87D1-21C8B8D4D8C3}"/>
                  </a:ext>
                </a:extLst>
              </p:cNvPr>
              <p:cNvSpPr>
                <a:spLocks/>
              </p:cNvSpPr>
              <p:nvPr/>
            </p:nvSpPr>
            <p:spPr bwMode="auto">
              <a:xfrm>
                <a:off x="8223" y="21033"/>
                <a:ext cx="190" cy="122"/>
              </a:xfrm>
              <a:custGeom>
                <a:avLst/>
                <a:gdLst>
                  <a:gd name="T0" fmla="*/ 1 w 334"/>
                  <a:gd name="T1" fmla="*/ 1 h 215"/>
                  <a:gd name="T2" fmla="*/ 1 w 334"/>
                  <a:gd name="T3" fmla="*/ 1 h 215"/>
                  <a:gd name="T4" fmla="*/ 1 w 334"/>
                  <a:gd name="T5" fmla="*/ 1 h 215"/>
                  <a:gd name="T6" fmla="*/ 1 w 334"/>
                  <a:gd name="T7" fmla="*/ 1 h 215"/>
                  <a:gd name="T8" fmla="*/ 1 w 334"/>
                  <a:gd name="T9" fmla="*/ 1 h 215"/>
                  <a:gd name="T10" fmla="*/ 1 w 334"/>
                  <a:gd name="T11" fmla="*/ 1 h 215"/>
                  <a:gd name="T12" fmla="*/ 1 w 334"/>
                  <a:gd name="T13" fmla="*/ 1 h 215"/>
                  <a:gd name="T14" fmla="*/ 1 w 334"/>
                  <a:gd name="T15" fmla="*/ 1 h 215"/>
                  <a:gd name="T16" fmla="*/ 1 w 334"/>
                  <a:gd name="T17" fmla="*/ 1 h 215"/>
                  <a:gd name="T18" fmla="*/ 0 w 334"/>
                  <a:gd name="T19" fmla="*/ 1 h 215"/>
                  <a:gd name="T20" fmla="*/ 1 w 334"/>
                  <a:gd name="T21" fmla="*/ 0 h 215"/>
                  <a:gd name="T22" fmla="*/ 1 w 334"/>
                  <a:gd name="T23" fmla="*/ 1 h 215"/>
                  <a:gd name="T24" fmla="*/ 1 w 334"/>
                  <a:gd name="T25" fmla="*/ 1 h 215"/>
                  <a:gd name="T26" fmla="*/ 1 w 334"/>
                  <a:gd name="T27" fmla="*/ 1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4"/>
                  <a:gd name="T43" fmla="*/ 0 h 215"/>
                  <a:gd name="T44" fmla="*/ 334 w 334"/>
                  <a:gd name="T45" fmla="*/ 215 h 2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4" h="215">
                    <a:moveTo>
                      <a:pt x="314" y="212"/>
                    </a:moveTo>
                    <a:lnTo>
                      <a:pt x="312" y="212"/>
                    </a:lnTo>
                    <a:cubicBezTo>
                      <a:pt x="304" y="210"/>
                      <a:pt x="299" y="202"/>
                      <a:pt x="300" y="195"/>
                    </a:cubicBezTo>
                    <a:cubicBezTo>
                      <a:pt x="302" y="185"/>
                      <a:pt x="304" y="176"/>
                      <a:pt x="304" y="166"/>
                    </a:cubicBezTo>
                    <a:cubicBezTo>
                      <a:pt x="304" y="91"/>
                      <a:pt x="242" y="29"/>
                      <a:pt x="167" y="29"/>
                    </a:cubicBezTo>
                    <a:cubicBezTo>
                      <a:pt x="91" y="29"/>
                      <a:pt x="29" y="91"/>
                      <a:pt x="29" y="166"/>
                    </a:cubicBezTo>
                    <a:cubicBezTo>
                      <a:pt x="29" y="176"/>
                      <a:pt x="31" y="185"/>
                      <a:pt x="33" y="195"/>
                    </a:cubicBezTo>
                    <a:cubicBezTo>
                      <a:pt x="34" y="202"/>
                      <a:pt x="29" y="210"/>
                      <a:pt x="21" y="212"/>
                    </a:cubicBezTo>
                    <a:cubicBezTo>
                      <a:pt x="14" y="214"/>
                      <a:pt x="6" y="208"/>
                      <a:pt x="4" y="200"/>
                    </a:cubicBezTo>
                    <a:cubicBezTo>
                      <a:pt x="2" y="189"/>
                      <a:pt x="0" y="178"/>
                      <a:pt x="0" y="166"/>
                    </a:cubicBezTo>
                    <a:cubicBezTo>
                      <a:pt x="0" y="74"/>
                      <a:pt x="74" y="0"/>
                      <a:pt x="167" y="0"/>
                    </a:cubicBezTo>
                    <a:cubicBezTo>
                      <a:pt x="259" y="0"/>
                      <a:pt x="333" y="74"/>
                      <a:pt x="333" y="166"/>
                    </a:cubicBezTo>
                    <a:cubicBezTo>
                      <a:pt x="333" y="178"/>
                      <a:pt x="331" y="189"/>
                      <a:pt x="329" y="200"/>
                    </a:cubicBezTo>
                    <a:cubicBezTo>
                      <a:pt x="327" y="206"/>
                      <a:pt x="319" y="212"/>
                      <a:pt x="314" y="212"/>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2" name="任意多边形 110">
                <a:extLst>
                  <a:ext uri="{FF2B5EF4-FFF2-40B4-BE49-F238E27FC236}">
                    <a16:creationId xmlns:a16="http://schemas.microsoft.com/office/drawing/2014/main" xmlns="" id="{651FD178-49F5-41D9-9FA1-266EB3B2795C}"/>
                  </a:ext>
                </a:extLst>
              </p:cNvPr>
              <p:cNvSpPr>
                <a:spLocks/>
              </p:cNvSpPr>
              <p:nvPr/>
            </p:nvSpPr>
            <p:spPr bwMode="auto">
              <a:xfrm>
                <a:off x="8393" y="21138"/>
                <a:ext cx="15" cy="17"/>
              </a:xfrm>
              <a:custGeom>
                <a:avLst/>
                <a:gdLst>
                  <a:gd name="T0" fmla="*/ 1 w 28"/>
                  <a:gd name="T1" fmla="*/ 1 h 30"/>
                  <a:gd name="T2" fmla="*/ 1 w 28"/>
                  <a:gd name="T3" fmla="*/ 1 h 30"/>
                  <a:gd name="T4" fmla="*/ 0 w 28"/>
                  <a:gd name="T5" fmla="*/ 1 h 30"/>
                  <a:gd name="T6" fmla="*/ 1 w 28"/>
                  <a:gd name="T7" fmla="*/ 1 h 30"/>
                  <a:gd name="T8" fmla="*/ 1 w 28"/>
                  <a:gd name="T9" fmla="*/ 1 h 30"/>
                  <a:gd name="T10" fmla="*/ 1 w 28"/>
                  <a:gd name="T11" fmla="*/ 1 h 30"/>
                  <a:gd name="T12" fmla="*/ 1 w 28"/>
                  <a:gd name="T13" fmla="*/ 1 h 30"/>
                  <a:gd name="T14" fmla="*/ 1 w 28"/>
                  <a:gd name="T15" fmla="*/ 1 h 3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30"/>
                  <a:gd name="T26" fmla="*/ 28 w 28"/>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30">
                    <a:moveTo>
                      <a:pt x="14" y="29"/>
                    </a:moveTo>
                    <a:cubicBezTo>
                      <a:pt x="10" y="29"/>
                      <a:pt x="6" y="27"/>
                      <a:pt x="4" y="25"/>
                    </a:cubicBezTo>
                    <a:cubicBezTo>
                      <a:pt x="2" y="23"/>
                      <a:pt x="0" y="19"/>
                      <a:pt x="0" y="15"/>
                    </a:cubicBezTo>
                    <a:cubicBezTo>
                      <a:pt x="0" y="12"/>
                      <a:pt x="2" y="8"/>
                      <a:pt x="4" y="6"/>
                    </a:cubicBezTo>
                    <a:cubicBezTo>
                      <a:pt x="10" y="0"/>
                      <a:pt x="19" y="0"/>
                      <a:pt x="23" y="6"/>
                    </a:cubicBezTo>
                    <a:cubicBezTo>
                      <a:pt x="25" y="8"/>
                      <a:pt x="27" y="12"/>
                      <a:pt x="27" y="15"/>
                    </a:cubicBezTo>
                    <a:cubicBezTo>
                      <a:pt x="27" y="19"/>
                      <a:pt x="25" y="23"/>
                      <a:pt x="23" y="25"/>
                    </a:cubicBezTo>
                    <a:cubicBezTo>
                      <a:pt x="21" y="27"/>
                      <a:pt x="17" y="29"/>
                      <a:pt x="14" y="2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3" name="任意多边形 111">
                <a:extLst>
                  <a:ext uri="{FF2B5EF4-FFF2-40B4-BE49-F238E27FC236}">
                    <a16:creationId xmlns:a16="http://schemas.microsoft.com/office/drawing/2014/main" xmlns="" id="{0EA4DDFC-CEA3-4AD3-8AA3-1390047BE3F4}"/>
                  </a:ext>
                </a:extLst>
              </p:cNvPr>
              <p:cNvSpPr>
                <a:spLocks/>
              </p:cNvSpPr>
              <p:nvPr/>
            </p:nvSpPr>
            <p:spPr bwMode="auto">
              <a:xfrm>
                <a:off x="8248" y="21105"/>
                <a:ext cx="137" cy="30"/>
              </a:xfrm>
              <a:custGeom>
                <a:avLst/>
                <a:gdLst>
                  <a:gd name="T0" fmla="*/ 1 w 242"/>
                  <a:gd name="T1" fmla="*/ 1 h 54"/>
                  <a:gd name="T2" fmla="*/ 1 w 242"/>
                  <a:gd name="T3" fmla="*/ 1 h 54"/>
                  <a:gd name="T4" fmla="*/ 1 w 242"/>
                  <a:gd name="T5" fmla="*/ 1 h 54"/>
                  <a:gd name="T6" fmla="*/ 1 w 242"/>
                  <a:gd name="T7" fmla="*/ 1 h 54"/>
                  <a:gd name="T8" fmla="*/ 1 w 242"/>
                  <a:gd name="T9" fmla="*/ 1 h 54"/>
                  <a:gd name="T10" fmla="*/ 1 w 242"/>
                  <a:gd name="T11" fmla="*/ 1 h 54"/>
                  <a:gd name="T12" fmla="*/ 1 w 242"/>
                  <a:gd name="T13" fmla="*/ 1 h 54"/>
                  <a:gd name="T14" fmla="*/ 1 w 242"/>
                  <a:gd name="T15" fmla="*/ 1 h 54"/>
                  <a:gd name="T16" fmla="*/ 1 w 242"/>
                  <a:gd name="T17" fmla="*/ 1 h 54"/>
                  <a:gd name="T18" fmla="*/ 1 w 242"/>
                  <a:gd name="T19" fmla="*/ 1 h 54"/>
                  <a:gd name="T20" fmla="*/ 1 w 242"/>
                  <a:gd name="T21" fmla="*/ 1 h 54"/>
                  <a:gd name="T22" fmla="*/ 1 w 242"/>
                  <a:gd name="T23" fmla="*/ 1 h 54"/>
                  <a:gd name="T24" fmla="*/ 1 w 242"/>
                  <a:gd name="T25" fmla="*/ 1 h 54"/>
                  <a:gd name="T26" fmla="*/ 1 w 242"/>
                  <a:gd name="T27" fmla="*/ 1 h 54"/>
                  <a:gd name="T28" fmla="*/ 1 w 242"/>
                  <a:gd name="T29" fmla="*/ 1 h 54"/>
                  <a:gd name="T30" fmla="*/ 1 w 242"/>
                  <a:gd name="T31" fmla="*/ 1 h 54"/>
                  <a:gd name="T32" fmla="*/ 1 w 242"/>
                  <a:gd name="T33" fmla="*/ 1 h 54"/>
                  <a:gd name="T34" fmla="*/ 1 w 242"/>
                  <a:gd name="T35" fmla="*/ 1 h 54"/>
                  <a:gd name="T36" fmla="*/ 1 w 242"/>
                  <a:gd name="T37" fmla="*/ 1 h 54"/>
                  <a:gd name="T38" fmla="*/ 1 w 242"/>
                  <a:gd name="T39" fmla="*/ 1 h 54"/>
                  <a:gd name="T40" fmla="*/ 1 w 242"/>
                  <a:gd name="T41" fmla="*/ 1 h 54"/>
                  <a:gd name="T42" fmla="*/ 1 w 242"/>
                  <a:gd name="T43" fmla="*/ 1 h 54"/>
                  <a:gd name="T44" fmla="*/ 1 w 242"/>
                  <a:gd name="T45" fmla="*/ 1 h 54"/>
                  <a:gd name="T46" fmla="*/ 1 w 242"/>
                  <a:gd name="T47" fmla="*/ 1 h 54"/>
                  <a:gd name="T48" fmla="*/ 1 w 242"/>
                  <a:gd name="T49" fmla="*/ 1 h 54"/>
                  <a:gd name="T50" fmla="*/ 1 w 242"/>
                  <a:gd name="T51" fmla="*/ 1 h 54"/>
                  <a:gd name="T52" fmla="*/ 1 w 242"/>
                  <a:gd name="T53" fmla="*/ 1 h 54"/>
                  <a:gd name="T54" fmla="*/ 1 w 242"/>
                  <a:gd name="T55" fmla="*/ 1 h 54"/>
                  <a:gd name="T56" fmla="*/ 1 w 242"/>
                  <a:gd name="T57" fmla="*/ 1 h 54"/>
                  <a:gd name="T58" fmla="*/ 1 w 242"/>
                  <a:gd name="T59" fmla="*/ 1 h 54"/>
                  <a:gd name="T60" fmla="*/ 1 w 242"/>
                  <a:gd name="T61" fmla="*/ 1 h 54"/>
                  <a:gd name="T62" fmla="*/ 1 w 242"/>
                  <a:gd name="T63" fmla="*/ 1 h 54"/>
                  <a:gd name="T64" fmla="*/ 1 w 242"/>
                  <a:gd name="T65" fmla="*/ 1 h 54"/>
                  <a:gd name="T66" fmla="*/ 1 w 242"/>
                  <a:gd name="T67" fmla="*/ 1 h 54"/>
                  <a:gd name="T68" fmla="*/ 1 w 242"/>
                  <a:gd name="T69" fmla="*/ 1 h 54"/>
                  <a:gd name="T70" fmla="*/ 1 w 242"/>
                  <a:gd name="T71" fmla="*/ 1 h 54"/>
                  <a:gd name="T72" fmla="*/ 1 w 242"/>
                  <a:gd name="T73" fmla="*/ 1 h 54"/>
                  <a:gd name="T74" fmla="*/ 1 w 242"/>
                  <a:gd name="T75" fmla="*/ 1 h 54"/>
                  <a:gd name="T76" fmla="*/ 1 w 242"/>
                  <a:gd name="T77" fmla="*/ 1 h 54"/>
                  <a:gd name="T78" fmla="*/ 1 w 242"/>
                  <a:gd name="T79" fmla="*/ 1 h 54"/>
                  <a:gd name="T80" fmla="*/ 1 w 242"/>
                  <a:gd name="T81" fmla="*/ 1 h 54"/>
                  <a:gd name="T82" fmla="*/ 1 w 242"/>
                  <a:gd name="T83" fmla="*/ 0 h 54"/>
                  <a:gd name="T84" fmla="*/ 1 w 242"/>
                  <a:gd name="T85" fmla="*/ 0 h 54"/>
                  <a:gd name="T86" fmla="*/ 1 w 242"/>
                  <a:gd name="T87" fmla="*/ 1 h 54"/>
                  <a:gd name="T88" fmla="*/ 1 w 242"/>
                  <a:gd name="T89" fmla="*/ 1 h 54"/>
                  <a:gd name="T90" fmla="*/ 1 w 242"/>
                  <a:gd name="T91" fmla="*/ 1 h 54"/>
                  <a:gd name="T92" fmla="*/ 1 w 242"/>
                  <a:gd name="T93" fmla="*/ 1 h 54"/>
                  <a:gd name="T94" fmla="*/ 1 w 242"/>
                  <a:gd name="T95" fmla="*/ 1 h 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2"/>
                  <a:gd name="T145" fmla="*/ 0 h 54"/>
                  <a:gd name="T146" fmla="*/ 242 w 242"/>
                  <a:gd name="T147" fmla="*/ 54 h 5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2" h="54">
                    <a:moveTo>
                      <a:pt x="219" y="51"/>
                    </a:moveTo>
                    <a:cubicBezTo>
                      <a:pt x="211" y="47"/>
                      <a:pt x="209" y="39"/>
                      <a:pt x="213" y="32"/>
                    </a:cubicBezTo>
                    <a:cubicBezTo>
                      <a:pt x="217" y="24"/>
                      <a:pt x="224" y="22"/>
                      <a:pt x="232" y="26"/>
                    </a:cubicBezTo>
                    <a:cubicBezTo>
                      <a:pt x="239" y="30"/>
                      <a:pt x="241" y="38"/>
                      <a:pt x="238" y="45"/>
                    </a:cubicBezTo>
                    <a:cubicBezTo>
                      <a:pt x="236" y="49"/>
                      <a:pt x="230" y="53"/>
                      <a:pt x="224" y="53"/>
                    </a:cubicBezTo>
                    <a:cubicBezTo>
                      <a:pt x="223" y="53"/>
                      <a:pt x="221" y="53"/>
                      <a:pt x="219" y="51"/>
                    </a:cubicBezTo>
                    <a:close/>
                    <a:moveTo>
                      <a:pt x="4" y="45"/>
                    </a:moveTo>
                    <a:cubicBezTo>
                      <a:pt x="0" y="38"/>
                      <a:pt x="2" y="30"/>
                      <a:pt x="9" y="26"/>
                    </a:cubicBezTo>
                    <a:cubicBezTo>
                      <a:pt x="17" y="22"/>
                      <a:pt x="24" y="24"/>
                      <a:pt x="28" y="32"/>
                    </a:cubicBezTo>
                    <a:cubicBezTo>
                      <a:pt x="32" y="39"/>
                      <a:pt x="30" y="47"/>
                      <a:pt x="22" y="51"/>
                    </a:cubicBezTo>
                    <a:cubicBezTo>
                      <a:pt x="21" y="53"/>
                      <a:pt x="19" y="53"/>
                      <a:pt x="15" y="53"/>
                    </a:cubicBezTo>
                    <a:cubicBezTo>
                      <a:pt x="11" y="53"/>
                      <a:pt x="6" y="51"/>
                      <a:pt x="4" y="45"/>
                    </a:cubicBezTo>
                    <a:close/>
                    <a:moveTo>
                      <a:pt x="172" y="32"/>
                    </a:moveTo>
                    <a:cubicBezTo>
                      <a:pt x="164" y="30"/>
                      <a:pt x="160" y="22"/>
                      <a:pt x="162" y="15"/>
                    </a:cubicBezTo>
                    <a:cubicBezTo>
                      <a:pt x="164" y="7"/>
                      <a:pt x="172" y="4"/>
                      <a:pt x="179" y="5"/>
                    </a:cubicBezTo>
                    <a:cubicBezTo>
                      <a:pt x="187" y="7"/>
                      <a:pt x="190" y="15"/>
                      <a:pt x="189" y="22"/>
                    </a:cubicBezTo>
                    <a:cubicBezTo>
                      <a:pt x="187" y="28"/>
                      <a:pt x="181" y="34"/>
                      <a:pt x="175" y="34"/>
                    </a:cubicBezTo>
                    <a:cubicBezTo>
                      <a:pt x="173" y="34"/>
                      <a:pt x="172" y="34"/>
                      <a:pt x="172" y="32"/>
                    </a:cubicBezTo>
                    <a:close/>
                    <a:moveTo>
                      <a:pt x="53" y="22"/>
                    </a:moveTo>
                    <a:cubicBezTo>
                      <a:pt x="51" y="15"/>
                      <a:pt x="55" y="7"/>
                      <a:pt x="62" y="5"/>
                    </a:cubicBezTo>
                    <a:cubicBezTo>
                      <a:pt x="70" y="4"/>
                      <a:pt x="77" y="7"/>
                      <a:pt x="79" y="15"/>
                    </a:cubicBezTo>
                    <a:cubicBezTo>
                      <a:pt x="81" y="22"/>
                      <a:pt x="77" y="30"/>
                      <a:pt x="70" y="32"/>
                    </a:cubicBezTo>
                    <a:cubicBezTo>
                      <a:pt x="68" y="32"/>
                      <a:pt x="68" y="32"/>
                      <a:pt x="66" y="32"/>
                    </a:cubicBezTo>
                    <a:cubicBezTo>
                      <a:pt x="60" y="34"/>
                      <a:pt x="55" y="28"/>
                      <a:pt x="53" y="22"/>
                    </a:cubicBezTo>
                    <a:close/>
                    <a:moveTo>
                      <a:pt x="107" y="13"/>
                    </a:moveTo>
                    <a:cubicBezTo>
                      <a:pt x="107" y="5"/>
                      <a:pt x="113" y="0"/>
                      <a:pt x="121" y="0"/>
                    </a:cubicBezTo>
                    <a:cubicBezTo>
                      <a:pt x="128" y="0"/>
                      <a:pt x="134" y="5"/>
                      <a:pt x="134" y="13"/>
                    </a:cubicBezTo>
                    <a:cubicBezTo>
                      <a:pt x="134" y="21"/>
                      <a:pt x="128" y="26"/>
                      <a:pt x="121" y="26"/>
                    </a:cubicBezTo>
                    <a:cubicBezTo>
                      <a:pt x="113" y="26"/>
                      <a:pt x="107" y="21"/>
                      <a:pt x="107" y="13"/>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4" name="任意多边形 112">
                <a:extLst>
                  <a:ext uri="{FF2B5EF4-FFF2-40B4-BE49-F238E27FC236}">
                    <a16:creationId xmlns:a16="http://schemas.microsoft.com/office/drawing/2014/main" xmlns="" id="{1B8D51F3-B61A-40E7-B8E5-20F81EF1E4E4}"/>
                  </a:ext>
                </a:extLst>
              </p:cNvPr>
              <p:cNvSpPr>
                <a:spLocks/>
              </p:cNvSpPr>
              <p:nvPr/>
            </p:nvSpPr>
            <p:spPr bwMode="auto">
              <a:xfrm>
                <a:off x="8225" y="21138"/>
                <a:ext cx="15" cy="17"/>
              </a:xfrm>
              <a:custGeom>
                <a:avLst/>
                <a:gdLst>
                  <a:gd name="T0" fmla="*/ 1 w 28"/>
                  <a:gd name="T1" fmla="*/ 1 h 30"/>
                  <a:gd name="T2" fmla="*/ 1 w 28"/>
                  <a:gd name="T3" fmla="*/ 1 h 30"/>
                  <a:gd name="T4" fmla="*/ 0 w 28"/>
                  <a:gd name="T5" fmla="*/ 1 h 30"/>
                  <a:gd name="T6" fmla="*/ 1 w 28"/>
                  <a:gd name="T7" fmla="*/ 1 h 30"/>
                  <a:gd name="T8" fmla="*/ 1 w 28"/>
                  <a:gd name="T9" fmla="*/ 1 h 30"/>
                  <a:gd name="T10" fmla="*/ 1 w 28"/>
                  <a:gd name="T11" fmla="*/ 1 h 30"/>
                  <a:gd name="T12" fmla="*/ 1 w 28"/>
                  <a:gd name="T13" fmla="*/ 1 h 30"/>
                  <a:gd name="T14" fmla="*/ 1 w 28"/>
                  <a:gd name="T15" fmla="*/ 1 h 3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30"/>
                  <a:gd name="T26" fmla="*/ 28 w 28"/>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30">
                    <a:moveTo>
                      <a:pt x="14" y="29"/>
                    </a:moveTo>
                    <a:cubicBezTo>
                      <a:pt x="10" y="29"/>
                      <a:pt x="6" y="27"/>
                      <a:pt x="4" y="25"/>
                    </a:cubicBezTo>
                    <a:cubicBezTo>
                      <a:pt x="2" y="23"/>
                      <a:pt x="0" y="19"/>
                      <a:pt x="0" y="15"/>
                    </a:cubicBezTo>
                    <a:cubicBezTo>
                      <a:pt x="0" y="12"/>
                      <a:pt x="2" y="8"/>
                      <a:pt x="4" y="6"/>
                    </a:cubicBezTo>
                    <a:cubicBezTo>
                      <a:pt x="10" y="0"/>
                      <a:pt x="19" y="0"/>
                      <a:pt x="23" y="6"/>
                    </a:cubicBezTo>
                    <a:cubicBezTo>
                      <a:pt x="25" y="8"/>
                      <a:pt x="27" y="12"/>
                      <a:pt x="27" y="15"/>
                    </a:cubicBezTo>
                    <a:cubicBezTo>
                      <a:pt x="27" y="19"/>
                      <a:pt x="25" y="23"/>
                      <a:pt x="23" y="25"/>
                    </a:cubicBezTo>
                    <a:cubicBezTo>
                      <a:pt x="21" y="27"/>
                      <a:pt x="17" y="29"/>
                      <a:pt x="14" y="2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5" name="任意多边形 113">
                <a:extLst>
                  <a:ext uri="{FF2B5EF4-FFF2-40B4-BE49-F238E27FC236}">
                    <a16:creationId xmlns:a16="http://schemas.microsoft.com/office/drawing/2014/main" xmlns="" id="{7AF2EC10-FF5D-4327-B294-35F6ECD0DFDB}"/>
                  </a:ext>
                </a:extLst>
              </p:cNvPr>
              <p:cNvSpPr>
                <a:spLocks/>
              </p:cNvSpPr>
              <p:nvPr/>
            </p:nvSpPr>
            <p:spPr bwMode="auto">
              <a:xfrm>
                <a:off x="7598" y="20963"/>
                <a:ext cx="22" cy="190"/>
              </a:xfrm>
              <a:custGeom>
                <a:avLst/>
                <a:gdLst>
                  <a:gd name="T0" fmla="*/ 1 w 41"/>
                  <a:gd name="T1" fmla="*/ 1 h 337"/>
                  <a:gd name="T2" fmla="*/ 0 w 41"/>
                  <a:gd name="T3" fmla="*/ 1 h 337"/>
                  <a:gd name="T4" fmla="*/ 0 w 41"/>
                  <a:gd name="T5" fmla="*/ 1 h 337"/>
                  <a:gd name="T6" fmla="*/ 1 w 41"/>
                  <a:gd name="T7" fmla="*/ 1 h 337"/>
                  <a:gd name="T8" fmla="*/ 1 w 41"/>
                  <a:gd name="T9" fmla="*/ 1 h 337"/>
                  <a:gd name="T10" fmla="*/ 1 w 41"/>
                  <a:gd name="T11" fmla="*/ 1 h 337"/>
                  <a:gd name="T12" fmla="*/ 0 w 41"/>
                  <a:gd name="T13" fmla="*/ 1 h 337"/>
                  <a:gd name="T14" fmla="*/ 0 w 41"/>
                  <a:gd name="T15" fmla="*/ 1 h 337"/>
                  <a:gd name="T16" fmla="*/ 1 w 41"/>
                  <a:gd name="T17" fmla="*/ 1 h 337"/>
                  <a:gd name="T18" fmla="*/ 1 w 41"/>
                  <a:gd name="T19" fmla="*/ 1 h 337"/>
                  <a:gd name="T20" fmla="*/ 1 w 41"/>
                  <a:gd name="T21" fmla="*/ 1 h 337"/>
                  <a:gd name="T22" fmla="*/ 0 w 41"/>
                  <a:gd name="T23" fmla="*/ 1 h 337"/>
                  <a:gd name="T24" fmla="*/ 0 w 41"/>
                  <a:gd name="T25" fmla="*/ 1 h 337"/>
                  <a:gd name="T26" fmla="*/ 1 w 41"/>
                  <a:gd name="T27" fmla="*/ 1 h 337"/>
                  <a:gd name="T28" fmla="*/ 1 w 41"/>
                  <a:gd name="T29" fmla="*/ 1 h 337"/>
                  <a:gd name="T30" fmla="*/ 1 w 41"/>
                  <a:gd name="T31" fmla="*/ 1 h 337"/>
                  <a:gd name="T32" fmla="*/ 0 w 41"/>
                  <a:gd name="T33" fmla="*/ 1 h 337"/>
                  <a:gd name="T34" fmla="*/ 0 w 41"/>
                  <a:gd name="T35" fmla="*/ 1 h 337"/>
                  <a:gd name="T36" fmla="*/ 1 w 41"/>
                  <a:gd name="T37" fmla="*/ 1 h 337"/>
                  <a:gd name="T38" fmla="*/ 1 w 41"/>
                  <a:gd name="T39" fmla="*/ 1 h 337"/>
                  <a:gd name="T40" fmla="*/ 1 w 41"/>
                  <a:gd name="T41" fmla="*/ 1 h 337"/>
                  <a:gd name="T42" fmla="*/ 0 w 41"/>
                  <a:gd name="T43" fmla="*/ 1 h 337"/>
                  <a:gd name="T44" fmla="*/ 0 w 41"/>
                  <a:gd name="T45" fmla="*/ 1 h 337"/>
                  <a:gd name="T46" fmla="*/ 1 w 41"/>
                  <a:gd name="T47" fmla="*/ 1 h 337"/>
                  <a:gd name="T48" fmla="*/ 1 w 41"/>
                  <a:gd name="T49" fmla="*/ 1 h 337"/>
                  <a:gd name="T50" fmla="*/ 1 w 41"/>
                  <a:gd name="T51" fmla="*/ 1 h 337"/>
                  <a:gd name="T52" fmla="*/ 0 w 41"/>
                  <a:gd name="T53" fmla="*/ 1 h 337"/>
                  <a:gd name="T54" fmla="*/ 0 w 41"/>
                  <a:gd name="T55" fmla="*/ 0 h 337"/>
                  <a:gd name="T56" fmla="*/ 1 w 41"/>
                  <a:gd name="T57" fmla="*/ 0 h 337"/>
                  <a:gd name="T58" fmla="*/ 1 w 41"/>
                  <a:gd name="T59" fmla="*/ 1 h 3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
                  <a:gd name="T91" fmla="*/ 0 h 337"/>
                  <a:gd name="T92" fmla="*/ 41 w 41"/>
                  <a:gd name="T93" fmla="*/ 337 h 3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 h="337">
                    <a:moveTo>
                      <a:pt x="40" y="336"/>
                    </a:moveTo>
                    <a:lnTo>
                      <a:pt x="0" y="336"/>
                    </a:lnTo>
                    <a:lnTo>
                      <a:pt x="0" y="302"/>
                    </a:lnTo>
                    <a:lnTo>
                      <a:pt x="40" y="302"/>
                    </a:lnTo>
                    <a:lnTo>
                      <a:pt x="40" y="336"/>
                    </a:lnTo>
                    <a:close/>
                    <a:moveTo>
                      <a:pt x="40" y="281"/>
                    </a:moveTo>
                    <a:lnTo>
                      <a:pt x="0" y="281"/>
                    </a:lnTo>
                    <a:lnTo>
                      <a:pt x="0" y="241"/>
                    </a:lnTo>
                    <a:lnTo>
                      <a:pt x="40" y="241"/>
                    </a:lnTo>
                    <a:lnTo>
                      <a:pt x="40" y="281"/>
                    </a:lnTo>
                    <a:close/>
                    <a:moveTo>
                      <a:pt x="40" y="221"/>
                    </a:moveTo>
                    <a:lnTo>
                      <a:pt x="0" y="221"/>
                    </a:lnTo>
                    <a:lnTo>
                      <a:pt x="0" y="181"/>
                    </a:lnTo>
                    <a:lnTo>
                      <a:pt x="40" y="181"/>
                    </a:lnTo>
                    <a:lnTo>
                      <a:pt x="40" y="221"/>
                    </a:lnTo>
                    <a:close/>
                    <a:moveTo>
                      <a:pt x="40" y="160"/>
                    </a:moveTo>
                    <a:lnTo>
                      <a:pt x="0" y="160"/>
                    </a:lnTo>
                    <a:lnTo>
                      <a:pt x="0" y="121"/>
                    </a:lnTo>
                    <a:lnTo>
                      <a:pt x="40" y="121"/>
                    </a:lnTo>
                    <a:lnTo>
                      <a:pt x="40" y="160"/>
                    </a:lnTo>
                    <a:close/>
                    <a:moveTo>
                      <a:pt x="40" y="100"/>
                    </a:moveTo>
                    <a:lnTo>
                      <a:pt x="0" y="100"/>
                    </a:lnTo>
                    <a:lnTo>
                      <a:pt x="0" y="60"/>
                    </a:lnTo>
                    <a:lnTo>
                      <a:pt x="40" y="60"/>
                    </a:lnTo>
                    <a:lnTo>
                      <a:pt x="40" y="100"/>
                    </a:lnTo>
                    <a:close/>
                    <a:moveTo>
                      <a:pt x="40" y="39"/>
                    </a:moveTo>
                    <a:lnTo>
                      <a:pt x="0" y="39"/>
                    </a:lnTo>
                    <a:lnTo>
                      <a:pt x="0" y="0"/>
                    </a:lnTo>
                    <a:lnTo>
                      <a:pt x="40" y="0"/>
                    </a:lnTo>
                    <a:lnTo>
                      <a:pt x="40" y="3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6" name="任意多边形 114">
                <a:extLst>
                  <a:ext uri="{FF2B5EF4-FFF2-40B4-BE49-F238E27FC236}">
                    <a16:creationId xmlns:a16="http://schemas.microsoft.com/office/drawing/2014/main" xmlns="" id="{C1BF01AF-F319-4326-8C59-5B6B225DD49F}"/>
                  </a:ext>
                </a:extLst>
              </p:cNvPr>
              <p:cNvSpPr>
                <a:spLocks/>
              </p:cNvSpPr>
              <p:nvPr/>
            </p:nvSpPr>
            <p:spPr bwMode="auto">
              <a:xfrm>
                <a:off x="8003" y="21083"/>
                <a:ext cx="22" cy="190"/>
              </a:xfrm>
              <a:custGeom>
                <a:avLst/>
                <a:gdLst>
                  <a:gd name="T0" fmla="*/ 1 w 40"/>
                  <a:gd name="T1" fmla="*/ 1 h 337"/>
                  <a:gd name="T2" fmla="*/ 0 w 40"/>
                  <a:gd name="T3" fmla="*/ 1 h 337"/>
                  <a:gd name="T4" fmla="*/ 0 w 40"/>
                  <a:gd name="T5" fmla="*/ 1 h 337"/>
                  <a:gd name="T6" fmla="*/ 1 w 40"/>
                  <a:gd name="T7" fmla="*/ 1 h 337"/>
                  <a:gd name="T8" fmla="*/ 1 w 40"/>
                  <a:gd name="T9" fmla="*/ 1 h 337"/>
                  <a:gd name="T10" fmla="*/ 1 w 40"/>
                  <a:gd name="T11" fmla="*/ 1 h 337"/>
                  <a:gd name="T12" fmla="*/ 0 w 40"/>
                  <a:gd name="T13" fmla="*/ 1 h 337"/>
                  <a:gd name="T14" fmla="*/ 0 w 40"/>
                  <a:gd name="T15" fmla="*/ 1 h 337"/>
                  <a:gd name="T16" fmla="*/ 1 w 40"/>
                  <a:gd name="T17" fmla="*/ 1 h 337"/>
                  <a:gd name="T18" fmla="*/ 1 w 40"/>
                  <a:gd name="T19" fmla="*/ 1 h 337"/>
                  <a:gd name="T20" fmla="*/ 1 w 40"/>
                  <a:gd name="T21" fmla="*/ 1 h 337"/>
                  <a:gd name="T22" fmla="*/ 0 w 40"/>
                  <a:gd name="T23" fmla="*/ 1 h 337"/>
                  <a:gd name="T24" fmla="*/ 0 w 40"/>
                  <a:gd name="T25" fmla="*/ 1 h 337"/>
                  <a:gd name="T26" fmla="*/ 1 w 40"/>
                  <a:gd name="T27" fmla="*/ 1 h 337"/>
                  <a:gd name="T28" fmla="*/ 1 w 40"/>
                  <a:gd name="T29" fmla="*/ 1 h 337"/>
                  <a:gd name="T30" fmla="*/ 1 w 40"/>
                  <a:gd name="T31" fmla="*/ 1 h 337"/>
                  <a:gd name="T32" fmla="*/ 0 w 40"/>
                  <a:gd name="T33" fmla="*/ 1 h 337"/>
                  <a:gd name="T34" fmla="*/ 0 w 40"/>
                  <a:gd name="T35" fmla="*/ 1 h 337"/>
                  <a:gd name="T36" fmla="*/ 1 w 40"/>
                  <a:gd name="T37" fmla="*/ 1 h 337"/>
                  <a:gd name="T38" fmla="*/ 1 w 40"/>
                  <a:gd name="T39" fmla="*/ 1 h 337"/>
                  <a:gd name="T40" fmla="*/ 1 w 40"/>
                  <a:gd name="T41" fmla="*/ 1 h 337"/>
                  <a:gd name="T42" fmla="*/ 0 w 40"/>
                  <a:gd name="T43" fmla="*/ 1 h 337"/>
                  <a:gd name="T44" fmla="*/ 0 w 40"/>
                  <a:gd name="T45" fmla="*/ 1 h 337"/>
                  <a:gd name="T46" fmla="*/ 1 w 40"/>
                  <a:gd name="T47" fmla="*/ 1 h 337"/>
                  <a:gd name="T48" fmla="*/ 1 w 40"/>
                  <a:gd name="T49" fmla="*/ 1 h 337"/>
                  <a:gd name="T50" fmla="*/ 1 w 40"/>
                  <a:gd name="T51" fmla="*/ 1 h 337"/>
                  <a:gd name="T52" fmla="*/ 0 w 40"/>
                  <a:gd name="T53" fmla="*/ 1 h 337"/>
                  <a:gd name="T54" fmla="*/ 0 w 40"/>
                  <a:gd name="T55" fmla="*/ 0 h 337"/>
                  <a:gd name="T56" fmla="*/ 1 w 40"/>
                  <a:gd name="T57" fmla="*/ 0 h 337"/>
                  <a:gd name="T58" fmla="*/ 1 w 40"/>
                  <a:gd name="T59" fmla="*/ 1 h 3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
                  <a:gd name="T91" fmla="*/ 0 h 337"/>
                  <a:gd name="T92" fmla="*/ 40 w 40"/>
                  <a:gd name="T93" fmla="*/ 337 h 3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 h="337">
                    <a:moveTo>
                      <a:pt x="39" y="336"/>
                    </a:moveTo>
                    <a:lnTo>
                      <a:pt x="0" y="336"/>
                    </a:lnTo>
                    <a:lnTo>
                      <a:pt x="0" y="302"/>
                    </a:lnTo>
                    <a:lnTo>
                      <a:pt x="39" y="302"/>
                    </a:lnTo>
                    <a:lnTo>
                      <a:pt x="39" y="336"/>
                    </a:lnTo>
                    <a:close/>
                    <a:moveTo>
                      <a:pt x="39" y="281"/>
                    </a:moveTo>
                    <a:lnTo>
                      <a:pt x="0" y="281"/>
                    </a:lnTo>
                    <a:lnTo>
                      <a:pt x="0" y="242"/>
                    </a:lnTo>
                    <a:lnTo>
                      <a:pt x="39" y="242"/>
                    </a:lnTo>
                    <a:lnTo>
                      <a:pt x="39" y="281"/>
                    </a:lnTo>
                    <a:close/>
                    <a:moveTo>
                      <a:pt x="39" y="221"/>
                    </a:moveTo>
                    <a:lnTo>
                      <a:pt x="0" y="221"/>
                    </a:lnTo>
                    <a:lnTo>
                      <a:pt x="0" y="181"/>
                    </a:lnTo>
                    <a:lnTo>
                      <a:pt x="39" y="181"/>
                    </a:lnTo>
                    <a:lnTo>
                      <a:pt x="39" y="221"/>
                    </a:lnTo>
                    <a:close/>
                    <a:moveTo>
                      <a:pt x="39" y="160"/>
                    </a:moveTo>
                    <a:lnTo>
                      <a:pt x="0" y="160"/>
                    </a:lnTo>
                    <a:lnTo>
                      <a:pt x="0" y="121"/>
                    </a:lnTo>
                    <a:lnTo>
                      <a:pt x="39" y="121"/>
                    </a:lnTo>
                    <a:lnTo>
                      <a:pt x="39" y="160"/>
                    </a:lnTo>
                    <a:close/>
                    <a:moveTo>
                      <a:pt x="39" y="100"/>
                    </a:moveTo>
                    <a:lnTo>
                      <a:pt x="0" y="100"/>
                    </a:lnTo>
                    <a:lnTo>
                      <a:pt x="0" y="60"/>
                    </a:lnTo>
                    <a:lnTo>
                      <a:pt x="39" y="60"/>
                    </a:lnTo>
                    <a:lnTo>
                      <a:pt x="39" y="100"/>
                    </a:lnTo>
                    <a:close/>
                    <a:moveTo>
                      <a:pt x="39" y="40"/>
                    </a:moveTo>
                    <a:lnTo>
                      <a:pt x="0" y="40"/>
                    </a:lnTo>
                    <a:lnTo>
                      <a:pt x="0" y="0"/>
                    </a:lnTo>
                    <a:lnTo>
                      <a:pt x="39" y="0"/>
                    </a:lnTo>
                    <a:lnTo>
                      <a:pt x="39" y="40"/>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7" name="任意多边形 115">
                <a:extLst>
                  <a:ext uri="{FF2B5EF4-FFF2-40B4-BE49-F238E27FC236}">
                    <a16:creationId xmlns:a16="http://schemas.microsoft.com/office/drawing/2014/main" xmlns="" id="{32AC0B08-0F11-4A19-B348-25FA7BF69EDA}"/>
                  </a:ext>
                </a:extLst>
              </p:cNvPr>
              <p:cNvSpPr>
                <a:spLocks/>
              </p:cNvSpPr>
              <p:nvPr/>
            </p:nvSpPr>
            <p:spPr bwMode="auto">
              <a:xfrm>
                <a:off x="8298" y="21323"/>
                <a:ext cx="22" cy="92"/>
              </a:xfrm>
              <a:custGeom>
                <a:avLst/>
                <a:gdLst>
                  <a:gd name="T0" fmla="*/ 1 w 40"/>
                  <a:gd name="T1" fmla="*/ 1 h 161"/>
                  <a:gd name="T2" fmla="*/ 0 w 40"/>
                  <a:gd name="T3" fmla="*/ 1 h 161"/>
                  <a:gd name="T4" fmla="*/ 0 w 40"/>
                  <a:gd name="T5" fmla="*/ 1 h 161"/>
                  <a:gd name="T6" fmla="*/ 1 w 40"/>
                  <a:gd name="T7" fmla="*/ 1 h 161"/>
                  <a:gd name="T8" fmla="*/ 1 w 40"/>
                  <a:gd name="T9" fmla="*/ 1 h 161"/>
                  <a:gd name="T10" fmla="*/ 1 w 40"/>
                  <a:gd name="T11" fmla="*/ 1 h 161"/>
                  <a:gd name="T12" fmla="*/ 0 w 40"/>
                  <a:gd name="T13" fmla="*/ 1 h 161"/>
                  <a:gd name="T14" fmla="*/ 0 w 40"/>
                  <a:gd name="T15" fmla="*/ 1 h 161"/>
                  <a:gd name="T16" fmla="*/ 1 w 40"/>
                  <a:gd name="T17" fmla="*/ 1 h 161"/>
                  <a:gd name="T18" fmla="*/ 1 w 40"/>
                  <a:gd name="T19" fmla="*/ 1 h 161"/>
                  <a:gd name="T20" fmla="*/ 1 w 40"/>
                  <a:gd name="T21" fmla="*/ 1 h 161"/>
                  <a:gd name="T22" fmla="*/ 0 w 40"/>
                  <a:gd name="T23" fmla="*/ 1 h 161"/>
                  <a:gd name="T24" fmla="*/ 0 w 40"/>
                  <a:gd name="T25" fmla="*/ 0 h 161"/>
                  <a:gd name="T26" fmla="*/ 1 w 40"/>
                  <a:gd name="T27" fmla="*/ 0 h 161"/>
                  <a:gd name="T28" fmla="*/ 1 w 40"/>
                  <a:gd name="T29" fmla="*/ 1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0"/>
                  <a:gd name="T46" fmla="*/ 0 h 161"/>
                  <a:gd name="T47" fmla="*/ 40 w 4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0" h="161">
                    <a:moveTo>
                      <a:pt x="39" y="160"/>
                    </a:moveTo>
                    <a:lnTo>
                      <a:pt x="0" y="160"/>
                    </a:lnTo>
                    <a:lnTo>
                      <a:pt x="0" y="120"/>
                    </a:lnTo>
                    <a:lnTo>
                      <a:pt x="39" y="120"/>
                    </a:lnTo>
                    <a:lnTo>
                      <a:pt x="39" y="160"/>
                    </a:lnTo>
                    <a:close/>
                    <a:moveTo>
                      <a:pt x="39" y="100"/>
                    </a:moveTo>
                    <a:lnTo>
                      <a:pt x="0" y="100"/>
                    </a:lnTo>
                    <a:lnTo>
                      <a:pt x="0" y="60"/>
                    </a:lnTo>
                    <a:lnTo>
                      <a:pt x="39" y="60"/>
                    </a:lnTo>
                    <a:lnTo>
                      <a:pt x="39" y="100"/>
                    </a:lnTo>
                    <a:close/>
                    <a:moveTo>
                      <a:pt x="39" y="39"/>
                    </a:moveTo>
                    <a:lnTo>
                      <a:pt x="0" y="39"/>
                    </a:lnTo>
                    <a:lnTo>
                      <a:pt x="0" y="0"/>
                    </a:lnTo>
                    <a:lnTo>
                      <a:pt x="39" y="0"/>
                    </a:lnTo>
                    <a:lnTo>
                      <a:pt x="39" y="3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8" name="任意多边形 116">
                <a:extLst>
                  <a:ext uri="{FF2B5EF4-FFF2-40B4-BE49-F238E27FC236}">
                    <a16:creationId xmlns:a16="http://schemas.microsoft.com/office/drawing/2014/main" xmlns="" id="{EF754A70-FC3D-428E-9423-D3C1BDBBAFF0}"/>
                  </a:ext>
                </a:extLst>
              </p:cNvPr>
              <p:cNvSpPr>
                <a:spLocks/>
              </p:cNvSpPr>
              <p:nvPr/>
            </p:nvSpPr>
            <p:spPr bwMode="auto">
              <a:xfrm>
                <a:off x="6928" y="21323"/>
                <a:ext cx="22" cy="92"/>
              </a:xfrm>
              <a:custGeom>
                <a:avLst/>
                <a:gdLst>
                  <a:gd name="T0" fmla="*/ 1 w 41"/>
                  <a:gd name="T1" fmla="*/ 1 h 161"/>
                  <a:gd name="T2" fmla="*/ 0 w 41"/>
                  <a:gd name="T3" fmla="*/ 1 h 161"/>
                  <a:gd name="T4" fmla="*/ 0 w 41"/>
                  <a:gd name="T5" fmla="*/ 1 h 161"/>
                  <a:gd name="T6" fmla="*/ 1 w 41"/>
                  <a:gd name="T7" fmla="*/ 1 h 161"/>
                  <a:gd name="T8" fmla="*/ 1 w 41"/>
                  <a:gd name="T9" fmla="*/ 1 h 161"/>
                  <a:gd name="T10" fmla="*/ 1 w 41"/>
                  <a:gd name="T11" fmla="*/ 1 h 161"/>
                  <a:gd name="T12" fmla="*/ 0 w 41"/>
                  <a:gd name="T13" fmla="*/ 1 h 161"/>
                  <a:gd name="T14" fmla="*/ 0 w 41"/>
                  <a:gd name="T15" fmla="*/ 1 h 161"/>
                  <a:gd name="T16" fmla="*/ 1 w 41"/>
                  <a:gd name="T17" fmla="*/ 1 h 161"/>
                  <a:gd name="T18" fmla="*/ 1 w 41"/>
                  <a:gd name="T19" fmla="*/ 1 h 161"/>
                  <a:gd name="T20" fmla="*/ 1 w 41"/>
                  <a:gd name="T21" fmla="*/ 1 h 161"/>
                  <a:gd name="T22" fmla="*/ 0 w 41"/>
                  <a:gd name="T23" fmla="*/ 1 h 161"/>
                  <a:gd name="T24" fmla="*/ 0 w 41"/>
                  <a:gd name="T25" fmla="*/ 0 h 161"/>
                  <a:gd name="T26" fmla="*/ 1 w 41"/>
                  <a:gd name="T27" fmla="*/ 0 h 161"/>
                  <a:gd name="T28" fmla="*/ 1 w 41"/>
                  <a:gd name="T29" fmla="*/ 1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61"/>
                  <a:gd name="T47" fmla="*/ 41 w 41"/>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61">
                    <a:moveTo>
                      <a:pt x="40" y="160"/>
                    </a:moveTo>
                    <a:lnTo>
                      <a:pt x="0" y="160"/>
                    </a:lnTo>
                    <a:lnTo>
                      <a:pt x="0" y="120"/>
                    </a:lnTo>
                    <a:lnTo>
                      <a:pt x="40" y="120"/>
                    </a:lnTo>
                    <a:lnTo>
                      <a:pt x="40" y="160"/>
                    </a:lnTo>
                    <a:close/>
                    <a:moveTo>
                      <a:pt x="40" y="100"/>
                    </a:moveTo>
                    <a:lnTo>
                      <a:pt x="0" y="100"/>
                    </a:lnTo>
                    <a:lnTo>
                      <a:pt x="0" y="60"/>
                    </a:lnTo>
                    <a:lnTo>
                      <a:pt x="40" y="60"/>
                    </a:lnTo>
                    <a:lnTo>
                      <a:pt x="40" y="100"/>
                    </a:lnTo>
                    <a:close/>
                    <a:moveTo>
                      <a:pt x="40" y="39"/>
                    </a:moveTo>
                    <a:lnTo>
                      <a:pt x="0" y="39"/>
                    </a:lnTo>
                    <a:lnTo>
                      <a:pt x="0" y="0"/>
                    </a:lnTo>
                    <a:lnTo>
                      <a:pt x="40" y="0"/>
                    </a:lnTo>
                    <a:lnTo>
                      <a:pt x="40" y="3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49" name="任意多边形 117">
                <a:extLst>
                  <a:ext uri="{FF2B5EF4-FFF2-40B4-BE49-F238E27FC236}">
                    <a16:creationId xmlns:a16="http://schemas.microsoft.com/office/drawing/2014/main" xmlns="" id="{1D79E17A-D2B1-417F-96A1-D66E24E0D039}"/>
                  </a:ext>
                </a:extLst>
              </p:cNvPr>
              <p:cNvSpPr>
                <a:spLocks/>
              </p:cNvSpPr>
              <p:nvPr/>
            </p:nvSpPr>
            <p:spPr bwMode="auto">
              <a:xfrm>
                <a:off x="7223" y="21083"/>
                <a:ext cx="22" cy="137"/>
              </a:xfrm>
              <a:custGeom>
                <a:avLst/>
                <a:gdLst>
                  <a:gd name="T0" fmla="*/ 1 w 41"/>
                  <a:gd name="T1" fmla="*/ 1 h 244"/>
                  <a:gd name="T2" fmla="*/ 0 w 41"/>
                  <a:gd name="T3" fmla="*/ 1 h 244"/>
                  <a:gd name="T4" fmla="*/ 0 w 41"/>
                  <a:gd name="T5" fmla="*/ 1 h 244"/>
                  <a:gd name="T6" fmla="*/ 1 w 41"/>
                  <a:gd name="T7" fmla="*/ 1 h 244"/>
                  <a:gd name="T8" fmla="*/ 1 w 41"/>
                  <a:gd name="T9" fmla="*/ 1 h 244"/>
                  <a:gd name="T10" fmla="*/ 1 w 41"/>
                  <a:gd name="T11" fmla="*/ 1 h 244"/>
                  <a:gd name="T12" fmla="*/ 0 w 41"/>
                  <a:gd name="T13" fmla="*/ 1 h 244"/>
                  <a:gd name="T14" fmla="*/ 0 w 41"/>
                  <a:gd name="T15" fmla="*/ 1 h 244"/>
                  <a:gd name="T16" fmla="*/ 1 w 41"/>
                  <a:gd name="T17" fmla="*/ 1 h 244"/>
                  <a:gd name="T18" fmla="*/ 1 w 41"/>
                  <a:gd name="T19" fmla="*/ 1 h 244"/>
                  <a:gd name="T20" fmla="*/ 1 w 41"/>
                  <a:gd name="T21" fmla="*/ 1 h 244"/>
                  <a:gd name="T22" fmla="*/ 0 w 41"/>
                  <a:gd name="T23" fmla="*/ 1 h 244"/>
                  <a:gd name="T24" fmla="*/ 0 w 41"/>
                  <a:gd name="T25" fmla="*/ 1 h 244"/>
                  <a:gd name="T26" fmla="*/ 1 w 41"/>
                  <a:gd name="T27" fmla="*/ 1 h 244"/>
                  <a:gd name="T28" fmla="*/ 1 w 41"/>
                  <a:gd name="T29" fmla="*/ 1 h 244"/>
                  <a:gd name="T30" fmla="*/ 1 w 41"/>
                  <a:gd name="T31" fmla="*/ 1 h 244"/>
                  <a:gd name="T32" fmla="*/ 0 w 41"/>
                  <a:gd name="T33" fmla="*/ 1 h 244"/>
                  <a:gd name="T34" fmla="*/ 0 w 41"/>
                  <a:gd name="T35" fmla="*/ 1 h 244"/>
                  <a:gd name="T36" fmla="*/ 1 w 41"/>
                  <a:gd name="T37" fmla="*/ 1 h 244"/>
                  <a:gd name="T38" fmla="*/ 1 w 41"/>
                  <a:gd name="T39" fmla="*/ 1 h 244"/>
                  <a:gd name="T40" fmla="*/ 1 w 41"/>
                  <a:gd name="T41" fmla="*/ 1 h 244"/>
                  <a:gd name="T42" fmla="*/ 0 w 41"/>
                  <a:gd name="T43" fmla="*/ 1 h 244"/>
                  <a:gd name="T44" fmla="*/ 0 w 41"/>
                  <a:gd name="T45" fmla="*/ 0 h 244"/>
                  <a:gd name="T46" fmla="*/ 1 w 41"/>
                  <a:gd name="T47" fmla="*/ 0 h 244"/>
                  <a:gd name="T48" fmla="*/ 1 w 41"/>
                  <a:gd name="T49" fmla="*/ 1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244"/>
                  <a:gd name="T77" fmla="*/ 41 w 41"/>
                  <a:gd name="T78" fmla="*/ 244 h 2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244">
                    <a:moveTo>
                      <a:pt x="40" y="243"/>
                    </a:moveTo>
                    <a:lnTo>
                      <a:pt x="0" y="243"/>
                    </a:lnTo>
                    <a:lnTo>
                      <a:pt x="0" y="240"/>
                    </a:lnTo>
                    <a:lnTo>
                      <a:pt x="40" y="240"/>
                    </a:lnTo>
                    <a:lnTo>
                      <a:pt x="40" y="243"/>
                    </a:lnTo>
                    <a:close/>
                    <a:moveTo>
                      <a:pt x="40" y="221"/>
                    </a:moveTo>
                    <a:lnTo>
                      <a:pt x="0" y="221"/>
                    </a:lnTo>
                    <a:lnTo>
                      <a:pt x="0" y="181"/>
                    </a:lnTo>
                    <a:lnTo>
                      <a:pt x="40" y="181"/>
                    </a:lnTo>
                    <a:lnTo>
                      <a:pt x="40" y="221"/>
                    </a:lnTo>
                    <a:close/>
                    <a:moveTo>
                      <a:pt x="40" y="160"/>
                    </a:moveTo>
                    <a:lnTo>
                      <a:pt x="0" y="160"/>
                    </a:lnTo>
                    <a:lnTo>
                      <a:pt x="0" y="121"/>
                    </a:lnTo>
                    <a:lnTo>
                      <a:pt x="40" y="121"/>
                    </a:lnTo>
                    <a:lnTo>
                      <a:pt x="40" y="160"/>
                    </a:lnTo>
                    <a:close/>
                    <a:moveTo>
                      <a:pt x="40" y="100"/>
                    </a:moveTo>
                    <a:lnTo>
                      <a:pt x="0" y="100"/>
                    </a:lnTo>
                    <a:lnTo>
                      <a:pt x="0" y="60"/>
                    </a:lnTo>
                    <a:lnTo>
                      <a:pt x="40" y="60"/>
                    </a:lnTo>
                    <a:lnTo>
                      <a:pt x="40" y="100"/>
                    </a:lnTo>
                    <a:close/>
                    <a:moveTo>
                      <a:pt x="40" y="40"/>
                    </a:moveTo>
                    <a:lnTo>
                      <a:pt x="0" y="40"/>
                    </a:lnTo>
                    <a:lnTo>
                      <a:pt x="0" y="0"/>
                    </a:lnTo>
                    <a:lnTo>
                      <a:pt x="40" y="0"/>
                    </a:lnTo>
                    <a:lnTo>
                      <a:pt x="40" y="40"/>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0" name="任意多边形 118">
                <a:extLst>
                  <a:ext uri="{FF2B5EF4-FFF2-40B4-BE49-F238E27FC236}">
                    <a16:creationId xmlns:a16="http://schemas.microsoft.com/office/drawing/2014/main" xmlns="" id="{2AA71D4C-A547-4351-AB6A-D0E5B41A5ED1}"/>
                  </a:ext>
                </a:extLst>
              </p:cNvPr>
              <p:cNvSpPr>
                <a:spLocks/>
              </p:cNvSpPr>
              <p:nvPr/>
            </p:nvSpPr>
            <p:spPr bwMode="auto">
              <a:xfrm>
                <a:off x="7668" y="21673"/>
                <a:ext cx="115" cy="115"/>
              </a:xfrm>
              <a:custGeom>
                <a:avLst/>
                <a:gdLst>
                  <a:gd name="T0" fmla="*/ 1 w 201"/>
                  <a:gd name="T1" fmla="*/ 1 h 201"/>
                  <a:gd name="T2" fmla="*/ 0 w 201"/>
                  <a:gd name="T3" fmla="*/ 1 h 201"/>
                  <a:gd name="T4" fmla="*/ 1 w 201"/>
                  <a:gd name="T5" fmla="*/ 0 h 201"/>
                  <a:gd name="T6" fmla="*/ 1 w 201"/>
                  <a:gd name="T7" fmla="*/ 1 h 201"/>
                  <a:gd name="T8" fmla="*/ 1 w 201"/>
                  <a:gd name="T9" fmla="*/ 1 h 201"/>
                  <a:gd name="T10" fmla="*/ 0 60000 65536"/>
                  <a:gd name="T11" fmla="*/ 0 60000 65536"/>
                  <a:gd name="T12" fmla="*/ 0 60000 65536"/>
                  <a:gd name="T13" fmla="*/ 0 60000 65536"/>
                  <a:gd name="T14" fmla="*/ 0 60000 65536"/>
                  <a:gd name="T15" fmla="*/ 0 w 201"/>
                  <a:gd name="T16" fmla="*/ 0 h 201"/>
                  <a:gd name="T17" fmla="*/ 201 w 201"/>
                  <a:gd name="T18" fmla="*/ 201 h 201"/>
                </a:gdLst>
                <a:ahLst/>
                <a:cxnLst>
                  <a:cxn ang="T10">
                    <a:pos x="T0" y="T1"/>
                  </a:cxn>
                  <a:cxn ang="T11">
                    <a:pos x="T2" y="T3"/>
                  </a:cxn>
                  <a:cxn ang="T12">
                    <a:pos x="T4" y="T5"/>
                  </a:cxn>
                  <a:cxn ang="T13">
                    <a:pos x="T6" y="T7"/>
                  </a:cxn>
                  <a:cxn ang="T14">
                    <a:pos x="T8" y="T9"/>
                  </a:cxn>
                </a:cxnLst>
                <a:rect l="T15" t="T16" r="T17" b="T18"/>
                <a:pathLst>
                  <a:path w="201" h="201">
                    <a:moveTo>
                      <a:pt x="100" y="200"/>
                    </a:moveTo>
                    <a:cubicBezTo>
                      <a:pt x="45" y="200"/>
                      <a:pt x="0" y="155"/>
                      <a:pt x="0" y="100"/>
                    </a:cubicBezTo>
                    <a:cubicBezTo>
                      <a:pt x="0" y="45"/>
                      <a:pt x="45" y="0"/>
                      <a:pt x="100" y="0"/>
                    </a:cubicBezTo>
                    <a:cubicBezTo>
                      <a:pt x="155" y="0"/>
                      <a:pt x="200" y="45"/>
                      <a:pt x="200" y="100"/>
                    </a:cubicBezTo>
                    <a:cubicBezTo>
                      <a:pt x="200" y="155"/>
                      <a:pt x="155" y="200"/>
                      <a:pt x="100" y="200"/>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1" name="任意多边形 119">
                <a:extLst>
                  <a:ext uri="{FF2B5EF4-FFF2-40B4-BE49-F238E27FC236}">
                    <a16:creationId xmlns:a16="http://schemas.microsoft.com/office/drawing/2014/main" xmlns="" id="{CFA7C7A2-3528-43E8-A61C-C9E2FA84221A}"/>
                  </a:ext>
                </a:extLst>
              </p:cNvPr>
              <p:cNvSpPr>
                <a:spLocks/>
              </p:cNvSpPr>
              <p:nvPr/>
            </p:nvSpPr>
            <p:spPr bwMode="auto">
              <a:xfrm>
                <a:off x="7463" y="21673"/>
                <a:ext cx="115" cy="115"/>
              </a:xfrm>
              <a:custGeom>
                <a:avLst/>
                <a:gdLst>
                  <a:gd name="T0" fmla="*/ 1 w 201"/>
                  <a:gd name="T1" fmla="*/ 1 h 201"/>
                  <a:gd name="T2" fmla="*/ 0 w 201"/>
                  <a:gd name="T3" fmla="*/ 1 h 201"/>
                  <a:gd name="T4" fmla="*/ 1 w 201"/>
                  <a:gd name="T5" fmla="*/ 0 h 201"/>
                  <a:gd name="T6" fmla="*/ 1 w 201"/>
                  <a:gd name="T7" fmla="*/ 1 h 201"/>
                  <a:gd name="T8" fmla="*/ 1 w 201"/>
                  <a:gd name="T9" fmla="*/ 1 h 201"/>
                  <a:gd name="T10" fmla="*/ 0 60000 65536"/>
                  <a:gd name="T11" fmla="*/ 0 60000 65536"/>
                  <a:gd name="T12" fmla="*/ 0 60000 65536"/>
                  <a:gd name="T13" fmla="*/ 0 60000 65536"/>
                  <a:gd name="T14" fmla="*/ 0 60000 65536"/>
                  <a:gd name="T15" fmla="*/ 0 w 201"/>
                  <a:gd name="T16" fmla="*/ 0 h 201"/>
                  <a:gd name="T17" fmla="*/ 201 w 201"/>
                  <a:gd name="T18" fmla="*/ 201 h 201"/>
                </a:gdLst>
                <a:ahLst/>
                <a:cxnLst>
                  <a:cxn ang="T10">
                    <a:pos x="T0" y="T1"/>
                  </a:cxn>
                  <a:cxn ang="T11">
                    <a:pos x="T2" y="T3"/>
                  </a:cxn>
                  <a:cxn ang="T12">
                    <a:pos x="T4" y="T5"/>
                  </a:cxn>
                  <a:cxn ang="T13">
                    <a:pos x="T6" y="T7"/>
                  </a:cxn>
                  <a:cxn ang="T14">
                    <a:pos x="T8" y="T9"/>
                  </a:cxn>
                </a:cxnLst>
                <a:rect l="T15" t="T16" r="T17" b="T18"/>
                <a:pathLst>
                  <a:path w="201" h="201">
                    <a:moveTo>
                      <a:pt x="100" y="200"/>
                    </a:moveTo>
                    <a:cubicBezTo>
                      <a:pt x="45" y="200"/>
                      <a:pt x="0" y="155"/>
                      <a:pt x="0" y="100"/>
                    </a:cubicBezTo>
                    <a:cubicBezTo>
                      <a:pt x="0" y="45"/>
                      <a:pt x="45" y="0"/>
                      <a:pt x="100" y="0"/>
                    </a:cubicBezTo>
                    <a:cubicBezTo>
                      <a:pt x="155" y="0"/>
                      <a:pt x="200" y="45"/>
                      <a:pt x="200" y="100"/>
                    </a:cubicBezTo>
                    <a:cubicBezTo>
                      <a:pt x="200" y="155"/>
                      <a:pt x="155" y="200"/>
                      <a:pt x="100" y="200"/>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grpSp>
      </p:grpSp>
      <p:sp>
        <p:nvSpPr>
          <p:cNvPr id="16" name="Subtitle 15">
            <a:extLst>
              <a:ext uri="{FF2B5EF4-FFF2-40B4-BE49-F238E27FC236}">
                <a16:creationId xmlns:a16="http://schemas.microsoft.com/office/drawing/2014/main" xmlns="" id="{6595B6B3-734E-4A5E-BC16-E063DB1C4DF5}"/>
              </a:ext>
            </a:extLst>
          </p:cNvPr>
          <p:cNvSpPr>
            <a:spLocks noGrp="1"/>
          </p:cNvSpPr>
          <p:nvPr>
            <p:ph type="subTitle" idx="1"/>
          </p:nvPr>
        </p:nvSpPr>
        <p:spPr>
          <a:xfrm>
            <a:off x="729175" y="456134"/>
            <a:ext cx="10740640" cy="565319"/>
          </a:xfrm>
        </p:spPr>
        <p:txBody>
          <a:bodyPr/>
          <a:lstStyle/>
          <a:p>
            <a:r>
              <a:rPr lang="en-US" altLang="zh-CN" dirty="0"/>
              <a:t>Rel-19 as the second release of 5G-Advanced</a:t>
            </a:r>
          </a:p>
        </p:txBody>
      </p:sp>
      <p:sp>
        <p:nvSpPr>
          <p:cNvPr id="17" name="Content Placeholder 16">
            <a:extLst>
              <a:ext uri="{FF2B5EF4-FFF2-40B4-BE49-F238E27FC236}">
                <a16:creationId xmlns:a16="http://schemas.microsoft.com/office/drawing/2014/main" xmlns="" id="{3A451402-426E-42D2-94BE-62657B5B4CAB}"/>
              </a:ext>
            </a:extLst>
          </p:cNvPr>
          <p:cNvSpPr>
            <a:spLocks noGrp="1"/>
          </p:cNvSpPr>
          <p:nvPr>
            <p:ph idx="12"/>
          </p:nvPr>
        </p:nvSpPr>
        <p:spPr>
          <a:xfrm>
            <a:off x="729175" y="1512877"/>
            <a:ext cx="11203367" cy="1560598"/>
          </a:xfrm>
        </p:spPr>
        <p:txBody>
          <a:bodyPr/>
          <a:lstStyle/>
          <a:p>
            <a:r>
              <a:rPr lang="en-US" altLang="zh-CN" sz="2000" dirty="0"/>
              <a:t>Rel-19 is a core release for 5G-Advanced, critical to ensure healthy global 5G deployments in coming years </a:t>
            </a:r>
          </a:p>
          <a:p>
            <a:r>
              <a:rPr lang="en-US" altLang="zh-CN" sz="2000" dirty="0"/>
              <a:t>Rel-19 projects should be commercially and deployment driven</a:t>
            </a:r>
          </a:p>
          <a:p>
            <a:r>
              <a:rPr lang="en-US" altLang="zh-CN" sz="2000" dirty="0"/>
              <a:t>Strive for a good balance between use cases expansion, enhancements of existing use cases/features, and study/work on future-looking features</a:t>
            </a:r>
          </a:p>
          <a:p>
            <a:endParaRPr lang="zh-CN" altLang="en-US" sz="2000" dirty="0"/>
          </a:p>
        </p:txBody>
      </p:sp>
    </p:spTree>
    <p:extLst>
      <p:ext uri="{BB962C8B-B14F-4D97-AF65-F5344CB8AC3E}">
        <p14:creationId xmlns:p14="http://schemas.microsoft.com/office/powerpoint/2010/main" val="32784565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21030" y="4595588"/>
            <a:ext cx="10008066" cy="584775"/>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altLang="zh-CN" sz="3200" dirty="0"/>
              <a:t>Rel-19 should be dedicated to 5G-Advanced</a:t>
            </a:r>
            <a:endParaRPr lang="zh-CN" altLang="en-US" sz="3200" dirty="0"/>
          </a:p>
        </p:txBody>
      </p:sp>
      <p:sp>
        <p:nvSpPr>
          <p:cNvPr id="5" name="Subtitle 4">
            <a:extLst>
              <a:ext uri="{FF2B5EF4-FFF2-40B4-BE49-F238E27FC236}">
                <a16:creationId xmlns:a16="http://schemas.microsoft.com/office/drawing/2014/main" xmlns="" id="{60185DE7-9B83-49AF-B91C-AF85FC763C02}"/>
              </a:ext>
            </a:extLst>
          </p:cNvPr>
          <p:cNvSpPr>
            <a:spLocks noGrp="1"/>
          </p:cNvSpPr>
          <p:nvPr>
            <p:ph type="subTitle" idx="1"/>
          </p:nvPr>
        </p:nvSpPr>
        <p:spPr>
          <a:xfrm>
            <a:off x="729175" y="456134"/>
            <a:ext cx="10740640" cy="571621"/>
          </a:xfrm>
        </p:spPr>
        <p:txBody>
          <a:bodyPr/>
          <a:lstStyle/>
          <a:p>
            <a:r>
              <a:rPr lang="en-US" altLang="zh-CN" dirty="0"/>
              <a:t>Rel-19 is not yet about 6G</a:t>
            </a:r>
            <a:endParaRPr lang="zh-CN" altLang="en-US" dirty="0"/>
          </a:p>
        </p:txBody>
      </p:sp>
      <p:sp>
        <p:nvSpPr>
          <p:cNvPr id="6" name="Content Placeholder 5">
            <a:extLst>
              <a:ext uri="{FF2B5EF4-FFF2-40B4-BE49-F238E27FC236}">
                <a16:creationId xmlns:a16="http://schemas.microsoft.com/office/drawing/2014/main" xmlns="" id="{BDBA1409-717B-4F0D-83D3-C0F2AB994BF4}"/>
              </a:ext>
            </a:extLst>
          </p:cNvPr>
          <p:cNvSpPr>
            <a:spLocks noGrp="1"/>
          </p:cNvSpPr>
          <p:nvPr>
            <p:ph idx="12"/>
          </p:nvPr>
        </p:nvSpPr>
        <p:spPr>
          <a:xfrm>
            <a:off x="736258" y="1320771"/>
            <a:ext cx="10733557" cy="2108230"/>
          </a:xfrm>
        </p:spPr>
        <p:txBody>
          <a:bodyPr/>
          <a:lstStyle/>
          <a:p>
            <a:r>
              <a:rPr lang="en-US" altLang="zh-CN" sz="2600" dirty="0"/>
              <a:t>No TSG-level or WG-level 6G studies during entire Rel-19 timeframe</a:t>
            </a:r>
          </a:p>
          <a:p>
            <a:r>
              <a:rPr lang="en-US" altLang="zh-CN" sz="2600" dirty="0"/>
              <a:t>Further considerations will be given to the potential need to start channel modeling activities earlier in preparation for 6G technical studies, e.g. considering outcome of WRC-23 and overall ITU timeline</a:t>
            </a:r>
          </a:p>
          <a:p>
            <a:endParaRPr lang="zh-CN" altLang="en-US" sz="2800" dirty="0"/>
          </a:p>
        </p:txBody>
      </p:sp>
    </p:spTree>
    <p:extLst>
      <p:ext uri="{BB962C8B-B14F-4D97-AF65-F5344CB8AC3E}">
        <p14:creationId xmlns:p14="http://schemas.microsoft.com/office/powerpoint/2010/main" val="179236343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45">
            <a:hlinkClick r:id="" action="ppaction://noaction"/>
          </p:cNvPr>
          <p:cNvSpPr txBox="1"/>
          <p:nvPr/>
        </p:nvSpPr>
        <p:spPr>
          <a:xfrm>
            <a:off x="6433612" y="4089262"/>
            <a:ext cx="2650715" cy="1178011"/>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Network energy saving (WI)</a:t>
            </a:r>
          </a:p>
          <a:p>
            <a:pPr algn="ctr"/>
            <a:r>
              <a:rPr lang="en-US" altLang="zh-CN" sz="1100" b="1" dirty="0">
                <a:solidFill>
                  <a:schemeClr val="tx1"/>
                </a:solidFill>
                <a:latin typeface="Arial" panose="020B0604020202020204" pitchFamily="34" charset="0"/>
                <a:ea typeface="Segoe UI Black" panose="020B0A02040204020203" pitchFamily="34" charset="0"/>
              </a:rPr>
              <a:t>RWS-230364</a:t>
            </a:r>
          </a:p>
          <a:p>
            <a:pPr algn="ctr"/>
            <a:endParaRPr lang="en-US" altLang="zh-CN" sz="1000" b="1" dirty="0">
              <a:solidFill>
                <a:schemeClr val="tx1"/>
              </a:solidFill>
              <a:latin typeface="Arial" panose="020B0604020202020204" pitchFamily="34" charset="0"/>
              <a:ea typeface="Segoe UI Black" panose="020B0A02040204020203" pitchFamily="34" charset="0"/>
            </a:endParaRPr>
          </a:p>
          <a:p>
            <a:pPr defTabSz="914400"/>
            <a:r>
              <a:rPr lang="en-US" altLang="zh-CN" sz="1000" dirty="0">
                <a:solidFill>
                  <a:srgbClr val="EBEBEB">
                    <a:lumMod val="50000"/>
                  </a:srgbClr>
                </a:solidFill>
                <a:latin typeface="Arial" panose="020B0604020202020204" pitchFamily="34" charset="0"/>
                <a:ea typeface="Segoe UI Black" panose="020B0A02040204020203" pitchFamily="34" charset="0"/>
              </a:rPr>
              <a:t>Important solutions studied but not included in Rel-18 WI due to workload:</a:t>
            </a:r>
          </a:p>
          <a:p>
            <a:pPr defTabSz="914400"/>
            <a:r>
              <a:rPr lang="en-US" altLang="zh-CN" sz="1000" dirty="0">
                <a:solidFill>
                  <a:srgbClr val="EBEBEB">
                    <a:lumMod val="50000"/>
                  </a:srgbClr>
                </a:solidFill>
                <a:latin typeface="Arial" panose="020B0604020202020204" pitchFamily="34" charset="0"/>
                <a:ea typeface="Segoe UI Black" panose="020B0A02040204020203" pitchFamily="34" charset="0"/>
              </a:rPr>
              <a:t>1. SIB1/paging-less for non-anchor cell</a:t>
            </a:r>
          </a:p>
          <a:p>
            <a:pPr defTabSz="914400"/>
            <a:r>
              <a:rPr lang="en-US" altLang="zh-CN" sz="1000" dirty="0">
                <a:solidFill>
                  <a:srgbClr val="EBEBEB">
                    <a:lumMod val="50000"/>
                  </a:srgbClr>
                </a:solidFill>
                <a:latin typeface="Arial" panose="020B0604020202020204" pitchFamily="34" charset="0"/>
                <a:ea typeface="Segoe UI Black" panose="020B0A02040204020203" pitchFamily="34" charset="0"/>
              </a:rPr>
              <a:t>2. On-demand SSB/SIB1 with WUS for BS</a:t>
            </a:r>
          </a:p>
        </p:txBody>
      </p:sp>
      <p:sp>
        <p:nvSpPr>
          <p:cNvPr id="19" name="文本框 145">
            <a:hlinkClick r:id="" action="ppaction://noaction"/>
          </p:cNvPr>
          <p:cNvSpPr txBox="1"/>
          <p:nvPr/>
        </p:nvSpPr>
        <p:spPr>
          <a:xfrm>
            <a:off x="637331" y="1398833"/>
            <a:ext cx="2542474" cy="2281438"/>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Ambient </a:t>
            </a:r>
            <a:r>
              <a:rPr lang="en-US" altLang="zh-CN" sz="1400" b="1" dirty="0" err="1">
                <a:solidFill>
                  <a:schemeClr val="tx1"/>
                </a:solidFill>
                <a:latin typeface="Arial" panose="020B0604020202020204" pitchFamily="34" charset="0"/>
                <a:ea typeface="Segoe UI Black" panose="020B0A02040204020203" pitchFamily="34" charset="0"/>
              </a:rPr>
              <a:t>IoT</a:t>
            </a:r>
            <a:r>
              <a:rPr lang="en-US" altLang="zh-CN" sz="1400" b="1" dirty="0">
                <a:solidFill>
                  <a:schemeClr val="tx1"/>
                </a:solidFill>
                <a:latin typeface="Arial" panose="020B0604020202020204" pitchFamily="34" charset="0"/>
                <a:ea typeface="Segoe UI Black" panose="020B0A02040204020203" pitchFamily="34" charset="0"/>
              </a:rPr>
              <a:t> (SI+WI)</a:t>
            </a:r>
          </a:p>
          <a:p>
            <a:pPr algn="ctr"/>
            <a:r>
              <a:rPr lang="en-US" altLang="zh-CN" sz="1100" b="1" dirty="0">
                <a:solidFill>
                  <a:schemeClr val="tx1"/>
                </a:solidFill>
                <a:latin typeface="Arial" panose="020B0604020202020204" pitchFamily="34" charset="0"/>
                <a:ea typeface="Segoe UI Black" panose="020B0A02040204020203" pitchFamily="34" charset="0"/>
              </a:rPr>
              <a:t>RWS-230407</a:t>
            </a:r>
          </a:p>
          <a:p>
            <a:pPr algn="ctr"/>
            <a:endParaRPr lang="en-US" altLang="zh-CN" sz="5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New IoT segment to support batteryless device and co-deployment with 5G. </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Critical to enable the use case in Rel-19 for competitiveness with other technologies, with a focused scope in Rel-19.</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(semi-)passive tags (indoor) and active tags (indoor and outdoor) in licensed FDD spectrum, with direct BS connection</a:t>
            </a:r>
          </a:p>
          <a:p>
            <a:pPr algn="ctr"/>
            <a:endParaRPr lang="en-US" altLang="zh-CN" sz="1000" dirty="0">
              <a:solidFill>
                <a:srgbClr val="EBEBEB">
                  <a:lumMod val="50000"/>
                </a:srgbClr>
              </a:solidFill>
              <a:latin typeface="Arial" panose="020B0604020202020204" pitchFamily="34" charset="0"/>
              <a:ea typeface="Segoe UI Black" panose="020B0A02040204020203" pitchFamily="34" charset="0"/>
            </a:endParaRPr>
          </a:p>
        </p:txBody>
      </p:sp>
      <p:sp>
        <p:nvSpPr>
          <p:cNvPr id="30" name="文本框 145">
            <a:hlinkClick r:id="" action="ppaction://noaction"/>
          </p:cNvPr>
          <p:cNvSpPr txBox="1"/>
          <p:nvPr/>
        </p:nvSpPr>
        <p:spPr>
          <a:xfrm>
            <a:off x="9266608" y="2550217"/>
            <a:ext cx="2846290" cy="1587549"/>
          </a:xfrm>
          <a:prstGeom prst="rect">
            <a:avLst/>
          </a:prstGeom>
          <a:solidFill>
            <a:srgbClr val="DCED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AI/ML for Air-Interface</a:t>
            </a:r>
          </a:p>
          <a:p>
            <a:pPr algn="ctr"/>
            <a:r>
              <a:rPr lang="en-US" altLang="zh-CN" sz="1100" b="1" dirty="0">
                <a:solidFill>
                  <a:schemeClr val="tx1"/>
                </a:solidFill>
                <a:latin typeface="Arial" panose="020B0604020202020204" pitchFamily="34" charset="0"/>
                <a:ea typeface="Segoe UI Black" panose="020B0A02040204020203" pitchFamily="34" charset="0"/>
              </a:rPr>
              <a:t>RWS-230323</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Whether to continue study or to have normative work is dependent on the outcome of Rel-18 SI</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Study more sub use case in Rel-19, e.g. Temporal-spatial-frequency domain CSI compression</a:t>
            </a:r>
          </a:p>
        </p:txBody>
      </p:sp>
      <p:sp>
        <p:nvSpPr>
          <p:cNvPr id="33" name="文本框 145">
            <a:hlinkClick r:id="" action="ppaction://noaction"/>
          </p:cNvPr>
          <p:cNvSpPr txBox="1"/>
          <p:nvPr/>
        </p:nvSpPr>
        <p:spPr>
          <a:xfrm>
            <a:off x="6433612" y="2429145"/>
            <a:ext cx="2603700" cy="1587549"/>
          </a:xfrm>
          <a:prstGeom prst="rect">
            <a:avLst/>
          </a:prstGeom>
          <a:solidFill>
            <a:srgbClr val="DCED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Multi-carrier Further </a:t>
            </a:r>
            <a:r>
              <a:rPr lang="en-US" altLang="zh-CN" sz="1400" b="1" dirty="0">
                <a:solidFill>
                  <a:srgbClr val="1D1D1A"/>
                </a:solidFill>
                <a:latin typeface="Arial" panose="020B0604020202020204" pitchFamily="34" charset="0"/>
                <a:ea typeface="Segoe UI Black" panose="020B0A02040204020203" pitchFamily="34" charset="0"/>
              </a:rPr>
              <a:t>Enhancements (WI)</a:t>
            </a:r>
          </a:p>
          <a:p>
            <a:pPr algn="ctr"/>
            <a:r>
              <a:rPr lang="en-US" altLang="zh-CN" sz="1100" b="1" dirty="0">
                <a:solidFill>
                  <a:srgbClr val="1D1D1A"/>
                </a:solidFill>
                <a:latin typeface="Arial" panose="020B0604020202020204" pitchFamily="34" charset="0"/>
                <a:ea typeface="Segoe UI Black" panose="020B0A02040204020203" pitchFamily="34" charset="0"/>
              </a:rPr>
              <a:t>RWS-230322</a:t>
            </a:r>
          </a:p>
          <a:p>
            <a:r>
              <a:rPr lang="en-US" altLang="zh-CN" sz="1000" dirty="0">
                <a:solidFill>
                  <a:srgbClr val="EBEBEB">
                    <a:lumMod val="50000"/>
                  </a:srgbClr>
                </a:solidFill>
                <a:latin typeface="Arial" panose="020B0604020202020204" pitchFamily="34" charset="0"/>
                <a:ea typeface="Segoe UI Black" panose="020B0A02040204020203" pitchFamily="34" charset="0"/>
              </a:rPr>
              <a:t>1. Single PDCCH for different SCS</a:t>
            </a:r>
          </a:p>
          <a:p>
            <a:r>
              <a:rPr lang="en-US" altLang="zh-CN" sz="1000" dirty="0">
                <a:solidFill>
                  <a:srgbClr val="EBEBEB">
                    <a:lumMod val="50000"/>
                  </a:srgbClr>
                </a:solidFill>
                <a:latin typeface="Arial" panose="020B0604020202020204" pitchFamily="34" charset="0"/>
                <a:ea typeface="Segoe UI Black" panose="020B0A02040204020203" pitchFamily="34" charset="0"/>
              </a:rPr>
              <a:t>2. UL Gbps with low DL complexity: One cell configured with multiple SUL</a:t>
            </a:r>
          </a:p>
          <a:p>
            <a:r>
              <a:rPr lang="en-US" altLang="zh-CN" sz="1000" dirty="0">
                <a:solidFill>
                  <a:srgbClr val="EBEBEB">
                    <a:lumMod val="50000"/>
                  </a:srgbClr>
                </a:solidFill>
                <a:latin typeface="Arial" panose="020B0604020202020204" pitchFamily="34" charset="0"/>
                <a:ea typeface="Segoe UI Black" panose="020B0A02040204020203" pitchFamily="34" charset="0"/>
              </a:rPr>
              <a:t>3. ms-level DL carrier switching via L1 </a:t>
            </a:r>
          </a:p>
          <a:p>
            <a:r>
              <a:rPr lang="en-US" altLang="zh-CN" sz="1000" dirty="0">
                <a:solidFill>
                  <a:srgbClr val="EBEBEB">
                    <a:lumMod val="50000"/>
                  </a:srgbClr>
                </a:solidFill>
                <a:latin typeface="Arial" panose="020B0604020202020204" pitchFamily="34" charset="0"/>
                <a:ea typeface="Segoe UI Black" panose="020B0A02040204020203" pitchFamily="34" charset="0"/>
              </a:rPr>
              <a:t>4. Multi-carrier CSI measurement enh.</a:t>
            </a:r>
          </a:p>
          <a:p>
            <a:r>
              <a:rPr lang="en-US" altLang="zh-CN" sz="1000" dirty="0">
                <a:solidFill>
                  <a:srgbClr val="EBEBEB">
                    <a:lumMod val="50000"/>
                  </a:srgbClr>
                </a:solidFill>
                <a:latin typeface="Arial" panose="020B0604020202020204" pitchFamily="34" charset="0"/>
                <a:ea typeface="Segoe UI Black" panose="020B0A02040204020203" pitchFamily="34" charset="0"/>
              </a:rPr>
              <a:t>5. Flexible cross-cell scheduling/re-</a:t>
            </a:r>
            <a:r>
              <a:rPr lang="en-US" altLang="zh-CN" sz="1000" dirty="0" err="1">
                <a:solidFill>
                  <a:srgbClr val="EBEBEB">
                    <a:lumMod val="50000"/>
                  </a:srgbClr>
                </a:solidFill>
                <a:latin typeface="Arial" panose="020B0604020202020204" pitchFamily="34" charset="0"/>
                <a:ea typeface="Segoe UI Black" panose="020B0A02040204020203" pitchFamily="34" charset="0"/>
              </a:rPr>
              <a:t>tx</a:t>
            </a:r>
            <a:endParaRPr lang="en-US" altLang="zh-CN" sz="1000" dirty="0">
              <a:solidFill>
                <a:srgbClr val="EBEBEB">
                  <a:lumMod val="50000"/>
                </a:srgbClr>
              </a:solidFill>
              <a:latin typeface="Arial" panose="020B0604020202020204" pitchFamily="34" charset="0"/>
              <a:ea typeface="Segoe UI Black" panose="020B0A02040204020203" pitchFamily="34" charset="0"/>
            </a:endParaRPr>
          </a:p>
        </p:txBody>
      </p:sp>
      <p:sp>
        <p:nvSpPr>
          <p:cNvPr id="18" name="文本框 145">
            <a:hlinkClick r:id="" action="ppaction://noaction"/>
          </p:cNvPr>
          <p:cNvSpPr txBox="1"/>
          <p:nvPr/>
        </p:nvSpPr>
        <p:spPr>
          <a:xfrm>
            <a:off x="9266608" y="1399007"/>
            <a:ext cx="2846290" cy="1088820"/>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Duplexing </a:t>
            </a:r>
            <a:r>
              <a:rPr lang="en-US" altLang="zh-CN" sz="1400" b="1" dirty="0" err="1">
                <a:solidFill>
                  <a:schemeClr val="tx1"/>
                </a:solidFill>
                <a:latin typeface="Arial" panose="020B0604020202020204" pitchFamily="34" charset="0"/>
                <a:ea typeface="Segoe UI Black" panose="020B0A02040204020203" pitchFamily="34" charset="0"/>
              </a:rPr>
              <a:t>Evo</a:t>
            </a:r>
            <a:r>
              <a:rPr lang="en-US" altLang="zh-CN" sz="1400" b="1" dirty="0">
                <a:solidFill>
                  <a:schemeClr val="tx1"/>
                </a:solidFill>
                <a:latin typeface="Arial" panose="020B0604020202020204" pitchFamily="34" charset="0"/>
                <a:ea typeface="Segoe UI Black" panose="020B0A02040204020203" pitchFamily="34" charset="0"/>
              </a:rPr>
              <a:t> (WI)</a:t>
            </a:r>
          </a:p>
          <a:p>
            <a:pPr algn="ctr"/>
            <a:r>
              <a:rPr lang="en-US" altLang="zh-CN" sz="1100" b="1" dirty="0">
                <a:solidFill>
                  <a:schemeClr val="tx1"/>
                </a:solidFill>
                <a:latin typeface="Arial" panose="020B0604020202020204" pitchFamily="34" charset="0"/>
                <a:ea typeface="Segoe UI Black" panose="020B0A02040204020203" pitchFamily="34" charset="0"/>
              </a:rPr>
              <a:t>RWS-230324</a:t>
            </a:r>
          </a:p>
          <a:p>
            <a:pPr defTabSz="914400"/>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pPr defTabSz="914400"/>
            <a:r>
              <a:rPr lang="en-US" altLang="zh-CN" sz="1000" dirty="0">
                <a:solidFill>
                  <a:srgbClr val="EBEBEB">
                    <a:lumMod val="50000"/>
                  </a:srgbClr>
                </a:solidFill>
                <a:latin typeface="Arial" panose="020B0604020202020204" pitchFamily="34" charset="0"/>
                <a:ea typeface="Segoe UI Black" panose="020B0A02040204020203" pitchFamily="34" charset="0"/>
              </a:rPr>
              <a:t>Subband full duplex (SBFD)</a:t>
            </a:r>
          </a:p>
          <a:p>
            <a:pPr defTabSz="914400"/>
            <a:r>
              <a:rPr lang="en-US" altLang="zh-CN" sz="1000" dirty="0">
                <a:solidFill>
                  <a:srgbClr val="EBEBEB">
                    <a:lumMod val="50000"/>
                  </a:srgbClr>
                </a:solidFill>
                <a:latin typeface="Arial" panose="020B0604020202020204" pitchFamily="34" charset="0"/>
                <a:ea typeface="Segoe UI Black" panose="020B0A02040204020203" pitchFamily="34" charset="0"/>
              </a:rPr>
              <a:t>BS-BS CLI for flexible TDD and SBFD</a:t>
            </a:r>
          </a:p>
          <a:p>
            <a:pPr defTabSz="914400"/>
            <a:r>
              <a:rPr lang="en-US" altLang="zh-CN" sz="1000" dirty="0">
                <a:solidFill>
                  <a:srgbClr val="EBEBEB">
                    <a:lumMod val="50000"/>
                  </a:srgbClr>
                </a:solidFill>
                <a:latin typeface="Arial" panose="020B0604020202020204" pitchFamily="34" charset="0"/>
                <a:ea typeface="Segoe UI Black" panose="020B0A02040204020203" pitchFamily="34" charset="0"/>
              </a:rPr>
              <a:t>UE-UE CLI (if time allows)</a:t>
            </a:r>
            <a:endParaRPr lang="en-US" altLang="zh-CN" sz="1000" dirty="0">
              <a:solidFill>
                <a:srgbClr val="FF0000"/>
              </a:solidFill>
              <a:latin typeface="Arial" panose="020B0604020202020204" pitchFamily="34" charset="0"/>
              <a:ea typeface="Segoe UI Black" panose="020B0A02040204020203" pitchFamily="34" charset="0"/>
            </a:endParaRPr>
          </a:p>
        </p:txBody>
      </p:sp>
      <p:sp>
        <p:nvSpPr>
          <p:cNvPr id="20" name="文本框 145">
            <a:hlinkClick r:id="" action="ppaction://noaction"/>
          </p:cNvPr>
          <p:cNvSpPr txBox="1"/>
          <p:nvPr/>
        </p:nvSpPr>
        <p:spPr>
          <a:xfrm>
            <a:off x="6436034" y="1398833"/>
            <a:ext cx="2601278" cy="975156"/>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rgbClr val="1D1D1A"/>
                </a:solidFill>
                <a:latin typeface="Arial" panose="020B0604020202020204" pitchFamily="34" charset="0"/>
                <a:ea typeface="Segoe UI Black" panose="020B0A02040204020203" pitchFamily="34" charset="0"/>
              </a:rPr>
              <a:t>Low Power WUS (WI)</a:t>
            </a:r>
          </a:p>
          <a:p>
            <a:pPr algn="ctr"/>
            <a:r>
              <a:rPr lang="en-US" altLang="zh-CN" sz="1100" b="1" dirty="0">
                <a:solidFill>
                  <a:srgbClr val="1D1D1A"/>
                </a:solidFill>
                <a:latin typeface="Arial" panose="020B0604020202020204" pitchFamily="34" charset="0"/>
                <a:ea typeface="Segoe UI Black" panose="020B0A02040204020203" pitchFamily="34" charset="0"/>
              </a:rPr>
              <a:t>RWS-230408</a:t>
            </a:r>
          </a:p>
          <a:p>
            <a:endParaRPr lang="en-US" altLang="zh-CN" sz="6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Joint </a:t>
            </a:r>
            <a:r>
              <a:rPr lang="en-US" altLang="zh-CN" sz="1000" dirty="0" err="1">
                <a:solidFill>
                  <a:srgbClr val="EBEBEB">
                    <a:lumMod val="50000"/>
                  </a:srgbClr>
                </a:solidFill>
                <a:latin typeface="Arial" panose="020B0604020202020204" pitchFamily="34" charset="0"/>
                <a:ea typeface="Segoe UI Black" panose="020B0A02040204020203" pitchFamily="34" charset="0"/>
              </a:rPr>
              <a:t>OOK+FSK+sequence</a:t>
            </a:r>
            <a:r>
              <a:rPr lang="en-US" altLang="zh-CN" sz="1000" dirty="0">
                <a:solidFill>
                  <a:srgbClr val="EBEBEB">
                    <a:lumMod val="50000"/>
                  </a:srgbClr>
                </a:solidFill>
                <a:latin typeface="Arial" panose="020B0604020202020204" pitchFamily="34" charset="0"/>
                <a:ea typeface="Segoe UI Black" panose="020B0A02040204020203" pitchFamily="34" charset="0"/>
              </a:rPr>
              <a:t> WUS design and related procedures for idle/inactive and connected mode</a:t>
            </a:r>
          </a:p>
        </p:txBody>
      </p:sp>
      <p:sp>
        <p:nvSpPr>
          <p:cNvPr id="17" name="文本框 145">
            <a:hlinkClick r:id="" action="ppaction://noaction"/>
          </p:cNvPr>
          <p:cNvSpPr txBox="1"/>
          <p:nvPr/>
        </p:nvSpPr>
        <p:spPr>
          <a:xfrm>
            <a:off x="3471511" y="1394176"/>
            <a:ext cx="2732806" cy="3482624"/>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MIMO (WI)</a:t>
            </a:r>
          </a:p>
          <a:p>
            <a:pPr algn="ctr"/>
            <a:r>
              <a:rPr lang="en-US" altLang="zh-CN" sz="1100" b="1" dirty="0">
                <a:solidFill>
                  <a:schemeClr val="tx1"/>
                </a:solidFill>
                <a:latin typeface="Arial" panose="020B0604020202020204" pitchFamily="34" charset="0"/>
                <a:ea typeface="Segoe UI Black" panose="020B0A02040204020203" pitchFamily="34" charset="0"/>
              </a:rPr>
              <a:t>RWS-230320, RWS-230321</a:t>
            </a:r>
          </a:p>
          <a:p>
            <a:pPr algn="ctr"/>
            <a:endParaRPr lang="en-US" altLang="zh-CN" sz="700" b="1" dirty="0">
              <a:solidFill>
                <a:schemeClr val="tx1"/>
              </a:solidFill>
              <a:latin typeface="Arial" panose="020B0604020202020204" pitchFamily="34" charset="0"/>
              <a:ea typeface="Segoe UI Black" panose="020B0A02040204020203" pitchFamily="34" charset="0"/>
            </a:endParaRPr>
          </a:p>
          <a:p>
            <a:pPr algn="ctr"/>
            <a:r>
              <a:rPr lang="en-US" altLang="zh-CN" sz="1200" b="1" dirty="0">
                <a:solidFill>
                  <a:schemeClr val="tx1"/>
                </a:solidFill>
                <a:latin typeface="Arial" panose="020B0604020202020204" pitchFamily="34" charset="0"/>
                <a:ea typeface="Segoe UI Black" panose="020B0A02040204020203" pitchFamily="34" charset="0"/>
              </a:rPr>
              <a:t>Enhanced Hybrid </a:t>
            </a:r>
            <a:r>
              <a:rPr lang="en-US" altLang="zh-CN" sz="1200" b="1" dirty="0" err="1">
                <a:solidFill>
                  <a:schemeClr val="tx1"/>
                </a:solidFill>
                <a:latin typeface="Arial" panose="020B0604020202020204" pitchFamily="34" charset="0"/>
                <a:ea typeface="Segoe UI Black" panose="020B0A02040204020203" pitchFamily="34" charset="0"/>
              </a:rPr>
              <a:t>BeamForming</a:t>
            </a:r>
            <a:r>
              <a:rPr lang="en-US" altLang="zh-CN" sz="1200" b="1" dirty="0">
                <a:solidFill>
                  <a:schemeClr val="tx1"/>
                </a:solidFill>
                <a:latin typeface="Arial" panose="020B0604020202020204" pitchFamily="34" charset="0"/>
                <a:ea typeface="Segoe UI Black" panose="020B0A02040204020203" pitchFamily="34" charset="0"/>
              </a:rPr>
              <a:t> Massive MIMO for FR1</a:t>
            </a:r>
          </a:p>
          <a:p>
            <a:r>
              <a:rPr lang="en-US" altLang="zh-CN" sz="1000" dirty="0">
                <a:solidFill>
                  <a:srgbClr val="EBEBEB">
                    <a:lumMod val="50000"/>
                  </a:srgbClr>
                </a:solidFill>
                <a:latin typeface="Arial" panose="020B0604020202020204" pitchFamily="34" charset="0"/>
                <a:ea typeface="Segoe UI Black" panose="020B0A02040204020203" pitchFamily="34" charset="0"/>
              </a:rPr>
              <a:t>Hybrid BF concurrent multi-beam reporting for FR1 (~6GHz IMT), with reduced CSI-RS and CSI feedback overhead for larger BS antenna array</a:t>
            </a:r>
          </a:p>
          <a:p>
            <a:pPr algn="ctr"/>
            <a:endParaRPr lang="en-US" altLang="zh-CN" sz="800" dirty="0">
              <a:solidFill>
                <a:srgbClr val="EBEBEB">
                  <a:lumMod val="50000"/>
                </a:srgbClr>
              </a:solidFill>
              <a:latin typeface="Arial" panose="020B0604020202020204" pitchFamily="34" charset="0"/>
              <a:ea typeface="Segoe UI Black" panose="020B0A02040204020203" pitchFamily="34" charset="0"/>
            </a:endParaRPr>
          </a:p>
          <a:p>
            <a:pPr algn="ctr"/>
            <a:r>
              <a:rPr lang="en-US" altLang="zh-CN" sz="1200" b="1" dirty="0">
                <a:solidFill>
                  <a:srgbClr val="1D1D1A"/>
                </a:solidFill>
                <a:latin typeface="Arial" panose="020B0604020202020204" pitchFamily="34" charset="0"/>
                <a:ea typeface="Segoe UI Black" panose="020B0A02040204020203" pitchFamily="34" charset="0"/>
              </a:rPr>
              <a:t>FR2 (</a:t>
            </a:r>
            <a:r>
              <a:rPr lang="en-US" altLang="zh-CN" sz="1200" b="1" dirty="0" err="1">
                <a:solidFill>
                  <a:srgbClr val="1D1D1A"/>
                </a:solidFill>
                <a:latin typeface="Arial" panose="020B0604020202020204" pitchFamily="34" charset="0"/>
                <a:ea typeface="Segoe UI Black" panose="020B0A02040204020203" pitchFamily="34" charset="0"/>
              </a:rPr>
              <a:t>mmWave</a:t>
            </a:r>
            <a:r>
              <a:rPr lang="en-US" altLang="zh-CN" sz="1200" b="1" dirty="0">
                <a:solidFill>
                  <a:srgbClr val="1D1D1A"/>
                </a:solidFill>
                <a:latin typeface="Arial" panose="020B0604020202020204" pitchFamily="34" charset="0"/>
                <a:ea typeface="Segoe UI Black" panose="020B0A02040204020203" pitchFamily="34" charset="0"/>
              </a:rPr>
              <a:t>) </a:t>
            </a:r>
            <a:r>
              <a:rPr lang="en-US" altLang="zh-CN" sz="1200" b="1" dirty="0">
                <a:solidFill>
                  <a:schemeClr val="tx1"/>
                </a:solidFill>
                <a:latin typeface="Arial" panose="020B0604020202020204" pitchFamily="34" charset="0"/>
                <a:ea typeface="Segoe UI Black" panose="020B0A02040204020203" pitchFamily="34" charset="0"/>
              </a:rPr>
              <a:t>evolution</a:t>
            </a:r>
            <a:endParaRPr lang="en-US" altLang="zh-CN" sz="900" u="sng"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1. FR1-assisted FR2 low latency BM, exploiting angle correlation across FRs</a:t>
            </a:r>
          </a:p>
          <a:p>
            <a:r>
              <a:rPr lang="en-US" altLang="zh-CN" sz="1000" dirty="0">
                <a:solidFill>
                  <a:srgbClr val="EBEBEB">
                    <a:lumMod val="50000"/>
                  </a:srgbClr>
                </a:solidFill>
                <a:latin typeface="Arial" panose="020B0604020202020204" pitchFamily="34" charset="0"/>
                <a:ea typeface="Segoe UI Black" panose="020B0A02040204020203" pitchFamily="34" charset="0"/>
              </a:rPr>
              <a:t>2. Enhanced CSI/BM for larger BS array</a:t>
            </a:r>
          </a:p>
          <a:p>
            <a:pPr algn="ctr"/>
            <a:endParaRPr lang="en-US" altLang="zh-CN" sz="800" dirty="0">
              <a:solidFill>
                <a:srgbClr val="EBEBEB">
                  <a:lumMod val="50000"/>
                </a:srgbClr>
              </a:solidFill>
              <a:latin typeface="Arial" panose="020B0604020202020204" pitchFamily="34" charset="0"/>
              <a:ea typeface="Segoe UI Black" panose="020B0A02040204020203" pitchFamily="34" charset="0"/>
            </a:endParaRPr>
          </a:p>
          <a:p>
            <a:pPr algn="ctr"/>
            <a:r>
              <a:rPr lang="en-US" altLang="zh-CN" sz="1200" b="1" dirty="0">
                <a:solidFill>
                  <a:schemeClr val="tx1"/>
                </a:solidFill>
                <a:latin typeface="Arial" panose="020B0604020202020204" pitchFamily="34" charset="0"/>
                <a:ea typeface="Segoe UI Black" panose="020B0A02040204020203" pitchFamily="34" charset="0"/>
              </a:rPr>
              <a:t>FR1 Massive MIMO evolution </a:t>
            </a:r>
            <a:endParaRPr lang="en-US" altLang="zh-CN" sz="9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BS arrays with 64 antenna ports or more:</a:t>
            </a:r>
          </a:p>
          <a:p>
            <a:r>
              <a:rPr lang="en-US" altLang="zh-CN" sz="1000" dirty="0">
                <a:solidFill>
                  <a:srgbClr val="EBEBEB">
                    <a:lumMod val="50000"/>
                  </a:srgbClr>
                </a:solidFill>
                <a:latin typeface="Arial" panose="020B0604020202020204" pitchFamily="34" charset="0"/>
                <a:ea typeface="Segoe UI Black" panose="020B0A02040204020203" pitchFamily="34" charset="0"/>
              </a:rPr>
              <a:t>1. FDD: 64 CSI-RS ports and corresponding codebook</a:t>
            </a:r>
          </a:p>
          <a:p>
            <a:r>
              <a:rPr lang="en-US" altLang="zh-CN" sz="1000" dirty="0">
                <a:solidFill>
                  <a:srgbClr val="EBEBEB">
                    <a:lumMod val="50000"/>
                  </a:srgbClr>
                </a:solidFill>
                <a:latin typeface="Arial" panose="020B0604020202020204" pitchFamily="34" charset="0"/>
                <a:ea typeface="Segoe UI Black" panose="020B0A02040204020203" pitchFamily="34" charset="0"/>
              </a:rPr>
              <a:t>2. TDD: interference reduction on SRS (e.g. more SRS root sequences), SRS based channel prediction enhancement </a:t>
            </a:r>
          </a:p>
        </p:txBody>
      </p:sp>
      <p:sp>
        <p:nvSpPr>
          <p:cNvPr id="34" name="TextBox 33"/>
          <p:cNvSpPr txBox="1"/>
          <p:nvPr/>
        </p:nvSpPr>
        <p:spPr>
          <a:xfrm>
            <a:off x="424328" y="601819"/>
            <a:ext cx="2688108" cy="480388"/>
          </a:xfrm>
          <a:prstGeom prst="rect">
            <a:avLst/>
          </a:prstGeom>
          <a:noFill/>
        </p:spPr>
        <p:txBody>
          <a:bodyPr vert="horz" wrap="none" rtlCol="0">
            <a:spAutoFit/>
          </a:bodyPr>
          <a:lstStyle/>
          <a:p>
            <a:pPr>
              <a:lnSpc>
                <a:spcPts val="3440"/>
              </a:lnSpc>
            </a:pPr>
            <a:r>
              <a:rPr lang="en-US" altLang="zh-CN" sz="2000" dirty="0">
                <a:solidFill>
                  <a:srgbClr val="1D1D1A"/>
                </a:solidFill>
                <a:latin typeface="Microsoft YaHei" panose="020B0503020204020204" pitchFamily="34" charset="-122"/>
                <a:ea typeface="Microsoft YaHei" panose="020B0503020204020204" pitchFamily="34" charset="-122"/>
              </a:rPr>
              <a:t>Use cases expansion</a:t>
            </a:r>
            <a:endParaRPr lang="zh-CN" altLang="en-US" sz="2000" dirty="0">
              <a:solidFill>
                <a:srgbClr val="1D1D1A"/>
              </a:solidFill>
              <a:latin typeface="Microsoft YaHei" panose="020B0503020204020204" pitchFamily="34" charset="-122"/>
              <a:ea typeface="Microsoft YaHei" panose="020B0503020204020204" pitchFamily="34" charset="-122"/>
            </a:endParaRPr>
          </a:p>
        </p:txBody>
      </p:sp>
      <p:sp>
        <p:nvSpPr>
          <p:cNvPr id="69" name="TextBox 68"/>
          <p:cNvSpPr txBox="1"/>
          <p:nvPr/>
        </p:nvSpPr>
        <p:spPr>
          <a:xfrm>
            <a:off x="3812666" y="622688"/>
            <a:ext cx="4812087" cy="480388"/>
          </a:xfrm>
          <a:prstGeom prst="rect">
            <a:avLst/>
          </a:prstGeom>
          <a:noFill/>
        </p:spPr>
        <p:txBody>
          <a:bodyPr vert="horz" wrap="none" rtlCol="0">
            <a:spAutoFit/>
          </a:bodyPr>
          <a:lstStyle/>
          <a:p>
            <a:pPr>
              <a:lnSpc>
                <a:spcPts val="3440"/>
              </a:lnSpc>
            </a:pPr>
            <a:r>
              <a:rPr lang="en-US" altLang="zh-CN" sz="2000" dirty="0">
                <a:solidFill>
                  <a:srgbClr val="1D1D1A"/>
                </a:solidFill>
                <a:latin typeface="Microsoft YaHei" panose="020B0503020204020204" pitchFamily="34" charset="-122"/>
                <a:ea typeface="Microsoft YaHei" panose="020B0503020204020204" pitchFamily="34" charset="-122"/>
              </a:rPr>
              <a:t>Enhancing existing use cases/features</a:t>
            </a:r>
            <a:endParaRPr lang="zh-CN" altLang="en-US" sz="2000" dirty="0">
              <a:solidFill>
                <a:srgbClr val="1D1D1A"/>
              </a:solidFill>
              <a:latin typeface="Microsoft YaHei" panose="020B0503020204020204" pitchFamily="34" charset="-122"/>
              <a:ea typeface="Microsoft YaHei" panose="020B0503020204020204" pitchFamily="34" charset="-122"/>
            </a:endParaRPr>
          </a:p>
        </p:txBody>
      </p:sp>
      <p:sp>
        <p:nvSpPr>
          <p:cNvPr id="72" name="TextBox 71"/>
          <p:cNvSpPr txBox="1"/>
          <p:nvPr/>
        </p:nvSpPr>
        <p:spPr>
          <a:xfrm>
            <a:off x="9037312" y="605277"/>
            <a:ext cx="3075586" cy="480388"/>
          </a:xfrm>
          <a:prstGeom prst="rect">
            <a:avLst/>
          </a:prstGeom>
          <a:noFill/>
        </p:spPr>
        <p:txBody>
          <a:bodyPr vert="horz" wrap="none" rtlCol="0">
            <a:spAutoFit/>
          </a:bodyPr>
          <a:lstStyle/>
          <a:p>
            <a:pPr>
              <a:lnSpc>
                <a:spcPts val="3440"/>
              </a:lnSpc>
            </a:pPr>
            <a:r>
              <a:rPr lang="en-US" altLang="zh-CN" sz="2000" dirty="0">
                <a:solidFill>
                  <a:srgbClr val="1D1D1A"/>
                </a:solidFill>
                <a:latin typeface="Microsoft YaHei" panose="020B0503020204020204" pitchFamily="34" charset="-122"/>
                <a:ea typeface="Microsoft YaHei" panose="020B0503020204020204" pitchFamily="34" charset="-122"/>
              </a:rPr>
              <a:t>Future-looking features</a:t>
            </a:r>
            <a:endParaRPr lang="zh-CN" altLang="en-US" sz="2000" dirty="0">
              <a:solidFill>
                <a:srgbClr val="1D1D1A"/>
              </a:solidFill>
              <a:latin typeface="Microsoft YaHei" panose="020B0503020204020204" pitchFamily="34" charset="-122"/>
              <a:ea typeface="Microsoft YaHei" panose="020B0503020204020204" pitchFamily="34" charset="-122"/>
            </a:endParaRPr>
          </a:p>
        </p:txBody>
      </p:sp>
      <p:sp>
        <p:nvSpPr>
          <p:cNvPr id="6" name="文本框 145">
            <a:hlinkClick r:id="" action="ppaction://noaction"/>
          </p:cNvPr>
          <p:cNvSpPr txBox="1"/>
          <p:nvPr/>
        </p:nvSpPr>
        <p:spPr>
          <a:xfrm>
            <a:off x="637587" y="3823855"/>
            <a:ext cx="2542218" cy="1052945"/>
          </a:xfrm>
          <a:prstGeom prst="rect">
            <a:avLst/>
          </a:prstGeom>
          <a:solidFill>
            <a:schemeClr val="accent3">
              <a:lumMod val="20000"/>
              <a:lumOff val="80000"/>
              <a:alpha val="9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Integrated Sensing &amp; Communications </a:t>
            </a:r>
            <a:r>
              <a:rPr lang="en-US" altLang="zh-CN" sz="1400" b="1" dirty="0">
                <a:solidFill>
                  <a:srgbClr val="1D1D1A"/>
                </a:solidFill>
                <a:latin typeface="Arial" panose="020B0604020202020204" pitchFamily="34" charset="0"/>
                <a:ea typeface="Segoe UI Black" panose="020B0A02040204020203" pitchFamily="34" charset="0"/>
              </a:rPr>
              <a:t>(SI+WI)</a:t>
            </a:r>
          </a:p>
          <a:p>
            <a:pPr algn="ctr"/>
            <a:r>
              <a:rPr lang="en-US" altLang="zh-CN" sz="1100" b="1" dirty="0">
                <a:solidFill>
                  <a:srgbClr val="1D1D1A"/>
                </a:solidFill>
                <a:latin typeface="Arial" panose="020B0604020202020204" pitchFamily="34" charset="0"/>
                <a:ea typeface="Segoe UI Black" panose="020B0A02040204020203" pitchFamily="34" charset="0"/>
              </a:rPr>
              <a:t>RWS-230186</a:t>
            </a:r>
          </a:p>
          <a:p>
            <a:endParaRPr lang="en-US" altLang="zh-CN" sz="5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RAN/CN support to enable wide-area network-based sensing.</a:t>
            </a:r>
            <a:endParaRPr lang="zh-CN" altLang="zh-CN" sz="1000" dirty="0">
              <a:solidFill>
                <a:srgbClr val="EBEBEB">
                  <a:lumMod val="50000"/>
                </a:srgbClr>
              </a:solidFill>
              <a:latin typeface="Arial" panose="020B0604020202020204" pitchFamily="34" charset="0"/>
              <a:ea typeface="Segoe UI Black" panose="020B0A02040204020203" pitchFamily="34" charset="0"/>
            </a:endParaRPr>
          </a:p>
        </p:txBody>
      </p:sp>
      <p:sp>
        <p:nvSpPr>
          <p:cNvPr id="45" name="文本框 145">
            <a:hlinkClick r:id="" action="ppaction://noaction"/>
          </p:cNvPr>
          <p:cNvSpPr txBox="1"/>
          <p:nvPr/>
        </p:nvSpPr>
        <p:spPr>
          <a:xfrm>
            <a:off x="3463784" y="4962577"/>
            <a:ext cx="2732806" cy="769246"/>
          </a:xfrm>
          <a:prstGeom prst="rect">
            <a:avLst/>
          </a:prstGeom>
          <a:solidFill>
            <a:schemeClr val="accent3">
              <a:lumMod val="20000"/>
              <a:lumOff val="80000"/>
              <a:alpha val="9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AI/ML for NG-RAN (WI)</a:t>
            </a:r>
          </a:p>
          <a:p>
            <a:pPr algn="ctr"/>
            <a:r>
              <a:rPr lang="en-US" altLang="zh-CN" sz="1100" b="1" dirty="0">
                <a:solidFill>
                  <a:schemeClr val="tx1"/>
                </a:solidFill>
                <a:latin typeface="Arial" panose="020B0604020202020204" pitchFamily="34" charset="0"/>
                <a:ea typeface="Segoe UI Black" panose="020B0A02040204020203" pitchFamily="34" charset="0"/>
              </a:rPr>
              <a:t>RWS-230187</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Support more use cases</a:t>
            </a:r>
          </a:p>
        </p:txBody>
      </p:sp>
      <p:sp>
        <p:nvSpPr>
          <p:cNvPr id="48" name="文本框 145">
            <a:hlinkClick r:id="" action="ppaction://noaction"/>
          </p:cNvPr>
          <p:cNvSpPr txBox="1"/>
          <p:nvPr/>
        </p:nvSpPr>
        <p:spPr>
          <a:xfrm>
            <a:off x="6433612" y="5377586"/>
            <a:ext cx="2650715" cy="1131637"/>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rgbClr val="1D1D1A"/>
                </a:solidFill>
                <a:latin typeface="Arial" panose="020B0604020202020204" pitchFamily="34" charset="0"/>
                <a:ea typeface="Segoe UI Black" panose="020B0A02040204020203" pitchFamily="34" charset="0"/>
              </a:rPr>
              <a:t>Further Mobility Enhancements (WI)</a:t>
            </a:r>
          </a:p>
          <a:p>
            <a:pPr algn="ctr"/>
            <a:r>
              <a:rPr lang="en-US" altLang="zh-CN" sz="1100" b="1" dirty="0">
                <a:solidFill>
                  <a:srgbClr val="1D1D1A"/>
                </a:solidFill>
                <a:latin typeface="Arial" panose="020B0604020202020204" pitchFamily="34" charset="0"/>
                <a:ea typeface="Segoe UI Black" panose="020B0A02040204020203" pitchFamily="34" charset="0"/>
              </a:rPr>
              <a:t>RWS-230411</a:t>
            </a:r>
          </a:p>
          <a:p>
            <a:r>
              <a:rPr lang="en-US" altLang="zh-CN" sz="1000" dirty="0">
                <a:solidFill>
                  <a:srgbClr val="EBEBEB">
                    <a:lumMod val="50000"/>
                  </a:srgbClr>
                </a:solidFill>
                <a:latin typeface="Arial" panose="020B0604020202020204" pitchFamily="34" charset="0"/>
                <a:ea typeface="Segoe UI Black" panose="020B0A02040204020203" pitchFamily="34" charset="0"/>
              </a:rPr>
              <a:t>Inter-</a:t>
            </a:r>
            <a:r>
              <a:rPr lang="en-US" altLang="zh-CN" sz="1000" dirty="0" err="1">
                <a:solidFill>
                  <a:srgbClr val="EBEBEB">
                    <a:lumMod val="50000"/>
                  </a:srgbClr>
                </a:solidFill>
                <a:latin typeface="Arial" panose="020B0604020202020204" pitchFamily="34" charset="0"/>
                <a:ea typeface="Segoe UI Black" panose="020B0A02040204020203" pitchFamily="34" charset="0"/>
              </a:rPr>
              <a:t>gNB</a:t>
            </a:r>
            <a:r>
              <a:rPr lang="en-US" altLang="zh-CN" sz="1000" dirty="0">
                <a:solidFill>
                  <a:srgbClr val="EBEBEB">
                    <a:lumMod val="50000"/>
                  </a:srgbClr>
                </a:solidFill>
                <a:latin typeface="Arial" panose="020B0604020202020204" pitchFamily="34" charset="0"/>
                <a:ea typeface="Segoe UI Black" panose="020B0A02040204020203" pitchFamily="34" charset="0"/>
              </a:rPr>
              <a:t> LTM for mobility latency reduction.</a:t>
            </a:r>
          </a:p>
          <a:p>
            <a:r>
              <a:rPr lang="en-US" altLang="zh-CN" sz="1000" dirty="0">
                <a:solidFill>
                  <a:srgbClr val="EBEBEB">
                    <a:lumMod val="50000"/>
                  </a:srgbClr>
                </a:solidFill>
                <a:latin typeface="Arial" panose="020B0604020202020204" pitchFamily="34" charset="0"/>
                <a:ea typeface="Segoe UI Black" panose="020B0A02040204020203" pitchFamily="34" charset="0"/>
              </a:rPr>
              <a:t>High throughput maintenance for </a:t>
            </a:r>
            <a:r>
              <a:rPr lang="en-US" altLang="zh-CN" sz="1000" dirty="0" err="1">
                <a:solidFill>
                  <a:srgbClr val="EBEBEB">
                    <a:lumMod val="50000"/>
                  </a:srgbClr>
                </a:solidFill>
                <a:latin typeface="Arial" panose="020B0604020202020204" pitchFamily="34" charset="0"/>
                <a:ea typeface="Segoe UI Black" panose="020B0A02040204020203" pitchFamily="34" charset="0"/>
              </a:rPr>
              <a:t>PCell</a:t>
            </a:r>
            <a:r>
              <a:rPr lang="en-US" altLang="zh-CN" sz="1000" dirty="0">
                <a:solidFill>
                  <a:srgbClr val="EBEBEB">
                    <a:lumMod val="50000"/>
                  </a:srgbClr>
                </a:solidFill>
                <a:latin typeface="Arial" panose="020B0604020202020204" pitchFamily="34" charset="0"/>
                <a:ea typeface="Segoe UI Black" panose="020B0A02040204020203" pitchFamily="34" charset="0"/>
              </a:rPr>
              <a:t> switch and </a:t>
            </a:r>
            <a:r>
              <a:rPr lang="en-US" altLang="zh-CN" sz="1000" dirty="0" err="1">
                <a:solidFill>
                  <a:srgbClr val="EBEBEB">
                    <a:lumMod val="50000"/>
                  </a:srgbClr>
                </a:solidFill>
                <a:latin typeface="Arial" panose="020B0604020202020204" pitchFamily="34" charset="0"/>
                <a:ea typeface="Segoe UI Black" panose="020B0A02040204020203" pitchFamily="34" charset="0"/>
              </a:rPr>
              <a:t>SCell</a:t>
            </a:r>
            <a:r>
              <a:rPr lang="en-US" altLang="zh-CN" sz="1000" dirty="0">
                <a:solidFill>
                  <a:srgbClr val="EBEBEB">
                    <a:lumMod val="50000"/>
                  </a:srgbClr>
                </a:solidFill>
                <a:latin typeface="Arial" panose="020B0604020202020204" pitchFamily="34" charset="0"/>
                <a:ea typeface="Segoe UI Black" panose="020B0A02040204020203" pitchFamily="34" charset="0"/>
              </a:rPr>
              <a:t> switch</a:t>
            </a:r>
          </a:p>
        </p:txBody>
      </p:sp>
      <p:grpSp>
        <p:nvGrpSpPr>
          <p:cNvPr id="3" name="Group 2"/>
          <p:cNvGrpSpPr/>
          <p:nvPr/>
        </p:nvGrpSpPr>
        <p:grpSpPr>
          <a:xfrm>
            <a:off x="10750378" y="73800"/>
            <a:ext cx="1369380" cy="519257"/>
            <a:chOff x="10338486" y="5430305"/>
            <a:chExt cx="1369380" cy="519257"/>
          </a:xfrm>
        </p:grpSpPr>
        <p:sp>
          <p:nvSpPr>
            <p:cNvPr id="51" name="文本框 145">
              <a:hlinkClick r:id="" action="ppaction://noaction"/>
            </p:cNvPr>
            <p:cNvSpPr txBox="1"/>
            <p:nvPr/>
          </p:nvSpPr>
          <p:spPr>
            <a:xfrm>
              <a:off x="10338486" y="5430305"/>
              <a:ext cx="1369380" cy="152673"/>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100" dirty="0">
                  <a:solidFill>
                    <a:schemeClr val="tx1"/>
                  </a:solidFill>
                  <a:latin typeface="Arial" panose="020B0604020202020204" pitchFamily="34" charset="0"/>
                  <a:ea typeface="Segoe UI Black" panose="020B0A02040204020203" pitchFamily="34" charset="0"/>
                </a:rPr>
                <a:t>RAN1-led topic</a:t>
              </a:r>
              <a:endParaRPr lang="en-US" altLang="zh-CN" sz="800" dirty="0">
                <a:solidFill>
                  <a:srgbClr val="EBEBEB">
                    <a:lumMod val="50000"/>
                  </a:srgbClr>
                </a:solidFill>
                <a:latin typeface="Arial" panose="020B0604020202020204" pitchFamily="34" charset="0"/>
                <a:ea typeface="Segoe UI Black" panose="020B0A02040204020203" pitchFamily="34" charset="0"/>
              </a:endParaRPr>
            </a:p>
          </p:txBody>
        </p:sp>
        <p:sp>
          <p:nvSpPr>
            <p:cNvPr id="52" name="文本框 145">
              <a:hlinkClick r:id="" action="ppaction://noaction"/>
            </p:cNvPr>
            <p:cNvSpPr txBox="1"/>
            <p:nvPr/>
          </p:nvSpPr>
          <p:spPr>
            <a:xfrm>
              <a:off x="10338486" y="5617773"/>
              <a:ext cx="1369380" cy="152673"/>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100" dirty="0">
                  <a:solidFill>
                    <a:schemeClr val="tx1"/>
                  </a:solidFill>
                  <a:latin typeface="Arial" panose="020B0604020202020204" pitchFamily="34" charset="0"/>
                  <a:ea typeface="Segoe UI Black" panose="020B0A02040204020203" pitchFamily="34" charset="0"/>
                </a:rPr>
                <a:t>RAN2-led topic</a:t>
              </a:r>
              <a:endParaRPr lang="en-US" altLang="zh-CN" sz="800" dirty="0">
                <a:solidFill>
                  <a:srgbClr val="EBEBEB">
                    <a:lumMod val="50000"/>
                  </a:srgbClr>
                </a:solidFill>
                <a:latin typeface="Arial" panose="020B0604020202020204" pitchFamily="34" charset="0"/>
                <a:ea typeface="Segoe UI Black" panose="020B0A02040204020203" pitchFamily="34" charset="0"/>
              </a:endParaRPr>
            </a:p>
          </p:txBody>
        </p:sp>
        <p:sp>
          <p:nvSpPr>
            <p:cNvPr id="53" name="文本框 145">
              <a:hlinkClick r:id="" action="ppaction://noaction"/>
            </p:cNvPr>
            <p:cNvSpPr txBox="1"/>
            <p:nvPr/>
          </p:nvSpPr>
          <p:spPr>
            <a:xfrm>
              <a:off x="10338486" y="5796889"/>
              <a:ext cx="1369380" cy="152673"/>
            </a:xfrm>
            <a:prstGeom prst="rect">
              <a:avLst/>
            </a:prstGeom>
            <a:solidFill>
              <a:schemeClr val="accent3">
                <a:lumMod val="20000"/>
                <a:lumOff val="80000"/>
                <a:alpha val="9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100" dirty="0">
                  <a:solidFill>
                    <a:schemeClr val="tx1"/>
                  </a:solidFill>
                  <a:latin typeface="Arial" panose="020B0604020202020204" pitchFamily="34" charset="0"/>
                  <a:ea typeface="Segoe UI Black" panose="020B0A02040204020203" pitchFamily="34" charset="0"/>
                </a:rPr>
                <a:t>RAN3-led topic</a:t>
              </a:r>
              <a:endParaRPr lang="en-US" altLang="zh-CN" sz="800" dirty="0">
                <a:solidFill>
                  <a:srgbClr val="EBEBEB">
                    <a:lumMod val="50000"/>
                  </a:srgbClr>
                </a:solidFill>
                <a:latin typeface="Arial" panose="020B0604020202020204" pitchFamily="34" charset="0"/>
                <a:ea typeface="Segoe UI Black" panose="020B0A02040204020203" pitchFamily="34" charset="0"/>
              </a:endParaRPr>
            </a:p>
          </p:txBody>
        </p:sp>
      </p:grpSp>
      <p:sp>
        <p:nvSpPr>
          <p:cNvPr id="56" name="文本框 145">
            <a:hlinkClick r:id="" action="ppaction://noaction"/>
          </p:cNvPr>
          <p:cNvSpPr txBox="1"/>
          <p:nvPr/>
        </p:nvSpPr>
        <p:spPr>
          <a:xfrm>
            <a:off x="3471511" y="5799438"/>
            <a:ext cx="2725079" cy="709785"/>
          </a:xfrm>
          <a:prstGeom prst="rect">
            <a:avLst/>
          </a:prstGeom>
          <a:solidFill>
            <a:schemeClr val="accent3">
              <a:lumMod val="20000"/>
              <a:lumOff val="80000"/>
              <a:alpha val="9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SON/MDT enhancements (WI)</a:t>
            </a:r>
          </a:p>
          <a:p>
            <a:pPr algn="ctr"/>
            <a:r>
              <a:rPr lang="en-US" altLang="zh-CN" sz="1100" b="1" dirty="0">
                <a:solidFill>
                  <a:schemeClr val="tx1"/>
                </a:solidFill>
                <a:latin typeface="Arial" panose="020B0604020202020204" pitchFamily="34" charset="0"/>
                <a:ea typeface="Segoe UI Black" panose="020B0A02040204020203" pitchFamily="34" charset="0"/>
              </a:rPr>
              <a:t>RWS-230189</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Consider more scenarios </a:t>
            </a:r>
            <a:endParaRPr lang="en-US" altLang="zh-CN" sz="1000" strike="sngStrike" dirty="0">
              <a:solidFill>
                <a:srgbClr val="EBEBEB">
                  <a:lumMod val="50000"/>
                </a:srgbClr>
              </a:solidFill>
              <a:latin typeface="Arial" panose="020B0604020202020204" pitchFamily="34" charset="0"/>
              <a:ea typeface="Segoe UI Black" panose="020B0A02040204020203" pitchFamily="34" charset="0"/>
            </a:endParaRPr>
          </a:p>
        </p:txBody>
      </p:sp>
      <p:sp>
        <p:nvSpPr>
          <p:cNvPr id="4" name="Subtitle 3">
            <a:extLst>
              <a:ext uri="{FF2B5EF4-FFF2-40B4-BE49-F238E27FC236}">
                <a16:creationId xmlns:a16="http://schemas.microsoft.com/office/drawing/2014/main" xmlns="" id="{DFEDD583-7985-42FA-B98E-8889EE508A10}"/>
              </a:ext>
            </a:extLst>
          </p:cNvPr>
          <p:cNvSpPr>
            <a:spLocks noGrp="1"/>
          </p:cNvSpPr>
          <p:nvPr>
            <p:ph type="subTitle" idx="1"/>
          </p:nvPr>
        </p:nvSpPr>
        <p:spPr>
          <a:xfrm>
            <a:off x="510021" y="125988"/>
            <a:ext cx="10740640" cy="479289"/>
          </a:xfrm>
        </p:spPr>
        <p:txBody>
          <a:bodyPr/>
          <a:lstStyle/>
          <a:p>
            <a:r>
              <a:rPr lang="en-US" altLang="zh-CN" dirty="0"/>
              <a:t>Rel-19 RAN1/RAN2/RAN3 Contents</a:t>
            </a:r>
          </a:p>
        </p:txBody>
      </p:sp>
      <p:sp>
        <p:nvSpPr>
          <p:cNvPr id="22" name="文本框 145">
            <a:hlinkClick r:id="" action="ppaction://noaction"/>
          </p:cNvPr>
          <p:cNvSpPr txBox="1"/>
          <p:nvPr/>
        </p:nvSpPr>
        <p:spPr>
          <a:xfrm>
            <a:off x="628539" y="4963040"/>
            <a:ext cx="2551265" cy="1538844"/>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XR enhancements (SI+WI)</a:t>
            </a:r>
          </a:p>
          <a:p>
            <a:pPr algn="ctr"/>
            <a:r>
              <a:rPr lang="en-US" altLang="zh-CN" sz="1100" b="1" dirty="0">
                <a:solidFill>
                  <a:schemeClr val="tx1"/>
                </a:solidFill>
                <a:latin typeface="Arial" panose="020B0604020202020204" pitchFamily="34" charset="0"/>
                <a:ea typeface="Segoe UI Black" panose="020B0A02040204020203" pitchFamily="34" charset="0"/>
              </a:rPr>
              <a:t>RWS-230410</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1. Enhancement on XR to ensure latency requirement guaranteed in varying radio condition</a:t>
            </a:r>
          </a:p>
          <a:p>
            <a:r>
              <a:rPr lang="en-US" altLang="zh-CN" sz="1000" dirty="0">
                <a:solidFill>
                  <a:srgbClr val="EBEBEB">
                    <a:lumMod val="50000"/>
                  </a:srgbClr>
                </a:solidFill>
                <a:latin typeface="Arial" panose="020B0604020202020204" pitchFamily="34" charset="0"/>
                <a:ea typeface="Segoe UI Black" panose="020B0A02040204020203" pitchFamily="34" charset="0"/>
              </a:rPr>
              <a:t>2. Enhancement for Multi-modal XR on synchronization, reliability and radio resource efficiency</a:t>
            </a:r>
          </a:p>
        </p:txBody>
      </p:sp>
    </p:spTree>
    <p:extLst>
      <p:ext uri="{BB962C8B-B14F-4D97-AF65-F5344CB8AC3E}">
        <p14:creationId xmlns:p14="http://schemas.microsoft.com/office/powerpoint/2010/main" val="311670764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5">
            <a:hlinkClick r:id="" action="ppaction://noaction"/>
          </p:cNvPr>
          <p:cNvSpPr txBox="1"/>
          <p:nvPr/>
        </p:nvSpPr>
        <p:spPr>
          <a:xfrm>
            <a:off x="4457814" y="2116892"/>
            <a:ext cx="3264487" cy="1203469"/>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FR1 Massive MIMO evolution (WI)</a:t>
            </a:r>
          </a:p>
          <a:p>
            <a:pPr algn="ctr"/>
            <a:r>
              <a:rPr lang="en-US" altLang="zh-CN" sz="1100" b="1" dirty="0">
                <a:solidFill>
                  <a:schemeClr val="tx1"/>
                </a:solidFill>
                <a:latin typeface="Arial" panose="020B0604020202020204" pitchFamily="34" charset="0"/>
                <a:ea typeface="Segoe UI Black" panose="020B0A02040204020203" pitchFamily="34" charset="0"/>
              </a:rPr>
              <a:t>RWS-230320</a:t>
            </a:r>
          </a:p>
          <a:p>
            <a:pPr marL="228600" indent="-228600">
              <a:buAutoNum type="arabicPeriod"/>
            </a:pPr>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1. MIMO detection </a:t>
            </a:r>
            <a:r>
              <a:rPr lang="en-US" altLang="zh-CN" sz="1000" dirty="0" err="1">
                <a:solidFill>
                  <a:srgbClr val="EBEBEB">
                    <a:lumMod val="50000"/>
                  </a:srgbClr>
                </a:solidFill>
                <a:latin typeface="Arial" panose="020B0604020202020204" pitchFamily="34" charset="0"/>
                <a:ea typeface="Segoe UI Black" panose="020B0A02040204020203" pitchFamily="34" charset="0"/>
              </a:rPr>
              <a:t>enh</a:t>
            </a:r>
            <a:r>
              <a:rPr lang="en-US" altLang="zh-CN" sz="1000" dirty="0">
                <a:solidFill>
                  <a:srgbClr val="EBEBEB">
                    <a:lumMod val="50000"/>
                  </a:srgbClr>
                </a:solidFill>
                <a:latin typeface="Arial" panose="020B0604020202020204" pitchFamily="34" charset="0"/>
                <a:ea typeface="Segoe UI Black" panose="020B0A02040204020203" pitchFamily="34" charset="0"/>
              </a:rPr>
              <a:t>.: interference measurement enhancements for UL/DL demodulation</a:t>
            </a:r>
          </a:p>
          <a:p>
            <a:r>
              <a:rPr lang="en-US" altLang="zh-CN" sz="1000" dirty="0">
                <a:solidFill>
                  <a:srgbClr val="EBEBEB">
                    <a:lumMod val="50000"/>
                  </a:srgbClr>
                </a:solidFill>
                <a:latin typeface="Arial" panose="020B0604020202020204" pitchFamily="34" charset="0"/>
                <a:ea typeface="Segoe UI Black" panose="020B0A02040204020203" pitchFamily="34" charset="0"/>
              </a:rPr>
              <a:t>2. </a:t>
            </a:r>
            <a:r>
              <a:rPr lang="en-US" altLang="zh-CN" sz="1000" dirty="0" err="1">
                <a:solidFill>
                  <a:srgbClr val="EBEBEB">
                    <a:lumMod val="50000"/>
                  </a:srgbClr>
                </a:solidFill>
                <a:latin typeface="Arial" panose="020B0604020202020204" pitchFamily="34" charset="0"/>
                <a:ea typeface="Segoe UI Black" panose="020B0A02040204020203" pitchFamily="34" charset="0"/>
              </a:rPr>
              <a:t>gNB</a:t>
            </a:r>
            <a:r>
              <a:rPr lang="en-US" altLang="zh-CN" sz="1000" dirty="0">
                <a:solidFill>
                  <a:srgbClr val="EBEBEB">
                    <a:lumMod val="50000"/>
                  </a:srgbClr>
                </a:solidFill>
                <a:latin typeface="Arial" panose="020B0604020202020204" pitchFamily="34" charset="0"/>
                <a:ea typeface="Segoe UI Black" panose="020B0A02040204020203" pitchFamily="34" charset="0"/>
              </a:rPr>
              <a:t>-aided low complexity 8Rx UE (2 groups of 4Rx antennas without joint processing capability)</a:t>
            </a:r>
          </a:p>
        </p:txBody>
      </p:sp>
      <p:sp>
        <p:nvSpPr>
          <p:cNvPr id="22" name="文本框 145">
            <a:hlinkClick r:id="" action="ppaction://noaction"/>
          </p:cNvPr>
          <p:cNvSpPr txBox="1"/>
          <p:nvPr/>
        </p:nvSpPr>
        <p:spPr>
          <a:xfrm>
            <a:off x="7965229" y="2122766"/>
            <a:ext cx="3504635" cy="1439608"/>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defTabSz="914400"/>
            <a:r>
              <a:rPr lang="en-US" altLang="zh-CN" sz="1400" b="1" dirty="0">
                <a:solidFill>
                  <a:srgbClr val="1D1D1A"/>
                </a:solidFill>
                <a:latin typeface="Arial" panose="020B0604020202020204" pitchFamily="34" charset="0"/>
                <a:ea typeface="Segoe UI Black" panose="020B0A02040204020203" pitchFamily="34" charset="0"/>
              </a:rPr>
              <a:t>NR Positioning enhancements (WI)</a:t>
            </a:r>
          </a:p>
          <a:p>
            <a:pPr algn="ctr" defTabSz="914400"/>
            <a:r>
              <a:rPr lang="en-US" altLang="zh-CN" sz="1100" b="1" dirty="0">
                <a:solidFill>
                  <a:srgbClr val="1D1D1A"/>
                </a:solidFill>
                <a:latin typeface="Arial" panose="020B0604020202020204" pitchFamily="34" charset="0"/>
                <a:ea typeface="Segoe UI Black" panose="020B0A02040204020203" pitchFamily="34" charset="0"/>
              </a:rPr>
              <a:t>RWS-230325</a:t>
            </a:r>
          </a:p>
          <a:p>
            <a:pPr algn="ctr" defTabSz="914400"/>
            <a:endParaRPr lang="zh-CN" altLang="zh-CN" sz="1400" b="1" dirty="0">
              <a:solidFill>
                <a:srgbClr val="1D1D1A"/>
              </a:solidFill>
              <a:latin typeface="Arial" panose="020B0604020202020204" pitchFamily="34" charset="0"/>
              <a:ea typeface="Segoe UI Black" panose="020B0A02040204020203" pitchFamily="34" charset="0"/>
            </a:endParaRPr>
          </a:p>
          <a:p>
            <a:pPr defTabSz="1187798">
              <a:defRPr/>
            </a:pPr>
            <a:r>
              <a:rPr lang="en-US" altLang="zh-CN" sz="1000" dirty="0">
                <a:latin typeface="Arial" panose="020B0604020202020204" pitchFamily="34" charset="0"/>
                <a:cs typeface="Arial" panose="020B0604020202020204" pitchFamily="34" charset="0"/>
              </a:rPr>
              <a:t>1. </a:t>
            </a:r>
            <a:r>
              <a:rPr lang="en-US" altLang="zh-CN" sz="1000" dirty="0" err="1">
                <a:latin typeface="Arial" panose="020B0604020202020204" pitchFamily="34" charset="0"/>
                <a:cs typeface="Arial" panose="020B0604020202020204" pitchFamily="34" charset="0"/>
              </a:rPr>
              <a:t>mmWave</a:t>
            </a:r>
            <a:r>
              <a:rPr lang="en-US" altLang="zh-CN" sz="1000" dirty="0">
                <a:latin typeface="Arial" panose="020B0604020202020204" pitchFamily="34" charset="0"/>
                <a:cs typeface="Arial" panose="020B0604020202020204" pitchFamily="34" charset="0"/>
              </a:rPr>
              <a:t> </a:t>
            </a:r>
            <a:r>
              <a:rPr lang="en-US" altLang="zh-CN" sz="1000" dirty="0" err="1">
                <a:latin typeface="Arial" panose="020B0604020202020204" pitchFamily="34" charset="0"/>
                <a:cs typeface="Arial" panose="020B0604020202020204" pitchFamily="34" charset="0"/>
              </a:rPr>
              <a:t>pos</a:t>
            </a:r>
            <a:r>
              <a:rPr lang="en-US" altLang="zh-CN" sz="1000" dirty="0">
                <a:latin typeface="Arial" panose="020B0604020202020204" pitchFamily="34" charset="0"/>
                <a:cs typeface="Arial" panose="020B0604020202020204" pitchFamily="34" charset="0"/>
              </a:rPr>
              <a:t> </a:t>
            </a:r>
            <a:r>
              <a:rPr lang="en-US" altLang="zh-CN" sz="1000" dirty="0" err="1">
                <a:latin typeface="Arial" panose="020B0604020202020204" pitchFamily="34" charset="0"/>
                <a:cs typeface="Arial" panose="020B0604020202020204" pitchFamily="34" charset="0"/>
              </a:rPr>
              <a:t>enh</a:t>
            </a:r>
            <a:r>
              <a:rPr lang="en-US" altLang="zh-CN" sz="1000" dirty="0">
                <a:latin typeface="Arial" panose="020B0604020202020204" pitchFamily="34" charset="0"/>
                <a:cs typeface="Arial" panose="020B0604020202020204" pitchFamily="34" charset="0"/>
              </a:rPr>
              <a:t>.: SRS </a:t>
            </a:r>
            <a:r>
              <a:rPr lang="en-US" altLang="zh-CN" sz="1000" dirty="0" err="1">
                <a:latin typeface="Arial" panose="020B0604020202020204" pitchFamily="34" charset="0"/>
                <a:cs typeface="Arial" panose="020B0604020202020204" pitchFamily="34" charset="0"/>
              </a:rPr>
              <a:t>Tx</a:t>
            </a:r>
            <a:r>
              <a:rPr lang="en-US" altLang="zh-CN" sz="1000" dirty="0">
                <a:latin typeface="Arial" panose="020B0604020202020204" pitchFamily="34" charset="0"/>
                <a:cs typeface="Arial" panose="020B0604020202020204" pitchFamily="34" charset="0"/>
              </a:rPr>
              <a:t> BF based on path </a:t>
            </a:r>
            <a:r>
              <a:rPr lang="en-US" altLang="zh-CN" sz="1000" dirty="0" err="1">
                <a:latin typeface="Arial" panose="020B0604020202020204" pitchFamily="34" charset="0"/>
                <a:cs typeface="Arial" panose="020B0604020202020204" pitchFamily="34" charset="0"/>
              </a:rPr>
              <a:t>RSRP</a:t>
            </a:r>
            <a:endParaRPr lang="zh-CN" altLang="en-US" sz="1000" dirty="0">
              <a:latin typeface="Arial" panose="020B0604020202020204" pitchFamily="34" charset="0"/>
              <a:cs typeface="Arial" panose="020B0604020202020204" pitchFamily="34" charset="0"/>
            </a:endParaRPr>
          </a:p>
          <a:p>
            <a:pPr lvl="0" defTabSz="1187798">
              <a:defRPr/>
            </a:pPr>
            <a:r>
              <a:rPr lang="en-US" altLang="zh-CN" sz="1000" dirty="0">
                <a:latin typeface="Arial" panose="020B0604020202020204" pitchFamily="34" charset="0"/>
                <a:cs typeface="Arial" panose="020B0604020202020204" pitchFamily="34" charset="0"/>
              </a:rPr>
              <a:t>2. </a:t>
            </a:r>
            <a:r>
              <a:rPr lang="en-US" altLang="zh-CN" sz="1000" dirty="0" smtClean="0">
                <a:latin typeface="Arial" panose="020B0604020202020204" pitchFamily="34" charset="0"/>
                <a:cs typeface="Arial" panose="020B0604020202020204" pitchFamily="34" charset="0"/>
              </a:rPr>
              <a:t>Carrier Phase based positioning </a:t>
            </a:r>
            <a:r>
              <a:rPr lang="en-US" altLang="zh-CN" sz="1000" dirty="0">
                <a:latin typeface="Arial" panose="020B0604020202020204" pitchFamily="34" charset="0"/>
                <a:cs typeface="Arial" panose="020B0604020202020204" pitchFamily="34" charset="0"/>
              </a:rPr>
              <a:t>evolution: dual-</a:t>
            </a:r>
            <a:r>
              <a:rPr lang="en-US" altLang="zh-CN" sz="1000" dirty="0" err="1">
                <a:latin typeface="Arial" panose="020B0604020202020204" pitchFamily="34" charset="0"/>
                <a:cs typeface="Arial" panose="020B0604020202020204" pitchFamily="34" charset="0"/>
              </a:rPr>
              <a:t>subband</a:t>
            </a:r>
            <a:r>
              <a:rPr lang="en-US" altLang="zh-CN" sz="1000" dirty="0">
                <a:latin typeface="Arial" panose="020B0604020202020204" pitchFamily="34" charset="0"/>
                <a:cs typeface="Arial" panose="020B0604020202020204" pitchFamily="34" charset="0"/>
              </a:rPr>
              <a:t> RS on the same symbol for positioning purpose</a:t>
            </a:r>
          </a:p>
        </p:txBody>
      </p:sp>
      <p:sp>
        <p:nvSpPr>
          <p:cNvPr id="31" name="文本框 145">
            <a:hlinkClick r:id="" action="ppaction://noaction"/>
          </p:cNvPr>
          <p:cNvSpPr txBox="1"/>
          <p:nvPr/>
        </p:nvSpPr>
        <p:spPr>
          <a:xfrm>
            <a:off x="7965231" y="3717997"/>
            <a:ext cx="3504633" cy="1131715"/>
          </a:xfrm>
          <a:prstGeom prst="rect">
            <a:avLst/>
          </a:prstGeom>
          <a:solidFill>
            <a:srgbClr val="DCEDF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rgbClr val="1D1D1A"/>
                </a:solidFill>
                <a:latin typeface="Arial" panose="020B0604020202020204" pitchFamily="34" charset="0"/>
                <a:ea typeface="Segoe UI Black" panose="020B0A02040204020203" pitchFamily="34" charset="0"/>
              </a:rPr>
              <a:t>Further </a:t>
            </a:r>
            <a:r>
              <a:rPr lang="en-US" altLang="zh-CN" sz="1400" b="1" dirty="0" err="1">
                <a:solidFill>
                  <a:srgbClr val="1D1D1A"/>
                </a:solidFill>
                <a:latin typeface="Arial" panose="020B0604020202020204" pitchFamily="34" charset="0"/>
                <a:ea typeface="Segoe UI Black" panose="020B0A02040204020203" pitchFamily="34" charset="0"/>
              </a:rPr>
              <a:t>Sidelink</a:t>
            </a:r>
            <a:r>
              <a:rPr lang="en-US" altLang="zh-CN" sz="1400" b="1" dirty="0">
                <a:solidFill>
                  <a:srgbClr val="1D1D1A"/>
                </a:solidFill>
                <a:latin typeface="Arial" panose="020B0604020202020204" pitchFamily="34" charset="0"/>
                <a:ea typeface="Segoe UI Black" panose="020B0A02040204020203" pitchFamily="34" charset="0"/>
              </a:rPr>
              <a:t> </a:t>
            </a:r>
            <a:r>
              <a:rPr lang="en-US" altLang="zh-CN" sz="1400" b="1" dirty="0" err="1">
                <a:solidFill>
                  <a:srgbClr val="1D1D1A"/>
                </a:solidFill>
                <a:latin typeface="Arial" panose="020B0604020202020204" pitchFamily="34" charset="0"/>
                <a:ea typeface="Segoe UI Black" panose="020B0A02040204020203" pitchFamily="34" charset="0"/>
              </a:rPr>
              <a:t>Evo</a:t>
            </a:r>
            <a:r>
              <a:rPr lang="en-US" altLang="zh-CN" sz="1400" b="1" dirty="0">
                <a:solidFill>
                  <a:srgbClr val="1D1D1A"/>
                </a:solidFill>
                <a:latin typeface="Arial" panose="020B0604020202020204" pitchFamily="34" charset="0"/>
                <a:ea typeface="Segoe UI Black" panose="020B0A02040204020203" pitchFamily="34" charset="0"/>
              </a:rPr>
              <a:t> (WI)</a:t>
            </a:r>
          </a:p>
          <a:p>
            <a:pPr algn="ctr"/>
            <a:r>
              <a:rPr lang="en-US" altLang="zh-CN" sz="1100" b="1" dirty="0">
                <a:solidFill>
                  <a:srgbClr val="1D1D1A"/>
                </a:solidFill>
                <a:latin typeface="Arial" panose="020B0604020202020204" pitchFamily="34" charset="0"/>
                <a:ea typeface="Segoe UI Black" panose="020B0A02040204020203" pitchFamily="34" charset="0"/>
              </a:rPr>
              <a:t>RWS-230409</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1. </a:t>
            </a:r>
            <a:r>
              <a:rPr lang="en-US" altLang="zh-CN" sz="1000" dirty="0" err="1">
                <a:solidFill>
                  <a:srgbClr val="EBEBEB">
                    <a:lumMod val="50000"/>
                  </a:srgbClr>
                </a:solidFill>
                <a:latin typeface="Arial" panose="020B0604020202020204" pitchFamily="34" charset="0"/>
                <a:ea typeface="Segoe UI Black" panose="020B0A02040204020203" pitchFamily="34" charset="0"/>
              </a:rPr>
              <a:t>Sidelink</a:t>
            </a:r>
            <a:r>
              <a:rPr lang="en-US" altLang="zh-CN" sz="1000" dirty="0">
                <a:solidFill>
                  <a:srgbClr val="EBEBEB">
                    <a:lumMod val="50000"/>
                  </a:srgbClr>
                </a:solidFill>
                <a:latin typeface="Arial" panose="020B0604020202020204" pitchFamily="34" charset="0"/>
                <a:ea typeface="Segoe UI Black" panose="020B0A02040204020203" pitchFamily="34" charset="0"/>
              </a:rPr>
              <a:t> operation on FR2, incl. FR2-2</a:t>
            </a:r>
          </a:p>
          <a:p>
            <a:r>
              <a:rPr lang="en-US" altLang="zh-CN" sz="1000" dirty="0">
                <a:solidFill>
                  <a:srgbClr val="EBEBEB">
                    <a:lumMod val="50000"/>
                  </a:srgbClr>
                </a:solidFill>
                <a:latin typeface="Arial" panose="020B0604020202020204" pitchFamily="34" charset="0"/>
                <a:ea typeface="Segoe UI Black" panose="020B0A02040204020203" pitchFamily="34" charset="0"/>
              </a:rPr>
              <a:t>2. SL CA: unlicensed FR1 CA, unlicensed FR2 CA, cross-carrier operation </a:t>
            </a:r>
          </a:p>
        </p:txBody>
      </p:sp>
      <p:sp>
        <p:nvSpPr>
          <p:cNvPr id="32" name="文本框 145">
            <a:hlinkClick r:id="" action="ppaction://noaction"/>
          </p:cNvPr>
          <p:cNvSpPr txBox="1"/>
          <p:nvPr/>
        </p:nvSpPr>
        <p:spPr>
          <a:xfrm>
            <a:off x="4457813" y="3451732"/>
            <a:ext cx="3264487" cy="1625732"/>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Multi-TRP evolution (WI)</a:t>
            </a:r>
          </a:p>
          <a:p>
            <a:pPr algn="ctr"/>
            <a:r>
              <a:rPr lang="en-US" altLang="zh-CN" sz="1100" b="1" dirty="0">
                <a:solidFill>
                  <a:schemeClr val="tx1"/>
                </a:solidFill>
                <a:latin typeface="Arial" panose="020B0604020202020204" pitchFamily="34" charset="0"/>
                <a:ea typeface="Segoe UI Black" panose="020B0A02040204020203" pitchFamily="34" charset="0"/>
              </a:rPr>
              <a:t>RWS-230320</a:t>
            </a:r>
          </a:p>
          <a:p>
            <a:pPr algn="ctr"/>
            <a:endParaRPr lang="en-US" altLang="zh-CN" sz="8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Joint </a:t>
            </a:r>
            <a:r>
              <a:rPr lang="en-US" altLang="zh-CN" sz="1000" dirty="0" err="1">
                <a:solidFill>
                  <a:srgbClr val="EBEBEB">
                    <a:lumMod val="50000"/>
                  </a:srgbClr>
                </a:solidFill>
                <a:latin typeface="Arial" panose="020B0604020202020204" pitchFamily="34" charset="0"/>
                <a:ea typeface="Segoe UI Black" panose="020B0A02040204020203" pitchFamily="34" charset="0"/>
              </a:rPr>
              <a:t>Tx</a:t>
            </a:r>
            <a:r>
              <a:rPr lang="en-US" altLang="zh-CN" sz="1000" dirty="0">
                <a:solidFill>
                  <a:srgbClr val="EBEBEB">
                    <a:lumMod val="50000"/>
                  </a:srgbClr>
                </a:solidFill>
                <a:latin typeface="Arial" panose="020B0604020202020204" pitchFamily="34" charset="0"/>
                <a:ea typeface="Segoe UI Black" panose="020B0A02040204020203" pitchFamily="34" charset="0"/>
              </a:rPr>
              <a:t>/Rx (CJT/CJR) for non-ideal backhaul:</a:t>
            </a:r>
          </a:p>
          <a:p>
            <a:r>
              <a:rPr lang="en-US" altLang="zh-CN" sz="1000" dirty="0">
                <a:solidFill>
                  <a:srgbClr val="EBEBEB">
                    <a:lumMod val="50000"/>
                  </a:srgbClr>
                </a:solidFill>
                <a:latin typeface="Arial" panose="020B0604020202020204" pitchFamily="34" charset="0"/>
                <a:ea typeface="Segoe UI Black" panose="020B0A02040204020203" pitchFamily="34" charset="0"/>
              </a:rPr>
              <a:t>1. UE assistance to reduce scheduling delay</a:t>
            </a:r>
          </a:p>
          <a:p>
            <a:r>
              <a:rPr lang="en-US" altLang="zh-CN" sz="1000" dirty="0">
                <a:solidFill>
                  <a:srgbClr val="EBEBEB">
                    <a:lumMod val="50000"/>
                  </a:srgbClr>
                </a:solidFill>
                <a:latin typeface="Arial" panose="020B0604020202020204" pitchFamily="34" charset="0"/>
                <a:ea typeface="Segoe UI Black" panose="020B0A02040204020203" pitchFamily="34" charset="0"/>
              </a:rPr>
              <a:t>2. Synchronized L2 Processing Architecture </a:t>
            </a:r>
          </a:p>
          <a:p>
            <a:r>
              <a:rPr lang="en-US" altLang="zh-CN" sz="1000" dirty="0">
                <a:solidFill>
                  <a:srgbClr val="EBEBEB">
                    <a:lumMod val="50000"/>
                  </a:srgbClr>
                </a:solidFill>
                <a:latin typeface="Arial" panose="020B0604020202020204" pitchFamily="34" charset="0"/>
                <a:ea typeface="Segoe UI Black" panose="020B0A02040204020203" pitchFamily="34" charset="0"/>
              </a:rPr>
              <a:t>3. UE-assisted synchronization (DL &amp; UL) </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4. Improved estimation of UL interference for better DMRS channel estimation in UL </a:t>
            </a:r>
            <a:r>
              <a:rPr lang="en-US" altLang="zh-CN" sz="1000" dirty="0" err="1">
                <a:solidFill>
                  <a:srgbClr val="EBEBEB">
                    <a:lumMod val="50000"/>
                  </a:srgbClr>
                </a:solidFill>
                <a:latin typeface="Arial" panose="020B0604020202020204" pitchFamily="34" charset="0"/>
                <a:ea typeface="Segoe UI Black" panose="020B0A02040204020203" pitchFamily="34" charset="0"/>
              </a:rPr>
              <a:t>mTRP</a:t>
            </a:r>
            <a:r>
              <a:rPr lang="en-US" altLang="zh-CN" sz="1000" dirty="0">
                <a:solidFill>
                  <a:srgbClr val="EBEBEB">
                    <a:lumMod val="50000"/>
                  </a:srgbClr>
                </a:solidFill>
                <a:latin typeface="Arial" panose="020B0604020202020204" pitchFamily="34" charset="0"/>
                <a:ea typeface="Segoe UI Black" panose="020B0A02040204020203" pitchFamily="34" charset="0"/>
              </a:rPr>
              <a:t> operation</a:t>
            </a:r>
            <a:endParaRPr lang="zh-CN" altLang="zh-CN" sz="1000" dirty="0">
              <a:solidFill>
                <a:srgbClr val="EBEBEB">
                  <a:lumMod val="50000"/>
                </a:srgbClr>
              </a:solidFill>
              <a:latin typeface="Arial" panose="020B0604020202020204" pitchFamily="34" charset="0"/>
              <a:ea typeface="Segoe UI Black" panose="020B0A02040204020203" pitchFamily="34" charset="0"/>
            </a:endParaRPr>
          </a:p>
        </p:txBody>
      </p:sp>
      <p:sp>
        <p:nvSpPr>
          <p:cNvPr id="69" name="TextBox 68"/>
          <p:cNvSpPr txBox="1"/>
          <p:nvPr/>
        </p:nvSpPr>
        <p:spPr>
          <a:xfrm>
            <a:off x="4260764" y="1380427"/>
            <a:ext cx="7208924" cy="400110"/>
          </a:xfrm>
          <a:prstGeom prst="rect">
            <a:avLst/>
          </a:prstGeom>
          <a:noFill/>
        </p:spPr>
        <p:txBody>
          <a:bodyPr vert="horz" wrap="square" rtlCol="0">
            <a:spAutoFit/>
          </a:bodyPr>
          <a:lstStyle/>
          <a:p>
            <a:pPr algn="ctr"/>
            <a:r>
              <a:rPr lang="en-US" altLang="zh-CN" sz="2000" dirty="0">
                <a:solidFill>
                  <a:srgbClr val="1D1D1A"/>
                </a:solidFill>
                <a:latin typeface="Microsoft YaHei" panose="020B0503020204020204" pitchFamily="34" charset="-122"/>
                <a:ea typeface="Microsoft YaHei" panose="020B0503020204020204" pitchFamily="34" charset="-122"/>
              </a:rPr>
              <a:t>Enhancements of existing use cases/features (Cont.)</a:t>
            </a:r>
            <a:endParaRPr lang="zh-CN" altLang="en-US" sz="2000" dirty="0">
              <a:solidFill>
                <a:srgbClr val="1D1D1A"/>
              </a:solidFill>
              <a:latin typeface="Microsoft YaHei" panose="020B0503020204020204" pitchFamily="34" charset="-122"/>
              <a:ea typeface="Microsoft YaHei" panose="020B0503020204020204" pitchFamily="34" charset="-122"/>
            </a:endParaRPr>
          </a:p>
        </p:txBody>
      </p:sp>
      <p:sp>
        <p:nvSpPr>
          <p:cNvPr id="55" name="文本框 145">
            <a:hlinkClick r:id="" action="ppaction://noaction"/>
          </p:cNvPr>
          <p:cNvSpPr txBox="1"/>
          <p:nvPr/>
        </p:nvSpPr>
        <p:spPr>
          <a:xfrm>
            <a:off x="483970" y="3798401"/>
            <a:ext cx="3264313" cy="872053"/>
          </a:xfrm>
          <a:prstGeom prst="rect">
            <a:avLst/>
          </a:prstGeom>
          <a:solidFill>
            <a:schemeClr val="accent3">
              <a:lumMod val="20000"/>
              <a:lumOff val="80000"/>
              <a:alpha val="9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Arial" panose="020B0604020202020204" pitchFamily="34" charset="0"/>
                <a:ea typeface="Segoe UI Black" panose="020B0A02040204020203" pitchFamily="34" charset="0"/>
              </a:rPr>
              <a:t>Support for </a:t>
            </a:r>
            <a:r>
              <a:rPr lang="en-US" altLang="zh-CN" sz="1400" b="1" dirty="0">
                <a:solidFill>
                  <a:srgbClr val="1D1D1A"/>
                </a:solidFill>
                <a:latin typeface="Arial" panose="020B0604020202020204" pitchFamily="34" charset="0"/>
                <a:ea typeface="Segoe UI Black" panose="020B0A02040204020203" pitchFamily="34" charset="0"/>
              </a:rPr>
              <a:t>Emergency Service (WI)</a:t>
            </a:r>
          </a:p>
          <a:p>
            <a:pPr algn="ctr"/>
            <a:r>
              <a:rPr lang="en-US" altLang="zh-CN" sz="1100" b="1" dirty="0">
                <a:solidFill>
                  <a:srgbClr val="1D1D1A"/>
                </a:solidFill>
                <a:latin typeface="Arial" panose="020B0604020202020204" pitchFamily="34" charset="0"/>
                <a:ea typeface="Segoe UI Black" panose="020B0A02040204020203" pitchFamily="34" charset="0"/>
              </a:rPr>
              <a:t>RWS-230188</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Flexible multi-hop and multi-path IAB network</a:t>
            </a:r>
          </a:p>
        </p:txBody>
      </p:sp>
      <p:sp>
        <p:nvSpPr>
          <p:cNvPr id="51" name="TextBox 50"/>
          <p:cNvSpPr txBox="1"/>
          <p:nvPr/>
        </p:nvSpPr>
        <p:spPr>
          <a:xfrm>
            <a:off x="219242" y="1380427"/>
            <a:ext cx="3793596" cy="400110"/>
          </a:xfrm>
          <a:prstGeom prst="rect">
            <a:avLst/>
          </a:prstGeom>
          <a:noFill/>
        </p:spPr>
        <p:txBody>
          <a:bodyPr vert="horz" wrap="square" rtlCol="0">
            <a:spAutoFit/>
          </a:bodyPr>
          <a:lstStyle/>
          <a:p>
            <a:pPr algn="ctr"/>
            <a:r>
              <a:rPr lang="en-US" altLang="zh-CN" sz="2000" dirty="0">
                <a:solidFill>
                  <a:srgbClr val="1D1D1A"/>
                </a:solidFill>
                <a:latin typeface="Microsoft YaHei" panose="020B0503020204020204" pitchFamily="34" charset="-122"/>
                <a:ea typeface="Microsoft YaHei" panose="020B0503020204020204" pitchFamily="34" charset="-122"/>
              </a:rPr>
              <a:t>Use cases expansion (Cont.)</a:t>
            </a:r>
            <a:endParaRPr lang="zh-CN" altLang="en-US" sz="2000" dirty="0">
              <a:solidFill>
                <a:srgbClr val="1D1D1A"/>
              </a:solidFill>
              <a:latin typeface="Microsoft YaHei" panose="020B0503020204020204" pitchFamily="34" charset="-122"/>
              <a:ea typeface="Microsoft YaHei" panose="020B0503020204020204" pitchFamily="34" charset="-122"/>
            </a:endParaRPr>
          </a:p>
        </p:txBody>
      </p:sp>
      <p:grpSp>
        <p:nvGrpSpPr>
          <p:cNvPr id="53" name="Group 52"/>
          <p:cNvGrpSpPr/>
          <p:nvPr/>
        </p:nvGrpSpPr>
        <p:grpSpPr>
          <a:xfrm>
            <a:off x="10750378" y="69366"/>
            <a:ext cx="1369380" cy="519257"/>
            <a:chOff x="10338486" y="5430305"/>
            <a:chExt cx="1369380" cy="519257"/>
          </a:xfrm>
        </p:grpSpPr>
        <p:sp>
          <p:nvSpPr>
            <p:cNvPr id="56" name="文本框 145">
              <a:hlinkClick r:id="" action="ppaction://noaction"/>
            </p:cNvPr>
            <p:cNvSpPr txBox="1"/>
            <p:nvPr/>
          </p:nvSpPr>
          <p:spPr>
            <a:xfrm>
              <a:off x="10338486" y="5430305"/>
              <a:ext cx="1369380" cy="152673"/>
            </a:xfrm>
            <a:prstGeom prst="rect">
              <a:avLst/>
            </a:prstGeom>
            <a:solidFill>
              <a:srgbClr val="DCEDFB">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100" dirty="0">
                  <a:solidFill>
                    <a:schemeClr val="tx1"/>
                  </a:solidFill>
                  <a:latin typeface="Arial" panose="020B0604020202020204" pitchFamily="34" charset="0"/>
                  <a:ea typeface="Segoe UI Black" panose="020B0A02040204020203" pitchFamily="34" charset="0"/>
                </a:rPr>
                <a:t>RAN1-led topic</a:t>
              </a:r>
              <a:endParaRPr lang="en-US" altLang="zh-CN" sz="800" dirty="0">
                <a:solidFill>
                  <a:srgbClr val="EBEBEB">
                    <a:lumMod val="50000"/>
                  </a:srgbClr>
                </a:solidFill>
                <a:latin typeface="Arial" panose="020B0604020202020204" pitchFamily="34" charset="0"/>
                <a:ea typeface="Segoe UI Black" panose="020B0A02040204020203" pitchFamily="34" charset="0"/>
              </a:endParaRPr>
            </a:p>
          </p:txBody>
        </p:sp>
        <p:sp>
          <p:nvSpPr>
            <p:cNvPr id="57" name="文本框 145">
              <a:hlinkClick r:id="" action="ppaction://noaction"/>
            </p:cNvPr>
            <p:cNvSpPr txBox="1"/>
            <p:nvPr/>
          </p:nvSpPr>
          <p:spPr>
            <a:xfrm>
              <a:off x="10338486" y="5617773"/>
              <a:ext cx="1369380" cy="152673"/>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100" dirty="0">
                  <a:solidFill>
                    <a:schemeClr val="tx1"/>
                  </a:solidFill>
                  <a:latin typeface="Arial" panose="020B0604020202020204" pitchFamily="34" charset="0"/>
                  <a:ea typeface="Segoe UI Black" panose="020B0A02040204020203" pitchFamily="34" charset="0"/>
                </a:rPr>
                <a:t>RAN2-led topic</a:t>
              </a:r>
              <a:endParaRPr lang="en-US" altLang="zh-CN" sz="800" dirty="0">
                <a:solidFill>
                  <a:srgbClr val="EBEBEB">
                    <a:lumMod val="50000"/>
                  </a:srgbClr>
                </a:solidFill>
                <a:latin typeface="Arial" panose="020B0604020202020204" pitchFamily="34" charset="0"/>
                <a:ea typeface="Segoe UI Black" panose="020B0A02040204020203" pitchFamily="34" charset="0"/>
              </a:endParaRPr>
            </a:p>
          </p:txBody>
        </p:sp>
        <p:sp>
          <p:nvSpPr>
            <p:cNvPr id="58" name="文本框 145">
              <a:hlinkClick r:id="" action="ppaction://noaction"/>
            </p:cNvPr>
            <p:cNvSpPr txBox="1"/>
            <p:nvPr/>
          </p:nvSpPr>
          <p:spPr>
            <a:xfrm>
              <a:off x="10338486" y="5796889"/>
              <a:ext cx="1369380" cy="152673"/>
            </a:xfrm>
            <a:prstGeom prst="rect">
              <a:avLst/>
            </a:prstGeom>
            <a:solidFill>
              <a:schemeClr val="accent3">
                <a:lumMod val="20000"/>
                <a:lumOff val="80000"/>
                <a:alpha val="9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100" dirty="0">
                  <a:solidFill>
                    <a:schemeClr val="tx1"/>
                  </a:solidFill>
                  <a:latin typeface="Arial" panose="020B0604020202020204" pitchFamily="34" charset="0"/>
                  <a:ea typeface="Segoe UI Black" panose="020B0A02040204020203" pitchFamily="34" charset="0"/>
                </a:rPr>
                <a:t>RAN3-led topic</a:t>
              </a:r>
              <a:endParaRPr lang="en-US" altLang="zh-CN" sz="800" dirty="0">
                <a:solidFill>
                  <a:srgbClr val="EBEBEB">
                    <a:lumMod val="50000"/>
                  </a:srgbClr>
                </a:solidFill>
                <a:latin typeface="Arial" panose="020B0604020202020204" pitchFamily="34" charset="0"/>
                <a:ea typeface="Segoe UI Black" panose="020B0A02040204020203" pitchFamily="34" charset="0"/>
              </a:endParaRPr>
            </a:p>
          </p:txBody>
        </p:sp>
      </p:grpSp>
      <p:sp>
        <p:nvSpPr>
          <p:cNvPr id="18" name="文本框 145">
            <a:hlinkClick r:id="" action="ppaction://noaction"/>
          </p:cNvPr>
          <p:cNvSpPr txBox="1"/>
          <p:nvPr/>
        </p:nvSpPr>
        <p:spPr>
          <a:xfrm>
            <a:off x="4457814" y="5120872"/>
            <a:ext cx="3264487" cy="1127784"/>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ctr">
              <a:defRPr sz="1200" b="1">
                <a:solidFill>
                  <a:schemeClr val="tx1"/>
                </a:solidFill>
                <a:latin typeface="Arial" panose="020B0604020202020204" pitchFamily="34" charset="0"/>
                <a:ea typeface="Segoe UI Black" panose="020B0A02040204020203" pitchFamily="34" charset="0"/>
              </a:defRPr>
            </a:lvl1pPr>
          </a:lstStyle>
          <a:p>
            <a:r>
              <a:rPr lang="en-US" altLang="zh-CN" sz="1400" dirty="0"/>
              <a:t>NTN LEO evolution (</a:t>
            </a:r>
            <a:r>
              <a:rPr lang="en-US" altLang="zh-CN" sz="1400" dirty="0" err="1"/>
              <a:t>SI+WI</a:t>
            </a:r>
            <a:r>
              <a:rPr lang="en-US" altLang="zh-CN" sz="1400" dirty="0"/>
              <a:t>)</a:t>
            </a:r>
          </a:p>
          <a:p>
            <a:endParaRPr lang="en-US" altLang="zh-CN" sz="1400" dirty="0"/>
          </a:p>
          <a:p>
            <a:pPr algn="l"/>
            <a:r>
              <a:rPr lang="en-US" altLang="zh-CN" sz="1000" b="0" dirty="0">
                <a:solidFill>
                  <a:srgbClr val="EBEBEB">
                    <a:lumMod val="50000"/>
                  </a:srgbClr>
                </a:solidFill>
              </a:rPr>
              <a:t>DL coverage and mobility enhancements for operation with multi-beam per satellite</a:t>
            </a:r>
          </a:p>
        </p:txBody>
      </p:sp>
      <p:sp>
        <p:nvSpPr>
          <p:cNvPr id="20" name="Subtitle 3">
            <a:extLst>
              <a:ext uri="{FF2B5EF4-FFF2-40B4-BE49-F238E27FC236}">
                <a16:creationId xmlns:a16="http://schemas.microsoft.com/office/drawing/2014/main" xmlns="" id="{D769B49A-8674-48C9-AFB7-182E4101A583}"/>
              </a:ext>
            </a:extLst>
          </p:cNvPr>
          <p:cNvSpPr>
            <a:spLocks noGrp="1"/>
          </p:cNvSpPr>
          <p:nvPr>
            <p:ph type="subTitle" idx="1"/>
          </p:nvPr>
        </p:nvSpPr>
        <p:spPr>
          <a:xfrm>
            <a:off x="728663" y="455614"/>
            <a:ext cx="10741025" cy="558230"/>
          </a:xfrm>
        </p:spPr>
        <p:txBody>
          <a:bodyPr/>
          <a:lstStyle/>
          <a:p>
            <a:r>
              <a:rPr lang="en-US" altLang="zh-CN" dirty="0"/>
              <a:t>Rel-19 RAN1/RAN2/RAN3 Contents (cont.)</a:t>
            </a:r>
            <a:endParaRPr lang="zh-CN" altLang="en-US" dirty="0"/>
          </a:p>
        </p:txBody>
      </p:sp>
      <p:sp>
        <p:nvSpPr>
          <p:cNvPr id="17" name="文本框 145">
            <a:hlinkClick r:id="" action="ppaction://noaction"/>
          </p:cNvPr>
          <p:cNvSpPr txBox="1"/>
          <p:nvPr/>
        </p:nvSpPr>
        <p:spPr>
          <a:xfrm>
            <a:off x="483797" y="2127205"/>
            <a:ext cx="3264487" cy="1324527"/>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rgbClr val="1D1D1A"/>
                </a:solidFill>
                <a:latin typeface="Arial" panose="020B0604020202020204" pitchFamily="34" charset="0"/>
                <a:ea typeface="Segoe UI Black" panose="020B0A02040204020203" pitchFamily="34" charset="0"/>
              </a:rPr>
              <a:t>High Accuracy Timing Service (WI)</a:t>
            </a:r>
          </a:p>
          <a:p>
            <a:pPr algn="ctr"/>
            <a:r>
              <a:rPr lang="en-US" altLang="zh-CN" sz="1100" b="1" dirty="0">
                <a:solidFill>
                  <a:srgbClr val="1D1D1A"/>
                </a:solidFill>
                <a:latin typeface="Arial" panose="020B0604020202020204" pitchFamily="34" charset="0"/>
                <a:ea typeface="Segoe UI Black" panose="020B0A02040204020203" pitchFamily="34" charset="0"/>
              </a:rPr>
              <a:t>RWS-230412</a:t>
            </a:r>
          </a:p>
          <a:p>
            <a:endParaRPr lang="en-US" altLang="zh-CN" sz="1000" dirty="0">
              <a:solidFill>
                <a:srgbClr val="EBEBEB">
                  <a:lumMod val="50000"/>
                </a:srgbClr>
              </a:solidFill>
              <a:latin typeface="Arial" panose="020B0604020202020204" pitchFamily="34" charset="0"/>
              <a:ea typeface="Segoe UI Black" panose="020B0A02040204020203" pitchFamily="34" charset="0"/>
            </a:endParaRPr>
          </a:p>
          <a:p>
            <a:r>
              <a:rPr lang="en-US" altLang="zh-CN" sz="1000" dirty="0">
                <a:solidFill>
                  <a:srgbClr val="EBEBEB">
                    <a:lumMod val="50000"/>
                  </a:srgbClr>
                </a:solidFill>
                <a:latin typeface="Arial" panose="020B0604020202020204" pitchFamily="34" charset="0"/>
                <a:ea typeface="Segoe UI Black" panose="020B0A02040204020203" pitchFamily="34" charset="0"/>
              </a:rPr>
              <a:t>Support for 250ns~1us 5GS sync budget to fulfill vertical requirements:</a:t>
            </a:r>
          </a:p>
          <a:p>
            <a:pPr marL="228600" indent="-228600">
              <a:buAutoNum type="arabicPeriod"/>
            </a:pPr>
            <a:r>
              <a:rPr lang="en-US" altLang="zh-CN" sz="1000" dirty="0">
                <a:solidFill>
                  <a:srgbClr val="EBEBEB">
                    <a:lumMod val="50000"/>
                  </a:srgbClr>
                </a:solidFill>
                <a:latin typeface="Arial" panose="020B0604020202020204" pitchFamily="34" charset="0"/>
                <a:ea typeface="Segoe UI Black" panose="020B0A02040204020203" pitchFamily="34" charset="0"/>
              </a:rPr>
              <a:t>Timing accuracy enforcement by considering UE internal accuracy loss and NLOS environment</a:t>
            </a:r>
          </a:p>
          <a:p>
            <a:pPr marL="228600" indent="-228600">
              <a:buAutoNum type="arabicPeriod"/>
            </a:pPr>
            <a:r>
              <a:rPr lang="en-US" altLang="zh-CN" sz="1000" dirty="0">
                <a:solidFill>
                  <a:srgbClr val="EBEBEB">
                    <a:lumMod val="50000"/>
                  </a:srgbClr>
                </a:solidFill>
                <a:latin typeface="Arial" panose="020B0604020202020204" pitchFamily="34" charset="0"/>
                <a:ea typeface="Segoe UI Black" panose="020B0A02040204020203" pitchFamily="34" charset="0"/>
              </a:rPr>
              <a:t>Mobility support across working clock domains</a:t>
            </a:r>
          </a:p>
        </p:txBody>
      </p:sp>
      <p:sp>
        <p:nvSpPr>
          <p:cNvPr id="19" name="文本框 145">
            <a:hlinkClick r:id="" action="ppaction://noaction"/>
          </p:cNvPr>
          <p:cNvSpPr txBox="1"/>
          <p:nvPr/>
        </p:nvSpPr>
        <p:spPr>
          <a:xfrm>
            <a:off x="7965230" y="5120872"/>
            <a:ext cx="3504633" cy="1127784"/>
          </a:xfrm>
          <a:prstGeom prst="rect">
            <a:avLst/>
          </a:prstGeom>
          <a:solidFill>
            <a:srgbClr val="D0E8C4">
              <a:alpha val="9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ctr" defTabSz="914400">
              <a:defRPr sz="1200" b="1">
                <a:solidFill>
                  <a:srgbClr val="1D1D1A"/>
                </a:solidFill>
                <a:latin typeface="Arial" panose="020B0604020202020204" pitchFamily="34" charset="0"/>
                <a:ea typeface="Segoe UI Black" panose="020B0A02040204020203"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sz="1400" dirty="0"/>
              <a:t>Further MBS work (WI)</a:t>
            </a:r>
          </a:p>
          <a:p>
            <a:r>
              <a:rPr lang="en-US" altLang="zh-CN" sz="1100" dirty="0"/>
              <a:t>RWS-230326</a:t>
            </a:r>
          </a:p>
          <a:p>
            <a:endParaRPr lang="zh-CN" altLang="zh-CN" sz="1000" dirty="0"/>
          </a:p>
          <a:p>
            <a:pPr marL="228600" indent="-228600" algn="l" defTabSz="914478">
              <a:buAutoNum type="arabicPeriod"/>
            </a:pPr>
            <a:r>
              <a:rPr lang="en-US" altLang="zh-CN" sz="1000" b="0" dirty="0">
                <a:solidFill>
                  <a:srgbClr val="EBEBEB">
                    <a:lumMod val="50000"/>
                  </a:srgbClr>
                </a:solidFill>
              </a:rPr>
              <a:t>Support extended CP for better spectrum efficiency</a:t>
            </a:r>
          </a:p>
          <a:p>
            <a:pPr marL="228600" indent="-228600" algn="l" defTabSz="914478">
              <a:buAutoNum type="arabicPeriod"/>
            </a:pPr>
            <a:r>
              <a:rPr lang="en-US" altLang="zh-CN" sz="1000" b="0" dirty="0">
                <a:solidFill>
                  <a:srgbClr val="EBEBEB">
                    <a:lumMod val="50000"/>
                  </a:srgbClr>
                </a:solidFill>
              </a:rPr>
              <a:t>Multicast optimization in RAN sharing scenario to reduce </a:t>
            </a:r>
            <a:r>
              <a:rPr lang="en-US" altLang="zh-CN" sz="1000" b="0" dirty="0" err="1">
                <a:solidFill>
                  <a:srgbClr val="EBEBEB">
                    <a:lumMod val="50000"/>
                  </a:srgbClr>
                </a:solidFill>
              </a:rPr>
              <a:t>Uu</a:t>
            </a:r>
            <a:r>
              <a:rPr lang="en-US" altLang="zh-CN" sz="1000" b="0" dirty="0">
                <a:solidFill>
                  <a:srgbClr val="EBEBEB">
                    <a:lumMod val="50000"/>
                  </a:srgbClr>
                </a:solidFill>
              </a:rPr>
              <a:t> resource consumption</a:t>
            </a:r>
          </a:p>
          <a:p>
            <a:pPr marL="228600" indent="-228600" algn="l" defTabSz="914478">
              <a:buAutoNum type="arabicPeriod"/>
            </a:pPr>
            <a:endParaRPr lang="en-US" altLang="zh-CN" sz="1000" b="0" dirty="0">
              <a:solidFill>
                <a:srgbClr val="EBEBEB">
                  <a:lumMod val="50000"/>
                </a:srgbClr>
              </a:solidFill>
            </a:endParaRPr>
          </a:p>
        </p:txBody>
      </p:sp>
    </p:spTree>
    <p:extLst>
      <p:ext uri="{BB962C8B-B14F-4D97-AF65-F5344CB8AC3E}">
        <p14:creationId xmlns:p14="http://schemas.microsoft.com/office/powerpoint/2010/main" val="268112706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145869" y="1592683"/>
            <a:ext cx="5713254" cy="5077490"/>
          </a:xfrm>
        </p:spPr>
        <p:txBody>
          <a:bodyPr lIns="72000" tIns="0" rIns="72000" bIns="0"/>
          <a:lstStyle/>
          <a:p>
            <a:pPr marL="444500" indent="-355600" algn="just">
              <a:spcBef>
                <a:spcPts val="600"/>
              </a:spcBef>
              <a:buSzPct val="70000"/>
              <a:buFont typeface="Wingdings" panose="05000000000000000000" pitchFamily="2" charset="2"/>
              <a:buChar char="l"/>
            </a:pPr>
            <a:r>
              <a:rPr lang="en-US" altLang="zh-CN" sz="1400" b="1" dirty="0"/>
              <a:t>Immediate market demand comes from:</a:t>
            </a:r>
          </a:p>
          <a:p>
            <a:pPr marL="1038399" lvl="2" indent="-355600" algn="just">
              <a:spcBef>
                <a:spcPts val="0"/>
              </a:spcBef>
              <a:buClr>
                <a:srgbClr val="000000"/>
              </a:buClr>
              <a:buSzPct val="70000"/>
              <a:buFont typeface="Wingdings" panose="05000000000000000000" pitchFamily="2" charset="2"/>
              <a:buChar char="p"/>
            </a:pPr>
            <a:r>
              <a:rPr lang="en-US" altLang="zh-CN" sz="1200" dirty="0">
                <a:ea typeface="微软雅黑" panose="020B0503020204020204" pitchFamily="34" charset="-122"/>
              </a:rPr>
              <a:t>Indoor use cases, e.g. from retail and clothing industries to more industries (e.g., logistics and manufacturing), from inventory to sensing</a:t>
            </a:r>
          </a:p>
          <a:p>
            <a:pPr marL="1038399" lvl="2" indent="-355600" algn="just">
              <a:spcBef>
                <a:spcPts val="0"/>
              </a:spcBef>
              <a:buClr>
                <a:srgbClr val="000000"/>
              </a:buClr>
              <a:buSzPct val="70000"/>
              <a:buFont typeface="Wingdings" panose="05000000000000000000" pitchFamily="2" charset="2"/>
              <a:buChar char="p"/>
            </a:pPr>
            <a:r>
              <a:rPr lang="en-US" altLang="zh-CN" sz="1200" dirty="0">
                <a:ea typeface="微软雅黑" panose="020B0503020204020204" pitchFamily="34" charset="-122"/>
              </a:rPr>
              <a:t>Outdoor wide-area use cases, such as infrastructure monitoring and asset tracking in the on-going </a:t>
            </a:r>
            <a:r>
              <a:rPr lang="en-US" altLang="zh-CN" sz="1200" dirty="0" err="1">
                <a:ea typeface="微软雅黑" panose="020B0503020204020204" pitchFamily="34" charset="-122"/>
              </a:rPr>
              <a:t>intelligentization</a:t>
            </a:r>
            <a:r>
              <a:rPr lang="en-US" altLang="zh-CN" sz="1200" dirty="0">
                <a:ea typeface="微软雅黑" panose="020B0503020204020204" pitchFamily="34" charset="-122"/>
              </a:rPr>
              <a:t> of various industries (e.g. smart city and supply chain), where some pilots being or to be launched in recent years</a:t>
            </a:r>
          </a:p>
          <a:p>
            <a:pPr marL="444500" indent="-355600" algn="just">
              <a:spcBef>
                <a:spcPts val="600"/>
              </a:spcBef>
              <a:buSzPct val="70000"/>
              <a:buFont typeface="Wingdings" panose="05000000000000000000" pitchFamily="2" charset="2"/>
              <a:buChar char="l"/>
            </a:pPr>
            <a:r>
              <a:rPr lang="en-US" altLang="zh-CN" sz="1400" b="1" dirty="0"/>
              <a:t>RFID does not have sufficient coverage, even indoors</a:t>
            </a:r>
            <a:r>
              <a:rPr lang="en-US" altLang="zh-CN" sz="1400" dirty="0"/>
              <a:t>, to support expansion beyond rather basic use cases such as tracking of clothing and retail items. This leaves sectors such as logistics, manufacturing, sensors, etc. unaddressed.</a:t>
            </a:r>
          </a:p>
          <a:p>
            <a:pPr marL="444500" indent="-355600" algn="just">
              <a:spcBef>
                <a:spcPts val="600"/>
              </a:spcBef>
              <a:buSzPct val="70000"/>
              <a:buFont typeface="Wingdings" panose="05000000000000000000" pitchFamily="2" charset="2"/>
              <a:buChar char="l"/>
            </a:pPr>
            <a:r>
              <a:rPr lang="en-US" altLang="zh-CN" sz="1400" b="1" dirty="0"/>
              <a:t>RFID does not provide functions that allow monetization from a cellular network</a:t>
            </a:r>
            <a:r>
              <a:rPr lang="en-US" altLang="zh-CN" sz="1400" dirty="0"/>
              <a:t>, e.g. charging, authentication, cell planning, interference management, etc.</a:t>
            </a:r>
          </a:p>
          <a:p>
            <a:pPr marL="444500" indent="-355600" algn="just">
              <a:spcBef>
                <a:spcPts val="600"/>
              </a:spcBef>
              <a:buSzPct val="70000"/>
              <a:buFont typeface="Wingdings" panose="05000000000000000000" pitchFamily="2" charset="2"/>
              <a:buChar char="l"/>
            </a:pPr>
            <a:r>
              <a:rPr lang="en-US" altLang="zh-CN" sz="1400" b="1" dirty="0"/>
              <a:t>Unaddressed sectors with opportunities for 10s of billions of tags will not remain unaddressed for long</a:t>
            </a:r>
            <a:r>
              <a:rPr lang="en-US" altLang="zh-CN" sz="1400" dirty="0"/>
              <a:t>! Non-3GPP competitors </a:t>
            </a:r>
            <a:r>
              <a:rPr lang="en-US" altLang="zh-CN" sz="1400" dirty="0" err="1"/>
              <a:t>WiFi</a:t>
            </a:r>
            <a:r>
              <a:rPr lang="en-US" altLang="zh-CN" sz="1400" dirty="0"/>
              <a:t>, BLE, </a:t>
            </a:r>
            <a:r>
              <a:rPr lang="en-US" altLang="zh-CN" sz="1400" dirty="0" err="1"/>
              <a:t>LoRA</a:t>
            </a:r>
            <a:r>
              <a:rPr lang="en-US" altLang="zh-CN" sz="1400" dirty="0"/>
              <a:t> exist.</a:t>
            </a:r>
          </a:p>
          <a:p>
            <a:pPr marL="1038399" lvl="2" indent="-355600" algn="just">
              <a:spcBef>
                <a:spcPts val="0"/>
              </a:spcBef>
              <a:buClr>
                <a:srgbClr val="000000"/>
              </a:buClr>
              <a:buSzPct val="70000"/>
              <a:buFont typeface="Wingdings" panose="05000000000000000000" pitchFamily="2" charset="2"/>
              <a:buChar char="p"/>
            </a:pPr>
            <a:r>
              <a:rPr lang="en-US" altLang="zh-CN" sz="1200" dirty="0">
                <a:ea typeface="微软雅黑" panose="020B0503020204020204" pitchFamily="34" charset="-122"/>
              </a:rPr>
              <a:t>But such competitors will also not be integrated into cellular networks and, if adopted, will exclude the 3GPP ecosystem from entering</a:t>
            </a:r>
          </a:p>
          <a:p>
            <a:pPr marL="1038399" lvl="2" indent="-355600" algn="just">
              <a:spcBef>
                <a:spcPts val="0"/>
              </a:spcBef>
              <a:buClr>
                <a:srgbClr val="000000"/>
              </a:buClr>
              <a:buSzPct val="70000"/>
              <a:buFont typeface="Wingdings" panose="05000000000000000000" pitchFamily="2" charset="2"/>
              <a:buChar char="p"/>
            </a:pPr>
            <a:r>
              <a:rPr lang="en-US" altLang="zh-CN" sz="1200" dirty="0">
                <a:ea typeface="微软雅黑" panose="020B0503020204020204" pitchFamily="34" charset="-122"/>
              </a:rPr>
              <a:t>Existing 3GPP technologies such as NB-IoT do not have sufficient lifetime, nor suitable form factor, or complexity for entering these spaces</a:t>
            </a:r>
          </a:p>
          <a:p>
            <a:pPr marL="11112" lvl="1" indent="0" algn="just">
              <a:spcBef>
                <a:spcPts val="600"/>
              </a:spcBef>
              <a:buClr>
                <a:srgbClr val="000000"/>
              </a:buClr>
              <a:buSzPct val="70000"/>
              <a:buNone/>
            </a:pPr>
            <a:endParaRPr lang="en-US" altLang="zh-CN" sz="1400" dirty="0">
              <a:latin typeface="Times New Roman" panose="02020603050405020304" pitchFamily="18" charset="0"/>
              <a:cs typeface="Times New Roman" panose="02020603050405020304" pitchFamily="18" charset="0"/>
            </a:endParaRPr>
          </a:p>
        </p:txBody>
      </p:sp>
      <p:sp>
        <p:nvSpPr>
          <p:cNvPr id="6" name="标题 1">
            <a:extLst>
              <a:ext uri="{FF2B5EF4-FFF2-40B4-BE49-F238E27FC236}">
                <a16:creationId xmlns:a16="http://schemas.microsoft.com/office/drawing/2014/main" xmlns="" id="{C17B005D-8367-4915-B85E-B3918D0022F2}"/>
              </a:ext>
            </a:extLst>
          </p:cNvPr>
          <p:cNvSpPr txBox="1">
            <a:spLocks/>
          </p:cNvSpPr>
          <p:nvPr/>
        </p:nvSpPr>
        <p:spPr>
          <a:xfrm>
            <a:off x="145869" y="41130"/>
            <a:ext cx="11700000" cy="518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zh-CN"/>
            </a:defPPr>
            <a:lvl1pPr fontAlgn="base">
              <a:spcBef>
                <a:spcPct val="0"/>
              </a:spcBef>
              <a:spcAft>
                <a:spcPct val="0"/>
              </a:spcAft>
              <a:defRPr sz="2600" b="1">
                <a:solidFill>
                  <a:srgbClr val="C00000"/>
                </a:solidFill>
                <a:latin typeface="Arial" panose="020B0604020202020204" pitchFamily="34" charset="0"/>
                <a:ea typeface="微软雅黑"/>
                <a:cs typeface="Arial" panose="020B060402020202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3199" b="0" dirty="0">
                <a:solidFill>
                  <a:schemeClr val="tx1"/>
                </a:solidFill>
                <a:latin typeface="Calibri" panose="020F0502020204030204" pitchFamily="34" charset="0"/>
                <a:ea typeface="Microsoft YaHei" panose="020B0503020204020204" pitchFamily="34" charset="-122"/>
                <a:cs typeface="Calibri" panose="020F0502020204030204" pitchFamily="34" charset="0"/>
              </a:rPr>
              <a:t>Study and Work on Ambient IoT in Rel-19 (RWS-230407)</a:t>
            </a:r>
          </a:p>
        </p:txBody>
      </p:sp>
      <p:graphicFrame>
        <p:nvGraphicFramePr>
          <p:cNvPr id="8" name="表格 123">
            <a:extLst>
              <a:ext uri="{FF2B5EF4-FFF2-40B4-BE49-F238E27FC236}">
                <a16:creationId xmlns:a16="http://schemas.microsoft.com/office/drawing/2014/main" xmlns="" id="{16F8F223-5D78-4B68-B225-55E501415CFC}"/>
              </a:ext>
            </a:extLst>
          </p:cNvPr>
          <p:cNvGraphicFramePr>
            <a:graphicFrameLocks noGrp="1"/>
          </p:cNvGraphicFramePr>
          <p:nvPr>
            <p:extLst/>
          </p:nvPr>
        </p:nvGraphicFramePr>
        <p:xfrm>
          <a:off x="6029352" y="895145"/>
          <a:ext cx="5943427" cy="2973297"/>
        </p:xfrm>
        <a:graphic>
          <a:graphicData uri="http://schemas.openxmlformats.org/drawingml/2006/table">
            <a:tbl>
              <a:tblPr firstRow="1" bandRow="1">
                <a:tableStyleId>{5940675A-B579-460E-94D1-54222C63F5DA}</a:tableStyleId>
              </a:tblPr>
              <a:tblGrid>
                <a:gridCol w="351195">
                  <a:extLst>
                    <a:ext uri="{9D8B030D-6E8A-4147-A177-3AD203B41FA5}">
                      <a16:colId xmlns:a16="http://schemas.microsoft.com/office/drawing/2014/main" xmlns="" val="2007651245"/>
                    </a:ext>
                  </a:extLst>
                </a:gridCol>
                <a:gridCol w="801244">
                  <a:extLst>
                    <a:ext uri="{9D8B030D-6E8A-4147-A177-3AD203B41FA5}">
                      <a16:colId xmlns:a16="http://schemas.microsoft.com/office/drawing/2014/main" xmlns="" val="20001"/>
                    </a:ext>
                  </a:extLst>
                </a:gridCol>
                <a:gridCol w="850036">
                  <a:extLst>
                    <a:ext uri="{9D8B030D-6E8A-4147-A177-3AD203B41FA5}">
                      <a16:colId xmlns:a16="http://schemas.microsoft.com/office/drawing/2014/main" xmlns="" val="1450300125"/>
                    </a:ext>
                  </a:extLst>
                </a:gridCol>
                <a:gridCol w="1272676">
                  <a:extLst>
                    <a:ext uri="{9D8B030D-6E8A-4147-A177-3AD203B41FA5}">
                      <a16:colId xmlns:a16="http://schemas.microsoft.com/office/drawing/2014/main" xmlns="" val="2002953447"/>
                    </a:ext>
                  </a:extLst>
                </a:gridCol>
                <a:gridCol w="877444">
                  <a:extLst>
                    <a:ext uri="{9D8B030D-6E8A-4147-A177-3AD203B41FA5}">
                      <a16:colId xmlns:a16="http://schemas.microsoft.com/office/drawing/2014/main" xmlns="" val="20005"/>
                    </a:ext>
                  </a:extLst>
                </a:gridCol>
                <a:gridCol w="756000">
                  <a:extLst>
                    <a:ext uri="{9D8B030D-6E8A-4147-A177-3AD203B41FA5}">
                      <a16:colId xmlns:a16="http://schemas.microsoft.com/office/drawing/2014/main" xmlns="" val="20006"/>
                    </a:ext>
                  </a:extLst>
                </a:gridCol>
                <a:gridCol w="1034832">
                  <a:extLst>
                    <a:ext uri="{9D8B030D-6E8A-4147-A177-3AD203B41FA5}">
                      <a16:colId xmlns:a16="http://schemas.microsoft.com/office/drawing/2014/main" xmlns="" val="20004"/>
                    </a:ext>
                  </a:extLst>
                </a:gridCol>
              </a:tblGrid>
              <a:tr h="288417">
                <a:tc gridSpan="2">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hMerge="1">
                  <a:txBody>
                    <a:bodyPr/>
                    <a:lstStyle/>
                    <a:p>
                      <a:pPr algn="ct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Customer</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Use</a:t>
                      </a:r>
                      <a:r>
                        <a:rPr lang="en-US" altLang="zh-CN" sz="900" b="1"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case</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Requirement</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Desired technology readiness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Values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extLst>
                  <a:ext uri="{0D108BD9-81ED-4DB2-BD59-A6C34878D82A}">
                    <a16:rowId xmlns:a16="http://schemas.microsoft.com/office/drawing/2014/main" xmlns="" val="1721752388"/>
                  </a:ext>
                </a:extLst>
              </a:tr>
              <a:tr h="304607">
                <a:tc rowSpan="3">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Local</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area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White goods producer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Real-time visible production and logistics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Autonomous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inventory,</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99.99% success,</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1-3m positioning,</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Extreme low cost tag</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Reduce logistics costs</a:t>
                      </a:r>
                    </a:p>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Reduce production line shutdown</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xmlns="" val="2888187569"/>
                  </a:ext>
                </a:extLst>
              </a:tr>
              <a:tr h="418834">
                <a:tc vMerge="1">
                  <a:txBody>
                    <a:bodyPr/>
                    <a:lstStyle/>
                    <a:p>
                      <a:endParaRPr lang="zh-CN" altLang="en-US" sz="1800" kern="1200" dirty="0">
                        <a:solidFill>
                          <a:schemeClr val="tx1"/>
                        </a:solidFill>
                        <a:latin typeface="微软雅黑" panose="020B0503020204020204" pitchFamily="34" charset="-122"/>
                        <a:ea typeface="微软雅黑" panose="020B0503020204020204" pitchFamily="34" charset="-122"/>
                        <a:cs typeface="+mn-cs"/>
                      </a:endParaRPr>
                    </a:p>
                  </a:txBody>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B</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dirty="0">
                          <a:latin typeface="Calibri" panose="020F0502020204030204" pitchFamily="34" charset="0"/>
                          <a:cs typeface="Calibri" panose="020F0502020204030204" pitchFamily="34" charset="0"/>
                        </a:rPr>
                        <a:t>Automobile manufacturers</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dirty="0">
                          <a:effectLst/>
                          <a:latin typeface="Calibri" panose="020F0502020204030204" pitchFamily="34" charset="0"/>
                          <a:cs typeface="Calibri" panose="020F0502020204030204" pitchFamily="34" charset="0"/>
                        </a:rPr>
                        <a:t>Warehousing inventory and material container management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en-US" altLang="zh-CN"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Urgent, as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early as possible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endParaRPr lang="zh-CN" altLang="en-US"/>
                    </a:p>
                  </a:txBody>
                  <a:tcPr/>
                </a:tc>
                <a:extLst>
                  <a:ext uri="{0D108BD9-81ED-4DB2-BD59-A6C34878D82A}">
                    <a16:rowId xmlns:a16="http://schemas.microsoft.com/office/drawing/2014/main" xmlns="" val="3663590960"/>
                  </a:ext>
                </a:extLst>
              </a:tr>
              <a:tr h="288417">
                <a:tc vMerge="1">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latin typeface="微软雅黑" panose="020B0503020204020204" pitchFamily="34" charset="-122"/>
                        <a:ea typeface="微软雅黑" panose="020B0503020204020204" pitchFamily="34"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C</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E-commercials</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Account management</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altLang="zh-CN" sz="900" dirty="0">
                          <a:effectLst/>
                          <a:latin typeface="Calibri" panose="020F0502020204030204" pitchFamily="34" charset="0"/>
                          <a:cs typeface="Calibri" panose="020F0502020204030204" pitchFamily="34" charset="0"/>
                        </a:rPr>
                        <a:t>Improve inventory</a:t>
                      </a:r>
                      <a:r>
                        <a:rPr lang="en-US" altLang="zh-CN" sz="900" baseline="0" dirty="0">
                          <a:effectLst/>
                          <a:latin typeface="Calibri" panose="020F0502020204030204" pitchFamily="34" charset="0"/>
                          <a:cs typeface="Calibri" panose="020F0502020204030204" pitchFamily="34" charset="0"/>
                        </a:rPr>
                        <a:t> </a:t>
                      </a:r>
                      <a:r>
                        <a:rPr lang="en-US" altLang="zh-CN" sz="900" dirty="0">
                          <a:effectLst/>
                          <a:latin typeface="Calibri" panose="020F0502020204030204" pitchFamily="34" charset="0"/>
                          <a:cs typeface="Calibri" panose="020F0502020204030204" pitchFamily="34" charset="0"/>
                        </a:rPr>
                        <a:t>efficiency</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xmlns="" val="1556397692"/>
                  </a:ext>
                </a:extLst>
              </a:tr>
              <a:tr h="418834">
                <a:tc rowSpan="3">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Wide</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area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A/C</a:t>
                      </a: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/D</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Logistics and</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distribution</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Real-time property</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monitoring</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and quality </a:t>
                      </a: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tracing</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Continuous coverage, </a:t>
                      </a: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battery-less,</a:t>
                      </a: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No</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manual maintenance,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99.99% success</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l"/>
                      <a:r>
                        <a:rPr lang="en-US" altLang="zh-CN" sz="900" dirty="0">
                          <a:latin typeface="Calibri" panose="020F0502020204030204" pitchFamily="34" charset="0"/>
                          <a:cs typeface="Calibri" panose="020F0502020204030204" pitchFamily="34" charset="0"/>
                        </a:rPr>
                        <a:t>Real-time tracking of vulnerable goods and valuable assets</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xmlns="" val="679323447"/>
                  </a:ext>
                </a:extLst>
              </a:tr>
              <a:tr h="402645">
                <a:tc vMerge="1">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zh-CN"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Bureau of city</a:t>
                      </a: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 management</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City Infrastructure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Health</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monitoring</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Urgent, as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early as possible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Battery-less</a:t>
                      </a:r>
                    </a:p>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Higher safety</a:t>
                      </a:r>
                    </a:p>
                    <a:p>
                      <a:pPr algn="l"/>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Save cost as no manual maintenance</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xmlns="" val="2015711816"/>
                  </a:ext>
                </a:extLst>
              </a:tr>
              <a:tr h="288417">
                <a:tc vMerge="1">
                  <a:txBody>
                    <a:bodyPr/>
                    <a:lstStyle/>
                    <a:p>
                      <a:pPr marL="0" marR="0" lvl="0" indent="0" algn="l" defTabSz="1187323" rtl="0" eaLnBrk="1" fontAlgn="auto" latinLnBrk="0" hangingPunct="1">
                        <a:lnSpc>
                          <a:spcPct val="100000"/>
                        </a:lnSpc>
                        <a:spcBef>
                          <a:spcPts val="0"/>
                        </a:spcBef>
                        <a:spcAft>
                          <a:spcPts val="0"/>
                        </a:spcAft>
                        <a:buClrTx/>
                        <a:buSzTx/>
                        <a:buFontTx/>
                        <a:buNone/>
                        <a:tabLst/>
                        <a:defRPr/>
                      </a:pP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mn-lt"/>
                          <a:ea typeface="微软雅黑" panose="020B0503020204020204" pitchFamily="34" charset="-122"/>
                          <a:cs typeface="+mn-cs"/>
                        </a:rPr>
                        <a:t>Company E</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mn-lt"/>
                          <a:ea typeface="微软雅黑" panose="020B0503020204020204" pitchFamily="34" charset="-122"/>
                          <a:cs typeface="+mn-cs"/>
                        </a:rPr>
                        <a:t>Smart</a:t>
                      </a:r>
                      <a:r>
                        <a:rPr lang="en-US" altLang="zh-CN" sz="900" kern="1200" baseline="0" dirty="0">
                          <a:solidFill>
                            <a:schemeClr val="tx1"/>
                          </a:solidFill>
                          <a:latin typeface="+mn-lt"/>
                          <a:ea typeface="微软雅黑" panose="020B0503020204020204" pitchFamily="34" charset="-122"/>
                          <a:cs typeface="+mn-cs"/>
                        </a:rPr>
                        <a:t> grid</a:t>
                      </a:r>
                      <a:endParaRPr lang="en-US" altLang="zh-CN" sz="900" kern="1200" dirty="0">
                        <a:solidFill>
                          <a:schemeClr val="tx1"/>
                        </a:solidFill>
                        <a:latin typeface="+mn-lt"/>
                        <a:ea typeface="微软雅黑" panose="020B0503020204020204" pitchFamily="34" charset="-122"/>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mn-lt"/>
                          <a:ea typeface="微软雅黑" panose="020B0503020204020204" pitchFamily="34" charset="-122"/>
                          <a:cs typeface="+mn-cs"/>
                        </a:rPr>
                        <a:t>Sensor data collecting</a:t>
                      </a:r>
                      <a:endParaRPr lang="zh-CN" altLang="en-US" sz="900" b="1" kern="1200" dirty="0">
                        <a:solidFill>
                          <a:schemeClr val="tx1"/>
                        </a:solidFill>
                        <a:latin typeface="+mn-lt"/>
                        <a:ea typeface="微软雅黑" panose="020B0503020204020204" pitchFamily="34" charset="-122"/>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2025</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endParaRPr lang="zh-CN" altLang="en-US"/>
                    </a:p>
                  </a:txBody>
                  <a:tcPr/>
                </a:tc>
                <a:extLst>
                  <a:ext uri="{0D108BD9-81ED-4DB2-BD59-A6C34878D82A}">
                    <a16:rowId xmlns:a16="http://schemas.microsoft.com/office/drawing/2014/main" xmlns="" val="752358433"/>
                  </a:ext>
                </a:extLst>
              </a:tr>
            </a:tbl>
          </a:graphicData>
        </a:graphic>
      </p:graphicFrame>
      <p:graphicFrame>
        <p:nvGraphicFramePr>
          <p:cNvPr id="16" name="图表 57">
            <a:extLst>
              <a:ext uri="{FF2B5EF4-FFF2-40B4-BE49-F238E27FC236}">
                <a16:creationId xmlns:a16="http://schemas.microsoft.com/office/drawing/2014/main" xmlns="" id="{A1B2C78B-65C2-4AA4-8E22-19FBF4E527B5}"/>
              </a:ext>
            </a:extLst>
          </p:cNvPr>
          <p:cNvGraphicFramePr>
            <a:graphicFrameLocks/>
          </p:cNvGraphicFramePr>
          <p:nvPr>
            <p:extLst/>
          </p:nvPr>
        </p:nvGraphicFramePr>
        <p:xfrm>
          <a:off x="6167701" y="3978362"/>
          <a:ext cx="5560347" cy="2303773"/>
        </p:xfrm>
        <a:graphic>
          <a:graphicData uri="http://schemas.openxmlformats.org/drawingml/2006/chart">
            <c:chart xmlns:c="http://schemas.openxmlformats.org/drawingml/2006/chart" xmlns:r="http://schemas.openxmlformats.org/officeDocument/2006/relationships" r:id="rId2"/>
          </a:graphicData>
        </a:graphic>
      </p:graphicFrame>
      <p:sp>
        <p:nvSpPr>
          <p:cNvPr id="7" name="圆角矩形 16">
            <a:extLst>
              <a:ext uri="{FF2B5EF4-FFF2-40B4-BE49-F238E27FC236}">
                <a16:creationId xmlns:a16="http://schemas.microsoft.com/office/drawing/2014/main" xmlns="" id="{275E4233-08B4-4A82-AB79-186CBE83E643}"/>
              </a:ext>
            </a:extLst>
          </p:cNvPr>
          <p:cNvSpPr/>
          <p:nvPr/>
        </p:nvSpPr>
        <p:spPr>
          <a:xfrm>
            <a:off x="145869" y="718853"/>
            <a:ext cx="5793377" cy="6030289"/>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9" name="文本框 8">
            <a:extLst>
              <a:ext uri="{FF2B5EF4-FFF2-40B4-BE49-F238E27FC236}">
                <a16:creationId xmlns:a16="http://schemas.microsoft.com/office/drawing/2014/main" xmlns="" id="{505967D0-D60A-4682-9B0D-41AA2D0FCA74}"/>
              </a:ext>
            </a:extLst>
          </p:cNvPr>
          <p:cNvSpPr txBox="1"/>
          <p:nvPr/>
        </p:nvSpPr>
        <p:spPr>
          <a:xfrm>
            <a:off x="2218822" y="555049"/>
            <a:ext cx="1289056" cy="338554"/>
          </a:xfrm>
          <a:prstGeom prst="rect">
            <a:avLst/>
          </a:prstGeom>
          <a:solidFill>
            <a:srgbClr val="FFFFFF"/>
          </a:solidFill>
        </p:spPr>
        <p:txBody>
          <a:bodyPr wrap="square" rtlCol="0">
            <a:spAutoFit/>
          </a:bodyPr>
          <a:lstStyle/>
          <a:p>
            <a:pPr marL="0" marR="0" lvl="0" indent="0" algn="ctr" defTabSz="1218565" rtl="0" eaLnBrk="1" fontAlgn="base" latinLnBrk="0" hangingPunct="1">
              <a:lnSpc>
                <a:spcPct val="100000"/>
              </a:lnSpc>
              <a:spcBef>
                <a:spcPct val="0"/>
              </a:spcBef>
              <a:spcAft>
                <a:spcPct val="0"/>
              </a:spcAft>
              <a:buClrTx/>
              <a:buSzTx/>
              <a:buFontTx/>
              <a:buNone/>
              <a:tabLst/>
              <a:defRPr/>
            </a:pPr>
            <a:r>
              <a:rPr lang="en-US" altLang="zh-CN" sz="1600" b="1" kern="0" dirty="0">
                <a:solidFill>
                  <a:srgbClr val="C00000"/>
                </a:solidFill>
                <a:latin typeface="Arial" panose="020B0604020202020204"/>
                <a:ea typeface="微软雅黑"/>
                <a:cs typeface="Arial" panose="020B0604020202020204" pitchFamily="34" charset="0"/>
              </a:rPr>
              <a:t>Motivation</a:t>
            </a:r>
            <a:endParaRPr kumimoji="0" lang="en-US" altLang="zh-CN" sz="1600" b="1" i="0" u="none" strike="noStrike" kern="0" cap="none" spc="0" normalizeH="0" baseline="0" noProof="0" dirty="0">
              <a:ln>
                <a:noFill/>
              </a:ln>
              <a:solidFill>
                <a:srgbClr val="C00000"/>
              </a:solidFill>
              <a:effectLst/>
              <a:uLnTx/>
              <a:uFillTx/>
              <a:latin typeface="Arial" panose="020B0604020202020204"/>
              <a:ea typeface="微软雅黑"/>
              <a:cs typeface="Arial" panose="020B0604020202020204" pitchFamily="34" charset="0"/>
            </a:endParaRPr>
          </a:p>
        </p:txBody>
      </p:sp>
      <p:sp>
        <p:nvSpPr>
          <p:cNvPr id="11" name="等腰三角形 10">
            <a:extLst>
              <a:ext uri="{FF2B5EF4-FFF2-40B4-BE49-F238E27FC236}">
                <a16:creationId xmlns:a16="http://schemas.microsoft.com/office/drawing/2014/main" xmlns="" id="{69E41D73-D545-429B-A23A-BDFE061D7140}"/>
              </a:ext>
            </a:extLst>
          </p:cNvPr>
          <p:cNvSpPr/>
          <p:nvPr/>
        </p:nvSpPr>
        <p:spPr bwMode="auto">
          <a:xfrm rot="10800000" flipV="1">
            <a:off x="485563" y="1258697"/>
            <a:ext cx="5294200" cy="307268"/>
          </a:xfrm>
          <a:prstGeom prst="triangle">
            <a:avLst>
              <a:gd name="adj" fmla="val 50226"/>
            </a:avLst>
          </a:prstGeom>
          <a:gradFill flip="none" rotWithShape="1">
            <a:gsLst>
              <a:gs pos="0">
                <a:srgbClr val="FFFFFF">
                  <a:alpha val="48000"/>
                </a:srgbClr>
              </a:gs>
              <a:gs pos="28000">
                <a:schemeClr val="accent1">
                  <a:lumMod val="20000"/>
                  <a:lumOff val="80000"/>
                </a:schemeClr>
              </a:gs>
              <a:gs pos="100000">
                <a:schemeClr val="accent2">
                  <a:lumMod val="20000"/>
                  <a:lumOff val="80000"/>
                </a:schemeClr>
              </a:gs>
            </a:gsLst>
            <a:lin ang="16200000" scaled="1"/>
            <a:tileRect/>
          </a:gra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Calibri" panose="020F0502020204030204" pitchFamily="34" charset="0"/>
              <a:ea typeface="宋体" charset="-122"/>
              <a:cs typeface="Calibri" panose="020F0502020204030204" pitchFamily="34" charset="0"/>
            </a:endParaRPr>
          </a:p>
        </p:txBody>
      </p:sp>
      <p:sp>
        <p:nvSpPr>
          <p:cNvPr id="10" name="矩形 9">
            <a:extLst>
              <a:ext uri="{FF2B5EF4-FFF2-40B4-BE49-F238E27FC236}">
                <a16:creationId xmlns:a16="http://schemas.microsoft.com/office/drawing/2014/main" xmlns="" id="{01E03163-26EB-4BB7-AD36-1DADED2D2C25}"/>
              </a:ext>
            </a:extLst>
          </p:cNvPr>
          <p:cNvSpPr/>
          <p:nvPr/>
        </p:nvSpPr>
        <p:spPr>
          <a:xfrm>
            <a:off x="395457" y="893603"/>
            <a:ext cx="5294200" cy="512377"/>
          </a:xfrm>
          <a:prstGeom prst="rect">
            <a:avLst/>
          </a:prstGeom>
          <a:solidFill>
            <a:srgbClr val="C00000"/>
          </a:solidFill>
        </p:spPr>
        <p:txBody>
          <a:bodyPr wrap="square" anchor="ctr">
            <a:noAutofit/>
          </a:bodyPr>
          <a:lstStyle/>
          <a:p>
            <a:pPr lvl="0" algn="ctr" defTabSz="914400" fontAlgn="base">
              <a:spcBef>
                <a:spcPct val="0"/>
              </a:spcBef>
              <a:spcAft>
                <a:spcPct val="0"/>
              </a:spcAft>
            </a:pPr>
            <a:r>
              <a:rPr lang="en-US" altLang="zh-CN" sz="1400" dirty="0">
                <a:solidFill>
                  <a:srgbClr val="FFFFFF"/>
                </a:solidFill>
                <a:latin typeface="Calibri" panose="020F0502020204030204"/>
                <a:ea typeface="微软雅黑" panose="020B0503020204020204" pitchFamily="34" charset="-122"/>
              </a:rPr>
              <a:t>Rapid growth is foreseen in the near future for the IoT markets requiring ultra-low cost maintenance-free wireless devices </a:t>
            </a:r>
          </a:p>
        </p:txBody>
      </p:sp>
    </p:spTree>
    <p:extLst>
      <p:ext uri="{BB962C8B-B14F-4D97-AF65-F5344CB8AC3E}">
        <p14:creationId xmlns:p14="http://schemas.microsoft.com/office/powerpoint/2010/main" val="425785654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606360" y="616809"/>
            <a:ext cx="11010874" cy="3193643"/>
          </a:xfrm>
        </p:spPr>
        <p:txBody>
          <a:bodyPr lIns="72000" tIns="0" rIns="72000" bIns="0"/>
          <a:lstStyle/>
          <a:p>
            <a:pPr marL="11112" lvl="1" indent="0" algn="just">
              <a:spcBef>
                <a:spcPts val="300"/>
              </a:spcBef>
              <a:buClr>
                <a:srgbClr val="000000"/>
              </a:buClr>
              <a:buSzPct val="70000"/>
              <a:buNone/>
            </a:pPr>
            <a:r>
              <a:rPr lang="en-US" altLang="zh-CN" sz="1600" b="1" dirty="0">
                <a:latin typeface="Times New Roman" panose="02020603050405020304" pitchFamily="18" charset="0"/>
                <a:cs typeface="Times New Roman" panose="02020603050405020304" pitchFamily="18" charset="0"/>
              </a:rPr>
              <a:t>RAN1-led SI + WI for Rel-19 Ambient IoT</a:t>
            </a:r>
            <a:r>
              <a:rPr lang="en-US" altLang="zh-CN" sz="1600" b="1" strike="sngStrike" dirty="0">
                <a:latin typeface="Times New Roman" panose="02020603050405020304" pitchFamily="18" charset="0"/>
                <a:cs typeface="Times New Roman" panose="02020603050405020304" pitchFamily="18" charset="0"/>
              </a:rPr>
              <a:t> </a:t>
            </a:r>
          </a:p>
          <a:p>
            <a:pPr marL="444500" lvl="1" indent="-355600" algn="just">
              <a:spcBef>
                <a:spcPts val="300"/>
              </a:spcBef>
              <a:buClr>
                <a:srgbClr val="000000"/>
              </a:buClr>
              <a:buSzPct val="70000"/>
              <a:buFont typeface="Wingdings" panose="05000000000000000000" pitchFamily="2" charset="2"/>
              <a:buChar char="l"/>
            </a:pPr>
            <a:r>
              <a:rPr lang="en-US" altLang="zh-CN" sz="1400" dirty="0">
                <a:latin typeface="Times New Roman" panose="02020603050405020304" pitchFamily="18" charset="0"/>
                <a:cs typeface="Times New Roman" panose="02020603050405020304" pitchFamily="18" charset="0"/>
              </a:rPr>
              <a:t>Need to consider carefully the amount of specification work and commercial relevance of Rel-19 Ambient IoT features</a:t>
            </a:r>
          </a:p>
          <a:p>
            <a:pPr marL="444500" lvl="1" indent="-355600" algn="just">
              <a:spcBef>
                <a:spcPts val="300"/>
              </a:spcBef>
              <a:buClr>
                <a:srgbClr val="000000"/>
              </a:buClr>
              <a:buSzPct val="70000"/>
              <a:buFont typeface="Wingdings" panose="05000000000000000000" pitchFamily="2" charset="2"/>
              <a:buChar char="l"/>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Tag categories: </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Target both (semi-)passive and active device tags in Rel-19</a:t>
            </a:r>
          </a:p>
          <a:p>
            <a:pPr marL="1038399" lvl="2" indent="-355600" algn="just">
              <a:spcBef>
                <a:spcPts val="0"/>
              </a:spcBef>
              <a:buClr>
                <a:srgbClr val="000000"/>
              </a:buClr>
              <a:buSzPct val="70000"/>
              <a:buFont typeface="Wingdings" panose="05000000000000000000" pitchFamily="2" charset="2"/>
              <a:buChar char="p"/>
            </a:pPr>
            <a:r>
              <a:rPr lang="en-US" altLang="zh-CN" sz="1200" dirty="0">
                <a:latin typeface="Times New Roman" panose="02020603050405020304" pitchFamily="18" charset="0"/>
                <a:cs typeface="Times New Roman" panose="02020603050405020304" pitchFamily="18" charset="0"/>
              </a:rPr>
              <a:t>(Semi-)Passive device more preferable for indoor use cases, while active device may be the only choice for direct link to outdoor BS</a:t>
            </a:r>
          </a:p>
          <a:p>
            <a:pPr marL="1038399" lvl="2" indent="-355600" algn="just">
              <a:spcBef>
                <a:spcPts val="0"/>
              </a:spcBef>
              <a:buClr>
                <a:srgbClr val="000000"/>
              </a:buClr>
              <a:buSzPct val="70000"/>
              <a:buFont typeface="Wingdings" panose="05000000000000000000" pitchFamily="2" charset="2"/>
              <a:buChar char="p"/>
            </a:pPr>
            <a:r>
              <a:rPr lang="en-US" altLang="zh-CN" sz="1200" dirty="0">
                <a:latin typeface="Times New Roman" panose="02020603050405020304" pitchFamily="18" charset="0"/>
                <a:cs typeface="Times New Roman" panose="02020603050405020304" pitchFamily="18" charset="0"/>
              </a:rPr>
              <a:t>Standardizing active and passive in the same release does not require two parallel streams of work. By removing or simplifying functions from active tag to make passive tag, the passive tag adds ~20% workload (see RWS-230407)</a:t>
            </a:r>
          </a:p>
          <a:p>
            <a:pPr marL="444500" lvl="1" indent="-355600" algn="just">
              <a:spcBef>
                <a:spcPts val="300"/>
              </a:spcBef>
              <a:buClr>
                <a:srgbClr val="000000"/>
              </a:buClr>
              <a:buSzPct val="70000"/>
              <a:buFont typeface="Wingdings" panose="05000000000000000000" pitchFamily="2" charset="2"/>
              <a:buChar char="l"/>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Spectrum:</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 Target licensed FDD in Rel-19</a:t>
            </a:r>
          </a:p>
          <a:p>
            <a:pPr marL="1038399" lvl="2" indent="-355600" algn="just">
              <a:spcBef>
                <a:spcPts val="0"/>
              </a:spcBef>
              <a:buClr>
                <a:srgbClr val="000000"/>
              </a:buClr>
              <a:buSzPct val="70000"/>
              <a:buFont typeface="Wingdings" panose="05000000000000000000" pitchFamily="2" charset="2"/>
              <a:buChar char="p"/>
            </a:pPr>
            <a:r>
              <a:rPr lang="en-US" altLang="zh-CN" sz="1200" dirty="0">
                <a:latin typeface="Times New Roman" panose="02020603050405020304" pitchFamily="18" charset="0"/>
                <a:cs typeface="Times New Roman" panose="02020603050405020304" pitchFamily="18" charset="0"/>
              </a:rPr>
              <a:t>Higher service availability and reliability in licensed spectrum, longer effective range and lower device power consumption in lower frequency bands</a:t>
            </a:r>
          </a:p>
          <a:p>
            <a:pPr marL="444500" lvl="1" indent="-355600" algn="just">
              <a:spcBef>
                <a:spcPts val="300"/>
              </a:spcBef>
              <a:buClr>
                <a:srgbClr val="000000"/>
              </a:buClr>
              <a:buSzPct val="70000"/>
              <a:buFont typeface="Wingdings" panose="05000000000000000000" pitchFamily="2" charset="2"/>
              <a:buChar char="l"/>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RAN connectivity:</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 Target gNB direct bidirectional communication with Ambient IoT device in Rel-19</a:t>
            </a:r>
          </a:p>
          <a:p>
            <a:pPr marL="1038399" lvl="2" indent="-355600" algn="just">
              <a:spcBef>
                <a:spcPts val="0"/>
              </a:spcBef>
              <a:buClr>
                <a:srgbClr val="000000"/>
              </a:buClr>
              <a:buSzPct val="70000"/>
              <a:buFont typeface="Wingdings" panose="05000000000000000000" pitchFamily="2" charset="2"/>
              <a:buChar char="p"/>
            </a:pP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Baseline of cellular network to meet high service availability and reliability in large or wide areas</a:t>
            </a:r>
          </a:p>
        </p:txBody>
      </p:sp>
      <p:sp>
        <p:nvSpPr>
          <p:cNvPr id="6" name="标题 1">
            <a:extLst>
              <a:ext uri="{FF2B5EF4-FFF2-40B4-BE49-F238E27FC236}">
                <a16:creationId xmlns:a16="http://schemas.microsoft.com/office/drawing/2014/main" xmlns="" id="{C17B005D-8367-4915-B85E-B3918D0022F2}"/>
              </a:ext>
            </a:extLst>
          </p:cNvPr>
          <p:cNvSpPr txBox="1">
            <a:spLocks/>
          </p:cNvSpPr>
          <p:nvPr/>
        </p:nvSpPr>
        <p:spPr>
          <a:xfrm>
            <a:off x="180704" y="34702"/>
            <a:ext cx="11700000" cy="518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zh-CN"/>
            </a:defPPr>
            <a:lvl1pPr fontAlgn="base">
              <a:spcBef>
                <a:spcPct val="0"/>
              </a:spcBef>
              <a:spcAft>
                <a:spcPct val="0"/>
              </a:spcAft>
              <a:defRPr sz="2600" b="1">
                <a:solidFill>
                  <a:srgbClr val="C00000"/>
                </a:solidFill>
                <a:latin typeface="Arial" panose="020B0604020202020204" pitchFamily="34" charset="0"/>
                <a:ea typeface="微软雅黑"/>
                <a:cs typeface="Arial" panose="020B060402020202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b="0" dirty="0">
                <a:solidFill>
                  <a:schemeClr val="tx1"/>
                </a:solidFill>
                <a:latin typeface="Calibri" panose="020F0502020204030204" pitchFamily="34" charset="0"/>
                <a:ea typeface="Microsoft YaHei" panose="020B0503020204020204" pitchFamily="34" charset="-122"/>
                <a:cs typeface="Calibri" panose="020F0502020204030204" pitchFamily="34" charset="0"/>
              </a:rPr>
              <a:t>Study and Work on Ambient IoT in Rel-19 (RWS-230407)</a:t>
            </a:r>
          </a:p>
        </p:txBody>
      </p:sp>
      <p:grpSp>
        <p:nvGrpSpPr>
          <p:cNvPr id="29" name="组合 28">
            <a:extLst>
              <a:ext uri="{FF2B5EF4-FFF2-40B4-BE49-F238E27FC236}">
                <a16:creationId xmlns:a16="http://schemas.microsoft.com/office/drawing/2014/main" xmlns="" id="{0331F60C-2A41-470F-9C6C-8661A008B6F6}"/>
              </a:ext>
            </a:extLst>
          </p:cNvPr>
          <p:cNvGrpSpPr/>
          <p:nvPr/>
        </p:nvGrpSpPr>
        <p:grpSpPr>
          <a:xfrm>
            <a:off x="731757" y="3991523"/>
            <a:ext cx="10418647" cy="2304686"/>
            <a:chOff x="685833" y="3808640"/>
            <a:chExt cx="10418647" cy="2304686"/>
          </a:xfrm>
        </p:grpSpPr>
        <p:graphicFrame>
          <p:nvGraphicFramePr>
            <p:cNvPr id="30" name="Content Placeholder 10">
              <a:extLst>
                <a:ext uri="{FF2B5EF4-FFF2-40B4-BE49-F238E27FC236}">
                  <a16:creationId xmlns:a16="http://schemas.microsoft.com/office/drawing/2014/main" xmlns="" id="{A109D8F9-74EB-4E86-ADAB-EDA71C129B1B}"/>
                </a:ext>
              </a:extLst>
            </p:cNvPr>
            <p:cNvGraphicFramePr>
              <a:graphicFrameLocks/>
            </p:cNvGraphicFramePr>
            <p:nvPr>
              <p:extLst/>
            </p:nvPr>
          </p:nvGraphicFramePr>
          <p:xfrm>
            <a:off x="1071942" y="3808640"/>
            <a:ext cx="10032538" cy="2304686"/>
          </p:xfrm>
          <a:graphic>
            <a:graphicData uri="http://schemas.openxmlformats.org/drawingml/2006/table">
              <a:tbl>
                <a:tblPr firstRow="1" bandRow="1"/>
                <a:tblGrid>
                  <a:gridCol w="911104">
                    <a:extLst>
                      <a:ext uri="{9D8B030D-6E8A-4147-A177-3AD203B41FA5}">
                        <a16:colId xmlns:a16="http://schemas.microsoft.com/office/drawing/2014/main" xmlns="" val="20000"/>
                      </a:ext>
                    </a:extLst>
                  </a:gridCol>
                  <a:gridCol w="911105">
                    <a:extLst>
                      <a:ext uri="{9D8B030D-6E8A-4147-A177-3AD203B41FA5}">
                        <a16:colId xmlns:a16="http://schemas.microsoft.com/office/drawing/2014/main" xmlns="" val="20002"/>
                      </a:ext>
                    </a:extLst>
                  </a:gridCol>
                  <a:gridCol w="911105">
                    <a:extLst>
                      <a:ext uri="{9D8B030D-6E8A-4147-A177-3AD203B41FA5}">
                        <a16:colId xmlns:a16="http://schemas.microsoft.com/office/drawing/2014/main" xmlns="" val="20003"/>
                      </a:ext>
                    </a:extLst>
                  </a:gridCol>
                  <a:gridCol w="911105">
                    <a:extLst>
                      <a:ext uri="{9D8B030D-6E8A-4147-A177-3AD203B41FA5}">
                        <a16:colId xmlns:a16="http://schemas.microsoft.com/office/drawing/2014/main" xmlns="" val="20004"/>
                      </a:ext>
                    </a:extLst>
                  </a:gridCol>
                  <a:gridCol w="911105">
                    <a:extLst>
                      <a:ext uri="{9D8B030D-6E8A-4147-A177-3AD203B41FA5}">
                        <a16:colId xmlns:a16="http://schemas.microsoft.com/office/drawing/2014/main" xmlns="" val="20006"/>
                      </a:ext>
                    </a:extLst>
                  </a:gridCol>
                  <a:gridCol w="921489">
                    <a:extLst>
                      <a:ext uri="{9D8B030D-6E8A-4147-A177-3AD203B41FA5}">
                        <a16:colId xmlns:a16="http://schemas.microsoft.com/office/drawing/2014/main" xmlns="" val="20007"/>
                      </a:ext>
                    </a:extLst>
                  </a:gridCol>
                  <a:gridCol w="911105">
                    <a:extLst>
                      <a:ext uri="{9D8B030D-6E8A-4147-A177-3AD203B41FA5}">
                        <a16:colId xmlns:a16="http://schemas.microsoft.com/office/drawing/2014/main" xmlns="" val="20008"/>
                      </a:ext>
                    </a:extLst>
                  </a:gridCol>
                  <a:gridCol w="911105">
                    <a:extLst>
                      <a:ext uri="{9D8B030D-6E8A-4147-A177-3AD203B41FA5}">
                        <a16:colId xmlns:a16="http://schemas.microsoft.com/office/drawing/2014/main" xmlns="" val="20009"/>
                      </a:ext>
                    </a:extLst>
                  </a:gridCol>
                  <a:gridCol w="911105">
                    <a:extLst>
                      <a:ext uri="{9D8B030D-6E8A-4147-A177-3AD203B41FA5}">
                        <a16:colId xmlns:a16="http://schemas.microsoft.com/office/drawing/2014/main" xmlns="" val="20010"/>
                      </a:ext>
                    </a:extLst>
                  </a:gridCol>
                  <a:gridCol w="911105">
                    <a:extLst>
                      <a:ext uri="{9D8B030D-6E8A-4147-A177-3AD203B41FA5}">
                        <a16:colId xmlns:a16="http://schemas.microsoft.com/office/drawing/2014/main" xmlns="" val="20011"/>
                      </a:ext>
                    </a:extLst>
                  </a:gridCol>
                  <a:gridCol w="911105">
                    <a:extLst>
                      <a:ext uri="{9D8B030D-6E8A-4147-A177-3AD203B41FA5}">
                        <a16:colId xmlns:a16="http://schemas.microsoft.com/office/drawing/2014/main" xmlns="" val="20012"/>
                      </a:ext>
                    </a:extLst>
                  </a:gridCol>
                </a:tblGrid>
                <a:tr h="272345">
                  <a:tc gridSpan="4">
                    <a:txBody>
                      <a:bodyPr/>
                      <a:lstStyle>
                        <a:lvl1pPr marL="0" algn="l" defTabSz="913298" rtl="0" eaLnBrk="1" latinLnBrk="0" hangingPunct="1">
                          <a:defRPr sz="1800" b="1" kern="1200">
                            <a:solidFill>
                              <a:schemeClr val="bg1"/>
                            </a:solidFill>
                            <a:latin typeface="Arial" panose="020B0604020202020204"/>
                          </a:defRPr>
                        </a:lvl1pPr>
                        <a:lvl2pPr marL="456647" algn="l" defTabSz="913298" rtl="0" eaLnBrk="1" latinLnBrk="0" hangingPunct="1">
                          <a:defRPr sz="1800" b="1" kern="1200">
                            <a:solidFill>
                              <a:schemeClr val="bg1"/>
                            </a:solidFill>
                            <a:latin typeface="Arial" panose="020B0604020202020204"/>
                          </a:defRPr>
                        </a:lvl2pPr>
                        <a:lvl3pPr marL="913298" algn="l" defTabSz="913298" rtl="0" eaLnBrk="1" latinLnBrk="0" hangingPunct="1">
                          <a:defRPr sz="1800" b="1" kern="1200">
                            <a:solidFill>
                              <a:schemeClr val="bg1"/>
                            </a:solidFill>
                            <a:latin typeface="Arial" panose="020B0604020202020204"/>
                          </a:defRPr>
                        </a:lvl3pPr>
                        <a:lvl4pPr marL="1369947" algn="l" defTabSz="913298" rtl="0" eaLnBrk="1" latinLnBrk="0" hangingPunct="1">
                          <a:defRPr sz="1800" b="1" kern="1200">
                            <a:solidFill>
                              <a:schemeClr val="bg1"/>
                            </a:solidFill>
                            <a:latin typeface="Arial" panose="020B0604020202020204"/>
                          </a:defRPr>
                        </a:lvl4pPr>
                        <a:lvl5pPr marL="1826597" algn="l" defTabSz="913298" rtl="0" eaLnBrk="1" latinLnBrk="0" hangingPunct="1">
                          <a:defRPr sz="1800" b="1" kern="1200">
                            <a:solidFill>
                              <a:schemeClr val="bg1"/>
                            </a:solidFill>
                            <a:latin typeface="Arial" panose="020B0604020202020204"/>
                          </a:defRPr>
                        </a:lvl5pPr>
                        <a:lvl6pPr marL="2283243" algn="l" defTabSz="913298" rtl="0" eaLnBrk="1" latinLnBrk="0" hangingPunct="1">
                          <a:defRPr sz="1800" b="1" kern="1200">
                            <a:solidFill>
                              <a:schemeClr val="bg1"/>
                            </a:solidFill>
                            <a:latin typeface="Arial" panose="020B0604020202020204"/>
                          </a:defRPr>
                        </a:lvl6pPr>
                        <a:lvl7pPr marL="2739890" algn="l" defTabSz="913298" rtl="0" eaLnBrk="1" latinLnBrk="0" hangingPunct="1">
                          <a:defRPr sz="1800" b="1" kern="1200">
                            <a:solidFill>
                              <a:schemeClr val="bg1"/>
                            </a:solidFill>
                            <a:latin typeface="Arial" panose="020B0604020202020204"/>
                          </a:defRPr>
                        </a:lvl7pPr>
                        <a:lvl8pPr marL="3196542" algn="l" defTabSz="913298" rtl="0" eaLnBrk="1" latinLnBrk="0" hangingPunct="1">
                          <a:defRPr sz="1800" b="1" kern="1200">
                            <a:solidFill>
                              <a:schemeClr val="bg1"/>
                            </a:solidFill>
                            <a:latin typeface="Arial" panose="020B0604020202020204"/>
                          </a:defRPr>
                        </a:lvl8pPr>
                        <a:lvl9pPr marL="3653190" algn="l" defTabSz="913298" rtl="0" eaLnBrk="1" latinLnBrk="0" hangingPunct="1">
                          <a:defRPr sz="1800" b="1" kern="1200">
                            <a:solidFill>
                              <a:schemeClr val="bg1"/>
                            </a:solidFill>
                            <a:latin typeface="Arial" panose="020B0604020202020204"/>
                          </a:defRPr>
                        </a:lvl9pPr>
                      </a:lstStyle>
                      <a:p>
                        <a:pPr algn="ctr"/>
                        <a:r>
                          <a:rPr lang="en-US" altLang="zh-CN" sz="1200" b="0" dirty="0">
                            <a:solidFill>
                              <a:schemeClr val="tx1"/>
                            </a:solidFill>
                            <a:latin typeface="+mn-lt"/>
                          </a:rPr>
                          <a:t>2023</a:t>
                        </a:r>
                        <a:endParaRPr lang="zh-CN" altLang="en-US" sz="1200" b="0" dirty="0">
                          <a:solidFill>
                            <a:schemeClr val="tx1"/>
                          </a:solidFill>
                          <a:latin typeface="+mn-lt"/>
                        </a:endParaRPr>
                      </a:p>
                    </a:txBody>
                    <a:tcPr marL="91404" marR="91404" marT="45703" marB="457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lvl1pPr marL="0" algn="l" defTabSz="913298" rtl="0" eaLnBrk="1" latinLnBrk="0" hangingPunct="1">
                          <a:defRPr sz="1800" b="1" kern="1200">
                            <a:solidFill>
                              <a:schemeClr val="bg1"/>
                            </a:solidFill>
                            <a:latin typeface="Arial" panose="020B0604020202020204"/>
                          </a:defRPr>
                        </a:lvl1pPr>
                        <a:lvl2pPr marL="456647" algn="l" defTabSz="913298" rtl="0" eaLnBrk="1" latinLnBrk="0" hangingPunct="1">
                          <a:defRPr sz="1800" b="1" kern="1200">
                            <a:solidFill>
                              <a:schemeClr val="bg1"/>
                            </a:solidFill>
                            <a:latin typeface="Arial" panose="020B0604020202020204"/>
                          </a:defRPr>
                        </a:lvl2pPr>
                        <a:lvl3pPr marL="913298" algn="l" defTabSz="913298" rtl="0" eaLnBrk="1" latinLnBrk="0" hangingPunct="1">
                          <a:defRPr sz="1800" b="1" kern="1200">
                            <a:solidFill>
                              <a:schemeClr val="bg1"/>
                            </a:solidFill>
                            <a:latin typeface="Arial" panose="020B0604020202020204"/>
                          </a:defRPr>
                        </a:lvl3pPr>
                        <a:lvl4pPr marL="1369947" algn="l" defTabSz="913298" rtl="0" eaLnBrk="1" latinLnBrk="0" hangingPunct="1">
                          <a:defRPr sz="1800" b="1" kern="1200">
                            <a:solidFill>
                              <a:schemeClr val="bg1"/>
                            </a:solidFill>
                            <a:latin typeface="Arial" panose="020B0604020202020204"/>
                          </a:defRPr>
                        </a:lvl4pPr>
                        <a:lvl5pPr marL="1826597" algn="l" defTabSz="913298" rtl="0" eaLnBrk="1" latinLnBrk="0" hangingPunct="1">
                          <a:defRPr sz="1800" b="1" kern="1200">
                            <a:solidFill>
                              <a:schemeClr val="bg1"/>
                            </a:solidFill>
                            <a:latin typeface="Arial" panose="020B0604020202020204"/>
                          </a:defRPr>
                        </a:lvl5pPr>
                        <a:lvl6pPr marL="2283243" algn="l" defTabSz="913298" rtl="0" eaLnBrk="1" latinLnBrk="0" hangingPunct="1">
                          <a:defRPr sz="1800" b="1" kern="1200">
                            <a:solidFill>
                              <a:schemeClr val="bg1"/>
                            </a:solidFill>
                            <a:latin typeface="Arial" panose="020B0604020202020204"/>
                          </a:defRPr>
                        </a:lvl6pPr>
                        <a:lvl7pPr marL="2739890" algn="l" defTabSz="913298" rtl="0" eaLnBrk="1" latinLnBrk="0" hangingPunct="1">
                          <a:defRPr sz="1800" b="1" kern="1200">
                            <a:solidFill>
                              <a:schemeClr val="bg1"/>
                            </a:solidFill>
                            <a:latin typeface="Arial" panose="020B0604020202020204"/>
                          </a:defRPr>
                        </a:lvl7pPr>
                        <a:lvl8pPr marL="3196542" algn="l" defTabSz="913298" rtl="0" eaLnBrk="1" latinLnBrk="0" hangingPunct="1">
                          <a:defRPr sz="1800" b="1" kern="1200">
                            <a:solidFill>
                              <a:schemeClr val="bg1"/>
                            </a:solidFill>
                            <a:latin typeface="Arial" panose="020B0604020202020204"/>
                          </a:defRPr>
                        </a:lvl8pPr>
                        <a:lvl9pPr marL="3653190" algn="l" defTabSz="913298" rtl="0" eaLnBrk="1" latinLnBrk="0" hangingPunct="1">
                          <a:defRPr sz="1800" b="1" kern="1200">
                            <a:solidFill>
                              <a:schemeClr val="bg1"/>
                            </a:solidFill>
                            <a:latin typeface="Arial" panose="020B0604020202020204"/>
                          </a:defRPr>
                        </a:lvl9pPr>
                      </a:lstStyle>
                      <a:p>
                        <a:pPr algn="ctr"/>
                        <a:r>
                          <a:rPr lang="en-US" altLang="zh-CN" sz="1200" b="0" dirty="0">
                            <a:solidFill>
                              <a:schemeClr val="tx1"/>
                            </a:solidFill>
                            <a:latin typeface="+mn-lt"/>
                          </a:rPr>
                          <a:t>2024</a:t>
                        </a:r>
                        <a:endParaRPr lang="zh-CN" altLang="en-US" sz="1200" b="0" dirty="0">
                          <a:solidFill>
                            <a:schemeClr val="tx1"/>
                          </a:solidFill>
                          <a:latin typeface="+mn-lt"/>
                        </a:endParaRPr>
                      </a:p>
                    </a:txBody>
                    <a:tcPr marL="91404" marR="91404" marT="45703" marB="457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latin typeface="+mn-lt"/>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600" b="0" dirty="0">
                          <a:latin typeface="+mn-lt"/>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3298" rtl="0" eaLnBrk="1" latinLnBrk="0" hangingPunct="1">
                          <a:defRPr sz="1800" b="1" kern="1200">
                            <a:solidFill>
                              <a:schemeClr val="bg1"/>
                            </a:solidFill>
                            <a:latin typeface="Arial" panose="020B0604020202020204"/>
                          </a:defRPr>
                        </a:lvl1pPr>
                        <a:lvl2pPr marL="456647" algn="l" defTabSz="913298" rtl="0" eaLnBrk="1" latinLnBrk="0" hangingPunct="1">
                          <a:defRPr sz="1800" b="1" kern="1200">
                            <a:solidFill>
                              <a:schemeClr val="bg1"/>
                            </a:solidFill>
                            <a:latin typeface="Arial" panose="020B0604020202020204"/>
                          </a:defRPr>
                        </a:lvl2pPr>
                        <a:lvl3pPr marL="913298" algn="l" defTabSz="913298" rtl="0" eaLnBrk="1" latinLnBrk="0" hangingPunct="1">
                          <a:defRPr sz="1800" b="1" kern="1200">
                            <a:solidFill>
                              <a:schemeClr val="bg1"/>
                            </a:solidFill>
                            <a:latin typeface="Arial" panose="020B0604020202020204"/>
                          </a:defRPr>
                        </a:lvl3pPr>
                        <a:lvl4pPr marL="1369947" algn="l" defTabSz="913298" rtl="0" eaLnBrk="1" latinLnBrk="0" hangingPunct="1">
                          <a:defRPr sz="1800" b="1" kern="1200">
                            <a:solidFill>
                              <a:schemeClr val="bg1"/>
                            </a:solidFill>
                            <a:latin typeface="Arial" panose="020B0604020202020204"/>
                          </a:defRPr>
                        </a:lvl4pPr>
                        <a:lvl5pPr marL="1826597" algn="l" defTabSz="913298" rtl="0" eaLnBrk="1" latinLnBrk="0" hangingPunct="1">
                          <a:defRPr sz="1800" b="1" kern="1200">
                            <a:solidFill>
                              <a:schemeClr val="bg1"/>
                            </a:solidFill>
                            <a:latin typeface="Arial" panose="020B0604020202020204"/>
                          </a:defRPr>
                        </a:lvl5pPr>
                        <a:lvl6pPr marL="2283243" algn="l" defTabSz="913298" rtl="0" eaLnBrk="1" latinLnBrk="0" hangingPunct="1">
                          <a:defRPr sz="1800" b="1" kern="1200">
                            <a:solidFill>
                              <a:schemeClr val="bg1"/>
                            </a:solidFill>
                            <a:latin typeface="Arial" panose="020B0604020202020204"/>
                          </a:defRPr>
                        </a:lvl6pPr>
                        <a:lvl7pPr marL="2739890" algn="l" defTabSz="913298" rtl="0" eaLnBrk="1" latinLnBrk="0" hangingPunct="1">
                          <a:defRPr sz="1800" b="1" kern="1200">
                            <a:solidFill>
                              <a:schemeClr val="bg1"/>
                            </a:solidFill>
                            <a:latin typeface="Arial" panose="020B0604020202020204"/>
                          </a:defRPr>
                        </a:lvl7pPr>
                        <a:lvl8pPr marL="3196542" algn="l" defTabSz="913298" rtl="0" eaLnBrk="1" latinLnBrk="0" hangingPunct="1">
                          <a:defRPr sz="1800" b="1" kern="1200">
                            <a:solidFill>
                              <a:schemeClr val="bg1"/>
                            </a:solidFill>
                            <a:latin typeface="Arial" panose="020B0604020202020204"/>
                          </a:defRPr>
                        </a:lvl8pPr>
                        <a:lvl9pPr marL="3653190" algn="l" defTabSz="913298" rtl="0" eaLnBrk="1" latinLnBrk="0" hangingPunct="1">
                          <a:defRPr sz="1800" b="1" kern="1200">
                            <a:solidFill>
                              <a:schemeClr val="bg1"/>
                            </a:solidFill>
                            <a:latin typeface="Arial" panose="020B0604020202020204"/>
                          </a:defRPr>
                        </a:lvl9pPr>
                      </a:lstStyle>
                      <a:p>
                        <a:pPr algn="ctr"/>
                        <a:r>
                          <a:rPr lang="en-US" altLang="zh-CN" sz="1200" b="0" dirty="0">
                            <a:solidFill>
                              <a:schemeClr val="tx1"/>
                            </a:solidFill>
                            <a:latin typeface="+mn-lt"/>
                          </a:rPr>
                          <a:t>2025</a:t>
                        </a:r>
                        <a:endParaRPr lang="zh-CN" altLang="en-US" sz="1200" b="0" dirty="0">
                          <a:solidFill>
                            <a:schemeClr val="tx1"/>
                          </a:solidFill>
                          <a:latin typeface="+mn-lt"/>
                        </a:endParaRPr>
                      </a:p>
                    </a:txBody>
                    <a:tcPr marL="91404" marR="91404" marT="45703" marB="457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160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Q1</a:t>
                        </a: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Q2</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Q3</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Q4</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Q1</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25000"/>
                          <a:lumOff val="75000"/>
                        </a:srgbClr>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Q2</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25000"/>
                          <a:lumOff val="75000"/>
                        </a:srgbClr>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Q3</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25000"/>
                          <a:lumOff val="75000"/>
                        </a:srgbClr>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Q4</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25000"/>
                          <a:lumOff val="75000"/>
                        </a:srgbClr>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Q1</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50000"/>
                          <a:lumOff val="50000"/>
                        </a:srgbClr>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Q2</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50000"/>
                          <a:lumOff val="50000"/>
                        </a:srgbClr>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r>
                          <a:rPr lang="en-US" altLang="zh-CN" sz="1200" dirty="0">
                            <a:latin typeface="+mn-lt"/>
                          </a:rPr>
                          <a:t>Q3</a:t>
                        </a: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1D1D1A">
                          <a:lumMod val="50000"/>
                          <a:lumOff val="50000"/>
                        </a:srgbClr>
                      </a:solidFill>
                    </a:tcPr>
                  </a:tc>
                  <a:extLst>
                    <a:ext uri="{0D108BD9-81ED-4DB2-BD59-A6C34878D82A}">
                      <a16:rowId xmlns:a16="http://schemas.microsoft.com/office/drawing/2014/main" xmlns="" val="10001"/>
                    </a:ext>
                  </a:extLst>
                </a:tr>
                <a:tr h="2592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2"/>
                    </a:ext>
                  </a:extLst>
                </a:tr>
                <a:tr h="2592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3"/>
                    </a:ext>
                  </a:extLst>
                </a:tr>
                <a:tr h="2592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4"/>
                    </a:ext>
                  </a:extLst>
                </a:tr>
                <a:tr h="2592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5"/>
                    </a:ext>
                  </a:extLst>
                </a:tr>
                <a:tr h="2592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6"/>
                    </a:ext>
                  </a:extLst>
                </a:tr>
                <a:tr h="259200">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298" rtl="0" eaLnBrk="1" latinLnBrk="0" hangingPunct="1">
                          <a:defRPr sz="1800" kern="1200">
                            <a:solidFill>
                              <a:schemeClr val="tx1"/>
                            </a:solidFill>
                            <a:latin typeface="Arial" panose="020B0604020202020204"/>
                          </a:defRPr>
                        </a:lvl1pPr>
                        <a:lvl2pPr marL="456647" algn="l" defTabSz="913298" rtl="0" eaLnBrk="1" latinLnBrk="0" hangingPunct="1">
                          <a:defRPr sz="1800" kern="1200">
                            <a:solidFill>
                              <a:schemeClr val="tx1"/>
                            </a:solidFill>
                            <a:latin typeface="Arial" panose="020B0604020202020204"/>
                          </a:defRPr>
                        </a:lvl2pPr>
                        <a:lvl3pPr marL="913298" algn="l" defTabSz="913298" rtl="0" eaLnBrk="1" latinLnBrk="0" hangingPunct="1">
                          <a:defRPr sz="1800" kern="1200">
                            <a:solidFill>
                              <a:schemeClr val="tx1"/>
                            </a:solidFill>
                            <a:latin typeface="Arial" panose="020B0604020202020204"/>
                          </a:defRPr>
                        </a:lvl3pPr>
                        <a:lvl4pPr marL="1369947" algn="l" defTabSz="913298" rtl="0" eaLnBrk="1" latinLnBrk="0" hangingPunct="1">
                          <a:defRPr sz="1800" kern="1200">
                            <a:solidFill>
                              <a:schemeClr val="tx1"/>
                            </a:solidFill>
                            <a:latin typeface="Arial" panose="020B0604020202020204"/>
                          </a:defRPr>
                        </a:lvl4pPr>
                        <a:lvl5pPr marL="1826597" algn="l" defTabSz="913298" rtl="0" eaLnBrk="1" latinLnBrk="0" hangingPunct="1">
                          <a:defRPr sz="1800" kern="1200">
                            <a:solidFill>
                              <a:schemeClr val="tx1"/>
                            </a:solidFill>
                            <a:latin typeface="Arial" panose="020B0604020202020204"/>
                          </a:defRPr>
                        </a:lvl5pPr>
                        <a:lvl6pPr marL="2283243" algn="l" defTabSz="913298" rtl="0" eaLnBrk="1" latinLnBrk="0" hangingPunct="1">
                          <a:defRPr sz="1800" kern="1200">
                            <a:solidFill>
                              <a:schemeClr val="tx1"/>
                            </a:solidFill>
                            <a:latin typeface="Arial" panose="020B0604020202020204"/>
                          </a:defRPr>
                        </a:lvl6pPr>
                        <a:lvl7pPr marL="2739890" algn="l" defTabSz="913298" rtl="0" eaLnBrk="1" latinLnBrk="0" hangingPunct="1">
                          <a:defRPr sz="1800" kern="1200">
                            <a:solidFill>
                              <a:schemeClr val="tx1"/>
                            </a:solidFill>
                            <a:latin typeface="Arial" panose="020B0604020202020204"/>
                          </a:defRPr>
                        </a:lvl7pPr>
                        <a:lvl8pPr marL="3196542" algn="l" defTabSz="913298" rtl="0" eaLnBrk="1" latinLnBrk="0" hangingPunct="1">
                          <a:defRPr sz="1800" kern="1200">
                            <a:solidFill>
                              <a:schemeClr val="tx1"/>
                            </a:solidFill>
                            <a:latin typeface="Arial" panose="020B0604020202020204"/>
                          </a:defRPr>
                        </a:lvl8pPr>
                        <a:lvl9pPr marL="3653190" algn="l" defTabSz="913298" rtl="0" eaLnBrk="1" latinLnBrk="0" hangingPunct="1">
                          <a:defRPr sz="1800" kern="1200">
                            <a:solidFill>
                              <a:schemeClr val="tx1"/>
                            </a:solidFill>
                            <a:latin typeface="Arial" panose="020B0604020202020204"/>
                          </a:defRPr>
                        </a:lvl9p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7"/>
                    </a:ext>
                  </a:extLst>
                </a:tr>
                <a:tr h="259200">
                  <a:tc>
                    <a:txBody>
                      <a:bodyPr/>
                      <a:lstStyle/>
                      <a:p>
                        <a:pPr algn="ctr"/>
                        <a:endParaRPr lang="zh-CN" altLang="en-US" sz="1200" dirty="0">
                          <a:latin typeface="+mn-lt"/>
                        </a:endParaRPr>
                      </a:p>
                    </a:txBody>
                    <a:tcPr marL="0" marR="0" marT="0" marB="0" anchor="ctr">
                      <a:lnL w="3175" cap="flat" cmpd="sng" algn="ctr">
                        <a:solidFill>
                          <a:srgbClr val="FFFFFF"/>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20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zh-CN" altLang="en-US" sz="1050" dirty="0">
                          <a:latin typeface="+mn-lt"/>
                        </a:endParaRPr>
                      </a:p>
                    </a:txBody>
                    <a:tcPr marL="0" marR="0" marT="0" marB="0" anchor="ctr">
                      <a:lnL w="3175" cap="flat" cmpd="sng" algn="ctr">
                        <a:solidFill>
                          <a:srgbClr val="666666"/>
                        </a:solidFill>
                        <a:prstDash val="solid"/>
                        <a:round/>
                        <a:headEnd type="none" w="med" len="med"/>
                        <a:tailEnd type="none" w="med" len="med"/>
                      </a:lnL>
                      <a:lnR w="3175" cap="flat" cmpd="sng" algn="ctr">
                        <a:solidFill>
                          <a:srgbClr val="666666"/>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2055056767"/>
                    </a:ext>
                  </a:extLst>
                </a:tr>
              </a:tbl>
            </a:graphicData>
          </a:graphic>
        </p:graphicFrame>
        <p:sp>
          <p:nvSpPr>
            <p:cNvPr id="31" name="Isosceles Triangle 9">
              <a:extLst>
                <a:ext uri="{FF2B5EF4-FFF2-40B4-BE49-F238E27FC236}">
                  <a16:creationId xmlns:a16="http://schemas.microsoft.com/office/drawing/2014/main" xmlns="" id="{52D7EF58-304B-4901-A2E3-B5DF969D31A9}"/>
                </a:ext>
              </a:extLst>
            </p:cNvPr>
            <p:cNvSpPr/>
            <p:nvPr/>
          </p:nvSpPr>
          <p:spPr>
            <a:xfrm rot="5400000">
              <a:off x="9919826" y="5478828"/>
              <a:ext cx="359859" cy="179930"/>
            </a:xfrm>
            <a:prstGeom prst="triangle">
              <a:avLst/>
            </a:prstGeom>
            <a:solidFill>
              <a:srgbClr val="0000FF"/>
            </a:solidFill>
            <a:ln w="12700" cap="flat" cmpd="sng" algn="ctr">
              <a:noFill/>
              <a:prstDash val="solid"/>
              <a:miter lim="800000"/>
            </a:ln>
            <a:effectLst/>
          </p:spPr>
          <p:txBody>
            <a:bodyPr rtlCol="0" anchor="ctr"/>
            <a:lstStyle/>
            <a:p>
              <a:pPr algn="ctr" defTabSz="913723">
                <a:defRPr/>
              </a:pPr>
              <a:endParaRPr lang="zh-CN" altLang="en-US" sz="2399" kern="0">
                <a:solidFill>
                  <a:srgbClr val="666666"/>
                </a:solidFill>
                <a:latin typeface="Arial" panose="020B0604020202020204"/>
                <a:ea typeface="黑体" panose="02010609060101010101" pitchFamily="49" charset="-122"/>
              </a:endParaRPr>
            </a:p>
          </p:txBody>
        </p:sp>
        <p:sp>
          <p:nvSpPr>
            <p:cNvPr id="32" name="Isosceles Triangle 10">
              <a:extLst>
                <a:ext uri="{FF2B5EF4-FFF2-40B4-BE49-F238E27FC236}">
                  <a16:creationId xmlns:a16="http://schemas.microsoft.com/office/drawing/2014/main" xmlns="" id="{122747D1-2A73-42C3-8A9A-CE7DB2CE9F49}"/>
                </a:ext>
              </a:extLst>
            </p:cNvPr>
            <p:cNvSpPr/>
            <p:nvPr/>
          </p:nvSpPr>
          <p:spPr>
            <a:xfrm rot="5400000">
              <a:off x="8098492" y="5109544"/>
              <a:ext cx="359859" cy="179930"/>
            </a:xfrm>
            <a:prstGeom prst="triangle">
              <a:avLst/>
            </a:prstGeom>
            <a:solidFill>
              <a:srgbClr val="0000FF"/>
            </a:solidFill>
            <a:ln w="12700" cap="flat" cmpd="sng" algn="ctr">
              <a:noFill/>
              <a:prstDash val="solid"/>
              <a:miter lim="800000"/>
            </a:ln>
            <a:effectLst/>
          </p:spPr>
          <p:txBody>
            <a:bodyPr rtlCol="0" anchor="ctr"/>
            <a:lstStyle/>
            <a:p>
              <a:pPr algn="ctr" defTabSz="913723">
                <a:defRPr/>
              </a:pPr>
              <a:endParaRPr lang="zh-CN" altLang="en-US" sz="2399" kern="0">
                <a:solidFill>
                  <a:srgbClr val="666666"/>
                </a:solidFill>
                <a:latin typeface="Arial" panose="020B0604020202020204"/>
                <a:ea typeface="黑体" panose="02010609060101010101" pitchFamily="49" charset="-122"/>
              </a:endParaRPr>
            </a:p>
          </p:txBody>
        </p:sp>
        <p:sp>
          <p:nvSpPr>
            <p:cNvPr id="33" name="Rectangle 17">
              <a:extLst>
                <a:ext uri="{FF2B5EF4-FFF2-40B4-BE49-F238E27FC236}">
                  <a16:creationId xmlns:a16="http://schemas.microsoft.com/office/drawing/2014/main" xmlns="" id="{DFE1E7B6-E440-4501-A2D7-0F9305A78E0C}"/>
                </a:ext>
              </a:extLst>
            </p:cNvPr>
            <p:cNvSpPr/>
            <p:nvPr/>
          </p:nvSpPr>
          <p:spPr>
            <a:xfrm>
              <a:off x="1071941" y="4729024"/>
              <a:ext cx="1656000" cy="215916"/>
            </a:xfrm>
            <a:prstGeom prst="rect">
              <a:avLst/>
            </a:prstGeom>
            <a:solidFill>
              <a:srgbClr val="FF0000"/>
            </a:solidFill>
            <a:ln w="12700" cap="flat" cmpd="sng" algn="ctr">
              <a:noFill/>
              <a:prstDash val="solid"/>
              <a:miter lim="800000"/>
            </a:ln>
            <a:effectLst/>
          </p:spPr>
          <p:txBody>
            <a:bodyPr rtlCol="0" anchor="ctr"/>
            <a:lstStyle/>
            <a:p>
              <a:pPr algn="ctr" defTabSz="1186818">
                <a:defRPr/>
              </a:pPr>
              <a:r>
                <a:rPr lang="en-US" altLang="zh-CN" sz="1000" kern="0" dirty="0">
                  <a:solidFill>
                    <a:srgbClr val="FFFFFF"/>
                  </a:solidFill>
                  <a:latin typeface="Arial" panose="020B0604020202020204"/>
                  <a:ea typeface="黑体" panose="02010609060101010101" pitchFamily="49" charset="-122"/>
                </a:rPr>
                <a:t>Ambient IoT RAN-level SI</a:t>
              </a:r>
              <a:endParaRPr lang="zh-CN" altLang="en-US" sz="1000" kern="0" dirty="0">
                <a:solidFill>
                  <a:srgbClr val="FFFFFF"/>
                </a:solidFill>
                <a:latin typeface="Arial" panose="020B0604020202020204"/>
                <a:ea typeface="黑体" panose="02010609060101010101" pitchFamily="49" charset="-122"/>
              </a:endParaRPr>
            </a:p>
          </p:txBody>
        </p:sp>
        <p:sp>
          <p:nvSpPr>
            <p:cNvPr id="34" name="Rectangle 18">
              <a:extLst>
                <a:ext uri="{FF2B5EF4-FFF2-40B4-BE49-F238E27FC236}">
                  <a16:creationId xmlns:a16="http://schemas.microsoft.com/office/drawing/2014/main" xmlns="" id="{3DDBE66D-18DE-49A6-B3C4-0B37A33A625C}"/>
                </a:ext>
              </a:extLst>
            </p:cNvPr>
            <p:cNvSpPr/>
            <p:nvPr/>
          </p:nvSpPr>
          <p:spPr>
            <a:xfrm>
              <a:off x="1983624" y="4509936"/>
              <a:ext cx="826905" cy="246125"/>
            </a:xfrm>
            <a:prstGeom prst="rect">
              <a:avLst/>
            </a:prstGeom>
          </p:spPr>
          <p:txBody>
            <a:bodyPr wrap="square">
              <a:spAutoFit/>
            </a:bodyPr>
            <a:lstStyle/>
            <a:p>
              <a:pPr defTabSz="913723"/>
              <a:r>
                <a:rPr lang="en-US" altLang="zh-CN" sz="1000" dirty="0">
                  <a:solidFill>
                    <a:srgbClr val="1D1D1A"/>
                  </a:solidFill>
                  <a:latin typeface="Arial" panose="020B0604020202020204"/>
                  <a:ea typeface="黑体" panose="02010609060101010101" pitchFamily="49" charset="-122"/>
                </a:rPr>
                <a:t>RAN #100</a:t>
              </a:r>
              <a:endParaRPr lang="zh-CN" altLang="en-US" sz="1000" dirty="0">
                <a:solidFill>
                  <a:srgbClr val="1D1D1A"/>
                </a:solidFill>
                <a:latin typeface="Arial" panose="020B0604020202020204"/>
                <a:ea typeface="黑体" panose="02010609060101010101" pitchFamily="49" charset="-122"/>
              </a:endParaRPr>
            </a:p>
          </p:txBody>
        </p:sp>
        <p:sp>
          <p:nvSpPr>
            <p:cNvPr id="35" name="Rectangle 19">
              <a:extLst>
                <a:ext uri="{FF2B5EF4-FFF2-40B4-BE49-F238E27FC236}">
                  <a16:creationId xmlns:a16="http://schemas.microsoft.com/office/drawing/2014/main" xmlns="" id="{75F7EA82-35F3-4C44-935A-E056BC58DFC4}"/>
                </a:ext>
              </a:extLst>
            </p:cNvPr>
            <p:cNvSpPr/>
            <p:nvPr/>
          </p:nvSpPr>
          <p:spPr>
            <a:xfrm>
              <a:off x="3809283" y="5083931"/>
              <a:ext cx="2731129" cy="215916"/>
            </a:xfrm>
            <a:prstGeom prst="rect">
              <a:avLst/>
            </a:prstGeom>
            <a:solidFill>
              <a:srgbClr val="99CCFF"/>
            </a:solidFill>
            <a:ln w="12700" cap="flat" cmpd="sng" algn="ctr">
              <a:noFill/>
              <a:prstDash val="solid"/>
              <a:miter lim="800000"/>
            </a:ln>
            <a:effectLst/>
          </p:spPr>
          <p:txBody>
            <a:bodyPr rtlCol="0" anchor="ctr"/>
            <a:lstStyle/>
            <a:p>
              <a:pPr algn="ctr" defTabSz="1186818">
                <a:defRPr/>
              </a:pPr>
              <a:r>
                <a:rPr lang="en-US" altLang="zh-CN" sz="1000" kern="0" dirty="0">
                  <a:solidFill>
                    <a:srgbClr val="FFFFFF"/>
                  </a:solidFill>
                  <a:latin typeface="Arial" panose="020B0604020202020204"/>
                  <a:ea typeface="黑体" panose="02010609060101010101" pitchFamily="49" charset="-122"/>
                </a:rPr>
                <a:t>Ambient IoT SA2 SI</a:t>
              </a:r>
              <a:endParaRPr lang="zh-CN" altLang="en-US" sz="1000" kern="0" dirty="0">
                <a:solidFill>
                  <a:srgbClr val="FFFFFF"/>
                </a:solidFill>
                <a:latin typeface="Arial" panose="020B0604020202020204"/>
                <a:ea typeface="黑体" panose="02010609060101010101" pitchFamily="49" charset="-122"/>
              </a:endParaRPr>
            </a:p>
          </p:txBody>
        </p:sp>
        <p:sp>
          <p:nvSpPr>
            <p:cNvPr id="36" name="Rectangle 20">
              <a:extLst>
                <a:ext uri="{FF2B5EF4-FFF2-40B4-BE49-F238E27FC236}">
                  <a16:creationId xmlns:a16="http://schemas.microsoft.com/office/drawing/2014/main" xmlns="" id="{C6CA2967-675C-4B8A-9E2E-72BEFC6A2253}"/>
                </a:ext>
              </a:extLst>
            </p:cNvPr>
            <p:cNvSpPr/>
            <p:nvPr/>
          </p:nvSpPr>
          <p:spPr>
            <a:xfrm>
              <a:off x="3375884" y="5077834"/>
              <a:ext cx="432963" cy="246125"/>
            </a:xfrm>
            <a:prstGeom prst="rect">
              <a:avLst/>
            </a:prstGeom>
          </p:spPr>
          <p:txBody>
            <a:bodyPr wrap="square">
              <a:spAutoFit/>
            </a:bodyPr>
            <a:lstStyle/>
            <a:p>
              <a:pPr defTabSz="1186818">
                <a:defRPr/>
              </a:pPr>
              <a:r>
                <a:rPr lang="en-GB" altLang="zh-CN" sz="1000" dirty="0">
                  <a:solidFill>
                    <a:srgbClr val="1D1D1A"/>
                  </a:solidFill>
                  <a:latin typeface="Arial" panose="020B0604020202020204"/>
                  <a:ea typeface="黑体" panose="02010609060101010101" pitchFamily="49" charset="-122"/>
                </a:rPr>
                <a:t>SA2</a:t>
              </a:r>
            </a:p>
          </p:txBody>
        </p:sp>
        <p:sp>
          <p:nvSpPr>
            <p:cNvPr id="37" name="Rectangle 21">
              <a:extLst>
                <a:ext uri="{FF2B5EF4-FFF2-40B4-BE49-F238E27FC236}">
                  <a16:creationId xmlns:a16="http://schemas.microsoft.com/office/drawing/2014/main" xmlns="" id="{4379D167-FC73-4296-BB43-3DA80DEB876D}"/>
                </a:ext>
              </a:extLst>
            </p:cNvPr>
            <p:cNvSpPr/>
            <p:nvPr/>
          </p:nvSpPr>
          <p:spPr>
            <a:xfrm>
              <a:off x="6545376" y="5083931"/>
              <a:ext cx="1648800" cy="215916"/>
            </a:xfrm>
            <a:prstGeom prst="rect">
              <a:avLst/>
            </a:prstGeom>
            <a:solidFill>
              <a:srgbClr val="0000FF"/>
            </a:solidFill>
            <a:ln w="12700" cap="flat" cmpd="sng" algn="ctr">
              <a:noFill/>
              <a:prstDash val="solid"/>
              <a:miter lim="800000"/>
            </a:ln>
            <a:effectLst/>
          </p:spPr>
          <p:txBody>
            <a:bodyPr rtlCol="0" anchor="ctr"/>
            <a:lstStyle/>
            <a:p>
              <a:pPr algn="ctr" defTabSz="1186818">
                <a:defRPr/>
              </a:pPr>
              <a:r>
                <a:rPr lang="en-US" altLang="zh-CN" sz="1000" kern="0" dirty="0">
                  <a:solidFill>
                    <a:srgbClr val="FFFFFF"/>
                  </a:solidFill>
                  <a:latin typeface="Arial" panose="020B0604020202020204"/>
                  <a:ea typeface="黑体" panose="02010609060101010101" pitchFamily="49" charset="-122"/>
                </a:rPr>
                <a:t>WI</a:t>
              </a:r>
              <a:endParaRPr lang="zh-CN" altLang="en-US" sz="1000" kern="0" dirty="0">
                <a:solidFill>
                  <a:srgbClr val="FFFFFF"/>
                </a:solidFill>
                <a:latin typeface="Arial" panose="020B0604020202020204"/>
                <a:ea typeface="黑体" panose="02010609060101010101" pitchFamily="49" charset="-122"/>
              </a:endParaRPr>
            </a:p>
          </p:txBody>
        </p:sp>
        <p:sp>
          <p:nvSpPr>
            <p:cNvPr id="38" name="Rectangle 22">
              <a:extLst>
                <a:ext uri="{FF2B5EF4-FFF2-40B4-BE49-F238E27FC236}">
                  <a16:creationId xmlns:a16="http://schemas.microsoft.com/office/drawing/2014/main" xmlns="" id="{6B5EE919-0DC9-414A-9C7C-EB4232898FAA}"/>
                </a:ext>
              </a:extLst>
            </p:cNvPr>
            <p:cNvSpPr/>
            <p:nvPr/>
          </p:nvSpPr>
          <p:spPr>
            <a:xfrm>
              <a:off x="4722955" y="5460835"/>
              <a:ext cx="2736000" cy="215916"/>
            </a:xfrm>
            <a:prstGeom prst="rect">
              <a:avLst/>
            </a:prstGeom>
            <a:solidFill>
              <a:srgbClr val="99CCFF"/>
            </a:solidFill>
            <a:ln w="12700" cap="flat" cmpd="sng" algn="ctr">
              <a:noFill/>
              <a:prstDash val="solid"/>
              <a:miter lim="800000"/>
            </a:ln>
            <a:effectLst/>
          </p:spPr>
          <p:txBody>
            <a:bodyPr rtlCol="0" anchor="ctr"/>
            <a:lstStyle/>
            <a:p>
              <a:pPr algn="ctr" defTabSz="1186818">
                <a:defRPr/>
              </a:pPr>
              <a:r>
                <a:rPr lang="en-US" altLang="zh-CN" sz="1000" kern="0" dirty="0">
                  <a:solidFill>
                    <a:srgbClr val="FFFFFF"/>
                  </a:solidFill>
                  <a:latin typeface="Arial" panose="020B0604020202020204"/>
                  <a:ea typeface="黑体" panose="02010609060101010101" pitchFamily="49" charset="-122"/>
                </a:rPr>
                <a:t>Ambient IoT RAN WG-level SI</a:t>
              </a:r>
              <a:endParaRPr lang="zh-CN" altLang="en-US" sz="1000" kern="0" dirty="0">
                <a:solidFill>
                  <a:srgbClr val="FFFFFF"/>
                </a:solidFill>
                <a:latin typeface="Arial" panose="020B0604020202020204"/>
                <a:ea typeface="黑体" panose="02010609060101010101" pitchFamily="49" charset="-122"/>
              </a:endParaRPr>
            </a:p>
          </p:txBody>
        </p:sp>
        <p:sp>
          <p:nvSpPr>
            <p:cNvPr id="39" name="Rectangle 23">
              <a:extLst>
                <a:ext uri="{FF2B5EF4-FFF2-40B4-BE49-F238E27FC236}">
                  <a16:creationId xmlns:a16="http://schemas.microsoft.com/office/drawing/2014/main" xmlns="" id="{1EB11FED-D1AF-4973-A93E-3E7E4EDDD793}"/>
                </a:ext>
              </a:extLst>
            </p:cNvPr>
            <p:cNvSpPr/>
            <p:nvPr/>
          </p:nvSpPr>
          <p:spPr>
            <a:xfrm>
              <a:off x="7454083" y="5460835"/>
              <a:ext cx="2597306" cy="215916"/>
            </a:xfrm>
            <a:prstGeom prst="rect">
              <a:avLst/>
            </a:prstGeom>
            <a:solidFill>
              <a:srgbClr val="0000FF"/>
            </a:solidFill>
            <a:ln w="12700" cap="flat" cmpd="sng" algn="ctr">
              <a:noFill/>
              <a:prstDash val="solid"/>
              <a:miter lim="800000"/>
            </a:ln>
            <a:effectLst/>
          </p:spPr>
          <p:txBody>
            <a:bodyPr rtlCol="0" anchor="ctr"/>
            <a:lstStyle/>
            <a:p>
              <a:pPr algn="ctr" defTabSz="1186818">
                <a:defRPr/>
              </a:pPr>
              <a:r>
                <a:rPr lang="en-US" altLang="zh-CN" sz="1000" kern="0" dirty="0">
                  <a:solidFill>
                    <a:srgbClr val="FFFFFF"/>
                  </a:solidFill>
                  <a:latin typeface="Arial" panose="020B0604020202020204"/>
                  <a:ea typeface="黑体" panose="02010609060101010101" pitchFamily="49" charset="-122"/>
                </a:rPr>
                <a:t>WI</a:t>
              </a:r>
              <a:endParaRPr lang="zh-CN" altLang="en-US" sz="1000" kern="0" dirty="0">
                <a:solidFill>
                  <a:srgbClr val="FFFFFF"/>
                </a:solidFill>
                <a:latin typeface="Arial" panose="020B0604020202020204"/>
                <a:ea typeface="黑体" panose="02010609060101010101" pitchFamily="49" charset="-122"/>
              </a:endParaRPr>
            </a:p>
          </p:txBody>
        </p:sp>
        <p:sp>
          <p:nvSpPr>
            <p:cNvPr id="40" name="Rectangle 24">
              <a:extLst>
                <a:ext uri="{FF2B5EF4-FFF2-40B4-BE49-F238E27FC236}">
                  <a16:creationId xmlns:a16="http://schemas.microsoft.com/office/drawing/2014/main" xmlns="" id="{47C8DD36-5AC0-48A3-B6D6-821744236BDF}"/>
                </a:ext>
              </a:extLst>
            </p:cNvPr>
            <p:cNvSpPr/>
            <p:nvPr/>
          </p:nvSpPr>
          <p:spPr>
            <a:xfrm>
              <a:off x="3818657" y="5458915"/>
              <a:ext cx="982325" cy="246221"/>
            </a:xfrm>
            <a:prstGeom prst="rect">
              <a:avLst/>
            </a:prstGeom>
          </p:spPr>
          <p:txBody>
            <a:bodyPr wrap="square">
              <a:spAutoFit/>
            </a:bodyPr>
            <a:lstStyle/>
            <a:p>
              <a:pPr defTabSz="913723"/>
              <a:r>
                <a:rPr lang="en-US" altLang="zh-CN" sz="1000" dirty="0">
                  <a:solidFill>
                    <a:srgbClr val="1D1D1A"/>
                  </a:solidFill>
                  <a:latin typeface="Arial" panose="020B0604020202020204"/>
                  <a:ea typeface="黑体" panose="02010609060101010101" pitchFamily="49" charset="-122"/>
                </a:rPr>
                <a:t>RAN1/2/3/4…</a:t>
              </a:r>
              <a:endParaRPr lang="zh-CN" altLang="en-US" sz="1000" dirty="0">
                <a:solidFill>
                  <a:srgbClr val="1D1D1A"/>
                </a:solidFill>
                <a:latin typeface="Arial" panose="020B0604020202020204"/>
                <a:ea typeface="黑体" panose="02010609060101010101" pitchFamily="49" charset="-122"/>
              </a:endParaRPr>
            </a:p>
          </p:txBody>
        </p:sp>
        <p:sp>
          <p:nvSpPr>
            <p:cNvPr id="41" name="Rectangle: Rounded Corners 37">
              <a:extLst>
                <a:ext uri="{FF2B5EF4-FFF2-40B4-BE49-F238E27FC236}">
                  <a16:creationId xmlns:a16="http://schemas.microsoft.com/office/drawing/2014/main" xmlns="" id="{85B973E6-2D8B-4EDC-9830-3566C6EF4CD8}"/>
                </a:ext>
              </a:extLst>
            </p:cNvPr>
            <p:cNvSpPr/>
            <p:nvPr/>
          </p:nvSpPr>
          <p:spPr>
            <a:xfrm>
              <a:off x="1071942" y="4303792"/>
              <a:ext cx="3643200" cy="221254"/>
            </a:xfrm>
            <a:prstGeom prst="roundRect">
              <a:avLst/>
            </a:prstGeom>
            <a:solidFill>
              <a:schemeClr val="accent2">
                <a:lumMod val="40000"/>
                <a:lumOff val="60000"/>
              </a:schemeClr>
            </a:solidFill>
            <a:ln w="3175" cap="flat" cmpd="sng" algn="ctr">
              <a:noFill/>
              <a:prstDash val="solid"/>
            </a:ln>
            <a:effectLst/>
          </p:spPr>
          <p:txBody>
            <a:bodyPr lIns="71972" tIns="35986" rIns="71972" bIns="7189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008">
                <a:defRPr/>
              </a:pPr>
              <a:r>
                <a:rPr lang="en-US" altLang="zh-CN" sz="1200" kern="0" dirty="0">
                  <a:solidFill>
                    <a:srgbClr val="FFFFFF"/>
                  </a:solidFill>
                  <a:latin typeface="Arial" panose="020B0604020202020204"/>
                  <a:ea typeface="微软雅黑" panose="020B0503020204020204" pitchFamily="34" charset="-122"/>
                  <a:cs typeface="Arial" panose="020B0604020202020204" pitchFamily="34" charset="0"/>
                </a:rPr>
                <a:t>RAN Rel-18</a:t>
              </a:r>
              <a:endParaRPr lang="en-US" altLang="en-US" sz="1200" kern="0" dirty="0">
                <a:solidFill>
                  <a:srgbClr val="FFFFFF"/>
                </a:solidFill>
                <a:latin typeface="Arial" panose="020B0604020202020204"/>
                <a:ea typeface="微软雅黑" panose="020B0503020204020204" pitchFamily="34" charset="-122"/>
                <a:cs typeface="Arial" panose="020B0604020202020204" pitchFamily="34" charset="0"/>
              </a:endParaRPr>
            </a:p>
          </p:txBody>
        </p:sp>
        <p:sp>
          <p:nvSpPr>
            <p:cNvPr id="42" name="Rectangle: Rounded Corners 37">
              <a:extLst>
                <a:ext uri="{FF2B5EF4-FFF2-40B4-BE49-F238E27FC236}">
                  <a16:creationId xmlns:a16="http://schemas.microsoft.com/office/drawing/2014/main" xmlns="" id="{D0FA5A06-BE1C-43CC-B347-330C79C98713}"/>
                </a:ext>
              </a:extLst>
            </p:cNvPr>
            <p:cNvSpPr/>
            <p:nvPr/>
          </p:nvSpPr>
          <p:spPr>
            <a:xfrm>
              <a:off x="4718562" y="4303792"/>
              <a:ext cx="5472000" cy="221254"/>
            </a:xfrm>
            <a:prstGeom prst="roundRect">
              <a:avLst/>
            </a:prstGeom>
            <a:solidFill>
              <a:srgbClr val="00B0F0"/>
            </a:solidFill>
            <a:ln w="3175" cap="flat" cmpd="sng" algn="ctr">
              <a:noFill/>
              <a:prstDash val="solid"/>
            </a:ln>
            <a:effectLst/>
          </p:spPr>
          <p:txBody>
            <a:bodyPr lIns="71972" tIns="35986" rIns="71972" bIns="7189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008">
                <a:defRPr/>
              </a:pPr>
              <a:r>
                <a:rPr lang="en-US" altLang="zh-CN" sz="1200" kern="0" dirty="0">
                  <a:solidFill>
                    <a:srgbClr val="FFFFFF"/>
                  </a:solidFill>
                  <a:latin typeface="Arial" panose="020B0604020202020204"/>
                  <a:ea typeface="微软雅黑" panose="020B0503020204020204" pitchFamily="34" charset="-122"/>
                  <a:cs typeface="Arial" panose="020B0604020202020204" pitchFamily="34" charset="0"/>
                </a:rPr>
                <a:t>RAN Rel-19</a:t>
              </a:r>
              <a:endParaRPr lang="en-US" altLang="en-US" sz="1200" kern="0" dirty="0">
                <a:solidFill>
                  <a:srgbClr val="FFFFFF"/>
                </a:solidFill>
                <a:latin typeface="Arial" panose="020B0604020202020204"/>
                <a:ea typeface="微软雅黑" panose="020B0503020204020204" pitchFamily="34" charset="-122"/>
                <a:cs typeface="Arial" panose="020B0604020202020204" pitchFamily="34" charset="0"/>
              </a:endParaRPr>
            </a:p>
          </p:txBody>
        </p:sp>
        <p:sp>
          <p:nvSpPr>
            <p:cNvPr id="43" name="Rectangle 20">
              <a:extLst>
                <a:ext uri="{FF2B5EF4-FFF2-40B4-BE49-F238E27FC236}">
                  <a16:creationId xmlns:a16="http://schemas.microsoft.com/office/drawing/2014/main" xmlns="" id="{87874D23-340C-4CAA-8AAF-21E4DB36EE51}"/>
                </a:ext>
              </a:extLst>
            </p:cNvPr>
            <p:cNvSpPr/>
            <p:nvPr/>
          </p:nvSpPr>
          <p:spPr>
            <a:xfrm>
              <a:off x="685833" y="4713920"/>
              <a:ext cx="546129" cy="246125"/>
            </a:xfrm>
            <a:prstGeom prst="rect">
              <a:avLst/>
            </a:prstGeom>
          </p:spPr>
          <p:txBody>
            <a:bodyPr wrap="square">
              <a:spAutoFit/>
            </a:bodyPr>
            <a:lstStyle/>
            <a:p>
              <a:pPr defTabSz="1186818">
                <a:defRPr/>
              </a:pPr>
              <a:r>
                <a:rPr lang="en-GB" altLang="zh-CN" sz="1000" dirty="0">
                  <a:solidFill>
                    <a:srgbClr val="1D1D1A"/>
                  </a:solidFill>
                  <a:latin typeface="Arial" panose="020B0604020202020204"/>
                  <a:ea typeface="黑体" panose="02010609060101010101" pitchFamily="49" charset="-122"/>
                </a:rPr>
                <a:t>RAN</a:t>
              </a:r>
            </a:p>
          </p:txBody>
        </p:sp>
        <p:sp>
          <p:nvSpPr>
            <p:cNvPr id="44" name="Isosceles Triangle 10">
              <a:extLst>
                <a:ext uri="{FF2B5EF4-FFF2-40B4-BE49-F238E27FC236}">
                  <a16:creationId xmlns:a16="http://schemas.microsoft.com/office/drawing/2014/main" xmlns="" id="{9F4CF642-46EB-4AEC-99EC-BB34C8EEA618}"/>
                </a:ext>
              </a:extLst>
            </p:cNvPr>
            <p:cNvSpPr/>
            <p:nvPr/>
          </p:nvSpPr>
          <p:spPr>
            <a:xfrm rot="5400000">
              <a:off x="2623223" y="4747017"/>
              <a:ext cx="359859" cy="179930"/>
            </a:xfrm>
            <a:prstGeom prst="triangle">
              <a:avLst/>
            </a:prstGeom>
            <a:solidFill>
              <a:srgbClr val="FF0000"/>
            </a:solidFill>
            <a:ln w="12700" cap="flat" cmpd="sng" algn="ctr">
              <a:noFill/>
              <a:prstDash val="solid"/>
              <a:miter lim="800000"/>
            </a:ln>
            <a:effectLst/>
          </p:spPr>
          <p:txBody>
            <a:bodyPr rtlCol="0" anchor="ctr"/>
            <a:lstStyle/>
            <a:p>
              <a:pPr algn="ctr" defTabSz="913723">
                <a:defRPr/>
              </a:pPr>
              <a:endParaRPr lang="zh-CN" altLang="en-US" sz="2399" kern="0">
                <a:solidFill>
                  <a:srgbClr val="666666"/>
                </a:solidFill>
                <a:latin typeface="Arial" panose="020B0604020202020204"/>
                <a:ea typeface="黑体" panose="02010609060101010101" pitchFamily="49" charset="-122"/>
              </a:endParaRPr>
            </a:p>
          </p:txBody>
        </p:sp>
        <p:sp>
          <p:nvSpPr>
            <p:cNvPr id="45" name="Rectangle 17">
              <a:extLst>
                <a:ext uri="{FF2B5EF4-FFF2-40B4-BE49-F238E27FC236}">
                  <a16:creationId xmlns:a16="http://schemas.microsoft.com/office/drawing/2014/main" xmlns="" id="{DF4236D8-F691-4B7B-908A-5D584AD12DB5}"/>
                </a:ext>
              </a:extLst>
            </p:cNvPr>
            <p:cNvSpPr/>
            <p:nvPr/>
          </p:nvSpPr>
          <p:spPr>
            <a:xfrm>
              <a:off x="8368387" y="5824865"/>
              <a:ext cx="2547242" cy="215916"/>
            </a:xfrm>
            <a:prstGeom prst="rect">
              <a:avLst/>
            </a:prstGeom>
            <a:solidFill>
              <a:srgbClr val="0070C0"/>
            </a:solidFill>
            <a:ln w="12700" cap="flat" cmpd="sng" algn="ctr">
              <a:noFill/>
              <a:prstDash val="solid"/>
              <a:miter lim="800000"/>
            </a:ln>
            <a:effectLst/>
          </p:spPr>
          <p:txBody>
            <a:bodyPr rtlCol="0" anchor="ctr"/>
            <a:lstStyle/>
            <a:p>
              <a:pPr algn="ctr" defTabSz="1186818">
                <a:defRPr/>
              </a:pPr>
              <a:r>
                <a:rPr lang="en-US" altLang="zh-CN" sz="1000" kern="0" dirty="0">
                  <a:solidFill>
                    <a:srgbClr val="FFFFFF"/>
                  </a:solidFill>
                  <a:latin typeface="Arial" panose="020B0604020202020204"/>
                  <a:ea typeface="黑体" panose="02010609060101010101" pitchFamily="49" charset="-122"/>
                </a:rPr>
                <a:t>Ambient IoT CT WI</a:t>
              </a:r>
              <a:endParaRPr lang="zh-CN" altLang="en-US" sz="1000" kern="0" dirty="0">
                <a:solidFill>
                  <a:srgbClr val="FFFFFF"/>
                </a:solidFill>
                <a:latin typeface="Arial" panose="020B0604020202020204"/>
                <a:ea typeface="黑体" panose="02010609060101010101" pitchFamily="49" charset="-122"/>
              </a:endParaRPr>
            </a:p>
          </p:txBody>
        </p:sp>
        <p:sp>
          <p:nvSpPr>
            <p:cNvPr id="46" name="Isosceles Triangle 10">
              <a:extLst>
                <a:ext uri="{FF2B5EF4-FFF2-40B4-BE49-F238E27FC236}">
                  <a16:creationId xmlns:a16="http://schemas.microsoft.com/office/drawing/2014/main" xmlns="" id="{41E7F296-FF5D-448E-BAC5-E4216A23924F}"/>
                </a:ext>
              </a:extLst>
            </p:cNvPr>
            <p:cNvSpPr/>
            <p:nvPr/>
          </p:nvSpPr>
          <p:spPr>
            <a:xfrm rot="5400000">
              <a:off x="10825666" y="5825103"/>
              <a:ext cx="359859" cy="179930"/>
            </a:xfrm>
            <a:prstGeom prst="triangle">
              <a:avLst/>
            </a:prstGeom>
            <a:solidFill>
              <a:srgbClr val="0070C0"/>
            </a:solidFill>
            <a:ln w="12700" cap="flat" cmpd="sng" algn="ctr">
              <a:noFill/>
              <a:prstDash val="solid"/>
              <a:miter lim="800000"/>
            </a:ln>
            <a:effectLst/>
          </p:spPr>
          <p:txBody>
            <a:bodyPr rtlCol="0" anchor="ctr"/>
            <a:lstStyle/>
            <a:p>
              <a:pPr algn="ctr" defTabSz="913723">
                <a:defRPr/>
              </a:pPr>
              <a:endParaRPr lang="zh-CN" altLang="en-US" sz="2399" kern="0">
                <a:solidFill>
                  <a:srgbClr val="666666"/>
                </a:solidFill>
                <a:latin typeface="Arial" panose="020B0604020202020204"/>
                <a:ea typeface="黑体" panose="02010609060101010101" pitchFamily="49" charset="-122"/>
              </a:endParaRPr>
            </a:p>
          </p:txBody>
        </p:sp>
        <p:sp>
          <p:nvSpPr>
            <p:cNvPr id="47" name="Rectangle 20">
              <a:extLst>
                <a:ext uri="{FF2B5EF4-FFF2-40B4-BE49-F238E27FC236}">
                  <a16:creationId xmlns:a16="http://schemas.microsoft.com/office/drawing/2014/main" xmlns="" id="{9729271E-5169-4B1E-A8B6-1270528CB37D}"/>
                </a:ext>
              </a:extLst>
            </p:cNvPr>
            <p:cNvSpPr/>
            <p:nvPr/>
          </p:nvSpPr>
          <p:spPr>
            <a:xfrm>
              <a:off x="8051539" y="5814795"/>
              <a:ext cx="367226" cy="246125"/>
            </a:xfrm>
            <a:prstGeom prst="rect">
              <a:avLst/>
            </a:prstGeom>
          </p:spPr>
          <p:txBody>
            <a:bodyPr wrap="square">
              <a:spAutoFit/>
            </a:bodyPr>
            <a:lstStyle/>
            <a:p>
              <a:pPr defTabSz="1186818">
                <a:defRPr/>
              </a:pPr>
              <a:r>
                <a:rPr lang="en-US" altLang="zh-CN" sz="1000" dirty="0">
                  <a:solidFill>
                    <a:srgbClr val="1D1D1A"/>
                  </a:solidFill>
                  <a:latin typeface="Arial" panose="020B0604020202020204"/>
                  <a:ea typeface="黑体" panose="02010609060101010101" pitchFamily="49" charset="-122"/>
                </a:rPr>
                <a:t>CT</a:t>
              </a:r>
              <a:endParaRPr lang="en-GB" altLang="zh-CN" sz="1000" dirty="0">
                <a:solidFill>
                  <a:srgbClr val="1D1D1A"/>
                </a:solidFill>
                <a:latin typeface="Arial" panose="020B0604020202020204"/>
                <a:ea typeface="黑体" panose="02010609060101010101" pitchFamily="49" charset="-122"/>
              </a:endParaRPr>
            </a:p>
          </p:txBody>
        </p:sp>
      </p:grpSp>
      <p:sp>
        <p:nvSpPr>
          <p:cNvPr id="48" name="Rectangle 17">
            <a:extLst>
              <a:ext uri="{FF2B5EF4-FFF2-40B4-BE49-F238E27FC236}">
                <a16:creationId xmlns:a16="http://schemas.microsoft.com/office/drawing/2014/main" xmlns="" id="{DEDE6563-C7DE-4843-90E8-9DB98075CF49}"/>
              </a:ext>
            </a:extLst>
          </p:cNvPr>
          <p:cNvSpPr/>
          <p:nvPr/>
        </p:nvSpPr>
        <p:spPr>
          <a:xfrm>
            <a:off x="2946856" y="4911907"/>
            <a:ext cx="721521" cy="215916"/>
          </a:xfrm>
          <a:prstGeom prst="rect">
            <a:avLst/>
          </a:prstGeom>
          <a:solidFill>
            <a:schemeClr val="accent1">
              <a:lumMod val="20000"/>
              <a:lumOff val="80000"/>
            </a:schemeClr>
          </a:solidFill>
          <a:ln w="12700" cap="flat" cmpd="sng" algn="ctr">
            <a:solidFill>
              <a:schemeClr val="accent1">
                <a:lumMod val="20000"/>
                <a:lumOff val="80000"/>
              </a:schemeClr>
            </a:solidFill>
            <a:prstDash val="solid"/>
            <a:miter lim="800000"/>
          </a:ln>
          <a:effectLst/>
        </p:spPr>
        <p:txBody>
          <a:bodyPr rtlCol="0" anchor="ctr"/>
          <a:lstStyle/>
          <a:p>
            <a:pPr algn="ctr" defTabSz="1186818">
              <a:defRPr/>
            </a:pPr>
            <a:endParaRPr lang="zh-CN" altLang="en-US" sz="1000" kern="0" dirty="0">
              <a:solidFill>
                <a:srgbClr val="FFFFFF"/>
              </a:solidFill>
              <a:latin typeface="Arial" panose="020B0604020202020204"/>
              <a:ea typeface="黑体" panose="02010609060101010101" pitchFamily="49" charset="-122"/>
            </a:endParaRPr>
          </a:p>
        </p:txBody>
      </p:sp>
      <p:sp>
        <p:nvSpPr>
          <p:cNvPr id="49" name="Isosceles Triangle 10">
            <a:extLst>
              <a:ext uri="{FF2B5EF4-FFF2-40B4-BE49-F238E27FC236}">
                <a16:creationId xmlns:a16="http://schemas.microsoft.com/office/drawing/2014/main" xmlns="" id="{B016B7BC-C7D6-4C63-BDFB-ACDACD08E4EE}"/>
              </a:ext>
            </a:extLst>
          </p:cNvPr>
          <p:cNvSpPr/>
          <p:nvPr/>
        </p:nvSpPr>
        <p:spPr>
          <a:xfrm rot="5400000">
            <a:off x="3563660" y="4929900"/>
            <a:ext cx="359859" cy="179930"/>
          </a:xfrm>
          <a:prstGeom prst="triangle">
            <a:avLst/>
          </a:prstGeom>
          <a:solidFill>
            <a:schemeClr val="accent1">
              <a:lumMod val="20000"/>
              <a:lumOff val="80000"/>
            </a:schemeClr>
          </a:solidFill>
          <a:ln w="12700" cap="flat" cmpd="sng" algn="ctr">
            <a:solidFill>
              <a:schemeClr val="accent1">
                <a:lumMod val="20000"/>
                <a:lumOff val="80000"/>
              </a:schemeClr>
            </a:solidFill>
            <a:prstDash val="solid"/>
            <a:miter lim="800000"/>
          </a:ln>
          <a:effectLst/>
        </p:spPr>
        <p:txBody>
          <a:bodyPr rtlCol="0" anchor="ctr"/>
          <a:lstStyle/>
          <a:p>
            <a:pPr algn="ctr" defTabSz="913723">
              <a:defRPr/>
            </a:pPr>
            <a:endParaRPr lang="zh-CN" altLang="en-US" sz="2399" kern="0">
              <a:solidFill>
                <a:srgbClr val="666666"/>
              </a:solidFill>
              <a:latin typeface="Arial" panose="020B0604020202020204"/>
              <a:ea typeface="黑体" panose="02010609060101010101" pitchFamily="49" charset="-122"/>
            </a:endParaRPr>
          </a:p>
        </p:txBody>
      </p:sp>
      <p:sp>
        <p:nvSpPr>
          <p:cNvPr id="50" name="Rectangle 18">
            <a:extLst>
              <a:ext uri="{FF2B5EF4-FFF2-40B4-BE49-F238E27FC236}">
                <a16:creationId xmlns:a16="http://schemas.microsoft.com/office/drawing/2014/main" xmlns="" id="{9E88C2EA-7E55-4422-BBD0-63F1FD30CD09}"/>
              </a:ext>
            </a:extLst>
          </p:cNvPr>
          <p:cNvSpPr/>
          <p:nvPr/>
        </p:nvSpPr>
        <p:spPr>
          <a:xfrm>
            <a:off x="1336584" y="5112671"/>
            <a:ext cx="1437281" cy="246221"/>
          </a:xfrm>
          <a:prstGeom prst="rect">
            <a:avLst/>
          </a:prstGeom>
        </p:spPr>
        <p:txBody>
          <a:bodyPr wrap="square">
            <a:spAutoFit/>
          </a:bodyPr>
          <a:lstStyle/>
          <a:p>
            <a:pPr defTabSz="913723"/>
            <a:r>
              <a:rPr lang="en-US" altLang="zh-CN" sz="1000" b="1" i="1" dirty="0">
                <a:solidFill>
                  <a:srgbClr val="FF0000"/>
                </a:solidFill>
                <a:latin typeface="Arial" panose="020B0604020202020204"/>
                <a:ea typeface="黑体" panose="02010609060101010101" pitchFamily="49" charset="-122"/>
              </a:rPr>
              <a:t>May extended to Q3</a:t>
            </a:r>
            <a:endParaRPr lang="zh-CN" altLang="en-US" sz="1000" b="1" i="1" dirty="0">
              <a:solidFill>
                <a:srgbClr val="FF0000"/>
              </a:solidFill>
              <a:latin typeface="Arial" panose="020B0604020202020204"/>
              <a:ea typeface="黑体" panose="02010609060101010101" pitchFamily="49" charset="-122"/>
            </a:endParaRPr>
          </a:p>
        </p:txBody>
      </p:sp>
    </p:spTree>
    <p:extLst>
      <p:ext uri="{BB962C8B-B14F-4D97-AF65-F5344CB8AC3E}">
        <p14:creationId xmlns:p14="http://schemas.microsoft.com/office/powerpoint/2010/main" val="171417360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B813BC74-BE8B-47BC-AB24-D341DD1636F4}"/>
              </a:ext>
            </a:extLst>
          </p:cNvPr>
          <p:cNvSpPr>
            <a:spLocks noGrp="1"/>
          </p:cNvSpPr>
          <p:nvPr>
            <p:ph type="subTitle" idx="1"/>
          </p:nvPr>
        </p:nvSpPr>
        <p:spPr>
          <a:xfrm>
            <a:off x="256167" y="151278"/>
            <a:ext cx="10740640" cy="993400"/>
          </a:xfrm>
        </p:spPr>
        <p:txBody>
          <a:bodyPr/>
          <a:lstStyle/>
          <a:p>
            <a:r>
              <a:rPr lang="en-US" altLang="zh-CN" dirty="0"/>
              <a:t>Integrated Sensing and Communications in Rel-19 (RWS-230186)</a:t>
            </a:r>
            <a:endParaRPr lang="zh-CN" altLang="en-US" dirty="0"/>
          </a:p>
        </p:txBody>
      </p:sp>
      <p:pic>
        <p:nvPicPr>
          <p:cNvPr id="8" name="图片 7">
            <a:extLst>
              <a:ext uri="{FF2B5EF4-FFF2-40B4-BE49-F238E27FC236}">
                <a16:creationId xmlns:a16="http://schemas.microsoft.com/office/drawing/2014/main" xmlns="" id="{ACCCAC57-6A00-4167-AF7C-AA28063E7D31}"/>
              </a:ext>
            </a:extLst>
          </p:cNvPr>
          <p:cNvPicPr>
            <a:picLocks noChangeAspect="1"/>
          </p:cNvPicPr>
          <p:nvPr/>
        </p:nvPicPr>
        <p:blipFill>
          <a:blip r:embed="rId2"/>
          <a:stretch>
            <a:fillRect/>
          </a:stretch>
        </p:blipFill>
        <p:spPr>
          <a:xfrm>
            <a:off x="1020072" y="3071677"/>
            <a:ext cx="822605" cy="501580"/>
          </a:xfrm>
          <a:prstGeom prst="rect">
            <a:avLst/>
          </a:prstGeom>
        </p:spPr>
      </p:pic>
      <p:sp>
        <p:nvSpPr>
          <p:cNvPr id="9" name="矩形 8">
            <a:extLst>
              <a:ext uri="{FF2B5EF4-FFF2-40B4-BE49-F238E27FC236}">
                <a16:creationId xmlns:a16="http://schemas.microsoft.com/office/drawing/2014/main" xmlns="" id="{A6CB60AA-BECA-4B0D-81AB-6C3774AC4086}"/>
              </a:ext>
            </a:extLst>
          </p:cNvPr>
          <p:cNvSpPr/>
          <p:nvPr/>
        </p:nvSpPr>
        <p:spPr>
          <a:xfrm>
            <a:off x="895918" y="3625571"/>
            <a:ext cx="1065738" cy="400110"/>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Sensing in bad weather</a:t>
            </a:r>
            <a:endParaRPr lang="zh-CN" altLang="en-US" sz="1000" dirty="0">
              <a:solidFill>
                <a:srgbClr val="1D1D1A"/>
              </a:solidFill>
              <a:latin typeface="Arial" panose="020B0604020202020204" pitchFamily="34" charset="0"/>
              <a:cs typeface="Arial" panose="020B0604020202020204" pitchFamily="34" charset="0"/>
            </a:endParaRPr>
          </a:p>
        </p:txBody>
      </p:sp>
      <p:pic>
        <p:nvPicPr>
          <p:cNvPr id="10" name="图片 9">
            <a:extLst>
              <a:ext uri="{FF2B5EF4-FFF2-40B4-BE49-F238E27FC236}">
                <a16:creationId xmlns:a16="http://schemas.microsoft.com/office/drawing/2014/main" xmlns="" id="{39C51987-6117-492B-B038-77A948A7B1C6}"/>
              </a:ext>
            </a:extLst>
          </p:cNvPr>
          <p:cNvPicPr>
            <a:picLocks noChangeAspect="1"/>
          </p:cNvPicPr>
          <p:nvPr/>
        </p:nvPicPr>
        <p:blipFill>
          <a:blip r:embed="rId3"/>
          <a:stretch>
            <a:fillRect/>
          </a:stretch>
        </p:blipFill>
        <p:spPr>
          <a:xfrm>
            <a:off x="2095358" y="3067440"/>
            <a:ext cx="868306" cy="501580"/>
          </a:xfrm>
          <a:prstGeom prst="rect">
            <a:avLst/>
          </a:prstGeom>
        </p:spPr>
      </p:pic>
      <p:sp>
        <p:nvSpPr>
          <p:cNvPr id="11" name="矩形 10">
            <a:extLst>
              <a:ext uri="{FF2B5EF4-FFF2-40B4-BE49-F238E27FC236}">
                <a16:creationId xmlns:a16="http://schemas.microsoft.com/office/drawing/2014/main" xmlns="" id="{3EB26FA9-BCD6-461F-B24E-857C85E03CD5}"/>
              </a:ext>
            </a:extLst>
          </p:cNvPr>
          <p:cNvSpPr/>
          <p:nvPr/>
        </p:nvSpPr>
        <p:spPr>
          <a:xfrm>
            <a:off x="1993410" y="3616679"/>
            <a:ext cx="1027858" cy="400110"/>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Accurate Risk Finding</a:t>
            </a:r>
            <a:endParaRPr lang="zh-CN" altLang="en-US" sz="1000" dirty="0">
              <a:solidFill>
                <a:srgbClr val="1D1D1A"/>
              </a:solidFill>
              <a:latin typeface="Arial" panose="020B0604020202020204" pitchFamily="34" charset="0"/>
              <a:cs typeface="Arial" panose="020B0604020202020204" pitchFamily="34" charset="0"/>
            </a:endParaRPr>
          </a:p>
        </p:txBody>
      </p:sp>
      <p:sp>
        <p:nvSpPr>
          <p:cNvPr id="17" name="矩形 16">
            <a:extLst>
              <a:ext uri="{FF2B5EF4-FFF2-40B4-BE49-F238E27FC236}">
                <a16:creationId xmlns:a16="http://schemas.microsoft.com/office/drawing/2014/main" xmlns="" id="{1C8ADD35-1F7B-47B8-A6D1-583FE5550DDF}"/>
              </a:ext>
            </a:extLst>
          </p:cNvPr>
          <p:cNvSpPr/>
          <p:nvPr/>
        </p:nvSpPr>
        <p:spPr>
          <a:xfrm>
            <a:off x="563949" y="1371820"/>
            <a:ext cx="5424267" cy="1458861"/>
          </a:xfrm>
          <a:prstGeom prst="rect">
            <a:avLst/>
          </a:prstGeom>
        </p:spPr>
        <p:txBody>
          <a:bodyPr wrap="square" anchor="t">
            <a:spAutoFit/>
          </a:bodyPr>
          <a:lstStyle/>
          <a:p>
            <a:pPr marL="285750" indent="-285750">
              <a:lnSpc>
                <a:spcPct val="120000"/>
              </a:lnSpc>
              <a:buFont typeface="Arial" panose="020B0604020202020204" pitchFamily="34" charset="0"/>
              <a:buChar char="•"/>
            </a:pPr>
            <a:r>
              <a:rPr lang="en-US" altLang="zh-CN" sz="1400" b="1" dirty="0">
                <a:solidFill>
                  <a:srgbClr val="1D1D1A"/>
                </a:solidFill>
                <a:latin typeface="Calibri" panose="020F0502020204030204" pitchFamily="34" charset="0"/>
                <a:ea typeface="方正兰亭黑简体" panose="02000000000000000000" pitchFamily="2" charset="-122"/>
                <a:cs typeface="Calibri" panose="020F0502020204030204" pitchFamily="34" charset="0"/>
                <a:sym typeface="+mn-lt"/>
              </a:rPr>
              <a:t>Motivation and use cases</a:t>
            </a:r>
          </a:p>
          <a:p>
            <a:pPr marL="285750" indent="-196850">
              <a:lnSpc>
                <a:spcPct val="120000"/>
              </a:lnSpc>
              <a:buFont typeface="Arial" panose="020B0604020202020204" pitchFamily="34" charset="0"/>
              <a:buChar char="•"/>
            </a:pPr>
            <a:r>
              <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rPr>
              <a:t>3GPP SA1 is studying use cases and requirements for integrated sensing and communications in NR</a:t>
            </a:r>
          </a:p>
          <a:p>
            <a:pPr marL="285750" indent="-196850">
              <a:lnSpc>
                <a:spcPct val="120000"/>
              </a:lnSpc>
              <a:buFont typeface="Arial" panose="020B0604020202020204" pitchFamily="34" charset="0"/>
              <a:buChar char="•"/>
            </a:pPr>
            <a:r>
              <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rPr>
              <a:t>Prioritized use cases: </a:t>
            </a:r>
            <a:r>
              <a:rPr lang="en-US" altLang="zh-CN" sz="1200" b="1" dirty="0">
                <a:latin typeface="Calibri" panose="020F0502020204030204" pitchFamily="34" charset="0"/>
                <a:ea typeface="方正兰亭黑简体" panose="02000000000000000000" pitchFamily="2" charset="-122"/>
                <a:cs typeface="Calibri" panose="020F0502020204030204" pitchFamily="34" charset="0"/>
                <a:sym typeface="+mn-lt"/>
              </a:rPr>
              <a:t>Smart Transportation </a:t>
            </a:r>
            <a:r>
              <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rPr>
              <a:t>for </a:t>
            </a:r>
            <a:r>
              <a:rPr lang="en-US" altLang="zh-CN" sz="1200" dirty="0">
                <a:solidFill>
                  <a:srgbClr val="1D1D1A"/>
                </a:solidFill>
                <a:latin typeface="Calibri" panose="020F0502020204030204" pitchFamily="34" charset="0"/>
                <a:ea typeface="方正兰亭黑简体" panose="02000000000000000000" pitchFamily="2" charset="-122"/>
                <a:cs typeface="Calibri" panose="020F0502020204030204" pitchFamily="34" charset="0"/>
                <a:sym typeface="+mn-lt"/>
              </a:rPr>
              <a:t>better traffic monitoring and management on roads, and </a:t>
            </a:r>
            <a:r>
              <a:rPr lang="en-US" altLang="zh-CN" sz="1200" b="1" dirty="0">
                <a:latin typeface="Calibri" panose="020F0502020204030204" pitchFamily="34" charset="0"/>
                <a:cs typeface="Calibri" panose="020F0502020204030204" pitchFamily="34" charset="0"/>
              </a:rPr>
              <a:t>UAV invading detection </a:t>
            </a:r>
            <a:r>
              <a:rPr lang="en-US" altLang="zh-CN" sz="1200" dirty="0">
                <a:latin typeface="Calibri" panose="020F0502020204030204" pitchFamily="34" charset="0"/>
                <a:cs typeface="Calibri" panose="020F0502020204030204" pitchFamily="34" charset="0"/>
              </a:rPr>
              <a:t>for protecting safety in public areas</a:t>
            </a:r>
            <a:endPar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endParaRPr>
          </a:p>
        </p:txBody>
      </p:sp>
      <p:pic>
        <p:nvPicPr>
          <p:cNvPr id="18" name="图片 17"/>
          <p:cNvPicPr>
            <a:picLocks noChangeAspect="1"/>
          </p:cNvPicPr>
          <p:nvPr/>
        </p:nvPicPr>
        <p:blipFill>
          <a:blip r:embed="rId4"/>
          <a:stretch>
            <a:fillRect/>
          </a:stretch>
        </p:blipFill>
        <p:spPr>
          <a:xfrm>
            <a:off x="3609284" y="3071023"/>
            <a:ext cx="811682" cy="496349"/>
          </a:xfrm>
          <a:prstGeom prst="rect">
            <a:avLst/>
          </a:prstGeom>
        </p:spPr>
      </p:pic>
      <p:pic>
        <p:nvPicPr>
          <p:cNvPr id="19" name="图片 18"/>
          <p:cNvPicPr>
            <a:picLocks noChangeAspect="1"/>
          </p:cNvPicPr>
          <p:nvPr/>
        </p:nvPicPr>
        <p:blipFill>
          <a:blip r:embed="rId5"/>
          <a:stretch>
            <a:fillRect/>
          </a:stretch>
        </p:blipFill>
        <p:spPr>
          <a:xfrm>
            <a:off x="4683057" y="3071119"/>
            <a:ext cx="808841" cy="496349"/>
          </a:xfrm>
          <a:prstGeom prst="rect">
            <a:avLst/>
          </a:prstGeom>
        </p:spPr>
      </p:pic>
      <p:sp>
        <p:nvSpPr>
          <p:cNvPr id="20" name="矩形 19">
            <a:extLst>
              <a:ext uri="{FF2B5EF4-FFF2-40B4-BE49-F238E27FC236}">
                <a16:creationId xmlns:a16="http://schemas.microsoft.com/office/drawing/2014/main" xmlns="" id="{A6CB60AA-BECA-4B0D-81AB-6C3774AC4086}"/>
              </a:ext>
            </a:extLst>
          </p:cNvPr>
          <p:cNvSpPr/>
          <p:nvPr/>
        </p:nvSpPr>
        <p:spPr>
          <a:xfrm>
            <a:off x="3661086" y="3648282"/>
            <a:ext cx="713154" cy="246221"/>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Stadium</a:t>
            </a:r>
            <a:endParaRPr lang="zh-CN" altLang="en-US" sz="1000" dirty="0">
              <a:solidFill>
                <a:srgbClr val="1D1D1A"/>
              </a:solidFill>
              <a:latin typeface="Arial" panose="020B0604020202020204" pitchFamily="34" charset="0"/>
              <a:cs typeface="Arial" panose="020B0604020202020204" pitchFamily="34" charset="0"/>
            </a:endParaRPr>
          </a:p>
        </p:txBody>
      </p:sp>
      <p:sp>
        <p:nvSpPr>
          <p:cNvPr id="21" name="矩形 20">
            <a:extLst>
              <a:ext uri="{FF2B5EF4-FFF2-40B4-BE49-F238E27FC236}">
                <a16:creationId xmlns:a16="http://schemas.microsoft.com/office/drawing/2014/main" xmlns="" id="{A6CB60AA-BECA-4B0D-81AB-6C3774AC4086}"/>
              </a:ext>
            </a:extLst>
          </p:cNvPr>
          <p:cNvSpPr/>
          <p:nvPr/>
        </p:nvSpPr>
        <p:spPr>
          <a:xfrm>
            <a:off x="4640145" y="3642830"/>
            <a:ext cx="855059" cy="246221"/>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Enterprises</a:t>
            </a:r>
            <a:endParaRPr lang="zh-CN" altLang="en-US" sz="1000" dirty="0">
              <a:solidFill>
                <a:srgbClr val="1D1D1A"/>
              </a:solidFill>
              <a:latin typeface="Arial" panose="020B0604020202020204" pitchFamily="34" charset="0"/>
              <a:cs typeface="Arial" panose="020B0604020202020204" pitchFamily="34" charset="0"/>
            </a:endParaRPr>
          </a:p>
        </p:txBody>
      </p:sp>
      <p:cxnSp>
        <p:nvCxnSpPr>
          <p:cNvPr id="22" name="直接连接符 21"/>
          <p:cNvCxnSpPr/>
          <p:nvPr/>
        </p:nvCxnSpPr>
        <p:spPr>
          <a:xfrm flipV="1">
            <a:off x="3258324" y="2714860"/>
            <a:ext cx="0" cy="1311474"/>
          </a:xfrm>
          <a:prstGeom prst="line">
            <a:avLst/>
          </a:prstGeom>
          <a:ln w="9525">
            <a:solidFill>
              <a:schemeClr val="bg2">
                <a:lumMod val="90000"/>
              </a:schemeClr>
            </a:solidFill>
            <a:prstDash val="dash"/>
          </a:ln>
        </p:spPr>
        <p:style>
          <a:lnRef idx="1">
            <a:schemeClr val="accent5"/>
          </a:lnRef>
          <a:fillRef idx="0">
            <a:schemeClr val="accent5"/>
          </a:fillRef>
          <a:effectRef idx="0">
            <a:schemeClr val="accent5"/>
          </a:effectRef>
          <a:fontRef idx="minor">
            <a:schemeClr val="tx1"/>
          </a:fontRef>
        </p:style>
      </p:cxnSp>
      <p:sp>
        <p:nvSpPr>
          <p:cNvPr id="25" name="矩形 24">
            <a:extLst>
              <a:ext uri="{FF2B5EF4-FFF2-40B4-BE49-F238E27FC236}">
                <a16:creationId xmlns:a16="http://schemas.microsoft.com/office/drawing/2014/main" xmlns="" id="{3EB26FA9-BCD6-461F-B24E-857C85E03CD5}"/>
              </a:ext>
            </a:extLst>
          </p:cNvPr>
          <p:cNvSpPr/>
          <p:nvPr/>
        </p:nvSpPr>
        <p:spPr>
          <a:xfrm>
            <a:off x="1193144" y="2786436"/>
            <a:ext cx="1591067" cy="246221"/>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Smart Transportation</a:t>
            </a:r>
            <a:endParaRPr lang="zh-CN" altLang="en-US" sz="1000" dirty="0">
              <a:solidFill>
                <a:srgbClr val="1D1D1A"/>
              </a:solidFill>
              <a:latin typeface="Arial" panose="020B0604020202020204" pitchFamily="34" charset="0"/>
              <a:cs typeface="Arial" panose="020B0604020202020204" pitchFamily="34" charset="0"/>
            </a:endParaRPr>
          </a:p>
        </p:txBody>
      </p:sp>
      <p:sp>
        <p:nvSpPr>
          <p:cNvPr id="26" name="矩形 25">
            <a:extLst>
              <a:ext uri="{FF2B5EF4-FFF2-40B4-BE49-F238E27FC236}">
                <a16:creationId xmlns:a16="http://schemas.microsoft.com/office/drawing/2014/main" xmlns="" id="{3EB26FA9-BCD6-461F-B24E-857C85E03CD5}"/>
              </a:ext>
            </a:extLst>
          </p:cNvPr>
          <p:cNvSpPr/>
          <p:nvPr/>
        </p:nvSpPr>
        <p:spPr>
          <a:xfrm>
            <a:off x="3704039" y="2787089"/>
            <a:ext cx="1591067" cy="246221"/>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UAV detection</a:t>
            </a:r>
            <a:endParaRPr lang="zh-CN" altLang="en-US" sz="1000" dirty="0">
              <a:solidFill>
                <a:srgbClr val="1D1D1A"/>
              </a:solidFill>
              <a:latin typeface="Arial" panose="020B0604020202020204" pitchFamily="34" charset="0"/>
              <a:cs typeface="Arial" panose="020B0604020202020204" pitchFamily="34" charset="0"/>
            </a:endParaRPr>
          </a:p>
        </p:txBody>
      </p:sp>
      <p:sp>
        <p:nvSpPr>
          <p:cNvPr id="27" name="矩形 26">
            <a:extLst>
              <a:ext uri="{FF2B5EF4-FFF2-40B4-BE49-F238E27FC236}">
                <a16:creationId xmlns:a16="http://schemas.microsoft.com/office/drawing/2014/main" xmlns="" id="{08498621-0535-4B50-A690-F0B4101E77FA}"/>
              </a:ext>
            </a:extLst>
          </p:cNvPr>
          <p:cNvSpPr/>
          <p:nvPr/>
        </p:nvSpPr>
        <p:spPr>
          <a:xfrm>
            <a:off x="6051345" y="1418753"/>
            <a:ext cx="5604825" cy="1015663"/>
          </a:xfrm>
          <a:prstGeom prst="rect">
            <a:avLst/>
          </a:prstGeom>
        </p:spPr>
        <p:txBody>
          <a:bodyPr wrap="square">
            <a:spAutoFit/>
          </a:bodyPr>
          <a:lstStyle/>
          <a:p>
            <a:pPr marL="296858" indent="-285750" defTabSz="1187323">
              <a:lnSpc>
                <a:spcPct val="120000"/>
              </a:lnSpc>
              <a:spcBef>
                <a:spcPct val="0"/>
              </a:spcBef>
              <a:buClr>
                <a:srgbClr val="000000"/>
              </a:buClr>
              <a:buFont typeface="Arial" panose="020B0604020202020204" pitchFamily="34" charset="0"/>
              <a:buChar char="•"/>
              <a:tabLst>
                <a:tab pos="1207605" algn="ctr"/>
              </a:tabLst>
            </a:pPr>
            <a:r>
              <a:rPr lang="en-US" altLang="zh-CN" sz="1400" b="1" dirty="0">
                <a:latin typeface="Calibri" panose="020F0502020204030204" pitchFamily="34" charset="0"/>
                <a:ea typeface="Microsoft YaHei" panose="020B0503020204020204" pitchFamily="34" charset="-122"/>
                <a:cs typeface="Calibri" panose="020F0502020204030204" pitchFamily="34" charset="0"/>
              </a:rPr>
              <a:t>RAN already support network-based sensing</a:t>
            </a:r>
          </a:p>
          <a:p>
            <a:pPr marL="266700" indent="-166688" defTabSz="1187323">
              <a:lnSpc>
                <a:spcPct val="120000"/>
              </a:lnSpc>
              <a:spcBef>
                <a:spcPct val="0"/>
              </a:spcBef>
              <a:buClr>
                <a:srgbClr val="000000"/>
              </a:buClr>
              <a:buFont typeface="Arial" pitchFamily="34" charset="0"/>
              <a:buChar char="•"/>
              <a:tabLst>
                <a:tab pos="1207605" algn="ctr"/>
              </a:tabLst>
            </a:pPr>
            <a:r>
              <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rPr>
              <a:t>Sensing and communication can be multiplexed in time-domain</a:t>
            </a:r>
            <a:endParaRPr lang="en-US" altLang="zh-CN" sz="1200" dirty="0">
              <a:latin typeface="Calibri" panose="020F0502020204030204" pitchFamily="34" charset="0"/>
              <a:ea typeface="Microsoft YaHei" panose="020B0503020204020204" pitchFamily="34" charset="-122"/>
              <a:cs typeface="Calibri" panose="020F0502020204030204" pitchFamily="34" charset="0"/>
            </a:endParaRPr>
          </a:p>
          <a:p>
            <a:pPr marL="266700" indent="-166688" defTabSz="1187323">
              <a:lnSpc>
                <a:spcPct val="120000"/>
              </a:lnSpc>
              <a:spcBef>
                <a:spcPct val="0"/>
              </a:spcBef>
              <a:buClr>
                <a:srgbClr val="000000"/>
              </a:buClr>
              <a:buFont typeface="Arial" pitchFamily="34" charset="0"/>
              <a:buChar char="•"/>
              <a:tabLst>
                <a:tab pos="1207605" algn="ctr"/>
              </a:tabLst>
            </a:pPr>
            <a:r>
              <a:rPr lang="en-US" altLang="zh-CN" sz="1200" dirty="0">
                <a:latin typeface="Calibri" panose="020F0502020204030204" pitchFamily="34" charset="0"/>
                <a:ea typeface="Microsoft YaHei" panose="020B0503020204020204" pitchFamily="34" charset="-122"/>
                <a:cs typeface="Calibri" panose="020F0502020204030204" pitchFamily="34" charset="0"/>
              </a:rPr>
              <a:t>The effectiveness for network-based sensing for transport and UAV scenarios have been verified by prototype (in FR2)</a:t>
            </a:r>
            <a:endParaRPr lang="zh-CN" altLang="en-US" sz="1200" dirty="0">
              <a:latin typeface="Calibri" panose="020F0502020204030204" pitchFamily="34" charset="0"/>
              <a:ea typeface="Microsoft YaHei" panose="020B0503020204020204" pitchFamily="34" charset="-122"/>
              <a:cs typeface="Calibri" panose="020F0502020204030204" pitchFamily="34" charset="0"/>
            </a:endParaRPr>
          </a:p>
        </p:txBody>
      </p:sp>
      <p:pic>
        <p:nvPicPr>
          <p:cNvPr id="30" name="Picture 4" descr="C:\Users\x00352708\AppData\Roaming\eSpace_Desktop\UserData\x00352708\imagefiles\047A7AFA-A79F-41E3-B107-CF796295FC13.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4749"/>
          <a:stretch/>
        </p:blipFill>
        <p:spPr bwMode="auto">
          <a:xfrm>
            <a:off x="9118608" y="2815885"/>
            <a:ext cx="1070317" cy="70143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31" name="图片 30"/>
          <p:cNvPicPr>
            <a:picLocks noChangeAspect="1"/>
          </p:cNvPicPr>
          <p:nvPr/>
        </p:nvPicPr>
        <p:blipFill>
          <a:blip r:embed="rId7"/>
          <a:stretch>
            <a:fillRect/>
          </a:stretch>
        </p:blipFill>
        <p:spPr>
          <a:xfrm>
            <a:off x="10420301" y="2813270"/>
            <a:ext cx="1042195" cy="704045"/>
          </a:xfrm>
          <a:prstGeom prst="rect">
            <a:avLst/>
          </a:prstGeom>
          <a:ln>
            <a:noFill/>
          </a:ln>
          <a:effectLst>
            <a:outerShdw blurRad="190500" algn="tl" rotWithShape="0">
              <a:srgbClr val="000000">
                <a:alpha val="70000"/>
              </a:srgbClr>
            </a:outerShdw>
          </a:effectLst>
        </p:spPr>
      </p:pic>
      <p:grpSp>
        <p:nvGrpSpPr>
          <p:cNvPr id="32" name="组合 31"/>
          <p:cNvGrpSpPr/>
          <p:nvPr/>
        </p:nvGrpSpPr>
        <p:grpSpPr>
          <a:xfrm>
            <a:off x="6169158" y="2568937"/>
            <a:ext cx="2730476" cy="1049268"/>
            <a:chOff x="1052773" y="4484215"/>
            <a:chExt cx="4114568" cy="1238183"/>
          </a:xfrm>
        </p:grpSpPr>
        <p:grpSp>
          <p:nvGrpSpPr>
            <p:cNvPr id="33" name="组合 32"/>
            <p:cNvGrpSpPr/>
            <p:nvPr/>
          </p:nvGrpSpPr>
          <p:grpSpPr>
            <a:xfrm>
              <a:off x="1694991" y="4554671"/>
              <a:ext cx="3348811" cy="1167727"/>
              <a:chOff x="1426709" y="4422421"/>
              <a:chExt cx="2176969" cy="804657"/>
            </a:xfrm>
          </p:grpSpPr>
          <p:grpSp>
            <p:nvGrpSpPr>
              <p:cNvPr id="38" name="组合 37">
                <a:extLst>
                  <a:ext uri="{FF2B5EF4-FFF2-40B4-BE49-F238E27FC236}">
                    <a16:creationId xmlns:a16="http://schemas.microsoft.com/office/drawing/2014/main" xmlns="" id="{4F686069-6969-4B4A-97F7-EB07F9CC4FB4}"/>
                  </a:ext>
                </a:extLst>
              </p:cNvPr>
              <p:cNvGrpSpPr/>
              <p:nvPr/>
            </p:nvGrpSpPr>
            <p:grpSpPr>
              <a:xfrm>
                <a:off x="1432369" y="4628212"/>
                <a:ext cx="1753485" cy="323657"/>
                <a:chOff x="1239472" y="1981657"/>
                <a:chExt cx="2225199" cy="632462"/>
              </a:xfrm>
            </p:grpSpPr>
            <p:grpSp>
              <p:nvGrpSpPr>
                <p:cNvPr id="42" name="组合 41">
                  <a:extLst>
                    <a:ext uri="{FF2B5EF4-FFF2-40B4-BE49-F238E27FC236}">
                      <a16:creationId xmlns:a16="http://schemas.microsoft.com/office/drawing/2014/main" xmlns="" id="{41B10D3A-5281-4A6C-B8E5-BC45644BFDB6}"/>
                    </a:ext>
                  </a:extLst>
                </p:cNvPr>
                <p:cNvGrpSpPr/>
                <p:nvPr/>
              </p:nvGrpSpPr>
              <p:grpSpPr>
                <a:xfrm>
                  <a:off x="1239472" y="1981657"/>
                  <a:ext cx="1112094" cy="632462"/>
                  <a:chOff x="1745794" y="965803"/>
                  <a:chExt cx="1472568" cy="432048"/>
                </a:xfrm>
              </p:grpSpPr>
              <p:sp>
                <p:nvSpPr>
                  <p:cNvPr id="51" name="矩形 257">
                    <a:extLst>
                      <a:ext uri="{FF2B5EF4-FFF2-40B4-BE49-F238E27FC236}">
                        <a16:creationId xmlns:a16="http://schemas.microsoft.com/office/drawing/2014/main" xmlns="" id="{7882D806-0291-463F-8B54-56DF9FDCA63C}"/>
                      </a:ext>
                    </a:extLst>
                  </p:cNvPr>
                  <p:cNvSpPr/>
                  <p:nvPr/>
                </p:nvSpPr>
                <p:spPr bwMode="auto">
                  <a:xfrm>
                    <a:off x="1745794" y="966540"/>
                    <a:ext cx="206569"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2" name="矩形 258">
                    <a:extLst>
                      <a:ext uri="{FF2B5EF4-FFF2-40B4-BE49-F238E27FC236}">
                        <a16:creationId xmlns:a16="http://schemas.microsoft.com/office/drawing/2014/main" xmlns="" id="{AE387F9F-0024-4BF2-88B5-3AF9E435D984}"/>
                      </a:ext>
                    </a:extLst>
                  </p:cNvPr>
                  <p:cNvSpPr/>
                  <p:nvPr/>
                </p:nvSpPr>
                <p:spPr bwMode="auto">
                  <a:xfrm>
                    <a:off x="1950844" y="966540"/>
                    <a:ext cx="212087"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3" name="矩形 259">
                    <a:extLst>
                      <a:ext uri="{FF2B5EF4-FFF2-40B4-BE49-F238E27FC236}">
                        <a16:creationId xmlns:a16="http://schemas.microsoft.com/office/drawing/2014/main" xmlns="" id="{874B8082-D0DE-4A03-807D-3C27589594EC}"/>
                      </a:ext>
                    </a:extLst>
                  </p:cNvPr>
                  <p:cNvSpPr/>
                  <p:nvPr/>
                </p:nvSpPr>
                <p:spPr bwMode="auto">
                  <a:xfrm>
                    <a:off x="2161410" y="966540"/>
                    <a:ext cx="212087"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4" name="矩形 261">
                    <a:extLst>
                      <a:ext uri="{FF2B5EF4-FFF2-40B4-BE49-F238E27FC236}">
                        <a16:creationId xmlns:a16="http://schemas.microsoft.com/office/drawing/2014/main" xmlns="" id="{12437693-7EF6-482D-8DFE-3371344949D8}"/>
                      </a:ext>
                    </a:extLst>
                  </p:cNvPr>
                  <p:cNvSpPr/>
                  <p:nvPr/>
                </p:nvSpPr>
                <p:spPr bwMode="auto">
                  <a:xfrm>
                    <a:off x="2584913" y="965803"/>
                    <a:ext cx="212087" cy="432048"/>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5" name="矩形 262">
                    <a:extLst>
                      <a:ext uri="{FF2B5EF4-FFF2-40B4-BE49-F238E27FC236}">
                        <a16:creationId xmlns:a16="http://schemas.microsoft.com/office/drawing/2014/main" xmlns="" id="{DDD6D309-27A2-4857-9A62-E1D3B6A13035}"/>
                      </a:ext>
                    </a:extLst>
                  </p:cNvPr>
                  <p:cNvSpPr/>
                  <p:nvPr/>
                </p:nvSpPr>
                <p:spPr bwMode="auto">
                  <a:xfrm>
                    <a:off x="2795480" y="965803"/>
                    <a:ext cx="212087" cy="432048"/>
                  </a:xfrm>
                  <a:prstGeom prst="rect">
                    <a:avLst/>
                  </a:prstGeom>
                  <a:solidFill>
                    <a:srgbClr val="F4A100"/>
                  </a:solidFill>
                  <a:ln>
                    <a:solidFill>
                      <a:srgbClr val="2D2015"/>
                    </a:solidFill>
                  </a:ln>
                  <a:effectLst/>
                  <a:extLst/>
                </p:spPr>
                <p:txBody>
                  <a:bodyPr vert="horz" wrap="square" lIns="26993" tIns="0" rIns="26993" bIns="0" numCol="1" rtlCol="0" anchor="ctr" anchorCtr="0" compatLnSpc="1">
                    <a:prstTxWarp prst="textNoShape">
                      <a:avLst/>
                    </a:prstTxWarp>
                  </a:bodyPr>
                  <a:lstStyle/>
                  <a:p>
                    <a:pPr algn="ctr" defTabSz="914065">
                      <a:buClr>
                        <a:srgbClr val="CC9900"/>
                      </a:buCl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6" name="矩形 263">
                    <a:extLst>
                      <a:ext uri="{FF2B5EF4-FFF2-40B4-BE49-F238E27FC236}">
                        <a16:creationId xmlns:a16="http://schemas.microsoft.com/office/drawing/2014/main" xmlns="" id="{C87C29EC-7D80-4146-953C-A3F7C840344D}"/>
                      </a:ext>
                    </a:extLst>
                  </p:cNvPr>
                  <p:cNvSpPr/>
                  <p:nvPr/>
                </p:nvSpPr>
                <p:spPr bwMode="auto">
                  <a:xfrm>
                    <a:off x="2374346" y="965803"/>
                    <a:ext cx="212087" cy="432048"/>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7" name="矩形 264">
                    <a:extLst>
                      <a:ext uri="{FF2B5EF4-FFF2-40B4-BE49-F238E27FC236}">
                        <a16:creationId xmlns:a16="http://schemas.microsoft.com/office/drawing/2014/main" xmlns="" id="{2E945F78-04D2-4F73-9BD5-5BDEFA4EFCD7}"/>
                      </a:ext>
                    </a:extLst>
                  </p:cNvPr>
                  <p:cNvSpPr/>
                  <p:nvPr/>
                </p:nvSpPr>
                <p:spPr bwMode="auto">
                  <a:xfrm>
                    <a:off x="3006275" y="966540"/>
                    <a:ext cx="212087"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grpSp>
            <p:grpSp>
              <p:nvGrpSpPr>
                <p:cNvPr id="43" name="组合 42">
                  <a:extLst>
                    <a:ext uri="{FF2B5EF4-FFF2-40B4-BE49-F238E27FC236}">
                      <a16:creationId xmlns:a16="http://schemas.microsoft.com/office/drawing/2014/main" xmlns="" id="{DBF26DD9-4970-4A3C-B47C-F24B81B86A92}"/>
                    </a:ext>
                  </a:extLst>
                </p:cNvPr>
                <p:cNvGrpSpPr/>
                <p:nvPr/>
              </p:nvGrpSpPr>
              <p:grpSpPr>
                <a:xfrm>
                  <a:off x="2352577" y="1981657"/>
                  <a:ext cx="1112094" cy="632462"/>
                  <a:chOff x="1745794" y="965803"/>
                  <a:chExt cx="1472568" cy="432048"/>
                </a:xfrm>
              </p:grpSpPr>
              <p:sp>
                <p:nvSpPr>
                  <p:cNvPr id="44" name="矩形 257">
                    <a:extLst>
                      <a:ext uri="{FF2B5EF4-FFF2-40B4-BE49-F238E27FC236}">
                        <a16:creationId xmlns:a16="http://schemas.microsoft.com/office/drawing/2014/main" xmlns="" id="{35F4AB2E-27A3-486B-AB23-A318F037A534}"/>
                      </a:ext>
                    </a:extLst>
                  </p:cNvPr>
                  <p:cNvSpPr/>
                  <p:nvPr/>
                </p:nvSpPr>
                <p:spPr bwMode="auto">
                  <a:xfrm>
                    <a:off x="1745794" y="966540"/>
                    <a:ext cx="206569"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5" name="矩形 258">
                    <a:extLst>
                      <a:ext uri="{FF2B5EF4-FFF2-40B4-BE49-F238E27FC236}">
                        <a16:creationId xmlns:a16="http://schemas.microsoft.com/office/drawing/2014/main" xmlns="" id="{E463A6D5-6228-4960-96AF-22000182F02B}"/>
                      </a:ext>
                    </a:extLst>
                  </p:cNvPr>
                  <p:cNvSpPr/>
                  <p:nvPr/>
                </p:nvSpPr>
                <p:spPr bwMode="auto">
                  <a:xfrm>
                    <a:off x="1950844" y="966540"/>
                    <a:ext cx="212087"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6" name="矩形 259">
                    <a:extLst>
                      <a:ext uri="{FF2B5EF4-FFF2-40B4-BE49-F238E27FC236}">
                        <a16:creationId xmlns:a16="http://schemas.microsoft.com/office/drawing/2014/main" xmlns="" id="{4103990A-E498-423F-ABD4-DA1FD65AA48E}"/>
                      </a:ext>
                    </a:extLst>
                  </p:cNvPr>
                  <p:cNvSpPr/>
                  <p:nvPr/>
                </p:nvSpPr>
                <p:spPr bwMode="auto">
                  <a:xfrm>
                    <a:off x="2161410" y="966540"/>
                    <a:ext cx="212087"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7" name="矩形 261">
                    <a:extLst>
                      <a:ext uri="{FF2B5EF4-FFF2-40B4-BE49-F238E27FC236}">
                        <a16:creationId xmlns:a16="http://schemas.microsoft.com/office/drawing/2014/main" xmlns="" id="{452CE8BD-8E28-4B88-AF40-55AEA7EEA96E}"/>
                      </a:ext>
                    </a:extLst>
                  </p:cNvPr>
                  <p:cNvSpPr/>
                  <p:nvPr/>
                </p:nvSpPr>
                <p:spPr bwMode="auto">
                  <a:xfrm>
                    <a:off x="2584913" y="965803"/>
                    <a:ext cx="212087" cy="432048"/>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8" name="矩形 262">
                    <a:extLst>
                      <a:ext uri="{FF2B5EF4-FFF2-40B4-BE49-F238E27FC236}">
                        <a16:creationId xmlns:a16="http://schemas.microsoft.com/office/drawing/2014/main" xmlns="" id="{400A580F-40D2-4E3C-B9DA-AF8F9141C1DD}"/>
                      </a:ext>
                    </a:extLst>
                  </p:cNvPr>
                  <p:cNvSpPr/>
                  <p:nvPr/>
                </p:nvSpPr>
                <p:spPr bwMode="auto">
                  <a:xfrm>
                    <a:off x="2795480" y="965803"/>
                    <a:ext cx="212087" cy="432048"/>
                  </a:xfrm>
                  <a:prstGeom prst="rect">
                    <a:avLst/>
                  </a:prstGeom>
                  <a:solidFill>
                    <a:srgbClr val="F4A100"/>
                  </a:solidFill>
                  <a:ln>
                    <a:solidFill>
                      <a:srgbClr val="2D2015"/>
                    </a:solidFill>
                  </a:ln>
                  <a:effectLst/>
                  <a:extLst/>
                </p:spPr>
                <p:txBody>
                  <a:bodyPr vert="horz" wrap="square" lIns="26993" tIns="0" rIns="26993" bIns="0" numCol="1" rtlCol="0" anchor="ctr" anchorCtr="0" compatLnSpc="1">
                    <a:prstTxWarp prst="textNoShape">
                      <a:avLst/>
                    </a:prstTxWarp>
                  </a:bodyPr>
                  <a:lstStyle/>
                  <a:p>
                    <a:pPr algn="ctr" defTabSz="914065">
                      <a:buClr>
                        <a:srgbClr val="CC9900"/>
                      </a:buCl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9" name="矩形 263">
                    <a:extLst>
                      <a:ext uri="{FF2B5EF4-FFF2-40B4-BE49-F238E27FC236}">
                        <a16:creationId xmlns:a16="http://schemas.microsoft.com/office/drawing/2014/main" xmlns="" id="{3922E6E5-1EE9-4663-AE95-89083400DECD}"/>
                      </a:ext>
                    </a:extLst>
                  </p:cNvPr>
                  <p:cNvSpPr/>
                  <p:nvPr/>
                </p:nvSpPr>
                <p:spPr bwMode="auto">
                  <a:xfrm>
                    <a:off x="2374346" y="965803"/>
                    <a:ext cx="212087" cy="432048"/>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defRP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0" name="矩形 264">
                    <a:extLst>
                      <a:ext uri="{FF2B5EF4-FFF2-40B4-BE49-F238E27FC236}">
                        <a16:creationId xmlns:a16="http://schemas.microsoft.com/office/drawing/2014/main" xmlns="" id="{54A170D2-69B7-436B-A3DD-26BA306D237B}"/>
                      </a:ext>
                    </a:extLst>
                  </p:cNvPr>
                  <p:cNvSpPr/>
                  <p:nvPr/>
                </p:nvSpPr>
                <p:spPr bwMode="auto">
                  <a:xfrm>
                    <a:off x="3006275" y="966540"/>
                    <a:ext cx="212087" cy="431311"/>
                  </a:xfrm>
                  <a:prstGeom prst="rect">
                    <a:avLst/>
                  </a:prstGeom>
                  <a:solidFill>
                    <a:srgbClr val="00B050"/>
                  </a:solidFill>
                  <a:ln>
                    <a:solidFill>
                      <a:srgbClr val="2D2015"/>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6993" tIns="0" rIns="26993" bIns="0" numCol="1" rtlCol="0" anchor="ctr" anchorCtr="0" compatLnSpc="1">
                    <a:prstTxWarp prst="textNoShape">
                      <a:avLst/>
                    </a:prstTxWarp>
                  </a:bodyPr>
                  <a:lstStyle/>
                  <a:p>
                    <a:pPr algn="ctr" defTabSz="914065">
                      <a:buClr>
                        <a:srgbClr val="CC9900"/>
                      </a:buClr>
                    </a:pPr>
                    <a:endParaRPr lang="en-US" altLang="zh-CN" sz="1200" kern="0" dirty="0">
                      <a:solidFill>
                        <a:srgbClr val="2D2015"/>
                      </a:solidFill>
                      <a:latin typeface="Calibri" panose="020F0502020204030204" pitchFamily="34" charset="0"/>
                      <a:ea typeface="微软雅黑" panose="020B0503020204020204" pitchFamily="34" charset="-122"/>
                      <a:cs typeface="Calibri" panose="020F0502020204030204" pitchFamily="34" charset="0"/>
                    </a:endParaRPr>
                  </a:p>
                </p:txBody>
              </p:sp>
            </p:grpSp>
          </p:grpSp>
          <p:sp>
            <p:nvSpPr>
              <p:cNvPr id="39" name="矩形 38">
                <a:extLst>
                  <a:ext uri="{FF2B5EF4-FFF2-40B4-BE49-F238E27FC236}">
                    <a16:creationId xmlns:a16="http://schemas.microsoft.com/office/drawing/2014/main" xmlns="" id="{960B35EE-9AF0-46AB-A7EB-58966E3B2D5A}"/>
                  </a:ext>
                </a:extLst>
              </p:cNvPr>
              <p:cNvSpPr/>
              <p:nvPr/>
            </p:nvSpPr>
            <p:spPr>
              <a:xfrm>
                <a:off x="1426709" y="4422421"/>
                <a:ext cx="664547" cy="190874"/>
              </a:xfrm>
              <a:prstGeom prst="rect">
                <a:avLst/>
              </a:prstGeom>
            </p:spPr>
            <p:txBody>
              <a:bodyPr wrap="square">
                <a:spAutoFit/>
              </a:bodyPr>
              <a:lstStyle/>
              <a:p>
                <a:pPr algn="ctr" fontAlgn="base">
                  <a:spcBef>
                    <a:spcPct val="0"/>
                  </a:spcBef>
                  <a:spcAft>
                    <a:spcPct val="0"/>
                  </a:spcAft>
                  <a:defRPr/>
                </a:pPr>
                <a:r>
                  <a:rPr lang="en-US" altLang="zh-CN" sz="1200" kern="0" dirty="0">
                    <a:solidFill>
                      <a:prstClr val="black"/>
                    </a:solidFill>
                    <a:latin typeface="Calibri" panose="020F0502020204030204" pitchFamily="34" charset="0"/>
                    <a:ea typeface="微软雅黑" panose="020B0503020204020204" pitchFamily="34" charset="-122"/>
                    <a:cs typeface="Calibri" panose="020F0502020204030204" pitchFamily="34" charset="0"/>
                  </a:rPr>
                  <a:t>Comm.</a:t>
                </a:r>
                <a:endParaRPr lang="zh-CN" altLang="en-US" sz="1200" kern="0" dirty="0">
                  <a:solidFill>
                    <a:prstClr val="black"/>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0" name="文本框 39">
                <a:extLst>
                  <a:ext uri="{FF2B5EF4-FFF2-40B4-BE49-F238E27FC236}">
                    <a16:creationId xmlns:a16="http://schemas.microsoft.com/office/drawing/2014/main" xmlns="" id="{BCA34483-EBB5-4729-92D7-FD593468BB5A}"/>
                  </a:ext>
                </a:extLst>
              </p:cNvPr>
              <p:cNvSpPr txBox="1"/>
              <p:nvPr/>
            </p:nvSpPr>
            <p:spPr>
              <a:xfrm>
                <a:off x="2315538" y="5059142"/>
                <a:ext cx="1288140" cy="167936"/>
              </a:xfrm>
              <a:prstGeom prst="rect">
                <a:avLst/>
              </a:prstGeom>
              <a:noFill/>
            </p:spPr>
            <p:txBody>
              <a:bodyPr wrap="square" lIns="0" tIns="0" rIns="0" bIns="0" rtlCol="0" anchor="ctr">
                <a:noAutofit/>
              </a:bodyPr>
              <a:lstStyle/>
              <a:p>
                <a:pPr algn="ct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Sensing symbol</a:t>
                </a:r>
                <a:endParaRPr kumimoji="1" lang="zh-CN" altLang="en-US"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cxnSp>
            <p:nvCxnSpPr>
              <p:cNvPr id="41" name="直接连接符 40">
                <a:extLst>
                  <a:ext uri="{FF2B5EF4-FFF2-40B4-BE49-F238E27FC236}">
                    <a16:creationId xmlns:a16="http://schemas.microsoft.com/office/drawing/2014/main" xmlns="" id="{52254BBF-7BB2-4F48-9E9B-FF54B462E63E}"/>
                  </a:ext>
                </a:extLst>
              </p:cNvPr>
              <p:cNvCxnSpPr>
                <a:cxnSpLocks/>
              </p:cNvCxnSpPr>
              <p:nvPr/>
            </p:nvCxnSpPr>
            <p:spPr bwMode="auto">
              <a:xfrm flipV="1">
                <a:off x="3000992" y="4987551"/>
                <a:ext cx="0" cy="102728"/>
              </a:xfrm>
              <a:prstGeom prst="line">
                <a:avLst/>
              </a:prstGeom>
              <a:noFill/>
              <a:ln w="9525" cap="flat" cmpd="sng" algn="ctr">
                <a:solidFill>
                  <a:schemeClr val="tx1"/>
                </a:solidFill>
                <a:prstDash val="solid"/>
                <a:round/>
                <a:headEnd type="none" w="med" len="med"/>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4" name="直接箭头连接符 33"/>
            <p:cNvCxnSpPr/>
            <p:nvPr/>
          </p:nvCxnSpPr>
          <p:spPr>
            <a:xfrm>
              <a:off x="1663877" y="5374794"/>
              <a:ext cx="315644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V="1">
              <a:off x="1650003" y="4484215"/>
              <a:ext cx="10216" cy="8841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BCA34483-EBB5-4729-92D7-FD593468BB5A}"/>
                </a:ext>
              </a:extLst>
            </p:cNvPr>
            <p:cNvSpPr txBox="1"/>
            <p:nvPr/>
          </p:nvSpPr>
          <p:spPr>
            <a:xfrm>
              <a:off x="4473308" y="5070178"/>
              <a:ext cx="694033" cy="243711"/>
            </a:xfrm>
            <a:prstGeom prst="rect">
              <a:avLst/>
            </a:prstGeom>
            <a:noFill/>
          </p:spPr>
          <p:txBody>
            <a:bodyPr wrap="square" lIns="0" tIns="0" rIns="0" bIns="0" rtlCol="0" anchor="ctr">
              <a:noAutofit/>
            </a:bodyPr>
            <a:lstStyle/>
            <a:p>
              <a:pPr algn="ct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Time</a:t>
              </a:r>
              <a:endParaRPr kumimoji="1" lang="zh-CN" altLang="en-US"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37" name="文本框 36">
              <a:extLst>
                <a:ext uri="{FF2B5EF4-FFF2-40B4-BE49-F238E27FC236}">
                  <a16:creationId xmlns:a16="http://schemas.microsoft.com/office/drawing/2014/main" xmlns="" id="{BCA34483-EBB5-4729-92D7-FD593468BB5A}"/>
                </a:ext>
              </a:extLst>
            </p:cNvPr>
            <p:cNvSpPr txBox="1"/>
            <p:nvPr/>
          </p:nvSpPr>
          <p:spPr>
            <a:xfrm>
              <a:off x="1052773" y="4712843"/>
              <a:ext cx="694033" cy="243711"/>
            </a:xfrm>
            <a:prstGeom prst="rect">
              <a:avLst/>
            </a:prstGeom>
            <a:noFill/>
          </p:spPr>
          <p:txBody>
            <a:bodyPr wrap="square" lIns="0" tIns="0" rIns="0" bIns="0" rtlCol="0" anchor="ctr">
              <a:noAutofit/>
            </a:bodyPr>
            <a:lstStyle/>
            <a:p>
              <a:pPr algn="ct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Freq.</a:t>
              </a:r>
              <a:endParaRPr kumimoji="1" lang="zh-CN" altLang="en-US"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grpSp>
      <p:sp>
        <p:nvSpPr>
          <p:cNvPr id="58" name="矩形 57">
            <a:extLst>
              <a:ext uri="{FF2B5EF4-FFF2-40B4-BE49-F238E27FC236}">
                <a16:creationId xmlns:a16="http://schemas.microsoft.com/office/drawing/2014/main" xmlns="" id="{3EB26FA9-BCD6-461F-B24E-857C85E03CD5}"/>
              </a:ext>
            </a:extLst>
          </p:cNvPr>
          <p:cNvSpPr/>
          <p:nvPr/>
        </p:nvSpPr>
        <p:spPr>
          <a:xfrm>
            <a:off x="9122470" y="2402318"/>
            <a:ext cx="1034753" cy="400110"/>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Lane-level car sensing</a:t>
            </a:r>
            <a:endParaRPr lang="zh-CN" altLang="en-US" sz="1000" dirty="0">
              <a:solidFill>
                <a:srgbClr val="1D1D1A"/>
              </a:solidFill>
              <a:latin typeface="Arial" panose="020B0604020202020204" pitchFamily="34" charset="0"/>
              <a:cs typeface="Arial" panose="020B0604020202020204" pitchFamily="34" charset="0"/>
            </a:endParaRPr>
          </a:p>
        </p:txBody>
      </p:sp>
      <p:sp>
        <p:nvSpPr>
          <p:cNvPr id="59" name="矩形 58">
            <a:extLst>
              <a:ext uri="{FF2B5EF4-FFF2-40B4-BE49-F238E27FC236}">
                <a16:creationId xmlns:a16="http://schemas.microsoft.com/office/drawing/2014/main" xmlns="" id="{3EB26FA9-BCD6-461F-B24E-857C85E03CD5}"/>
              </a:ext>
            </a:extLst>
          </p:cNvPr>
          <p:cNvSpPr/>
          <p:nvPr/>
        </p:nvSpPr>
        <p:spPr>
          <a:xfrm>
            <a:off x="10248993" y="2426428"/>
            <a:ext cx="1295296" cy="400110"/>
          </a:xfrm>
          <a:prstGeom prst="rect">
            <a:avLst/>
          </a:prstGeom>
        </p:spPr>
        <p:txBody>
          <a:bodyPr wrap="square">
            <a:spAutoFit/>
          </a:bodyPr>
          <a:lstStyle/>
          <a:p>
            <a:pPr algn="ctr"/>
            <a:r>
              <a:rPr lang="en-US" altLang="zh-CN" sz="1000" dirty="0">
                <a:solidFill>
                  <a:srgbClr val="1D1D1A"/>
                </a:solidFill>
                <a:latin typeface="Arial" panose="020B0604020202020204" pitchFamily="34" charset="0"/>
                <a:ea typeface="方正兰亭黑简体" panose="02000000000000000000" pitchFamily="2" charset="-122"/>
                <a:cs typeface="Arial" panose="020B0604020202020204" pitchFamily="34" charset="0"/>
                <a:sym typeface="+mn-lt"/>
              </a:rPr>
              <a:t>1km distance UAV detection</a:t>
            </a:r>
            <a:endParaRPr lang="zh-CN" altLang="en-US" sz="1000" dirty="0">
              <a:solidFill>
                <a:srgbClr val="1D1D1A"/>
              </a:solidFill>
              <a:latin typeface="Arial" panose="020B0604020202020204" pitchFamily="34" charset="0"/>
              <a:cs typeface="Arial" panose="020B0604020202020204" pitchFamily="34" charset="0"/>
            </a:endParaRPr>
          </a:p>
        </p:txBody>
      </p:sp>
      <p:sp>
        <p:nvSpPr>
          <p:cNvPr id="60" name="矩形 59">
            <a:extLst>
              <a:ext uri="{FF2B5EF4-FFF2-40B4-BE49-F238E27FC236}">
                <a16:creationId xmlns:a16="http://schemas.microsoft.com/office/drawing/2014/main" xmlns="" id="{08498621-0535-4B50-A690-F0B4101E77FA}"/>
              </a:ext>
            </a:extLst>
          </p:cNvPr>
          <p:cNvSpPr/>
          <p:nvPr/>
        </p:nvSpPr>
        <p:spPr>
          <a:xfrm>
            <a:off x="6037191" y="3741661"/>
            <a:ext cx="5604825" cy="794064"/>
          </a:xfrm>
          <a:prstGeom prst="rect">
            <a:avLst/>
          </a:prstGeom>
        </p:spPr>
        <p:txBody>
          <a:bodyPr wrap="square">
            <a:spAutoFit/>
          </a:bodyPr>
          <a:lstStyle/>
          <a:p>
            <a:pPr marL="296858" indent="-285750" defTabSz="1187323">
              <a:lnSpc>
                <a:spcPct val="120000"/>
              </a:lnSpc>
              <a:spcBef>
                <a:spcPct val="0"/>
              </a:spcBef>
              <a:buClr>
                <a:srgbClr val="000000"/>
              </a:buClr>
              <a:buFont typeface="Arial" panose="020B0604020202020204" pitchFamily="34" charset="0"/>
              <a:buChar char="•"/>
              <a:tabLst>
                <a:tab pos="1207605" algn="ctr"/>
              </a:tabLst>
            </a:pPr>
            <a:r>
              <a:rPr lang="en-US" altLang="zh-CN" sz="1400" b="1" dirty="0">
                <a:latin typeface="Calibri" panose="020F0502020204030204" pitchFamily="34" charset="0"/>
                <a:ea typeface="Microsoft YaHei" panose="020B0503020204020204" pitchFamily="34" charset="-122"/>
                <a:cs typeface="Calibri" panose="020F0502020204030204" pitchFamily="34" charset="0"/>
              </a:rPr>
              <a:t>Enabling E2E sensing service requires standardization work</a:t>
            </a:r>
          </a:p>
          <a:p>
            <a:pPr marL="266700" indent="-166688" defTabSz="1187323">
              <a:lnSpc>
                <a:spcPct val="120000"/>
              </a:lnSpc>
              <a:spcBef>
                <a:spcPct val="0"/>
              </a:spcBef>
              <a:buClr>
                <a:srgbClr val="000000"/>
              </a:buClr>
              <a:buFont typeface="Arial" pitchFamily="34" charset="0"/>
              <a:buChar char="•"/>
              <a:tabLst>
                <a:tab pos="1207605" algn="ctr"/>
              </a:tabLst>
            </a:pPr>
            <a:r>
              <a:rPr lang="en-US" altLang="zh-CN" sz="1200" dirty="0">
                <a:solidFill>
                  <a:prstClr val="black"/>
                </a:solidFill>
                <a:latin typeface="Calibri" panose="020F0502020204030204" pitchFamily="34" charset="0"/>
                <a:ea typeface="Microsoft YaHei" panose="020B0503020204020204" pitchFamily="34" charset="-122"/>
                <a:cs typeface="Calibri" panose="020F0502020204030204" pitchFamily="34" charset="0"/>
              </a:rPr>
              <a:t>RAN need to report sensing measurements to 5GC, and the data format for sensing measurements need to be specified between RAN3 and SA2</a:t>
            </a:r>
          </a:p>
        </p:txBody>
      </p:sp>
      <p:pic>
        <p:nvPicPr>
          <p:cNvPr id="147" name="图片 1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81653" y="4886315"/>
            <a:ext cx="368010" cy="339180"/>
          </a:xfrm>
          <a:prstGeom prst="rect">
            <a:avLst/>
          </a:prstGeom>
        </p:spPr>
      </p:pic>
      <p:sp>
        <p:nvSpPr>
          <p:cNvPr id="150" name="矩形 149">
            <a:extLst>
              <a:ext uri="{FF2B5EF4-FFF2-40B4-BE49-F238E27FC236}">
                <a16:creationId xmlns:a16="http://schemas.microsoft.com/office/drawing/2014/main" xmlns="" id="{1C8ADD35-1F7B-47B8-A6D1-583FE5550DDF}"/>
              </a:ext>
            </a:extLst>
          </p:cNvPr>
          <p:cNvSpPr/>
          <p:nvPr/>
        </p:nvSpPr>
        <p:spPr>
          <a:xfrm>
            <a:off x="566469" y="4026334"/>
            <a:ext cx="5424267" cy="1237262"/>
          </a:xfrm>
          <a:prstGeom prst="rect">
            <a:avLst/>
          </a:prstGeom>
        </p:spPr>
        <p:txBody>
          <a:bodyPr wrap="square" anchor="t">
            <a:spAutoFit/>
          </a:bodyPr>
          <a:lstStyle/>
          <a:p>
            <a:pPr marL="285750" indent="-285750">
              <a:lnSpc>
                <a:spcPct val="120000"/>
              </a:lnSpc>
              <a:buFont typeface="Arial" panose="020B0604020202020204" pitchFamily="34" charset="0"/>
              <a:buChar char="•"/>
            </a:pPr>
            <a:r>
              <a:rPr lang="en-US" altLang="zh-CN" sz="1400" b="1" dirty="0">
                <a:solidFill>
                  <a:srgbClr val="1D1D1A"/>
                </a:solidFill>
                <a:latin typeface="Calibri" panose="020F0502020204030204" pitchFamily="34" charset="0"/>
                <a:ea typeface="方正兰亭黑简体" panose="02000000000000000000" pitchFamily="2" charset="-122"/>
                <a:cs typeface="Calibri" panose="020F0502020204030204" pitchFamily="34" charset="0"/>
                <a:sym typeface="+mn-lt"/>
              </a:rPr>
              <a:t>Sensing modes</a:t>
            </a:r>
          </a:p>
          <a:p>
            <a:pPr marL="285750" indent="-196850">
              <a:lnSpc>
                <a:spcPct val="120000"/>
              </a:lnSpc>
              <a:buFont typeface="Arial" panose="020B0604020202020204" pitchFamily="34" charset="0"/>
              <a:buChar char="•"/>
            </a:pPr>
            <a:r>
              <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rPr>
              <a:t>For use cases that require wide range sensing capability, </a:t>
            </a:r>
            <a:r>
              <a:rPr lang="en-US" altLang="zh-CN" sz="1200" b="1" dirty="0">
                <a:latin typeface="Calibri" panose="020F0502020204030204" pitchFamily="34" charset="0"/>
                <a:ea typeface="方正兰亭黑简体" panose="02000000000000000000" pitchFamily="2" charset="-122"/>
                <a:cs typeface="Calibri" panose="020F0502020204030204" pitchFamily="34" charset="0"/>
                <a:sym typeface="+mn-lt"/>
              </a:rPr>
              <a:t>network-based sensing modes</a:t>
            </a:r>
            <a:r>
              <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rPr>
              <a:t> will be the most suitable choices as </a:t>
            </a:r>
            <a:r>
              <a:rPr lang="en-US" altLang="zh-CN" sz="1200" dirty="0" err="1">
                <a:latin typeface="Calibri" panose="020F0502020204030204" pitchFamily="34" charset="0"/>
                <a:ea typeface="方正兰亭黑简体" panose="02000000000000000000" pitchFamily="2" charset="-122"/>
                <a:cs typeface="Calibri" panose="020F0502020204030204" pitchFamily="34" charset="0"/>
                <a:sym typeface="+mn-lt"/>
              </a:rPr>
              <a:t>gNB</a:t>
            </a:r>
            <a:r>
              <a:rPr lang="en-US" altLang="zh-CN" sz="1200" dirty="0">
                <a:latin typeface="Calibri" panose="020F0502020204030204" pitchFamily="34" charset="0"/>
                <a:ea typeface="方正兰亭黑简体" panose="02000000000000000000" pitchFamily="2" charset="-122"/>
                <a:cs typeface="Calibri" panose="020F0502020204030204" pitchFamily="34" charset="0"/>
                <a:sym typeface="+mn-lt"/>
              </a:rPr>
              <a:t> has much higher transmit power, larger antenna array than UE, and the necessary coverage for these use cases can be guaranteed by suitable network deployment</a:t>
            </a:r>
          </a:p>
        </p:txBody>
      </p:sp>
      <p:grpSp>
        <p:nvGrpSpPr>
          <p:cNvPr id="151" name="组合 150"/>
          <p:cNvGrpSpPr/>
          <p:nvPr/>
        </p:nvGrpSpPr>
        <p:grpSpPr>
          <a:xfrm>
            <a:off x="1281423" y="5409329"/>
            <a:ext cx="1585612" cy="690374"/>
            <a:chOff x="1965960" y="2243207"/>
            <a:chExt cx="2587408" cy="1150321"/>
          </a:xfrm>
        </p:grpSpPr>
        <p:grpSp>
          <p:nvGrpSpPr>
            <p:cNvPr id="152" name="组合 151"/>
            <p:cNvGrpSpPr/>
            <p:nvPr/>
          </p:nvGrpSpPr>
          <p:grpSpPr>
            <a:xfrm>
              <a:off x="2271713" y="2638258"/>
              <a:ext cx="594946" cy="681452"/>
              <a:chOff x="7218363" y="957263"/>
              <a:chExt cx="701637" cy="655637"/>
            </a:xfrm>
            <a:solidFill>
              <a:srgbClr val="C00000"/>
            </a:solidFill>
          </p:grpSpPr>
          <p:sp>
            <p:nvSpPr>
              <p:cNvPr id="158" name="Freeform 196"/>
              <p:cNvSpPr>
                <a:spLocks/>
              </p:cNvSpPr>
              <p:nvPr/>
            </p:nvSpPr>
            <p:spPr bwMode="auto">
              <a:xfrm>
                <a:off x="7546031" y="1172255"/>
                <a:ext cx="21191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59" name="Freeform 197"/>
              <p:cNvSpPr>
                <a:spLocks/>
              </p:cNvSpPr>
              <p:nvPr/>
            </p:nvSpPr>
            <p:spPr bwMode="auto">
              <a:xfrm>
                <a:off x="7367950" y="1172255"/>
                <a:ext cx="21369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0" name="Freeform 198"/>
              <p:cNvSpPr>
                <a:spLocks/>
              </p:cNvSpPr>
              <p:nvPr/>
            </p:nvSpPr>
            <p:spPr bwMode="auto">
              <a:xfrm>
                <a:off x="7519318" y="1101183"/>
                <a:ext cx="87260" cy="87064"/>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1" name="Freeform 199"/>
              <p:cNvSpPr>
                <a:spLocks/>
              </p:cNvSpPr>
              <p:nvPr/>
            </p:nvSpPr>
            <p:spPr bwMode="auto">
              <a:xfrm>
                <a:off x="7218363" y="957263"/>
                <a:ext cx="110410" cy="373127"/>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2" name="Freeform 200"/>
              <p:cNvSpPr>
                <a:spLocks/>
              </p:cNvSpPr>
              <p:nvPr/>
            </p:nvSpPr>
            <p:spPr bwMode="auto">
              <a:xfrm>
                <a:off x="7309183" y="1005236"/>
                <a:ext cx="89040" cy="27718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3" name="Freeform 201"/>
              <p:cNvSpPr>
                <a:spLocks/>
              </p:cNvSpPr>
              <p:nvPr/>
            </p:nvSpPr>
            <p:spPr bwMode="auto">
              <a:xfrm>
                <a:off x="7398224" y="1049656"/>
                <a:ext cx="74794" cy="188340"/>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4" name="Freeform 202"/>
              <p:cNvSpPr>
                <a:spLocks/>
              </p:cNvSpPr>
              <p:nvPr/>
            </p:nvSpPr>
            <p:spPr bwMode="auto">
              <a:xfrm>
                <a:off x="7809590" y="957263"/>
                <a:ext cx="110410" cy="373127"/>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5" name="Freeform 203"/>
              <p:cNvSpPr>
                <a:spLocks/>
              </p:cNvSpPr>
              <p:nvPr/>
            </p:nvSpPr>
            <p:spPr bwMode="auto">
              <a:xfrm>
                <a:off x="7740138" y="1005236"/>
                <a:ext cx="89040" cy="27718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6" name="Freeform 204"/>
              <p:cNvSpPr>
                <a:spLocks/>
              </p:cNvSpPr>
              <p:nvPr/>
            </p:nvSpPr>
            <p:spPr bwMode="auto">
              <a:xfrm>
                <a:off x="7665344" y="1049656"/>
                <a:ext cx="74794" cy="188340"/>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7" name="Freeform 205"/>
              <p:cNvSpPr>
                <a:spLocks/>
              </p:cNvSpPr>
              <p:nvPr/>
            </p:nvSpPr>
            <p:spPr bwMode="auto">
              <a:xfrm>
                <a:off x="7471237" y="1349934"/>
                <a:ext cx="183423" cy="31982"/>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8" name="Freeform 206"/>
              <p:cNvSpPr>
                <a:spLocks/>
              </p:cNvSpPr>
              <p:nvPr/>
            </p:nvSpPr>
            <p:spPr bwMode="auto">
              <a:xfrm>
                <a:off x="7603016" y="1504516"/>
                <a:ext cx="119314" cy="31982"/>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69" name="Freeform 207"/>
              <p:cNvSpPr>
                <a:spLocks/>
              </p:cNvSpPr>
              <p:nvPr/>
            </p:nvSpPr>
            <p:spPr bwMode="auto">
              <a:xfrm>
                <a:off x="7403567" y="1504516"/>
                <a:ext cx="131779" cy="31982"/>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70" name="Freeform 208"/>
              <p:cNvSpPr>
                <a:spLocks/>
              </p:cNvSpPr>
              <p:nvPr/>
            </p:nvSpPr>
            <p:spPr bwMode="auto">
              <a:xfrm>
                <a:off x="7480140"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71" name="Freeform 209"/>
              <p:cNvSpPr>
                <a:spLocks/>
              </p:cNvSpPr>
              <p:nvPr/>
            </p:nvSpPr>
            <p:spPr bwMode="auto">
              <a:xfrm>
                <a:off x="7579865"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grpSp>
        <p:pic>
          <p:nvPicPr>
            <p:cNvPr id="153" name="图片 15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596222" y="2243207"/>
              <a:ext cx="661836" cy="375740"/>
            </a:xfrm>
            <a:prstGeom prst="rect">
              <a:avLst/>
            </a:prstGeom>
          </p:spPr>
        </p:pic>
        <p:sp>
          <p:nvSpPr>
            <p:cNvPr id="154" name="Freeform 111"/>
            <p:cNvSpPr>
              <a:spLocks noEditPoints="1"/>
            </p:cNvSpPr>
            <p:nvPr/>
          </p:nvSpPr>
          <p:spPr bwMode="auto">
            <a:xfrm>
              <a:off x="3664539" y="3052564"/>
              <a:ext cx="593519" cy="267146"/>
            </a:xfrm>
            <a:custGeom>
              <a:avLst/>
              <a:gdLst/>
              <a:ahLst/>
              <a:cxnLst>
                <a:cxn ang="0">
                  <a:pos x="15565" y="4694"/>
                </a:cxn>
                <a:cxn ang="0">
                  <a:pos x="14497" y="6534"/>
                </a:cxn>
                <a:cxn ang="0">
                  <a:pos x="14278" y="7070"/>
                </a:cxn>
                <a:cxn ang="0">
                  <a:pos x="13902" y="7499"/>
                </a:cxn>
                <a:cxn ang="0">
                  <a:pos x="13403" y="7782"/>
                </a:cxn>
                <a:cxn ang="0">
                  <a:pos x="12819" y="7885"/>
                </a:cxn>
                <a:cxn ang="0">
                  <a:pos x="12234" y="7782"/>
                </a:cxn>
                <a:cxn ang="0">
                  <a:pos x="11735" y="7499"/>
                </a:cxn>
                <a:cxn ang="0">
                  <a:pos x="11357" y="7070"/>
                </a:cxn>
                <a:cxn ang="0">
                  <a:pos x="11139" y="6534"/>
                </a:cxn>
                <a:cxn ang="0">
                  <a:pos x="5630" y="6366"/>
                </a:cxn>
                <a:cxn ang="0">
                  <a:pos x="5464" y="6926"/>
                </a:cxn>
                <a:cxn ang="0">
                  <a:pos x="5129" y="7390"/>
                </a:cxn>
                <a:cxn ang="0">
                  <a:pos x="4661" y="7718"/>
                </a:cxn>
                <a:cxn ang="0">
                  <a:pos x="4097" y="7877"/>
                </a:cxn>
                <a:cxn ang="0">
                  <a:pos x="3499" y="7831"/>
                </a:cxn>
                <a:cxn ang="0">
                  <a:pos x="2971" y="7596"/>
                </a:cxn>
                <a:cxn ang="0">
                  <a:pos x="2556" y="7205"/>
                </a:cxn>
                <a:cxn ang="0">
                  <a:pos x="2288" y="6695"/>
                </a:cxn>
                <a:cxn ang="0">
                  <a:pos x="0" y="6192"/>
                </a:cxn>
                <a:cxn ang="0">
                  <a:pos x="12951" y="5299"/>
                </a:cxn>
                <a:cxn ang="0">
                  <a:pos x="13234" y="5395"/>
                </a:cxn>
                <a:cxn ang="0">
                  <a:pos x="13465" y="5576"/>
                </a:cxn>
                <a:cxn ang="0">
                  <a:pos x="13623" y="5823"/>
                </a:cxn>
                <a:cxn ang="0">
                  <a:pos x="13691" y="6119"/>
                </a:cxn>
                <a:cxn ang="0">
                  <a:pos x="13653" y="6424"/>
                </a:cxn>
                <a:cxn ang="0">
                  <a:pos x="13518" y="6687"/>
                </a:cxn>
                <a:cxn ang="0">
                  <a:pos x="13306" y="6889"/>
                </a:cxn>
                <a:cxn ang="0">
                  <a:pos x="13036" y="7012"/>
                </a:cxn>
                <a:cxn ang="0">
                  <a:pos x="12729" y="7034"/>
                </a:cxn>
                <a:cxn ang="0">
                  <a:pos x="12440" y="6952"/>
                </a:cxn>
                <a:cxn ang="0">
                  <a:pos x="12201" y="6782"/>
                </a:cxn>
                <a:cxn ang="0">
                  <a:pos x="12031" y="6542"/>
                </a:cxn>
                <a:cxn ang="0">
                  <a:pos x="11949" y="6253"/>
                </a:cxn>
                <a:cxn ang="0">
                  <a:pos x="11972" y="5946"/>
                </a:cxn>
                <a:cxn ang="0">
                  <a:pos x="12094" y="5675"/>
                </a:cxn>
                <a:cxn ang="0">
                  <a:pos x="12296" y="5463"/>
                </a:cxn>
                <a:cxn ang="0">
                  <a:pos x="12559" y="5328"/>
                </a:cxn>
                <a:cxn ang="0">
                  <a:pos x="3923" y="5289"/>
                </a:cxn>
                <a:cxn ang="0">
                  <a:pos x="4224" y="5342"/>
                </a:cxn>
                <a:cxn ang="0">
                  <a:pos x="4479" y="5489"/>
                </a:cxn>
                <a:cxn ang="0">
                  <a:pos x="4670" y="5711"/>
                </a:cxn>
                <a:cxn ang="0">
                  <a:pos x="4779" y="5988"/>
                </a:cxn>
                <a:cxn ang="0">
                  <a:pos x="4787" y="6297"/>
                </a:cxn>
                <a:cxn ang="0">
                  <a:pos x="4691" y="6580"/>
                </a:cxn>
                <a:cxn ang="0">
                  <a:pos x="4510" y="6811"/>
                </a:cxn>
                <a:cxn ang="0">
                  <a:pos x="4263" y="6969"/>
                </a:cxn>
                <a:cxn ang="0">
                  <a:pos x="3968" y="7037"/>
                </a:cxn>
                <a:cxn ang="0">
                  <a:pos x="3664" y="6999"/>
                </a:cxn>
                <a:cxn ang="0">
                  <a:pos x="3401" y="6864"/>
                </a:cxn>
                <a:cxn ang="0">
                  <a:pos x="3199" y="6652"/>
                </a:cxn>
                <a:cxn ang="0">
                  <a:pos x="3077" y="6382"/>
                </a:cxn>
                <a:cxn ang="0">
                  <a:pos x="3054" y="6074"/>
                </a:cxn>
                <a:cxn ang="0">
                  <a:pos x="3136" y="5785"/>
                </a:cxn>
                <a:cxn ang="0">
                  <a:pos x="3306" y="5545"/>
                </a:cxn>
                <a:cxn ang="0">
                  <a:pos x="3545" y="5375"/>
                </a:cxn>
                <a:cxn ang="0">
                  <a:pos x="3834" y="5293"/>
                </a:cxn>
                <a:cxn ang="0">
                  <a:pos x="4469" y="944"/>
                </a:cxn>
              </a:cxnLst>
              <a:rect l="0" t="0" r="r" b="b"/>
              <a:pathLst>
                <a:path w="16454" h="7885">
                  <a:moveTo>
                    <a:pt x="889" y="3618"/>
                  </a:moveTo>
                  <a:lnTo>
                    <a:pt x="2425" y="2994"/>
                  </a:lnTo>
                  <a:lnTo>
                    <a:pt x="4207" y="61"/>
                  </a:lnTo>
                  <a:lnTo>
                    <a:pt x="10146" y="0"/>
                  </a:lnTo>
                  <a:lnTo>
                    <a:pt x="11966" y="2775"/>
                  </a:lnTo>
                  <a:lnTo>
                    <a:pt x="15565" y="3618"/>
                  </a:lnTo>
                  <a:lnTo>
                    <a:pt x="15565" y="4694"/>
                  </a:lnTo>
                  <a:lnTo>
                    <a:pt x="16454" y="4694"/>
                  </a:lnTo>
                  <a:lnTo>
                    <a:pt x="16454" y="6192"/>
                  </a:lnTo>
                  <a:lnTo>
                    <a:pt x="14537" y="6192"/>
                  </a:lnTo>
                  <a:lnTo>
                    <a:pt x="14533" y="6279"/>
                  </a:lnTo>
                  <a:lnTo>
                    <a:pt x="14525" y="6366"/>
                  </a:lnTo>
                  <a:lnTo>
                    <a:pt x="14513" y="6450"/>
                  </a:lnTo>
                  <a:lnTo>
                    <a:pt x="14497" y="6534"/>
                  </a:lnTo>
                  <a:lnTo>
                    <a:pt x="14476" y="6615"/>
                  </a:lnTo>
                  <a:lnTo>
                    <a:pt x="14453" y="6695"/>
                  </a:lnTo>
                  <a:lnTo>
                    <a:pt x="14425" y="6775"/>
                  </a:lnTo>
                  <a:lnTo>
                    <a:pt x="14393" y="6851"/>
                  </a:lnTo>
                  <a:lnTo>
                    <a:pt x="14358" y="6926"/>
                  </a:lnTo>
                  <a:lnTo>
                    <a:pt x="14320" y="6999"/>
                  </a:lnTo>
                  <a:lnTo>
                    <a:pt x="14278" y="7070"/>
                  </a:lnTo>
                  <a:lnTo>
                    <a:pt x="14234" y="7139"/>
                  </a:lnTo>
                  <a:lnTo>
                    <a:pt x="14185" y="7205"/>
                  </a:lnTo>
                  <a:lnTo>
                    <a:pt x="14134" y="7269"/>
                  </a:lnTo>
                  <a:lnTo>
                    <a:pt x="14081" y="7331"/>
                  </a:lnTo>
                  <a:lnTo>
                    <a:pt x="14023" y="7390"/>
                  </a:lnTo>
                  <a:lnTo>
                    <a:pt x="13963" y="7445"/>
                  </a:lnTo>
                  <a:lnTo>
                    <a:pt x="13902" y="7499"/>
                  </a:lnTo>
                  <a:lnTo>
                    <a:pt x="13837" y="7549"/>
                  </a:lnTo>
                  <a:lnTo>
                    <a:pt x="13770" y="7596"/>
                  </a:lnTo>
                  <a:lnTo>
                    <a:pt x="13700" y="7640"/>
                  </a:lnTo>
                  <a:lnTo>
                    <a:pt x="13629" y="7681"/>
                  </a:lnTo>
                  <a:lnTo>
                    <a:pt x="13556" y="7718"/>
                  </a:lnTo>
                  <a:lnTo>
                    <a:pt x="13480" y="7752"/>
                  </a:lnTo>
                  <a:lnTo>
                    <a:pt x="13403" y="7782"/>
                  </a:lnTo>
                  <a:lnTo>
                    <a:pt x="13324" y="7809"/>
                  </a:lnTo>
                  <a:lnTo>
                    <a:pt x="13242" y="7831"/>
                  </a:lnTo>
                  <a:lnTo>
                    <a:pt x="13161" y="7851"/>
                  </a:lnTo>
                  <a:lnTo>
                    <a:pt x="13077" y="7865"/>
                  </a:lnTo>
                  <a:lnTo>
                    <a:pt x="12991" y="7877"/>
                  </a:lnTo>
                  <a:lnTo>
                    <a:pt x="12906" y="7883"/>
                  </a:lnTo>
                  <a:lnTo>
                    <a:pt x="12819" y="7885"/>
                  </a:lnTo>
                  <a:lnTo>
                    <a:pt x="12731" y="7883"/>
                  </a:lnTo>
                  <a:lnTo>
                    <a:pt x="12645" y="7877"/>
                  </a:lnTo>
                  <a:lnTo>
                    <a:pt x="12560" y="7865"/>
                  </a:lnTo>
                  <a:lnTo>
                    <a:pt x="12476" y="7851"/>
                  </a:lnTo>
                  <a:lnTo>
                    <a:pt x="12393" y="7831"/>
                  </a:lnTo>
                  <a:lnTo>
                    <a:pt x="12313" y="7809"/>
                  </a:lnTo>
                  <a:lnTo>
                    <a:pt x="12234" y="7782"/>
                  </a:lnTo>
                  <a:lnTo>
                    <a:pt x="12156" y="7752"/>
                  </a:lnTo>
                  <a:lnTo>
                    <a:pt x="12080" y="7718"/>
                  </a:lnTo>
                  <a:lnTo>
                    <a:pt x="12007" y="7681"/>
                  </a:lnTo>
                  <a:lnTo>
                    <a:pt x="11935" y="7640"/>
                  </a:lnTo>
                  <a:lnTo>
                    <a:pt x="11866" y="7596"/>
                  </a:lnTo>
                  <a:lnTo>
                    <a:pt x="11800" y="7549"/>
                  </a:lnTo>
                  <a:lnTo>
                    <a:pt x="11735" y="7499"/>
                  </a:lnTo>
                  <a:lnTo>
                    <a:pt x="11672" y="7445"/>
                  </a:lnTo>
                  <a:lnTo>
                    <a:pt x="11613" y="7390"/>
                  </a:lnTo>
                  <a:lnTo>
                    <a:pt x="11556" y="7331"/>
                  </a:lnTo>
                  <a:lnTo>
                    <a:pt x="11502" y="7269"/>
                  </a:lnTo>
                  <a:lnTo>
                    <a:pt x="11451" y="7205"/>
                  </a:lnTo>
                  <a:lnTo>
                    <a:pt x="11403" y="7139"/>
                  </a:lnTo>
                  <a:lnTo>
                    <a:pt x="11357" y="7070"/>
                  </a:lnTo>
                  <a:lnTo>
                    <a:pt x="11316" y="6999"/>
                  </a:lnTo>
                  <a:lnTo>
                    <a:pt x="11277" y="6926"/>
                  </a:lnTo>
                  <a:lnTo>
                    <a:pt x="11242" y="6851"/>
                  </a:lnTo>
                  <a:lnTo>
                    <a:pt x="11211" y="6775"/>
                  </a:lnTo>
                  <a:lnTo>
                    <a:pt x="11184" y="6695"/>
                  </a:lnTo>
                  <a:lnTo>
                    <a:pt x="11159" y="6615"/>
                  </a:lnTo>
                  <a:lnTo>
                    <a:pt x="11139" y="6534"/>
                  </a:lnTo>
                  <a:lnTo>
                    <a:pt x="11123" y="6450"/>
                  </a:lnTo>
                  <a:lnTo>
                    <a:pt x="11111" y="6366"/>
                  </a:lnTo>
                  <a:lnTo>
                    <a:pt x="11103" y="6279"/>
                  </a:lnTo>
                  <a:lnTo>
                    <a:pt x="11099" y="6192"/>
                  </a:lnTo>
                  <a:lnTo>
                    <a:pt x="5642" y="6192"/>
                  </a:lnTo>
                  <a:lnTo>
                    <a:pt x="5639" y="6279"/>
                  </a:lnTo>
                  <a:lnTo>
                    <a:pt x="5630" y="6366"/>
                  </a:lnTo>
                  <a:lnTo>
                    <a:pt x="5618" y="6450"/>
                  </a:lnTo>
                  <a:lnTo>
                    <a:pt x="5602" y="6534"/>
                  </a:lnTo>
                  <a:lnTo>
                    <a:pt x="5582" y="6615"/>
                  </a:lnTo>
                  <a:lnTo>
                    <a:pt x="5557" y="6695"/>
                  </a:lnTo>
                  <a:lnTo>
                    <a:pt x="5530" y="6775"/>
                  </a:lnTo>
                  <a:lnTo>
                    <a:pt x="5499" y="6851"/>
                  </a:lnTo>
                  <a:lnTo>
                    <a:pt x="5464" y="6926"/>
                  </a:lnTo>
                  <a:lnTo>
                    <a:pt x="5425" y="6999"/>
                  </a:lnTo>
                  <a:lnTo>
                    <a:pt x="5384" y="7070"/>
                  </a:lnTo>
                  <a:lnTo>
                    <a:pt x="5338" y="7139"/>
                  </a:lnTo>
                  <a:lnTo>
                    <a:pt x="5290" y="7205"/>
                  </a:lnTo>
                  <a:lnTo>
                    <a:pt x="5240" y="7269"/>
                  </a:lnTo>
                  <a:lnTo>
                    <a:pt x="5185" y="7331"/>
                  </a:lnTo>
                  <a:lnTo>
                    <a:pt x="5129" y="7390"/>
                  </a:lnTo>
                  <a:lnTo>
                    <a:pt x="5069" y="7445"/>
                  </a:lnTo>
                  <a:lnTo>
                    <a:pt x="5006" y="7499"/>
                  </a:lnTo>
                  <a:lnTo>
                    <a:pt x="4942" y="7549"/>
                  </a:lnTo>
                  <a:lnTo>
                    <a:pt x="4874" y="7596"/>
                  </a:lnTo>
                  <a:lnTo>
                    <a:pt x="4806" y="7640"/>
                  </a:lnTo>
                  <a:lnTo>
                    <a:pt x="4734" y="7681"/>
                  </a:lnTo>
                  <a:lnTo>
                    <a:pt x="4661" y="7718"/>
                  </a:lnTo>
                  <a:lnTo>
                    <a:pt x="4586" y="7752"/>
                  </a:lnTo>
                  <a:lnTo>
                    <a:pt x="4507" y="7782"/>
                  </a:lnTo>
                  <a:lnTo>
                    <a:pt x="4428" y="7809"/>
                  </a:lnTo>
                  <a:lnTo>
                    <a:pt x="4348" y="7831"/>
                  </a:lnTo>
                  <a:lnTo>
                    <a:pt x="4266" y="7851"/>
                  </a:lnTo>
                  <a:lnTo>
                    <a:pt x="4182" y="7865"/>
                  </a:lnTo>
                  <a:lnTo>
                    <a:pt x="4097" y="7877"/>
                  </a:lnTo>
                  <a:lnTo>
                    <a:pt x="4011" y="7883"/>
                  </a:lnTo>
                  <a:lnTo>
                    <a:pt x="3923" y="7885"/>
                  </a:lnTo>
                  <a:lnTo>
                    <a:pt x="3836" y="7883"/>
                  </a:lnTo>
                  <a:lnTo>
                    <a:pt x="3749" y="7877"/>
                  </a:lnTo>
                  <a:lnTo>
                    <a:pt x="3664" y="7865"/>
                  </a:lnTo>
                  <a:lnTo>
                    <a:pt x="3581" y="7851"/>
                  </a:lnTo>
                  <a:lnTo>
                    <a:pt x="3499" y="7831"/>
                  </a:lnTo>
                  <a:lnTo>
                    <a:pt x="3417" y="7809"/>
                  </a:lnTo>
                  <a:lnTo>
                    <a:pt x="3339" y="7782"/>
                  </a:lnTo>
                  <a:lnTo>
                    <a:pt x="3261" y="7752"/>
                  </a:lnTo>
                  <a:lnTo>
                    <a:pt x="3186" y="7718"/>
                  </a:lnTo>
                  <a:lnTo>
                    <a:pt x="3112" y="7681"/>
                  </a:lnTo>
                  <a:lnTo>
                    <a:pt x="3041" y="7640"/>
                  </a:lnTo>
                  <a:lnTo>
                    <a:pt x="2971" y="7596"/>
                  </a:lnTo>
                  <a:lnTo>
                    <a:pt x="2904" y="7549"/>
                  </a:lnTo>
                  <a:lnTo>
                    <a:pt x="2839" y="7499"/>
                  </a:lnTo>
                  <a:lnTo>
                    <a:pt x="2778" y="7445"/>
                  </a:lnTo>
                  <a:lnTo>
                    <a:pt x="2718" y="7390"/>
                  </a:lnTo>
                  <a:lnTo>
                    <a:pt x="2661" y="7331"/>
                  </a:lnTo>
                  <a:lnTo>
                    <a:pt x="2607" y="7269"/>
                  </a:lnTo>
                  <a:lnTo>
                    <a:pt x="2556" y="7205"/>
                  </a:lnTo>
                  <a:lnTo>
                    <a:pt x="2508" y="7139"/>
                  </a:lnTo>
                  <a:lnTo>
                    <a:pt x="2463" y="7070"/>
                  </a:lnTo>
                  <a:lnTo>
                    <a:pt x="2421" y="6999"/>
                  </a:lnTo>
                  <a:lnTo>
                    <a:pt x="2383" y="6926"/>
                  </a:lnTo>
                  <a:lnTo>
                    <a:pt x="2348" y="6851"/>
                  </a:lnTo>
                  <a:lnTo>
                    <a:pt x="2316" y="6775"/>
                  </a:lnTo>
                  <a:lnTo>
                    <a:pt x="2288" y="6695"/>
                  </a:lnTo>
                  <a:lnTo>
                    <a:pt x="2264" y="6615"/>
                  </a:lnTo>
                  <a:lnTo>
                    <a:pt x="2244" y="6534"/>
                  </a:lnTo>
                  <a:lnTo>
                    <a:pt x="2228" y="6450"/>
                  </a:lnTo>
                  <a:lnTo>
                    <a:pt x="2216" y="6366"/>
                  </a:lnTo>
                  <a:lnTo>
                    <a:pt x="2208" y="6279"/>
                  </a:lnTo>
                  <a:lnTo>
                    <a:pt x="2205" y="6192"/>
                  </a:lnTo>
                  <a:lnTo>
                    <a:pt x="0" y="6192"/>
                  </a:lnTo>
                  <a:lnTo>
                    <a:pt x="0" y="4694"/>
                  </a:lnTo>
                  <a:lnTo>
                    <a:pt x="889" y="4694"/>
                  </a:lnTo>
                  <a:lnTo>
                    <a:pt x="889" y="3618"/>
                  </a:lnTo>
                  <a:close/>
                  <a:moveTo>
                    <a:pt x="12819" y="5289"/>
                  </a:moveTo>
                  <a:lnTo>
                    <a:pt x="12863" y="5290"/>
                  </a:lnTo>
                  <a:lnTo>
                    <a:pt x="12907" y="5293"/>
                  </a:lnTo>
                  <a:lnTo>
                    <a:pt x="12951" y="5299"/>
                  </a:lnTo>
                  <a:lnTo>
                    <a:pt x="12994" y="5306"/>
                  </a:lnTo>
                  <a:lnTo>
                    <a:pt x="13036" y="5316"/>
                  </a:lnTo>
                  <a:lnTo>
                    <a:pt x="13078" y="5328"/>
                  </a:lnTo>
                  <a:lnTo>
                    <a:pt x="13118" y="5342"/>
                  </a:lnTo>
                  <a:lnTo>
                    <a:pt x="13158" y="5358"/>
                  </a:lnTo>
                  <a:lnTo>
                    <a:pt x="13196" y="5375"/>
                  </a:lnTo>
                  <a:lnTo>
                    <a:pt x="13234" y="5395"/>
                  </a:lnTo>
                  <a:lnTo>
                    <a:pt x="13270" y="5416"/>
                  </a:lnTo>
                  <a:lnTo>
                    <a:pt x="13306" y="5439"/>
                  </a:lnTo>
                  <a:lnTo>
                    <a:pt x="13340" y="5463"/>
                  </a:lnTo>
                  <a:lnTo>
                    <a:pt x="13373" y="5489"/>
                  </a:lnTo>
                  <a:lnTo>
                    <a:pt x="13405" y="5516"/>
                  </a:lnTo>
                  <a:lnTo>
                    <a:pt x="13436" y="5545"/>
                  </a:lnTo>
                  <a:lnTo>
                    <a:pt x="13465" y="5576"/>
                  </a:lnTo>
                  <a:lnTo>
                    <a:pt x="13492" y="5608"/>
                  </a:lnTo>
                  <a:lnTo>
                    <a:pt x="13518" y="5641"/>
                  </a:lnTo>
                  <a:lnTo>
                    <a:pt x="13543" y="5675"/>
                  </a:lnTo>
                  <a:lnTo>
                    <a:pt x="13565" y="5711"/>
                  </a:lnTo>
                  <a:lnTo>
                    <a:pt x="13586" y="5747"/>
                  </a:lnTo>
                  <a:lnTo>
                    <a:pt x="13605" y="5785"/>
                  </a:lnTo>
                  <a:lnTo>
                    <a:pt x="13623" y="5823"/>
                  </a:lnTo>
                  <a:lnTo>
                    <a:pt x="13638" y="5863"/>
                  </a:lnTo>
                  <a:lnTo>
                    <a:pt x="13653" y="5904"/>
                  </a:lnTo>
                  <a:lnTo>
                    <a:pt x="13664" y="5946"/>
                  </a:lnTo>
                  <a:lnTo>
                    <a:pt x="13674" y="5988"/>
                  </a:lnTo>
                  <a:lnTo>
                    <a:pt x="13682" y="6031"/>
                  </a:lnTo>
                  <a:lnTo>
                    <a:pt x="13688" y="6074"/>
                  </a:lnTo>
                  <a:lnTo>
                    <a:pt x="13691" y="6119"/>
                  </a:lnTo>
                  <a:lnTo>
                    <a:pt x="13692" y="6164"/>
                  </a:lnTo>
                  <a:lnTo>
                    <a:pt x="13691" y="6208"/>
                  </a:lnTo>
                  <a:lnTo>
                    <a:pt x="13688" y="6253"/>
                  </a:lnTo>
                  <a:lnTo>
                    <a:pt x="13682" y="6297"/>
                  </a:lnTo>
                  <a:lnTo>
                    <a:pt x="13674" y="6340"/>
                  </a:lnTo>
                  <a:lnTo>
                    <a:pt x="13664" y="6382"/>
                  </a:lnTo>
                  <a:lnTo>
                    <a:pt x="13653" y="6424"/>
                  </a:lnTo>
                  <a:lnTo>
                    <a:pt x="13638" y="6464"/>
                  </a:lnTo>
                  <a:lnTo>
                    <a:pt x="13623" y="6504"/>
                  </a:lnTo>
                  <a:lnTo>
                    <a:pt x="13605" y="6542"/>
                  </a:lnTo>
                  <a:lnTo>
                    <a:pt x="13586" y="6580"/>
                  </a:lnTo>
                  <a:lnTo>
                    <a:pt x="13565" y="6617"/>
                  </a:lnTo>
                  <a:lnTo>
                    <a:pt x="13543" y="6652"/>
                  </a:lnTo>
                  <a:lnTo>
                    <a:pt x="13518" y="6687"/>
                  </a:lnTo>
                  <a:lnTo>
                    <a:pt x="13492" y="6720"/>
                  </a:lnTo>
                  <a:lnTo>
                    <a:pt x="13465" y="6751"/>
                  </a:lnTo>
                  <a:lnTo>
                    <a:pt x="13436" y="6782"/>
                  </a:lnTo>
                  <a:lnTo>
                    <a:pt x="13405" y="6811"/>
                  </a:lnTo>
                  <a:lnTo>
                    <a:pt x="13373" y="6839"/>
                  </a:lnTo>
                  <a:lnTo>
                    <a:pt x="13340" y="6864"/>
                  </a:lnTo>
                  <a:lnTo>
                    <a:pt x="13306" y="6889"/>
                  </a:lnTo>
                  <a:lnTo>
                    <a:pt x="13270" y="6912"/>
                  </a:lnTo>
                  <a:lnTo>
                    <a:pt x="13234" y="6933"/>
                  </a:lnTo>
                  <a:lnTo>
                    <a:pt x="13196" y="6952"/>
                  </a:lnTo>
                  <a:lnTo>
                    <a:pt x="13158" y="6969"/>
                  </a:lnTo>
                  <a:lnTo>
                    <a:pt x="13118" y="6986"/>
                  </a:lnTo>
                  <a:lnTo>
                    <a:pt x="13078" y="6999"/>
                  </a:lnTo>
                  <a:lnTo>
                    <a:pt x="13036" y="7012"/>
                  </a:lnTo>
                  <a:lnTo>
                    <a:pt x="12994" y="7021"/>
                  </a:lnTo>
                  <a:lnTo>
                    <a:pt x="12951" y="7028"/>
                  </a:lnTo>
                  <a:lnTo>
                    <a:pt x="12907" y="7034"/>
                  </a:lnTo>
                  <a:lnTo>
                    <a:pt x="12863" y="7037"/>
                  </a:lnTo>
                  <a:lnTo>
                    <a:pt x="12819" y="7038"/>
                  </a:lnTo>
                  <a:lnTo>
                    <a:pt x="12773" y="7037"/>
                  </a:lnTo>
                  <a:lnTo>
                    <a:pt x="12729" y="7034"/>
                  </a:lnTo>
                  <a:lnTo>
                    <a:pt x="12685" y="7028"/>
                  </a:lnTo>
                  <a:lnTo>
                    <a:pt x="12643" y="7021"/>
                  </a:lnTo>
                  <a:lnTo>
                    <a:pt x="12601" y="7012"/>
                  </a:lnTo>
                  <a:lnTo>
                    <a:pt x="12559" y="6999"/>
                  </a:lnTo>
                  <a:lnTo>
                    <a:pt x="12518" y="6986"/>
                  </a:lnTo>
                  <a:lnTo>
                    <a:pt x="12478" y="6969"/>
                  </a:lnTo>
                  <a:lnTo>
                    <a:pt x="12440" y="6952"/>
                  </a:lnTo>
                  <a:lnTo>
                    <a:pt x="12402" y="6933"/>
                  </a:lnTo>
                  <a:lnTo>
                    <a:pt x="12366" y="6912"/>
                  </a:lnTo>
                  <a:lnTo>
                    <a:pt x="12330" y="6889"/>
                  </a:lnTo>
                  <a:lnTo>
                    <a:pt x="12296" y="6864"/>
                  </a:lnTo>
                  <a:lnTo>
                    <a:pt x="12263" y="6839"/>
                  </a:lnTo>
                  <a:lnTo>
                    <a:pt x="12231" y="6811"/>
                  </a:lnTo>
                  <a:lnTo>
                    <a:pt x="12201" y="6782"/>
                  </a:lnTo>
                  <a:lnTo>
                    <a:pt x="12172" y="6751"/>
                  </a:lnTo>
                  <a:lnTo>
                    <a:pt x="12144" y="6720"/>
                  </a:lnTo>
                  <a:lnTo>
                    <a:pt x="12118" y="6687"/>
                  </a:lnTo>
                  <a:lnTo>
                    <a:pt x="12094" y="6652"/>
                  </a:lnTo>
                  <a:lnTo>
                    <a:pt x="12071" y="6617"/>
                  </a:lnTo>
                  <a:lnTo>
                    <a:pt x="12050" y="6580"/>
                  </a:lnTo>
                  <a:lnTo>
                    <a:pt x="12031" y="6542"/>
                  </a:lnTo>
                  <a:lnTo>
                    <a:pt x="12013" y="6504"/>
                  </a:lnTo>
                  <a:lnTo>
                    <a:pt x="11997" y="6464"/>
                  </a:lnTo>
                  <a:lnTo>
                    <a:pt x="11984" y="6424"/>
                  </a:lnTo>
                  <a:lnTo>
                    <a:pt x="11972" y="6382"/>
                  </a:lnTo>
                  <a:lnTo>
                    <a:pt x="11962" y="6340"/>
                  </a:lnTo>
                  <a:lnTo>
                    <a:pt x="11955" y="6297"/>
                  </a:lnTo>
                  <a:lnTo>
                    <a:pt x="11949" y="6253"/>
                  </a:lnTo>
                  <a:lnTo>
                    <a:pt x="11946" y="6208"/>
                  </a:lnTo>
                  <a:lnTo>
                    <a:pt x="11945" y="6164"/>
                  </a:lnTo>
                  <a:lnTo>
                    <a:pt x="11946" y="6119"/>
                  </a:lnTo>
                  <a:lnTo>
                    <a:pt x="11949" y="6074"/>
                  </a:lnTo>
                  <a:lnTo>
                    <a:pt x="11955" y="6031"/>
                  </a:lnTo>
                  <a:lnTo>
                    <a:pt x="11962" y="5988"/>
                  </a:lnTo>
                  <a:lnTo>
                    <a:pt x="11972" y="5946"/>
                  </a:lnTo>
                  <a:lnTo>
                    <a:pt x="11984" y="5904"/>
                  </a:lnTo>
                  <a:lnTo>
                    <a:pt x="11997" y="5863"/>
                  </a:lnTo>
                  <a:lnTo>
                    <a:pt x="12013" y="5823"/>
                  </a:lnTo>
                  <a:lnTo>
                    <a:pt x="12031" y="5785"/>
                  </a:lnTo>
                  <a:lnTo>
                    <a:pt x="12050" y="5747"/>
                  </a:lnTo>
                  <a:lnTo>
                    <a:pt x="12071" y="5711"/>
                  </a:lnTo>
                  <a:lnTo>
                    <a:pt x="12094" y="5675"/>
                  </a:lnTo>
                  <a:lnTo>
                    <a:pt x="12118" y="5641"/>
                  </a:lnTo>
                  <a:lnTo>
                    <a:pt x="12144" y="5608"/>
                  </a:lnTo>
                  <a:lnTo>
                    <a:pt x="12172" y="5576"/>
                  </a:lnTo>
                  <a:lnTo>
                    <a:pt x="12201" y="5545"/>
                  </a:lnTo>
                  <a:lnTo>
                    <a:pt x="12231" y="5516"/>
                  </a:lnTo>
                  <a:lnTo>
                    <a:pt x="12263" y="5489"/>
                  </a:lnTo>
                  <a:lnTo>
                    <a:pt x="12296" y="5463"/>
                  </a:lnTo>
                  <a:lnTo>
                    <a:pt x="12330" y="5439"/>
                  </a:lnTo>
                  <a:lnTo>
                    <a:pt x="12366" y="5416"/>
                  </a:lnTo>
                  <a:lnTo>
                    <a:pt x="12402" y="5395"/>
                  </a:lnTo>
                  <a:lnTo>
                    <a:pt x="12440" y="5375"/>
                  </a:lnTo>
                  <a:lnTo>
                    <a:pt x="12478" y="5358"/>
                  </a:lnTo>
                  <a:lnTo>
                    <a:pt x="12518" y="5342"/>
                  </a:lnTo>
                  <a:lnTo>
                    <a:pt x="12559" y="5328"/>
                  </a:lnTo>
                  <a:lnTo>
                    <a:pt x="12601" y="5316"/>
                  </a:lnTo>
                  <a:lnTo>
                    <a:pt x="12643" y="5306"/>
                  </a:lnTo>
                  <a:lnTo>
                    <a:pt x="12685" y="5299"/>
                  </a:lnTo>
                  <a:lnTo>
                    <a:pt x="12729" y="5293"/>
                  </a:lnTo>
                  <a:lnTo>
                    <a:pt x="12773" y="5290"/>
                  </a:lnTo>
                  <a:lnTo>
                    <a:pt x="12819" y="5289"/>
                  </a:lnTo>
                  <a:close/>
                  <a:moveTo>
                    <a:pt x="3923" y="5289"/>
                  </a:moveTo>
                  <a:lnTo>
                    <a:pt x="3968" y="5290"/>
                  </a:lnTo>
                  <a:lnTo>
                    <a:pt x="4013" y="5293"/>
                  </a:lnTo>
                  <a:lnTo>
                    <a:pt x="4056" y="5299"/>
                  </a:lnTo>
                  <a:lnTo>
                    <a:pt x="4099" y="5306"/>
                  </a:lnTo>
                  <a:lnTo>
                    <a:pt x="4141" y="5316"/>
                  </a:lnTo>
                  <a:lnTo>
                    <a:pt x="4182" y="5328"/>
                  </a:lnTo>
                  <a:lnTo>
                    <a:pt x="4224" y="5342"/>
                  </a:lnTo>
                  <a:lnTo>
                    <a:pt x="4263" y="5358"/>
                  </a:lnTo>
                  <a:lnTo>
                    <a:pt x="4302" y="5375"/>
                  </a:lnTo>
                  <a:lnTo>
                    <a:pt x="4339" y="5395"/>
                  </a:lnTo>
                  <a:lnTo>
                    <a:pt x="4376" y="5416"/>
                  </a:lnTo>
                  <a:lnTo>
                    <a:pt x="4411" y="5439"/>
                  </a:lnTo>
                  <a:lnTo>
                    <a:pt x="4446" y="5463"/>
                  </a:lnTo>
                  <a:lnTo>
                    <a:pt x="4479" y="5489"/>
                  </a:lnTo>
                  <a:lnTo>
                    <a:pt x="4510" y="5516"/>
                  </a:lnTo>
                  <a:lnTo>
                    <a:pt x="4540" y="5545"/>
                  </a:lnTo>
                  <a:lnTo>
                    <a:pt x="4569" y="5576"/>
                  </a:lnTo>
                  <a:lnTo>
                    <a:pt x="4597" y="5608"/>
                  </a:lnTo>
                  <a:lnTo>
                    <a:pt x="4623" y="5641"/>
                  </a:lnTo>
                  <a:lnTo>
                    <a:pt x="4647" y="5675"/>
                  </a:lnTo>
                  <a:lnTo>
                    <a:pt x="4670" y="5711"/>
                  </a:lnTo>
                  <a:lnTo>
                    <a:pt x="4691" y="5747"/>
                  </a:lnTo>
                  <a:lnTo>
                    <a:pt x="4711" y="5785"/>
                  </a:lnTo>
                  <a:lnTo>
                    <a:pt x="4728" y="5823"/>
                  </a:lnTo>
                  <a:lnTo>
                    <a:pt x="4744" y="5863"/>
                  </a:lnTo>
                  <a:lnTo>
                    <a:pt x="4757" y="5904"/>
                  </a:lnTo>
                  <a:lnTo>
                    <a:pt x="4770" y="5946"/>
                  </a:lnTo>
                  <a:lnTo>
                    <a:pt x="4779" y="5988"/>
                  </a:lnTo>
                  <a:lnTo>
                    <a:pt x="4787" y="6031"/>
                  </a:lnTo>
                  <a:lnTo>
                    <a:pt x="4792" y="6074"/>
                  </a:lnTo>
                  <a:lnTo>
                    <a:pt x="4796" y="6119"/>
                  </a:lnTo>
                  <a:lnTo>
                    <a:pt x="4797" y="6164"/>
                  </a:lnTo>
                  <a:lnTo>
                    <a:pt x="4796" y="6208"/>
                  </a:lnTo>
                  <a:lnTo>
                    <a:pt x="4792" y="6253"/>
                  </a:lnTo>
                  <a:lnTo>
                    <a:pt x="4787" y="6297"/>
                  </a:lnTo>
                  <a:lnTo>
                    <a:pt x="4779" y="6340"/>
                  </a:lnTo>
                  <a:lnTo>
                    <a:pt x="4770" y="6382"/>
                  </a:lnTo>
                  <a:lnTo>
                    <a:pt x="4757" y="6424"/>
                  </a:lnTo>
                  <a:lnTo>
                    <a:pt x="4744" y="6464"/>
                  </a:lnTo>
                  <a:lnTo>
                    <a:pt x="4728" y="6504"/>
                  </a:lnTo>
                  <a:lnTo>
                    <a:pt x="4711" y="6542"/>
                  </a:lnTo>
                  <a:lnTo>
                    <a:pt x="4691" y="6580"/>
                  </a:lnTo>
                  <a:lnTo>
                    <a:pt x="4670" y="6617"/>
                  </a:lnTo>
                  <a:lnTo>
                    <a:pt x="4647" y="6652"/>
                  </a:lnTo>
                  <a:lnTo>
                    <a:pt x="4623" y="6687"/>
                  </a:lnTo>
                  <a:lnTo>
                    <a:pt x="4597" y="6720"/>
                  </a:lnTo>
                  <a:lnTo>
                    <a:pt x="4569" y="6751"/>
                  </a:lnTo>
                  <a:lnTo>
                    <a:pt x="4540" y="6782"/>
                  </a:lnTo>
                  <a:lnTo>
                    <a:pt x="4510" y="6811"/>
                  </a:lnTo>
                  <a:lnTo>
                    <a:pt x="4479" y="6839"/>
                  </a:lnTo>
                  <a:lnTo>
                    <a:pt x="4446" y="6864"/>
                  </a:lnTo>
                  <a:lnTo>
                    <a:pt x="4411" y="6889"/>
                  </a:lnTo>
                  <a:lnTo>
                    <a:pt x="4376" y="6912"/>
                  </a:lnTo>
                  <a:lnTo>
                    <a:pt x="4339" y="6933"/>
                  </a:lnTo>
                  <a:lnTo>
                    <a:pt x="4302" y="6952"/>
                  </a:lnTo>
                  <a:lnTo>
                    <a:pt x="4263" y="6969"/>
                  </a:lnTo>
                  <a:lnTo>
                    <a:pt x="4224" y="6986"/>
                  </a:lnTo>
                  <a:lnTo>
                    <a:pt x="4182" y="6999"/>
                  </a:lnTo>
                  <a:lnTo>
                    <a:pt x="4141" y="7012"/>
                  </a:lnTo>
                  <a:lnTo>
                    <a:pt x="4099" y="7021"/>
                  </a:lnTo>
                  <a:lnTo>
                    <a:pt x="4056" y="7028"/>
                  </a:lnTo>
                  <a:lnTo>
                    <a:pt x="4013" y="7034"/>
                  </a:lnTo>
                  <a:lnTo>
                    <a:pt x="3968" y="7037"/>
                  </a:lnTo>
                  <a:lnTo>
                    <a:pt x="3923" y="7038"/>
                  </a:lnTo>
                  <a:lnTo>
                    <a:pt x="3878" y="7037"/>
                  </a:lnTo>
                  <a:lnTo>
                    <a:pt x="3834" y="7034"/>
                  </a:lnTo>
                  <a:lnTo>
                    <a:pt x="3791" y="7028"/>
                  </a:lnTo>
                  <a:lnTo>
                    <a:pt x="3747" y="7021"/>
                  </a:lnTo>
                  <a:lnTo>
                    <a:pt x="3705" y="7012"/>
                  </a:lnTo>
                  <a:lnTo>
                    <a:pt x="3664" y="6999"/>
                  </a:lnTo>
                  <a:lnTo>
                    <a:pt x="3623" y="6986"/>
                  </a:lnTo>
                  <a:lnTo>
                    <a:pt x="3584" y="6969"/>
                  </a:lnTo>
                  <a:lnTo>
                    <a:pt x="3545" y="6952"/>
                  </a:lnTo>
                  <a:lnTo>
                    <a:pt x="3508" y="6933"/>
                  </a:lnTo>
                  <a:lnTo>
                    <a:pt x="3471" y="6912"/>
                  </a:lnTo>
                  <a:lnTo>
                    <a:pt x="3435" y="6889"/>
                  </a:lnTo>
                  <a:lnTo>
                    <a:pt x="3401" y="6864"/>
                  </a:lnTo>
                  <a:lnTo>
                    <a:pt x="3368" y="6839"/>
                  </a:lnTo>
                  <a:lnTo>
                    <a:pt x="3336" y="6811"/>
                  </a:lnTo>
                  <a:lnTo>
                    <a:pt x="3306" y="6782"/>
                  </a:lnTo>
                  <a:lnTo>
                    <a:pt x="3276" y="6751"/>
                  </a:lnTo>
                  <a:lnTo>
                    <a:pt x="3250" y="6720"/>
                  </a:lnTo>
                  <a:lnTo>
                    <a:pt x="3223" y="6687"/>
                  </a:lnTo>
                  <a:lnTo>
                    <a:pt x="3199" y="6652"/>
                  </a:lnTo>
                  <a:lnTo>
                    <a:pt x="3177" y="6617"/>
                  </a:lnTo>
                  <a:lnTo>
                    <a:pt x="3155" y="6580"/>
                  </a:lnTo>
                  <a:lnTo>
                    <a:pt x="3136" y="6542"/>
                  </a:lnTo>
                  <a:lnTo>
                    <a:pt x="3118" y="6504"/>
                  </a:lnTo>
                  <a:lnTo>
                    <a:pt x="3103" y="6464"/>
                  </a:lnTo>
                  <a:lnTo>
                    <a:pt x="3089" y="6424"/>
                  </a:lnTo>
                  <a:lnTo>
                    <a:pt x="3077" y="6382"/>
                  </a:lnTo>
                  <a:lnTo>
                    <a:pt x="3068" y="6340"/>
                  </a:lnTo>
                  <a:lnTo>
                    <a:pt x="3059" y="6297"/>
                  </a:lnTo>
                  <a:lnTo>
                    <a:pt x="3054" y="6253"/>
                  </a:lnTo>
                  <a:lnTo>
                    <a:pt x="3050" y="6208"/>
                  </a:lnTo>
                  <a:lnTo>
                    <a:pt x="3049" y="6164"/>
                  </a:lnTo>
                  <a:lnTo>
                    <a:pt x="3050" y="6119"/>
                  </a:lnTo>
                  <a:lnTo>
                    <a:pt x="3054" y="6074"/>
                  </a:lnTo>
                  <a:lnTo>
                    <a:pt x="3059" y="6031"/>
                  </a:lnTo>
                  <a:lnTo>
                    <a:pt x="3068" y="5988"/>
                  </a:lnTo>
                  <a:lnTo>
                    <a:pt x="3077" y="5946"/>
                  </a:lnTo>
                  <a:lnTo>
                    <a:pt x="3089" y="5904"/>
                  </a:lnTo>
                  <a:lnTo>
                    <a:pt x="3103" y="5863"/>
                  </a:lnTo>
                  <a:lnTo>
                    <a:pt x="3118" y="5823"/>
                  </a:lnTo>
                  <a:lnTo>
                    <a:pt x="3136" y="5785"/>
                  </a:lnTo>
                  <a:lnTo>
                    <a:pt x="3155" y="5747"/>
                  </a:lnTo>
                  <a:lnTo>
                    <a:pt x="3177" y="5711"/>
                  </a:lnTo>
                  <a:lnTo>
                    <a:pt x="3199" y="5675"/>
                  </a:lnTo>
                  <a:lnTo>
                    <a:pt x="3223" y="5641"/>
                  </a:lnTo>
                  <a:lnTo>
                    <a:pt x="3250" y="5608"/>
                  </a:lnTo>
                  <a:lnTo>
                    <a:pt x="3276" y="5576"/>
                  </a:lnTo>
                  <a:lnTo>
                    <a:pt x="3306" y="5545"/>
                  </a:lnTo>
                  <a:lnTo>
                    <a:pt x="3336" y="5516"/>
                  </a:lnTo>
                  <a:lnTo>
                    <a:pt x="3368" y="5489"/>
                  </a:lnTo>
                  <a:lnTo>
                    <a:pt x="3401" y="5463"/>
                  </a:lnTo>
                  <a:lnTo>
                    <a:pt x="3435" y="5439"/>
                  </a:lnTo>
                  <a:lnTo>
                    <a:pt x="3471" y="5416"/>
                  </a:lnTo>
                  <a:lnTo>
                    <a:pt x="3508" y="5395"/>
                  </a:lnTo>
                  <a:lnTo>
                    <a:pt x="3545" y="5375"/>
                  </a:lnTo>
                  <a:lnTo>
                    <a:pt x="3584" y="5358"/>
                  </a:lnTo>
                  <a:lnTo>
                    <a:pt x="3623" y="5342"/>
                  </a:lnTo>
                  <a:lnTo>
                    <a:pt x="3664" y="5328"/>
                  </a:lnTo>
                  <a:lnTo>
                    <a:pt x="3705" y="5316"/>
                  </a:lnTo>
                  <a:lnTo>
                    <a:pt x="3747" y="5306"/>
                  </a:lnTo>
                  <a:lnTo>
                    <a:pt x="3791" y="5299"/>
                  </a:lnTo>
                  <a:lnTo>
                    <a:pt x="3834" y="5293"/>
                  </a:lnTo>
                  <a:lnTo>
                    <a:pt x="3878" y="5290"/>
                  </a:lnTo>
                  <a:lnTo>
                    <a:pt x="3923" y="5289"/>
                  </a:lnTo>
                  <a:close/>
                  <a:moveTo>
                    <a:pt x="4469" y="944"/>
                  </a:moveTo>
                  <a:lnTo>
                    <a:pt x="7037" y="944"/>
                  </a:lnTo>
                  <a:lnTo>
                    <a:pt x="6517" y="3103"/>
                  </a:lnTo>
                  <a:lnTo>
                    <a:pt x="3542" y="3103"/>
                  </a:lnTo>
                  <a:lnTo>
                    <a:pt x="4469" y="944"/>
                  </a:lnTo>
                  <a:close/>
                  <a:moveTo>
                    <a:pt x="7815" y="944"/>
                  </a:moveTo>
                  <a:lnTo>
                    <a:pt x="9490" y="944"/>
                  </a:lnTo>
                  <a:lnTo>
                    <a:pt x="10718" y="3103"/>
                  </a:lnTo>
                  <a:lnTo>
                    <a:pt x="7204" y="3103"/>
                  </a:lnTo>
                  <a:lnTo>
                    <a:pt x="7815" y="944"/>
                  </a:lnTo>
                  <a:close/>
                </a:path>
              </a:pathLst>
            </a:custGeom>
            <a:solidFill>
              <a:srgbClr val="000000">
                <a:lumMod val="50000"/>
                <a:lumOff val="50000"/>
              </a:srgbClr>
            </a:solidFill>
            <a:ln w="9525">
              <a:noFill/>
              <a:round/>
              <a:headEnd/>
              <a:tailEnd/>
            </a:ln>
          </p:spPr>
          <p:txBody>
            <a:bodyPr vert="horz" wrap="square" lIns="91404" tIns="45702" rIns="91404" bIns="45702" numCol="1" anchor="t" anchorCtr="0" compatLnSpc="1">
              <a:prstTxWarp prst="textNoShape">
                <a:avLst/>
              </a:prstTxWarp>
            </a:bodyPr>
            <a:lstStyle/>
            <a:p>
              <a:pPr>
                <a:defRPr/>
              </a:pPr>
              <a:endParaRPr lang="zh-CN" altLang="en-US" sz="2000" kern="0">
                <a:solidFill>
                  <a:srgbClr val="2D2015"/>
                </a:solidFill>
                <a:latin typeface="Arial" panose="020B0604020202020204" pitchFamily="34" charset="0"/>
                <a:ea typeface="微软雅黑" pitchFamily="34" charset="-122"/>
                <a:cs typeface="Arial" panose="020B0604020202020204" pitchFamily="34" charset="0"/>
              </a:endParaRPr>
            </a:p>
          </p:txBody>
        </p:sp>
        <p:cxnSp>
          <p:nvCxnSpPr>
            <p:cNvPr id="155" name="直接连接符 154"/>
            <p:cNvCxnSpPr/>
            <p:nvPr/>
          </p:nvCxnSpPr>
          <p:spPr>
            <a:xfrm>
              <a:off x="1965960" y="3319710"/>
              <a:ext cx="258740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6" name="任意多边形 155"/>
            <p:cNvSpPr/>
            <p:nvPr/>
          </p:nvSpPr>
          <p:spPr>
            <a:xfrm>
              <a:off x="2940649" y="2489364"/>
              <a:ext cx="624985" cy="353032"/>
            </a:xfrm>
            <a:custGeom>
              <a:avLst/>
              <a:gdLst>
                <a:gd name="connsiteX0" fmla="*/ 0 w 624985"/>
                <a:gd name="connsiteY0" fmla="*/ 223492 h 353032"/>
                <a:gd name="connsiteX1" fmla="*/ 624840 w 624985"/>
                <a:gd name="connsiteY1" fmla="*/ 2512 h 353032"/>
                <a:gd name="connsiteX2" fmla="*/ 45720 w 624985"/>
                <a:gd name="connsiteY2" fmla="*/ 353032 h 353032"/>
              </a:gdLst>
              <a:ahLst/>
              <a:cxnLst>
                <a:cxn ang="0">
                  <a:pos x="connsiteX0" y="connsiteY0"/>
                </a:cxn>
                <a:cxn ang="0">
                  <a:pos x="connsiteX1" y="connsiteY1"/>
                </a:cxn>
                <a:cxn ang="0">
                  <a:pos x="connsiteX2" y="connsiteY2"/>
                </a:cxn>
              </a:cxnLst>
              <a:rect l="l" t="t" r="r" b="b"/>
              <a:pathLst>
                <a:path w="624985" h="353032">
                  <a:moveTo>
                    <a:pt x="0" y="223492"/>
                  </a:moveTo>
                  <a:cubicBezTo>
                    <a:pt x="308610" y="102207"/>
                    <a:pt x="617220" y="-19078"/>
                    <a:pt x="624840" y="2512"/>
                  </a:cubicBezTo>
                  <a:cubicBezTo>
                    <a:pt x="632460" y="24102"/>
                    <a:pt x="339090" y="188567"/>
                    <a:pt x="45720" y="353032"/>
                  </a:cubicBezTo>
                </a:path>
              </a:pathLst>
            </a:custGeom>
            <a:noFill/>
            <a:ln>
              <a:solidFill>
                <a:srgbClr val="C0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rot="2735172">
              <a:off x="2933026" y="2904520"/>
              <a:ext cx="624985" cy="353032"/>
            </a:xfrm>
            <a:custGeom>
              <a:avLst/>
              <a:gdLst>
                <a:gd name="connsiteX0" fmla="*/ 0 w 624985"/>
                <a:gd name="connsiteY0" fmla="*/ 223492 h 353032"/>
                <a:gd name="connsiteX1" fmla="*/ 624840 w 624985"/>
                <a:gd name="connsiteY1" fmla="*/ 2512 h 353032"/>
                <a:gd name="connsiteX2" fmla="*/ 45720 w 624985"/>
                <a:gd name="connsiteY2" fmla="*/ 353032 h 353032"/>
              </a:gdLst>
              <a:ahLst/>
              <a:cxnLst>
                <a:cxn ang="0">
                  <a:pos x="connsiteX0" y="connsiteY0"/>
                </a:cxn>
                <a:cxn ang="0">
                  <a:pos x="connsiteX1" y="connsiteY1"/>
                </a:cxn>
                <a:cxn ang="0">
                  <a:pos x="connsiteX2" y="connsiteY2"/>
                </a:cxn>
              </a:cxnLst>
              <a:rect l="l" t="t" r="r" b="b"/>
              <a:pathLst>
                <a:path w="624985" h="353032">
                  <a:moveTo>
                    <a:pt x="0" y="223492"/>
                  </a:moveTo>
                  <a:cubicBezTo>
                    <a:pt x="308610" y="102207"/>
                    <a:pt x="617220" y="-19078"/>
                    <a:pt x="624840" y="2512"/>
                  </a:cubicBezTo>
                  <a:cubicBezTo>
                    <a:pt x="632460" y="24102"/>
                    <a:pt x="339090" y="188567"/>
                    <a:pt x="45720" y="353032"/>
                  </a:cubicBezTo>
                </a:path>
              </a:pathLst>
            </a:custGeom>
            <a:noFill/>
            <a:ln>
              <a:solidFill>
                <a:srgbClr val="C00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2" name="组合 171"/>
          <p:cNvGrpSpPr/>
          <p:nvPr/>
        </p:nvGrpSpPr>
        <p:grpSpPr>
          <a:xfrm>
            <a:off x="3356058" y="5312247"/>
            <a:ext cx="1597285" cy="747594"/>
            <a:chOff x="6621128" y="2210551"/>
            <a:chExt cx="2837843" cy="1165245"/>
          </a:xfrm>
        </p:grpSpPr>
        <p:grpSp>
          <p:nvGrpSpPr>
            <p:cNvPr id="173" name="组合 172"/>
            <p:cNvGrpSpPr/>
            <p:nvPr/>
          </p:nvGrpSpPr>
          <p:grpSpPr>
            <a:xfrm>
              <a:off x="6761509" y="2721388"/>
              <a:ext cx="610074" cy="646039"/>
              <a:chOff x="7218363" y="957263"/>
              <a:chExt cx="701637" cy="655637"/>
            </a:xfrm>
            <a:solidFill>
              <a:srgbClr val="C00000"/>
            </a:solidFill>
          </p:grpSpPr>
          <p:sp>
            <p:nvSpPr>
              <p:cNvPr id="193" name="Freeform 196"/>
              <p:cNvSpPr>
                <a:spLocks/>
              </p:cNvSpPr>
              <p:nvPr/>
            </p:nvSpPr>
            <p:spPr bwMode="auto">
              <a:xfrm>
                <a:off x="7546031" y="1172255"/>
                <a:ext cx="21191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4" name="Freeform 197"/>
              <p:cNvSpPr>
                <a:spLocks/>
              </p:cNvSpPr>
              <p:nvPr/>
            </p:nvSpPr>
            <p:spPr bwMode="auto">
              <a:xfrm>
                <a:off x="7367950" y="1172255"/>
                <a:ext cx="21369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5" name="Freeform 198"/>
              <p:cNvSpPr>
                <a:spLocks/>
              </p:cNvSpPr>
              <p:nvPr/>
            </p:nvSpPr>
            <p:spPr bwMode="auto">
              <a:xfrm>
                <a:off x="7519318" y="1101183"/>
                <a:ext cx="87260" cy="87064"/>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6" name="Freeform 199"/>
              <p:cNvSpPr>
                <a:spLocks/>
              </p:cNvSpPr>
              <p:nvPr/>
            </p:nvSpPr>
            <p:spPr bwMode="auto">
              <a:xfrm>
                <a:off x="7218363" y="957263"/>
                <a:ext cx="110410" cy="373127"/>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7" name="Freeform 200"/>
              <p:cNvSpPr>
                <a:spLocks/>
              </p:cNvSpPr>
              <p:nvPr/>
            </p:nvSpPr>
            <p:spPr bwMode="auto">
              <a:xfrm>
                <a:off x="7309183" y="1005236"/>
                <a:ext cx="89040" cy="27718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8" name="Freeform 201"/>
              <p:cNvSpPr>
                <a:spLocks/>
              </p:cNvSpPr>
              <p:nvPr/>
            </p:nvSpPr>
            <p:spPr bwMode="auto">
              <a:xfrm>
                <a:off x="7398224" y="1049656"/>
                <a:ext cx="74794" cy="188340"/>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9" name="Freeform 202"/>
              <p:cNvSpPr>
                <a:spLocks/>
              </p:cNvSpPr>
              <p:nvPr/>
            </p:nvSpPr>
            <p:spPr bwMode="auto">
              <a:xfrm>
                <a:off x="7809590" y="957263"/>
                <a:ext cx="110410" cy="373127"/>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0" name="Freeform 203"/>
              <p:cNvSpPr>
                <a:spLocks/>
              </p:cNvSpPr>
              <p:nvPr/>
            </p:nvSpPr>
            <p:spPr bwMode="auto">
              <a:xfrm>
                <a:off x="7740138" y="1005236"/>
                <a:ext cx="89040" cy="27718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1" name="Freeform 204"/>
              <p:cNvSpPr>
                <a:spLocks/>
              </p:cNvSpPr>
              <p:nvPr/>
            </p:nvSpPr>
            <p:spPr bwMode="auto">
              <a:xfrm>
                <a:off x="7665344" y="1049656"/>
                <a:ext cx="74794" cy="188340"/>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2" name="Freeform 205"/>
              <p:cNvSpPr>
                <a:spLocks/>
              </p:cNvSpPr>
              <p:nvPr/>
            </p:nvSpPr>
            <p:spPr bwMode="auto">
              <a:xfrm>
                <a:off x="7471237" y="1349934"/>
                <a:ext cx="183423" cy="31982"/>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3" name="Freeform 206"/>
              <p:cNvSpPr>
                <a:spLocks/>
              </p:cNvSpPr>
              <p:nvPr/>
            </p:nvSpPr>
            <p:spPr bwMode="auto">
              <a:xfrm>
                <a:off x="7603016" y="1504516"/>
                <a:ext cx="119314" cy="31982"/>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4" name="Freeform 207"/>
              <p:cNvSpPr>
                <a:spLocks/>
              </p:cNvSpPr>
              <p:nvPr/>
            </p:nvSpPr>
            <p:spPr bwMode="auto">
              <a:xfrm>
                <a:off x="7403567" y="1504516"/>
                <a:ext cx="131779" cy="31982"/>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5" name="Freeform 208"/>
              <p:cNvSpPr>
                <a:spLocks/>
              </p:cNvSpPr>
              <p:nvPr/>
            </p:nvSpPr>
            <p:spPr bwMode="auto">
              <a:xfrm>
                <a:off x="7480140"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06" name="Freeform 209"/>
              <p:cNvSpPr>
                <a:spLocks/>
              </p:cNvSpPr>
              <p:nvPr/>
            </p:nvSpPr>
            <p:spPr bwMode="auto">
              <a:xfrm>
                <a:off x="7579865"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grpSp>
        <p:pic>
          <p:nvPicPr>
            <p:cNvPr id="174" name="图片 173"/>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677101" y="2210551"/>
              <a:ext cx="725895" cy="408422"/>
            </a:xfrm>
            <a:prstGeom prst="rect">
              <a:avLst/>
            </a:prstGeom>
          </p:spPr>
        </p:pic>
        <p:cxnSp>
          <p:nvCxnSpPr>
            <p:cNvPr id="175" name="直接连接符 174"/>
            <p:cNvCxnSpPr/>
            <p:nvPr/>
          </p:nvCxnSpPr>
          <p:spPr>
            <a:xfrm>
              <a:off x="6621128" y="3375796"/>
              <a:ext cx="283784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6" name="组合 175"/>
            <p:cNvGrpSpPr/>
            <p:nvPr/>
          </p:nvGrpSpPr>
          <p:grpSpPr>
            <a:xfrm>
              <a:off x="8703280" y="2729757"/>
              <a:ext cx="608360" cy="646039"/>
              <a:chOff x="7218363" y="957263"/>
              <a:chExt cx="701637" cy="655637"/>
            </a:xfrm>
            <a:solidFill>
              <a:srgbClr val="C00000"/>
            </a:solidFill>
          </p:grpSpPr>
          <p:sp>
            <p:nvSpPr>
              <p:cNvPr id="179" name="Freeform 196"/>
              <p:cNvSpPr>
                <a:spLocks/>
              </p:cNvSpPr>
              <p:nvPr/>
            </p:nvSpPr>
            <p:spPr bwMode="auto">
              <a:xfrm>
                <a:off x="7546031" y="1172255"/>
                <a:ext cx="21191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0" name="Freeform 197"/>
              <p:cNvSpPr>
                <a:spLocks/>
              </p:cNvSpPr>
              <p:nvPr/>
            </p:nvSpPr>
            <p:spPr bwMode="auto">
              <a:xfrm>
                <a:off x="7367950" y="1172255"/>
                <a:ext cx="21369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1" name="Freeform 198"/>
              <p:cNvSpPr>
                <a:spLocks/>
              </p:cNvSpPr>
              <p:nvPr/>
            </p:nvSpPr>
            <p:spPr bwMode="auto">
              <a:xfrm>
                <a:off x="7519318" y="1101183"/>
                <a:ext cx="87260" cy="87064"/>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2" name="Freeform 199"/>
              <p:cNvSpPr>
                <a:spLocks/>
              </p:cNvSpPr>
              <p:nvPr/>
            </p:nvSpPr>
            <p:spPr bwMode="auto">
              <a:xfrm>
                <a:off x="7218363" y="957263"/>
                <a:ext cx="110410" cy="373127"/>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3" name="Freeform 200"/>
              <p:cNvSpPr>
                <a:spLocks/>
              </p:cNvSpPr>
              <p:nvPr/>
            </p:nvSpPr>
            <p:spPr bwMode="auto">
              <a:xfrm>
                <a:off x="7309183" y="1005236"/>
                <a:ext cx="89040" cy="27718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4" name="Freeform 201"/>
              <p:cNvSpPr>
                <a:spLocks/>
              </p:cNvSpPr>
              <p:nvPr/>
            </p:nvSpPr>
            <p:spPr bwMode="auto">
              <a:xfrm>
                <a:off x="7398224" y="1049656"/>
                <a:ext cx="74794" cy="188340"/>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5" name="Freeform 202"/>
              <p:cNvSpPr>
                <a:spLocks/>
              </p:cNvSpPr>
              <p:nvPr/>
            </p:nvSpPr>
            <p:spPr bwMode="auto">
              <a:xfrm>
                <a:off x="7809590" y="957263"/>
                <a:ext cx="110410" cy="373127"/>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6" name="Freeform 203"/>
              <p:cNvSpPr>
                <a:spLocks/>
              </p:cNvSpPr>
              <p:nvPr/>
            </p:nvSpPr>
            <p:spPr bwMode="auto">
              <a:xfrm>
                <a:off x="7740138" y="1005236"/>
                <a:ext cx="89040" cy="27718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7" name="Freeform 204"/>
              <p:cNvSpPr>
                <a:spLocks/>
              </p:cNvSpPr>
              <p:nvPr/>
            </p:nvSpPr>
            <p:spPr bwMode="auto">
              <a:xfrm>
                <a:off x="7665344" y="1049656"/>
                <a:ext cx="74794" cy="188340"/>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8" name="Freeform 205"/>
              <p:cNvSpPr>
                <a:spLocks/>
              </p:cNvSpPr>
              <p:nvPr/>
            </p:nvSpPr>
            <p:spPr bwMode="auto">
              <a:xfrm>
                <a:off x="7471237" y="1349934"/>
                <a:ext cx="183423" cy="31982"/>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89" name="Freeform 206"/>
              <p:cNvSpPr>
                <a:spLocks/>
              </p:cNvSpPr>
              <p:nvPr/>
            </p:nvSpPr>
            <p:spPr bwMode="auto">
              <a:xfrm>
                <a:off x="7603016" y="1504516"/>
                <a:ext cx="119314" cy="31982"/>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0" name="Freeform 207"/>
              <p:cNvSpPr>
                <a:spLocks/>
              </p:cNvSpPr>
              <p:nvPr/>
            </p:nvSpPr>
            <p:spPr bwMode="auto">
              <a:xfrm>
                <a:off x="7403567" y="1504516"/>
                <a:ext cx="131779" cy="31982"/>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1" name="Freeform 208"/>
              <p:cNvSpPr>
                <a:spLocks/>
              </p:cNvSpPr>
              <p:nvPr/>
            </p:nvSpPr>
            <p:spPr bwMode="auto">
              <a:xfrm>
                <a:off x="7480140"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192" name="Freeform 209"/>
              <p:cNvSpPr>
                <a:spLocks/>
              </p:cNvSpPr>
              <p:nvPr/>
            </p:nvSpPr>
            <p:spPr bwMode="auto">
              <a:xfrm>
                <a:off x="7579865"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grpSp>
        <p:cxnSp>
          <p:nvCxnSpPr>
            <p:cNvPr id="177" name="直接箭头连接符 176"/>
            <p:cNvCxnSpPr/>
            <p:nvPr/>
          </p:nvCxnSpPr>
          <p:spPr>
            <a:xfrm flipV="1">
              <a:off x="7371583" y="2581866"/>
              <a:ext cx="454157" cy="25561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直接箭头连接符 177"/>
            <p:cNvCxnSpPr/>
            <p:nvPr/>
          </p:nvCxnSpPr>
          <p:spPr>
            <a:xfrm>
              <a:off x="8305880" y="2582962"/>
              <a:ext cx="376131" cy="191074"/>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207" name="矩形 206">
            <a:extLst>
              <a:ext uri="{FF2B5EF4-FFF2-40B4-BE49-F238E27FC236}">
                <a16:creationId xmlns:a16="http://schemas.microsoft.com/office/drawing/2014/main" xmlns="" id="{08498621-0535-4B50-A690-F0B4101E77FA}"/>
              </a:ext>
            </a:extLst>
          </p:cNvPr>
          <p:cNvSpPr/>
          <p:nvPr/>
        </p:nvSpPr>
        <p:spPr>
          <a:xfrm>
            <a:off x="6185691" y="5505116"/>
            <a:ext cx="5373313" cy="679374"/>
          </a:xfrm>
          <a:prstGeom prst="rect">
            <a:avLst/>
          </a:prstGeom>
          <a:solidFill>
            <a:srgbClr val="C00000"/>
          </a:solidFill>
        </p:spPr>
        <p:txBody>
          <a:bodyPr wrap="square" anchor="ctr">
            <a:noAutofit/>
          </a:bodyPr>
          <a:lstStyle/>
          <a:p>
            <a:pPr defTabSz="914400" fontAlgn="base">
              <a:spcBef>
                <a:spcPct val="0"/>
              </a:spcBef>
              <a:spcAft>
                <a:spcPct val="0"/>
              </a:spcAft>
            </a:pPr>
            <a:r>
              <a:rPr lang="en-US" altLang="zh-CN" sz="1400" dirty="0">
                <a:solidFill>
                  <a:srgbClr val="FFFFFF"/>
                </a:solidFill>
                <a:latin typeface="Calibri" panose="020F0502020204030204"/>
                <a:ea typeface="微软雅黑" panose="020B0503020204020204" pitchFamily="34" charset="-122"/>
              </a:rPr>
              <a:t>Network-based Integrated Sensing and Communications, study and specify signaling interactions between RAN and CN to support new sensing service</a:t>
            </a:r>
          </a:p>
        </p:txBody>
      </p:sp>
      <p:grpSp>
        <p:nvGrpSpPr>
          <p:cNvPr id="209" name="组合 97">
            <a:extLst>
              <a:ext uri="{FF2B5EF4-FFF2-40B4-BE49-F238E27FC236}">
                <a16:creationId xmlns:a16="http://schemas.microsoft.com/office/drawing/2014/main" xmlns="" id="{74284F28-09A3-4965-BADA-E205EFA2B605}"/>
              </a:ext>
            </a:extLst>
          </p:cNvPr>
          <p:cNvGrpSpPr/>
          <p:nvPr/>
        </p:nvGrpSpPr>
        <p:grpSpPr>
          <a:xfrm flipH="1">
            <a:off x="7166883" y="4823074"/>
            <a:ext cx="370468" cy="413173"/>
            <a:chOff x="7218363" y="957263"/>
            <a:chExt cx="701637" cy="655637"/>
          </a:xfrm>
          <a:solidFill>
            <a:schemeClr val="bg1">
              <a:lumMod val="60000"/>
              <a:lumOff val="40000"/>
            </a:schemeClr>
          </a:solidFill>
        </p:grpSpPr>
        <p:sp>
          <p:nvSpPr>
            <p:cNvPr id="221" name="Freeform 196">
              <a:extLst>
                <a:ext uri="{FF2B5EF4-FFF2-40B4-BE49-F238E27FC236}">
                  <a16:creationId xmlns:a16="http://schemas.microsoft.com/office/drawing/2014/main" xmlns="" id="{146C2DB7-2E86-4C71-8C6F-3BBEE54C0A1F}"/>
                </a:ext>
              </a:extLst>
            </p:cNvPr>
            <p:cNvSpPr>
              <a:spLocks/>
            </p:cNvSpPr>
            <p:nvPr/>
          </p:nvSpPr>
          <p:spPr bwMode="auto">
            <a:xfrm>
              <a:off x="7546031" y="1172255"/>
              <a:ext cx="21191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2" name="Freeform 197">
              <a:extLst>
                <a:ext uri="{FF2B5EF4-FFF2-40B4-BE49-F238E27FC236}">
                  <a16:creationId xmlns:a16="http://schemas.microsoft.com/office/drawing/2014/main" xmlns="" id="{5DC8CE8D-30FB-4C72-B139-0A614358D417}"/>
                </a:ext>
              </a:extLst>
            </p:cNvPr>
            <p:cNvSpPr>
              <a:spLocks/>
            </p:cNvSpPr>
            <p:nvPr/>
          </p:nvSpPr>
          <p:spPr bwMode="auto">
            <a:xfrm>
              <a:off x="7367950" y="1172255"/>
              <a:ext cx="21369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3" name="Freeform 198">
              <a:extLst>
                <a:ext uri="{FF2B5EF4-FFF2-40B4-BE49-F238E27FC236}">
                  <a16:creationId xmlns:a16="http://schemas.microsoft.com/office/drawing/2014/main" xmlns="" id="{9FA19735-1C2A-4C00-8833-411AC18B698D}"/>
                </a:ext>
              </a:extLst>
            </p:cNvPr>
            <p:cNvSpPr>
              <a:spLocks/>
            </p:cNvSpPr>
            <p:nvPr/>
          </p:nvSpPr>
          <p:spPr bwMode="auto">
            <a:xfrm>
              <a:off x="7519318" y="1101183"/>
              <a:ext cx="87260" cy="87064"/>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4" name="Freeform 199">
              <a:extLst>
                <a:ext uri="{FF2B5EF4-FFF2-40B4-BE49-F238E27FC236}">
                  <a16:creationId xmlns:a16="http://schemas.microsoft.com/office/drawing/2014/main" xmlns="" id="{670669C9-0BF1-4224-8C31-9619E7B43790}"/>
                </a:ext>
              </a:extLst>
            </p:cNvPr>
            <p:cNvSpPr>
              <a:spLocks/>
            </p:cNvSpPr>
            <p:nvPr/>
          </p:nvSpPr>
          <p:spPr bwMode="auto">
            <a:xfrm>
              <a:off x="7218363" y="957263"/>
              <a:ext cx="110410" cy="373127"/>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5" name="Freeform 200">
              <a:extLst>
                <a:ext uri="{FF2B5EF4-FFF2-40B4-BE49-F238E27FC236}">
                  <a16:creationId xmlns:a16="http://schemas.microsoft.com/office/drawing/2014/main" xmlns="" id="{2654A94F-E5E1-4668-A493-3DCBEF599169}"/>
                </a:ext>
              </a:extLst>
            </p:cNvPr>
            <p:cNvSpPr>
              <a:spLocks/>
            </p:cNvSpPr>
            <p:nvPr/>
          </p:nvSpPr>
          <p:spPr bwMode="auto">
            <a:xfrm>
              <a:off x="7309183" y="1005236"/>
              <a:ext cx="89040" cy="27718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6" name="Freeform 201">
              <a:extLst>
                <a:ext uri="{FF2B5EF4-FFF2-40B4-BE49-F238E27FC236}">
                  <a16:creationId xmlns:a16="http://schemas.microsoft.com/office/drawing/2014/main" xmlns="" id="{115E2BE9-E307-4FDE-A340-CE555F2DF405}"/>
                </a:ext>
              </a:extLst>
            </p:cNvPr>
            <p:cNvSpPr>
              <a:spLocks/>
            </p:cNvSpPr>
            <p:nvPr/>
          </p:nvSpPr>
          <p:spPr bwMode="auto">
            <a:xfrm>
              <a:off x="7398224" y="1049656"/>
              <a:ext cx="74794" cy="188340"/>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7" name="Freeform 202">
              <a:extLst>
                <a:ext uri="{FF2B5EF4-FFF2-40B4-BE49-F238E27FC236}">
                  <a16:creationId xmlns:a16="http://schemas.microsoft.com/office/drawing/2014/main" xmlns="" id="{599AEEC7-EE30-4FAD-B521-601D1A2DBB5E}"/>
                </a:ext>
              </a:extLst>
            </p:cNvPr>
            <p:cNvSpPr>
              <a:spLocks/>
            </p:cNvSpPr>
            <p:nvPr/>
          </p:nvSpPr>
          <p:spPr bwMode="auto">
            <a:xfrm>
              <a:off x="7809590" y="957263"/>
              <a:ext cx="110410" cy="373127"/>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8" name="Freeform 203">
              <a:extLst>
                <a:ext uri="{FF2B5EF4-FFF2-40B4-BE49-F238E27FC236}">
                  <a16:creationId xmlns:a16="http://schemas.microsoft.com/office/drawing/2014/main" xmlns="" id="{21F24ABD-D565-4B2B-B099-FE3E4F729A39}"/>
                </a:ext>
              </a:extLst>
            </p:cNvPr>
            <p:cNvSpPr>
              <a:spLocks/>
            </p:cNvSpPr>
            <p:nvPr/>
          </p:nvSpPr>
          <p:spPr bwMode="auto">
            <a:xfrm>
              <a:off x="7740138" y="1005236"/>
              <a:ext cx="89040" cy="27718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29" name="Freeform 204">
              <a:extLst>
                <a:ext uri="{FF2B5EF4-FFF2-40B4-BE49-F238E27FC236}">
                  <a16:creationId xmlns:a16="http://schemas.microsoft.com/office/drawing/2014/main" xmlns="" id="{C7C263EF-8206-4321-BCCA-0B9A0591BF13}"/>
                </a:ext>
              </a:extLst>
            </p:cNvPr>
            <p:cNvSpPr>
              <a:spLocks/>
            </p:cNvSpPr>
            <p:nvPr/>
          </p:nvSpPr>
          <p:spPr bwMode="auto">
            <a:xfrm>
              <a:off x="7665344" y="1049656"/>
              <a:ext cx="74794" cy="188340"/>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30" name="Freeform 205">
              <a:extLst>
                <a:ext uri="{FF2B5EF4-FFF2-40B4-BE49-F238E27FC236}">
                  <a16:creationId xmlns:a16="http://schemas.microsoft.com/office/drawing/2014/main" xmlns="" id="{51FF5801-DB5C-455A-84F1-FA454F2FCDA9}"/>
                </a:ext>
              </a:extLst>
            </p:cNvPr>
            <p:cNvSpPr>
              <a:spLocks/>
            </p:cNvSpPr>
            <p:nvPr/>
          </p:nvSpPr>
          <p:spPr bwMode="auto">
            <a:xfrm>
              <a:off x="7471237" y="1349934"/>
              <a:ext cx="183423" cy="31982"/>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31" name="Freeform 206">
              <a:extLst>
                <a:ext uri="{FF2B5EF4-FFF2-40B4-BE49-F238E27FC236}">
                  <a16:creationId xmlns:a16="http://schemas.microsoft.com/office/drawing/2014/main" xmlns="" id="{A885D3A7-FF1B-4239-9813-1BAADD0A5504}"/>
                </a:ext>
              </a:extLst>
            </p:cNvPr>
            <p:cNvSpPr>
              <a:spLocks/>
            </p:cNvSpPr>
            <p:nvPr/>
          </p:nvSpPr>
          <p:spPr bwMode="auto">
            <a:xfrm>
              <a:off x="7603016" y="1504516"/>
              <a:ext cx="119314" cy="31982"/>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32" name="Freeform 207">
              <a:extLst>
                <a:ext uri="{FF2B5EF4-FFF2-40B4-BE49-F238E27FC236}">
                  <a16:creationId xmlns:a16="http://schemas.microsoft.com/office/drawing/2014/main" xmlns="" id="{BCA5C32F-64ED-4D94-98C6-339C9C2BE939}"/>
                </a:ext>
              </a:extLst>
            </p:cNvPr>
            <p:cNvSpPr>
              <a:spLocks/>
            </p:cNvSpPr>
            <p:nvPr/>
          </p:nvSpPr>
          <p:spPr bwMode="auto">
            <a:xfrm>
              <a:off x="7403567" y="1504516"/>
              <a:ext cx="131779" cy="31982"/>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33" name="Freeform 208">
              <a:extLst>
                <a:ext uri="{FF2B5EF4-FFF2-40B4-BE49-F238E27FC236}">
                  <a16:creationId xmlns:a16="http://schemas.microsoft.com/office/drawing/2014/main" xmlns="" id="{C413EEDB-1D55-461F-AA8A-0029456355E2}"/>
                </a:ext>
              </a:extLst>
            </p:cNvPr>
            <p:cNvSpPr>
              <a:spLocks/>
            </p:cNvSpPr>
            <p:nvPr/>
          </p:nvSpPr>
          <p:spPr bwMode="auto">
            <a:xfrm>
              <a:off x="7480140"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sp>
          <p:nvSpPr>
            <p:cNvPr id="234" name="Freeform 209">
              <a:extLst>
                <a:ext uri="{FF2B5EF4-FFF2-40B4-BE49-F238E27FC236}">
                  <a16:creationId xmlns:a16="http://schemas.microsoft.com/office/drawing/2014/main" xmlns="" id="{748F1E51-B5CB-4C25-897D-37281FE811BF}"/>
                </a:ext>
              </a:extLst>
            </p:cNvPr>
            <p:cNvSpPr>
              <a:spLocks/>
            </p:cNvSpPr>
            <p:nvPr/>
          </p:nvSpPr>
          <p:spPr bwMode="auto">
            <a:xfrm>
              <a:off x="7579865"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solidFill>
                  <a:srgbClr val="1D1D1A"/>
                </a:solidFill>
              </a:endParaRPr>
            </a:p>
          </p:txBody>
        </p:sp>
      </p:grpSp>
      <p:grpSp>
        <p:nvGrpSpPr>
          <p:cNvPr id="235" name="组合 234"/>
          <p:cNvGrpSpPr/>
          <p:nvPr/>
        </p:nvGrpSpPr>
        <p:grpSpPr>
          <a:xfrm>
            <a:off x="8512072" y="4876021"/>
            <a:ext cx="889097" cy="317505"/>
            <a:chOff x="6288355" y="2210852"/>
            <a:chExt cx="1548384" cy="539330"/>
          </a:xfrm>
        </p:grpSpPr>
        <p:pic>
          <p:nvPicPr>
            <p:cNvPr id="236" name="图片 2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88355" y="2210852"/>
              <a:ext cx="379536" cy="536545"/>
            </a:xfrm>
            <a:prstGeom prst="rect">
              <a:avLst/>
            </a:prstGeom>
            <a:ln>
              <a:solidFill>
                <a:schemeClr val="bg1">
                  <a:lumMod val="40000"/>
                  <a:lumOff val="60000"/>
                </a:schemeClr>
              </a:solidFill>
            </a:ln>
          </p:spPr>
        </p:pic>
        <p:pic>
          <p:nvPicPr>
            <p:cNvPr id="237" name="图片 2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41511" y="2213637"/>
              <a:ext cx="379536" cy="536545"/>
            </a:xfrm>
            <a:prstGeom prst="rect">
              <a:avLst/>
            </a:prstGeom>
            <a:ln>
              <a:solidFill>
                <a:schemeClr val="bg1">
                  <a:lumMod val="40000"/>
                  <a:lumOff val="60000"/>
                </a:schemeClr>
              </a:solidFill>
            </a:ln>
          </p:spPr>
        </p:pic>
        <p:pic>
          <p:nvPicPr>
            <p:cNvPr id="238" name="图片 2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57203" y="2210852"/>
              <a:ext cx="379536" cy="536545"/>
            </a:xfrm>
            <a:prstGeom prst="rect">
              <a:avLst/>
            </a:prstGeom>
            <a:ln>
              <a:solidFill>
                <a:schemeClr val="bg1">
                  <a:lumMod val="40000"/>
                  <a:lumOff val="60000"/>
                </a:schemeClr>
              </a:solidFill>
            </a:ln>
          </p:spPr>
        </p:pic>
        <p:sp>
          <p:nvSpPr>
            <p:cNvPr id="239" name="文本框 133">
              <a:extLst>
                <a:ext uri="{FF2B5EF4-FFF2-40B4-BE49-F238E27FC236}">
                  <a16:creationId xmlns:a16="http://schemas.microsoft.com/office/drawing/2014/main" xmlns="" id="{93099AEA-0660-42A5-AC5D-7CB6659BB062}"/>
                </a:ext>
              </a:extLst>
            </p:cNvPr>
            <p:cNvSpPr txBox="1"/>
            <p:nvPr/>
          </p:nvSpPr>
          <p:spPr>
            <a:xfrm>
              <a:off x="7147309" y="2297450"/>
              <a:ext cx="290464" cy="276999"/>
            </a:xfrm>
            <a:prstGeom prst="rect">
              <a:avLst/>
            </a:prstGeom>
            <a:noFill/>
          </p:spPr>
          <p:txBody>
            <a:bodyPr wrap="none" rtlCol="0">
              <a:spAutoFit/>
            </a:bodyPr>
            <a:lstStyle/>
            <a:p>
              <a:pPr algn="ctr"/>
              <a:r>
                <a:rPr lang="en-US" altLang="zh-CN"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a:t>
              </a:r>
              <a:endParaRPr lang="zh-CN" altLang="en-US" sz="120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p:txBody>
        </p:sp>
      </p:grpSp>
      <p:sp>
        <p:nvSpPr>
          <p:cNvPr id="240" name="文本框 239">
            <a:extLst>
              <a:ext uri="{FF2B5EF4-FFF2-40B4-BE49-F238E27FC236}">
                <a16:creationId xmlns:a16="http://schemas.microsoft.com/office/drawing/2014/main" xmlns="" id="{F0252D8B-5684-483C-929A-69C686BE99C3}"/>
              </a:ext>
            </a:extLst>
          </p:cNvPr>
          <p:cNvSpPr txBox="1"/>
          <p:nvPr/>
        </p:nvSpPr>
        <p:spPr>
          <a:xfrm>
            <a:off x="7667910" y="4690824"/>
            <a:ext cx="752770" cy="646331"/>
          </a:xfrm>
          <a:prstGeom prst="rect">
            <a:avLst/>
          </a:prstGeom>
          <a:noFill/>
        </p:spPr>
        <p:txBody>
          <a:bodyPr wrap="none" rtlCol="0">
            <a:spAutoFit/>
          </a:bodyPr>
          <a:lstStyle/>
          <a:p>
            <a:pPr algn="ctr">
              <a:lnSpc>
                <a:spcPct val="150000"/>
              </a:lnSpc>
            </a:pPr>
            <a:r>
              <a:rPr lang="en-US" altLang="zh-CN" sz="1200" b="1" dirty="0">
                <a:solidFill>
                  <a:srgbClr val="C00000"/>
                </a:solidFill>
                <a:latin typeface="Calibri" panose="020F0502020204030204" pitchFamily="34" charset="0"/>
                <a:ea typeface="Microsoft YaHei" panose="020B0503020204020204" pitchFamily="34" charset="-122"/>
                <a:cs typeface="Calibri" panose="020F0502020204030204" pitchFamily="34" charset="0"/>
              </a:rPr>
              <a:t>RAN-CN </a:t>
            </a:r>
          </a:p>
          <a:p>
            <a:pPr algn="ctr">
              <a:lnSpc>
                <a:spcPct val="150000"/>
              </a:lnSpc>
            </a:pPr>
            <a:r>
              <a:rPr lang="en-US" altLang="zh-CN" sz="1200" b="1" dirty="0">
                <a:solidFill>
                  <a:srgbClr val="C00000"/>
                </a:solidFill>
                <a:latin typeface="Calibri" panose="020F0502020204030204" pitchFamily="34" charset="0"/>
                <a:ea typeface="Microsoft YaHei" panose="020B0503020204020204" pitchFamily="34" charset="-122"/>
                <a:cs typeface="Calibri" panose="020F0502020204030204" pitchFamily="34" charset="0"/>
              </a:rPr>
              <a:t>Interface</a:t>
            </a:r>
            <a:endParaRPr lang="zh-CN" altLang="en-US" sz="1200" b="1" dirty="0">
              <a:solidFill>
                <a:srgbClr val="C00000"/>
              </a:solidFill>
              <a:latin typeface="Calibri" panose="020F0502020204030204" pitchFamily="34" charset="0"/>
              <a:ea typeface="Microsoft YaHei" panose="020B0503020204020204" pitchFamily="34" charset="-122"/>
              <a:cs typeface="Calibri" panose="020F0502020204030204" pitchFamily="34" charset="0"/>
            </a:endParaRPr>
          </a:p>
        </p:txBody>
      </p:sp>
      <p:cxnSp>
        <p:nvCxnSpPr>
          <p:cNvPr id="241" name="直接连接符 240"/>
          <p:cNvCxnSpPr/>
          <p:nvPr/>
        </p:nvCxnSpPr>
        <p:spPr>
          <a:xfrm flipV="1">
            <a:off x="9497625" y="5018722"/>
            <a:ext cx="587572" cy="1"/>
          </a:xfrm>
          <a:prstGeom prst="line">
            <a:avLst/>
          </a:prstGeom>
          <a:ln w="222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7667910" y="5035727"/>
            <a:ext cx="752770" cy="0"/>
          </a:xfrm>
          <a:prstGeom prst="line">
            <a:avLst/>
          </a:prstGeom>
          <a:ln w="222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7" name="文本框 246">
            <a:extLst>
              <a:ext uri="{FF2B5EF4-FFF2-40B4-BE49-F238E27FC236}">
                <a16:creationId xmlns:a16="http://schemas.microsoft.com/office/drawing/2014/main" xmlns="" id="{F0252D8B-5684-483C-929A-69C686BE99C3}"/>
              </a:ext>
            </a:extLst>
          </p:cNvPr>
          <p:cNvSpPr txBox="1"/>
          <p:nvPr/>
        </p:nvSpPr>
        <p:spPr>
          <a:xfrm>
            <a:off x="7117870" y="4488037"/>
            <a:ext cx="465191" cy="340734"/>
          </a:xfrm>
          <a:prstGeom prst="rect">
            <a:avLst/>
          </a:prstGeom>
          <a:noFill/>
        </p:spPr>
        <p:txBody>
          <a:bodyPr wrap="none" rtlCol="0">
            <a:spAutoFit/>
          </a:bodyPr>
          <a:lstStyle/>
          <a:p>
            <a:pPr algn="ctr">
              <a:lnSpc>
                <a:spcPct val="150000"/>
              </a:lnSpc>
            </a:pPr>
            <a:r>
              <a:rPr lang="en-US" altLang="zh-CN" sz="1200" b="1" dirty="0">
                <a:latin typeface="Calibri" panose="020F0502020204030204" pitchFamily="34" charset="0"/>
                <a:ea typeface="Microsoft YaHei" panose="020B0503020204020204" pitchFamily="34" charset="-122"/>
                <a:cs typeface="Calibri" panose="020F0502020204030204" pitchFamily="34" charset="0"/>
              </a:rPr>
              <a:t>RAN</a:t>
            </a:r>
            <a:endParaRPr lang="zh-CN" altLang="en-US" sz="1200" b="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248" name="文本框 247">
            <a:extLst>
              <a:ext uri="{FF2B5EF4-FFF2-40B4-BE49-F238E27FC236}">
                <a16:creationId xmlns:a16="http://schemas.microsoft.com/office/drawing/2014/main" xmlns="" id="{F0252D8B-5684-483C-929A-69C686BE99C3}"/>
              </a:ext>
            </a:extLst>
          </p:cNvPr>
          <p:cNvSpPr txBox="1"/>
          <p:nvPr/>
        </p:nvSpPr>
        <p:spPr>
          <a:xfrm>
            <a:off x="8684915" y="4494767"/>
            <a:ext cx="442750" cy="369332"/>
          </a:xfrm>
          <a:prstGeom prst="rect">
            <a:avLst/>
          </a:prstGeom>
          <a:noFill/>
        </p:spPr>
        <p:txBody>
          <a:bodyPr wrap="none" rtlCol="0">
            <a:spAutoFit/>
          </a:bodyPr>
          <a:lstStyle/>
          <a:p>
            <a:pPr algn="ctr">
              <a:lnSpc>
                <a:spcPct val="150000"/>
              </a:lnSpc>
            </a:pPr>
            <a:r>
              <a:rPr lang="en-US" altLang="zh-CN" sz="1200" b="1" dirty="0">
                <a:latin typeface="Calibri" panose="020F0502020204030204" pitchFamily="34" charset="0"/>
                <a:ea typeface="Microsoft YaHei" panose="020B0503020204020204" pitchFamily="34" charset="-122"/>
                <a:cs typeface="Calibri" panose="020F0502020204030204" pitchFamily="34" charset="0"/>
              </a:rPr>
              <a:t>5GC</a:t>
            </a:r>
            <a:endParaRPr lang="zh-CN" altLang="en-US" sz="1200" b="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249" name="文本框 248">
            <a:extLst>
              <a:ext uri="{FF2B5EF4-FFF2-40B4-BE49-F238E27FC236}">
                <a16:creationId xmlns:a16="http://schemas.microsoft.com/office/drawing/2014/main" xmlns="" id="{F0252D8B-5684-483C-929A-69C686BE99C3}"/>
              </a:ext>
            </a:extLst>
          </p:cNvPr>
          <p:cNvSpPr txBox="1"/>
          <p:nvPr/>
        </p:nvSpPr>
        <p:spPr>
          <a:xfrm>
            <a:off x="10145085" y="4514418"/>
            <a:ext cx="441146" cy="369332"/>
          </a:xfrm>
          <a:prstGeom prst="rect">
            <a:avLst/>
          </a:prstGeom>
          <a:noFill/>
        </p:spPr>
        <p:txBody>
          <a:bodyPr wrap="none" rtlCol="0">
            <a:spAutoFit/>
          </a:bodyPr>
          <a:lstStyle/>
          <a:p>
            <a:pPr algn="ctr">
              <a:lnSpc>
                <a:spcPct val="150000"/>
              </a:lnSpc>
            </a:pPr>
            <a:r>
              <a:rPr lang="en-US" altLang="zh-CN" sz="1200" b="1" dirty="0">
                <a:latin typeface="Calibri" panose="020F0502020204030204" pitchFamily="34" charset="0"/>
                <a:ea typeface="Microsoft YaHei" panose="020B0503020204020204" pitchFamily="34" charset="-122"/>
                <a:cs typeface="Calibri" panose="020F0502020204030204" pitchFamily="34" charset="0"/>
              </a:rPr>
              <a:t>APP</a:t>
            </a:r>
            <a:endParaRPr lang="zh-CN" altLang="en-US" sz="1200" b="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136" name="圆角矩形 16">
            <a:extLst>
              <a:ext uri="{FF2B5EF4-FFF2-40B4-BE49-F238E27FC236}">
                <a16:creationId xmlns:a16="http://schemas.microsoft.com/office/drawing/2014/main" xmlns="" id="{01839D35-2349-47C7-810A-B3A8B95A3F3D}"/>
              </a:ext>
            </a:extLst>
          </p:cNvPr>
          <p:cNvSpPr/>
          <p:nvPr/>
        </p:nvSpPr>
        <p:spPr>
          <a:xfrm>
            <a:off x="512530" y="987589"/>
            <a:ext cx="5375285"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137" name="圆角矩形 16">
            <a:extLst>
              <a:ext uri="{FF2B5EF4-FFF2-40B4-BE49-F238E27FC236}">
                <a16:creationId xmlns:a16="http://schemas.microsoft.com/office/drawing/2014/main" xmlns="" id="{8E4A1343-ABEF-4C67-95BD-47C0ACC3B0DA}"/>
              </a:ext>
            </a:extLst>
          </p:cNvPr>
          <p:cNvSpPr/>
          <p:nvPr/>
        </p:nvSpPr>
        <p:spPr>
          <a:xfrm>
            <a:off x="6117376" y="982414"/>
            <a:ext cx="5474751" cy="5272624"/>
          </a:xfrm>
          <a:prstGeom prst="roundRect">
            <a:avLst>
              <a:gd name="adj" fmla="val 2500"/>
            </a:avLst>
          </a:prstGeom>
          <a:noFill/>
          <a:ln w="19050" cap="flat" cmpd="sng" algn="ctr">
            <a:solidFill>
              <a:srgbClr val="666666">
                <a:lumMod val="40000"/>
                <a:lumOff val="6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Arial" panose="020B0604020202020204" pitchFamily="34" charset="0"/>
            </a:endParaRPr>
          </a:p>
        </p:txBody>
      </p:sp>
      <p:sp>
        <p:nvSpPr>
          <p:cNvPr id="6" name="矩形 5"/>
          <p:cNvSpPr/>
          <p:nvPr/>
        </p:nvSpPr>
        <p:spPr>
          <a:xfrm>
            <a:off x="1799990" y="812639"/>
            <a:ext cx="3005951" cy="338554"/>
          </a:xfrm>
          <a:prstGeom prst="rect">
            <a:avLst/>
          </a:prstGeom>
          <a:solidFill>
            <a:srgbClr val="FFFFFF"/>
          </a:solidFill>
        </p:spPr>
        <p:txBody>
          <a:bodyPr wrap="square" rtlCol="0">
            <a:spAutoFit/>
          </a:bodyPr>
          <a:lstStyle/>
          <a:p>
            <a:pPr algn="ctr" defTabSz="1218565" fontAlgn="base">
              <a:spcBef>
                <a:spcPct val="0"/>
              </a:spcBef>
              <a:spcAft>
                <a:spcPct val="0"/>
              </a:spcAft>
            </a:pPr>
            <a:r>
              <a:rPr lang="en-US" altLang="zh-CN" sz="1600" b="1" kern="0" dirty="0">
                <a:solidFill>
                  <a:srgbClr val="C00000"/>
                </a:solidFill>
                <a:latin typeface="Arial" panose="020B0604020202020204"/>
                <a:ea typeface="微软雅黑"/>
                <a:cs typeface="Arial" panose="020B0604020202020204" pitchFamily="34" charset="0"/>
              </a:rPr>
              <a:t>Motivation and Prioritization </a:t>
            </a:r>
            <a:endParaRPr lang="zh-CN" altLang="en-US" sz="1600" b="1" kern="0" dirty="0">
              <a:solidFill>
                <a:srgbClr val="C00000"/>
              </a:solidFill>
              <a:latin typeface="Arial" panose="020B0604020202020204"/>
              <a:ea typeface="微软雅黑"/>
              <a:cs typeface="Arial" panose="020B0604020202020204" pitchFamily="34" charset="0"/>
            </a:endParaRPr>
          </a:p>
        </p:txBody>
      </p:sp>
      <p:sp>
        <p:nvSpPr>
          <p:cNvPr id="7" name="矩形 6"/>
          <p:cNvSpPr/>
          <p:nvPr/>
        </p:nvSpPr>
        <p:spPr>
          <a:xfrm>
            <a:off x="7523905" y="813137"/>
            <a:ext cx="2659703" cy="338554"/>
          </a:xfrm>
          <a:prstGeom prst="rect">
            <a:avLst/>
          </a:prstGeom>
          <a:solidFill>
            <a:srgbClr val="FFFFFF"/>
          </a:solidFill>
        </p:spPr>
        <p:txBody>
          <a:bodyPr wrap="square" rtlCol="0">
            <a:spAutoFit/>
          </a:bodyPr>
          <a:lstStyle/>
          <a:p>
            <a:pPr algn="ctr" defTabSz="1218565" fontAlgn="base">
              <a:spcBef>
                <a:spcPct val="0"/>
              </a:spcBef>
              <a:spcAft>
                <a:spcPct val="0"/>
              </a:spcAft>
            </a:pPr>
            <a:r>
              <a:rPr lang="en-US" altLang="zh-CN" sz="1600" b="1" kern="0" dirty="0">
                <a:solidFill>
                  <a:srgbClr val="C00000"/>
                </a:solidFill>
                <a:latin typeface="Arial" panose="020B0604020202020204"/>
                <a:ea typeface="微软雅黑"/>
                <a:cs typeface="Arial" panose="020B0604020202020204" pitchFamily="34" charset="0"/>
              </a:rPr>
              <a:t>Verification and Proposal</a:t>
            </a:r>
            <a:endParaRPr lang="zh-CN" altLang="en-US" sz="1600" b="1" kern="0" dirty="0">
              <a:solidFill>
                <a:srgbClr val="C00000"/>
              </a:solidFill>
              <a:latin typeface="Arial" panose="020B0604020202020204"/>
              <a:ea typeface="微软雅黑"/>
              <a:cs typeface="Arial" panose="020B0604020202020204" pitchFamily="34" charset="0"/>
            </a:endParaRPr>
          </a:p>
        </p:txBody>
      </p:sp>
    </p:spTree>
    <p:extLst>
      <p:ext uri="{BB962C8B-B14F-4D97-AF65-F5344CB8AC3E}">
        <p14:creationId xmlns:p14="http://schemas.microsoft.com/office/powerpoint/2010/main" val="3829111711"/>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3.xml><?xml version="1.0" encoding="utf-8"?>
<a:theme xmlns:a="http://schemas.openxmlformats.org/drawingml/2006/main" name="14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vert="horz" wrap="square" lIns="80142" tIns="40070" rIns="80142" bIns="40070" numCol="1" anchor="t" anchorCtr="0" compatLnSpc="1">
        <a:prstTxWarp prst="textNoShape">
          <a:avLst/>
        </a:prstTxWarp>
      </a:bodyPr>
      <a:lstStyle>
        <a:defPPr marR="0" algn="l" defTabSz="914400" rtl="0" eaLnBrk="0" fontAlgn="base" latinLnBrk="0" hangingPunct="0">
          <a:lnSpc>
            <a:spcPct val="140000"/>
          </a:lnSpc>
          <a:spcBef>
            <a:spcPct val="0"/>
          </a:spcBef>
          <a:spcAft>
            <a:spcPct val="0"/>
          </a:spcAft>
          <a:buClrTx/>
          <a:buSzPct val="100000"/>
          <a:buFont typeface="Wingdings" panose="05000000000000000000" pitchFamily="2" charset="2"/>
          <a:buChar char="u"/>
          <a:tabLst/>
          <a:defRPr kumimoji="0" sz="1999"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13257</TotalTime>
  <Words>5766</Words>
  <Application>Microsoft Office PowerPoint</Application>
  <PresentationFormat>Custom</PresentationFormat>
  <Paragraphs>752</Paragraphs>
  <Slides>27</Slides>
  <Notes>4</Notes>
  <HiddenSlides>0</HiddenSlides>
  <MMClips>0</MMClips>
  <ScaleCrop>false</ScaleCrop>
  <HeadingPairs>
    <vt:vector size="6" baseType="variant">
      <vt:variant>
        <vt:lpstr>Fonts Used</vt:lpstr>
      </vt:variant>
      <vt:variant>
        <vt:i4>17</vt:i4>
      </vt:variant>
      <vt:variant>
        <vt:lpstr>Theme</vt:lpstr>
      </vt:variant>
      <vt:variant>
        <vt:i4>3</vt:i4>
      </vt:variant>
      <vt:variant>
        <vt:lpstr>Slide Titles</vt:lpstr>
      </vt:variant>
      <vt:variant>
        <vt:i4>27</vt:i4>
      </vt:variant>
    </vt:vector>
  </HeadingPairs>
  <TitlesOfParts>
    <vt:vector size="47" baseType="lpstr">
      <vt:lpstr>.AppleSystemUIFont</vt:lpstr>
      <vt:lpstr>等线</vt:lpstr>
      <vt:lpstr>Meiryo UI</vt:lpstr>
      <vt:lpstr>微软雅黑</vt:lpstr>
      <vt:lpstr>微软雅黑</vt:lpstr>
      <vt:lpstr>MS Mincho</vt:lpstr>
      <vt:lpstr>黑体</vt:lpstr>
      <vt:lpstr>宋体</vt:lpstr>
      <vt:lpstr>宋体</vt:lpstr>
      <vt:lpstr>华文细黑</vt:lpstr>
      <vt:lpstr>方正兰亭黑简体</vt:lpstr>
      <vt:lpstr>Arial</vt:lpstr>
      <vt:lpstr>Calibri</vt:lpstr>
      <vt:lpstr>Segoe UI Black</vt:lpstr>
      <vt:lpstr>Times New Roman</vt:lpstr>
      <vt:lpstr>Verdana</vt:lpstr>
      <vt:lpstr>Wingdings</vt:lpstr>
      <vt:lpstr>封面页_图片版 </vt:lpstr>
      <vt:lpstr>1_封面页_图片版 </vt:lpstr>
      <vt:lpstr>14_Custom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huangzonghao</dc:creator>
  <cp:lastModifiedBy>Huawei</cp:lastModifiedBy>
  <cp:revision>427</cp:revision>
  <dcterms:created xsi:type="dcterms:W3CDTF">2020-08-28T08:44:19Z</dcterms:created>
  <dcterms:modified xsi:type="dcterms:W3CDTF">2023-05-31T12:47:39Z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(3)3NPN/2mx5ao7uAgIFmRh48dnVU1Psl1NpDejSR9F8RZErglJ6Zq43+qoAoANqq44PxpCNPWB
IkhJcXXwDo8a1BiuJMQjRylIKlVpKpVyQVUS33mSkObVaGr86yHTCIMVckgnOfsFFE/4wvZy
+xLiZ5OJ2rIuLy90uu+nE3YrQ0Rss/lWXMXneuhwgjFzPLSTYeDUstlezYKh6iCEX4kD5ME8
tjyjD6iC5IwjfGi21N</vt:lpwstr>
  </property>
  <property fmtid="{D5CDD505-2E9C-101B-9397-08002B2CF9AE}" pid="3" name="_2015_ms_pID_7253431">
    <vt:lpwstr>8xdgkZ6DMCRlCm5D9PGCgXYgsvwmKQBrk28JYFFaNmD7MyIJ/D8Jhf
l3izJG+aNYfjrATZ6Yhc3CAmKVst6nMGPmkJLEnrTSr5CoUybPJW5+bjEYDHSr+C3DVBgfDw
UmnsTuswetq5CSJVk10MfunPDqSu/Perq6Ply4n+SfGqmlrCvj52qI8SEUPKYg8axXbieFOz
QO+LcQohxlTbcdjtADTj3iDqWb9fwacqvlWe</vt:lpwstr>
  </property>
  <property fmtid="{D5CDD505-2E9C-101B-9397-08002B2CF9AE}" pid="4" name="_2015_ms_pID_7253432">
    <vt:lpwstr>KQ==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1685503982</vt:lpwstr>
  </property>
</Properties>
</file>