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Lst>
  <p:notesMasterIdLst>
    <p:notesMasterId r:id="rId21"/>
  </p:notesMasterIdLst>
  <p:sldIdLst>
    <p:sldId id="256" r:id="rId3"/>
    <p:sldId id="431" r:id="rId4"/>
    <p:sldId id="433" r:id="rId5"/>
    <p:sldId id="434" r:id="rId6"/>
    <p:sldId id="435" r:id="rId7"/>
    <p:sldId id="436" r:id="rId8"/>
    <p:sldId id="437" r:id="rId9"/>
    <p:sldId id="438" r:id="rId10"/>
    <p:sldId id="439" r:id="rId11"/>
    <p:sldId id="440" r:id="rId12"/>
    <p:sldId id="441" r:id="rId13"/>
    <p:sldId id="442" r:id="rId14"/>
    <p:sldId id="443" r:id="rId15"/>
    <p:sldId id="449" r:id="rId16"/>
    <p:sldId id="457" r:id="rId17"/>
    <p:sldId id="456" r:id="rId18"/>
    <p:sldId id="472" r:id="rId19"/>
    <p:sldId id="269" r:id="rId20"/>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431"/>
            <p14:sldId id="433"/>
            <p14:sldId id="434"/>
            <p14:sldId id="435"/>
            <p14:sldId id="436"/>
            <p14:sldId id="437"/>
            <p14:sldId id="438"/>
            <p14:sldId id="439"/>
            <p14:sldId id="440"/>
            <p14:sldId id="441"/>
            <p14:sldId id="442"/>
            <p14:sldId id="443"/>
            <p14:sldId id="449"/>
            <p14:sldId id="457"/>
            <p14:sldId id="456"/>
            <p14:sldId id="472"/>
            <p14:sldId id="269"/>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PPO(Zhongda)" initials="OP"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46A38"/>
    <a:srgbClr val="5E5E5E"/>
    <a:srgbClr val="2DC84D"/>
    <a:srgbClr val="FFFFFF"/>
    <a:srgbClr val="CAC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767" autoAdjust="0"/>
    <p:restoredTop sz="96706" autoAdjust="0"/>
  </p:normalViewPr>
  <p:slideViewPr>
    <p:cSldViewPr snapToGrid="0" snapToObjects="1">
      <p:cViewPr varScale="1">
        <p:scale>
          <a:sx n="28" d="100"/>
          <a:sy n="28" d="100"/>
        </p:scale>
        <p:origin x="18" y="14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oleObject" Target="&#24037;&#20316;&#31807;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0" i="0" u="none" strike="noStrike" kern="1200" spc="0" baseline="0">
                <a:solidFill>
                  <a:schemeClr val="tx1">
                    <a:lumMod val="65000"/>
                    <a:lumOff val="35000"/>
                  </a:schemeClr>
                </a:solidFill>
                <a:latin typeface="+mn-lt"/>
                <a:ea typeface="+mn-ea"/>
                <a:cs typeface="+mn-cs"/>
              </a:defRPr>
            </a:pPr>
            <a:r>
              <a:rPr lang="en-US" altLang="zh-CN" sz="2800" dirty="0">
                <a:latin typeface="OPPO Sans Bold Italic" panose="00000800000000000000" pitchFamily="2" charset="0"/>
                <a:ea typeface="OPPO Sans Bold Italic" panose="00000800000000000000" pitchFamily="2" charset="0"/>
              </a:rPr>
              <a:t>Cost Reduction</a:t>
            </a:r>
            <a:endParaRPr lang="zh-CN" altLang="en-US" sz="2800" dirty="0">
              <a:latin typeface="OPPO Sans Bold Italic" panose="00000800000000000000" pitchFamily="2" charset="0"/>
            </a:endParaRPr>
          </a:p>
        </c:rich>
      </c:tx>
      <c:layout>
        <c:manualLayout>
          <c:xMode val="edge"/>
          <c:yMode val="edge"/>
          <c:x val="0.43527043332284127"/>
          <c:y val="0.11123824052885838"/>
        </c:manualLayout>
      </c:layout>
      <c:overlay val="0"/>
      <c:spPr>
        <a:noFill/>
        <a:ln>
          <a:noFill/>
        </a:ln>
        <a:effectLst/>
      </c:spPr>
      <c:txPr>
        <a:bodyPr rot="0" spcFirstLastPara="1" vertOverflow="ellipsis" vert="horz" wrap="square" anchor="ctr" anchorCtr="1"/>
        <a:lstStyle/>
        <a:p>
          <a:pPr>
            <a:defRPr sz="28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2.607291829314537E-2"/>
          <c:y val="7.6595474192728205E-2"/>
          <c:w val="0.96343500322610764"/>
          <c:h val="0.79170870946623662"/>
        </c:manualLayout>
      </c:layout>
      <c:barChart>
        <c:barDir val="col"/>
        <c:grouping val="clustered"/>
        <c:varyColors val="0"/>
        <c:ser>
          <c:idx val="0"/>
          <c:order val="0"/>
          <c:spPr>
            <a:solidFill>
              <a:schemeClr val="accent1"/>
            </a:solidFill>
            <a:ln>
              <a:noFill/>
            </a:ln>
            <a:effectLst/>
          </c:spPr>
          <c:invertIfNegative val="0"/>
          <c:dPt>
            <c:idx val="7"/>
            <c:invertIfNegative val="0"/>
            <c:bubble3D val="0"/>
            <c:spPr>
              <a:solidFill>
                <a:srgbClr val="00B050"/>
              </a:solidFill>
              <a:ln>
                <a:noFill/>
              </a:ln>
              <a:effectLst/>
            </c:spPr>
            <c:extLst>
              <c:ext xmlns:c16="http://schemas.microsoft.com/office/drawing/2014/chart" uri="{C3380CC4-5D6E-409C-BE32-E72D297353CC}">
                <c16:uniqueId val="{00000001-402C-415C-83DD-C0D81ACA33E2}"/>
              </c:ext>
            </c:extLst>
          </c:dPt>
          <c:dLbls>
            <c:dLbl>
              <c:idx val="0"/>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02C-415C-83DD-C0D81ACA33E2}"/>
                </c:ext>
              </c:extLst>
            </c:dLbl>
            <c:dLbl>
              <c:idx val="1"/>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02C-415C-83DD-C0D81ACA33E2}"/>
                </c:ext>
              </c:extLst>
            </c:dLbl>
            <c:dLbl>
              <c:idx val="2"/>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02C-415C-83DD-C0D81ACA33E2}"/>
                </c:ext>
              </c:extLst>
            </c:dLbl>
            <c:dLbl>
              <c:idx val="3"/>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02C-415C-83DD-C0D81ACA33E2}"/>
                </c:ext>
              </c:extLst>
            </c:dLbl>
            <c:dLbl>
              <c:idx val="4"/>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402C-415C-83DD-C0D81ACA33E2}"/>
                </c:ext>
              </c:extLst>
            </c:dLbl>
            <c:dLbl>
              <c:idx val="5"/>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02C-415C-83DD-C0D81ACA33E2}"/>
                </c:ext>
              </c:extLst>
            </c:dLbl>
            <c:dLbl>
              <c:idx val="6"/>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402C-415C-83DD-C0D81ACA33E2}"/>
                </c:ext>
              </c:extLst>
            </c:dLbl>
            <c:dLbl>
              <c:idx val="7"/>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02C-415C-83DD-C0D81ACA33E2}"/>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Sheet1!$D$8:$D$15</c:f>
              <c:strCache>
                <c:ptCount val="8"/>
                <c:pt idx="0">
                  <c:v>Option 1: SL BW0</c:v>
                </c:pt>
                <c:pt idx="1">
                  <c:v>Option 2: SL BW1</c:v>
                </c:pt>
                <c:pt idx="2">
                  <c:v>Option 3: SL BW2</c:v>
                </c:pt>
                <c:pt idx="3">
                  <c:v>Option 4: 1 Rx/Tx antenna (instead of 2Rx/1TX)</c:v>
                </c:pt>
                <c:pt idx="4">
                  <c:v>Option 5: 16QAM (instead of 256QAM)</c:v>
                </c:pt>
                <c:pt idx="5">
                  <c:v>Option 6: SL BW0+1 Rx</c:v>
                </c:pt>
                <c:pt idx="6">
                  <c:v>Option 7: SL BW0+1 Rx + 16 QAM</c:v>
                </c:pt>
                <c:pt idx="7">
                  <c:v>Option 8: SL BW2+1 Rx+16 QAM</c:v>
                </c:pt>
              </c:strCache>
            </c:strRef>
          </c:cat>
          <c:val>
            <c:numRef>
              <c:f>Sheet1!$E$8:$E$15</c:f>
              <c:numCache>
                <c:formatCode>0.00%</c:formatCode>
                <c:ptCount val="8"/>
                <c:pt idx="0">
                  <c:v>0.32900000000000001</c:v>
                </c:pt>
                <c:pt idx="1">
                  <c:v>0.42</c:v>
                </c:pt>
                <c:pt idx="2">
                  <c:v>0.39400000000000002</c:v>
                </c:pt>
                <c:pt idx="3">
                  <c:v>0.34</c:v>
                </c:pt>
                <c:pt idx="4">
                  <c:v>7.9000000000000001E-2</c:v>
                </c:pt>
                <c:pt idx="5">
                  <c:v>0.48399999999999999</c:v>
                </c:pt>
                <c:pt idx="6">
                  <c:v>0.51600000000000001</c:v>
                </c:pt>
                <c:pt idx="7">
                  <c:v>0.52800000000000002</c:v>
                </c:pt>
              </c:numCache>
            </c:numRef>
          </c:val>
          <c:extLst>
            <c:ext xmlns:c16="http://schemas.microsoft.com/office/drawing/2014/chart" uri="{C3380CC4-5D6E-409C-BE32-E72D297353CC}">
              <c16:uniqueId val="{00000009-402C-415C-83DD-C0D81ACA33E2}"/>
            </c:ext>
          </c:extLst>
        </c:ser>
        <c:dLbls>
          <c:showLegendKey val="0"/>
          <c:showVal val="0"/>
          <c:showCatName val="0"/>
          <c:showSerName val="0"/>
          <c:showPercent val="0"/>
          <c:showBubbleSize val="0"/>
        </c:dLbls>
        <c:gapWidth val="219"/>
        <c:overlap val="-27"/>
        <c:axId val="427848127"/>
        <c:axId val="427836479"/>
      </c:barChart>
      <c:catAx>
        <c:axId val="4278481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zh-CN"/>
          </a:p>
        </c:txPr>
        <c:crossAx val="427836479"/>
        <c:crosses val="autoZero"/>
        <c:auto val="1"/>
        <c:lblAlgn val="ctr"/>
        <c:lblOffset val="100"/>
        <c:noMultiLvlLbl val="0"/>
      </c:catAx>
      <c:valAx>
        <c:axId val="427836479"/>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crossAx val="4278481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413179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061795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7971385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7200"/>
            </a:lvl1pPr>
          </a:lstStyle>
          <a:p>
            <a:r>
              <a:rPr kumimoji="1" lang="zh-CN" altLang="en-US"/>
              <a:t>单击此处编辑母版标题样式</a:t>
            </a:r>
            <a:endParaRPr kumimoji="1" lang="zh-CN" altLang="en-US" dirty="0"/>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a:t>单击此处编辑母版文本样式</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panose="00020600040101010101" charset="-122"/>
                <a:ea typeface="OPPOSans R" panose="00020600040101010101" charset="-122"/>
                <a:cs typeface="OPPOSans R" panose="00020600040101010101" charset="-122"/>
              </a:rPr>
              <a:t>Thank you</a:t>
            </a:r>
            <a:endParaRPr lang="en-US" dirty="0">
              <a:solidFill>
                <a:srgbClr val="2DC84D"/>
              </a:solidFill>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headEnd/>
            <a:tailEnd/>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a:t>单击此处编辑母版标题样式</a:t>
            </a:r>
            <a:endParaRPr kumimoji="1" lang="zh-CN" altLang="en-US" dirty="0"/>
          </a:p>
        </p:txBody>
      </p:sp>
      <p:sp>
        <p:nvSpPr>
          <p:cNvPr id="10" name="文本占位符 9"/>
          <p:cNvSpPr>
            <a:spLocks noGrp="1"/>
          </p:cNvSpPr>
          <p:nvPr>
            <p:ph type="body" sz="quarter" idx="10"/>
          </p:nvPr>
        </p:nvSpPr>
        <p:spPr>
          <a:xfrm>
            <a:off x="776505" y="2724912"/>
            <a:ext cx="10682677"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endParaRPr kumimoji="1" lang="zh-CN" altLang="en-US" dirty="0"/>
          </a:p>
        </p:txBody>
      </p:sp>
      <p:sp>
        <p:nvSpPr>
          <p:cNvPr id="4" name="文本占位符 9"/>
          <p:cNvSpPr>
            <a:spLocks noGrp="1"/>
          </p:cNvSpPr>
          <p:nvPr>
            <p:ph type="body" sz="quarter" idx="11"/>
          </p:nvPr>
        </p:nvSpPr>
        <p:spPr>
          <a:xfrm>
            <a:off x="12568136" y="2726079"/>
            <a:ext cx="1105014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endParaRPr kumimoji="1"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r>
              <a:rPr kumimoji="1" lang="zh-CN" altLang="en-US"/>
              <a:t>单击图标添加图片</a:t>
            </a:r>
            <a:endParaRPr kumimoji="1" lang="zh-CN" altLang="en-US" dirty="0"/>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endParaRPr kumimoji="1"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hasCustomPrompt="1"/>
          </p:nvPr>
        </p:nvSpPr>
        <p:spPr>
          <a:xfrm>
            <a:off x="776288" y="2800350"/>
            <a:ext cx="22842537" cy="9229725"/>
          </a:xfrm>
        </p:spPr>
        <p:txBody>
          <a:bodyPr/>
          <a:lstStyle/>
          <a:p>
            <a:r>
              <a:rPr kumimoji="1" lang="zh-CN" altLang="en-US"/>
              <a:t>单击图标添加表格</a:t>
            </a:r>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panose="00020600040101010101" charset="-122"/>
                <a:ea typeface="OPPOSans R" panose="00020600040101010101" charset="-122"/>
                <a:cs typeface="OPPOSans R" panose="00020600040101010101" charset="-122"/>
              </a:rPr>
              <a:t>Thank you</a:t>
            </a:r>
            <a:endParaRPr lang="en-US" dirty="0">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a:t>单击此处编辑母版标题样式</a:t>
            </a:r>
            <a:endParaRPr kumimoji="1" lang="zh-CN" altLang="en-US" dirty="0"/>
          </a:p>
        </p:txBody>
      </p:sp>
      <p:sp>
        <p:nvSpPr>
          <p:cNvPr id="10" name="文本占位符 9"/>
          <p:cNvSpPr>
            <a:spLocks noGrp="1"/>
          </p:cNvSpPr>
          <p:nvPr>
            <p:ph type="body" sz="quarter" idx="10"/>
          </p:nvPr>
        </p:nvSpPr>
        <p:spPr>
          <a:xfrm>
            <a:off x="776506" y="2724912"/>
            <a:ext cx="2284177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endParaRPr kumimoji="1"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5000" b="1" i="0" u="none" strike="noStrike" cap="none" spc="0" normalizeH="0" baseline="0" smtClean="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rPr>
              <a:t>2023/5/31</a:t>
            </a:fld>
            <a:endParaRPr kumimoji="0" lang="zh-CN" altLang="en-US" sz="5000" b="1" i="0" u="none" strike="noStrike" cap="none" spc="0" normalizeH="0" baseline="0" dirty="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image" Target="../media/image1.png"/><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78910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panose="00020600040101010101" charset="-122"/>
                <a:ea typeface="OPPOSans R" panose="00020600040101010101" charset="-122"/>
                <a:cs typeface="OPPOSans R" panose="00020600040101010101" charset="-122"/>
              </a:rPr>
              <a:t>‹#›</a:t>
            </a:fld>
            <a:endParaRPr sz="1200" dirty="0">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2573296"/>
            <a:ext cx="22841775" cy="9742529"/>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p:txStyles>
    <p:titleStyle>
      <a:lvl1pPr marL="0" marR="0" indent="0" algn="l" defTabSz="825500" eaLnBrk="1" latinLnBrk="0" hangingPunct="1">
        <a:lnSpc>
          <a:spcPct val="100000"/>
        </a:lnSpc>
        <a:spcBef>
          <a:spcPts val="0"/>
        </a:spcBef>
        <a:spcAft>
          <a:spcPts val="0"/>
        </a:spcAft>
        <a:buClrTx/>
        <a:buSzTx/>
        <a:buFontTx/>
        <a:buNone/>
        <a:defRPr sz="5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825500" eaLnBrk="1" latinLnBrk="0" hangingPunct="1">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1270000" marR="0" indent="-635000" algn="l" defTabSz="825500" eaLnBrk="1" latinLnBrk="0" hangingPunct="1">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1905000" marR="0" indent="-635000" algn="l" defTabSz="825500" eaLnBrk="1" latinLnBrk="0" hangingPunct="1">
        <a:lnSpc>
          <a:spcPct val="150000"/>
        </a:lnSpc>
        <a:spcBef>
          <a:spcPts val="0"/>
        </a:spcBef>
        <a:spcAft>
          <a:spcPts val="0"/>
        </a:spcAft>
        <a:buClrTx/>
        <a:buSzPct val="75000"/>
        <a:buFont typeface="Wingdings" panose="05000000000000000000" pitchFamily="2" charset="2"/>
        <a:buChar char="p"/>
        <a:defRPr sz="4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2540000" marR="0" indent="-635000" algn="l" defTabSz="825500" eaLnBrk="1" latinLnBrk="0" hangingPunct="1">
        <a:lnSpc>
          <a:spcPct val="150000"/>
        </a:lnSpc>
        <a:spcBef>
          <a:spcPts val="0"/>
        </a:spcBef>
        <a:spcAft>
          <a:spcPts val="0"/>
        </a:spcAft>
        <a:buClrTx/>
        <a:buSzPct val="75000"/>
        <a:buFont typeface="Wingdings" panose="05000000000000000000" pitchFamily="2" charset="2"/>
        <a:buChar char="ü"/>
        <a:defRPr sz="36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3175000" marR="0" indent="-635000" algn="l" defTabSz="825500" eaLnBrk="1" latinLnBrk="0" hangingPunct="1">
        <a:lnSpc>
          <a:spcPct val="150000"/>
        </a:lnSpc>
        <a:spcBef>
          <a:spcPts val="0"/>
        </a:spcBef>
        <a:spcAft>
          <a:spcPts val="0"/>
        </a:spcAft>
        <a:buClrTx/>
        <a:buSzPct val="75000"/>
        <a:buFont typeface="Wingdings" panose="05000000000000000000" pitchFamily="2" charset="2"/>
        <a:buChar char="Ø"/>
        <a:defRPr sz="36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3810000" marR="0" indent="-635000" algn="l" defTabSz="825500" eaLnBrk="1" latinLnBrk="0" hangingPunct="1">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4445000" marR="0" indent="-635000" algn="l" defTabSz="825500" eaLnBrk="1" latinLnBrk="0" hangingPunct="1">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5080000" marR="0" indent="-635000" algn="l" defTabSz="825500" eaLnBrk="1" latinLnBrk="0" hangingPunct="1">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5715000" marR="0" indent="-635000" algn="l" defTabSz="825500" eaLnBrk="1" latinLnBrk="0" hangingPunct="1">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panose="00020600040101010101" charset="-122"/>
                <a:ea typeface="OPPOSans R" panose="00020600040101010101" charset="-122"/>
                <a:cs typeface="OPPOSans R" panose="00020600040101010101" charset="-122"/>
              </a:rPr>
              <a:t>‹#›</a:t>
            </a:fld>
            <a:endParaRPr sz="1200" dirty="0">
              <a:solidFill>
                <a:srgbClr val="5E5E5E"/>
              </a:solidFill>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2DC84D"/>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8.xml"/><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656202" y="4013202"/>
            <a:ext cx="20288465" cy="3318932"/>
          </a:xfrm>
        </p:spPr>
        <p:txBody>
          <a:bodyPr/>
          <a:lstStyle/>
          <a:p>
            <a:pPr algn="ctr"/>
            <a:r>
              <a:rPr kumimoji="1" lang="en-US" altLang="zh-CN" sz="6000" dirty="0"/>
              <a:t>Background and motivation for further SL enhancement in Rel-19</a:t>
            </a:r>
            <a:endParaRPr kumimoji="1" lang="zh-CN" altLang="en-US" sz="6000" dirty="0"/>
          </a:p>
        </p:txBody>
      </p:sp>
      <p:sp>
        <p:nvSpPr>
          <p:cNvPr id="2" name="文本框 1">
            <a:extLst>
              <a:ext uri="{FF2B5EF4-FFF2-40B4-BE49-F238E27FC236}">
                <a16:creationId xmlns:a16="http://schemas.microsoft.com/office/drawing/2014/main" id="{69AFA3DC-AAD5-447F-88A3-6E2A16DFD770}"/>
              </a:ext>
            </a:extLst>
          </p:cNvPr>
          <p:cNvSpPr txBox="1"/>
          <p:nvPr/>
        </p:nvSpPr>
        <p:spPr>
          <a:xfrm>
            <a:off x="1355833" y="1126489"/>
            <a:ext cx="6842235" cy="139525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eaLnBrk="1" hangingPunct="1">
              <a:lnSpc>
                <a:spcPct val="150000"/>
              </a:lnSpc>
              <a:defRPr/>
            </a:pPr>
            <a:r>
              <a:rPr kumimoji="1" lang="en-US" altLang="en-US" sz="2800" b="0" dirty="0">
                <a:solidFill>
                  <a:srgbClr val="046A38"/>
                </a:solidFill>
                <a:latin typeface="OPPOSans B" panose="00020600040101010101" charset="-122"/>
                <a:ea typeface="OPPOSans B" panose="00020600040101010101" charset="-122"/>
                <a:sym typeface="OPPOSans B" panose="00020600040101010101" charset="-122"/>
              </a:rPr>
              <a:t>3GPP RAN-Release 19 workshop</a:t>
            </a:r>
            <a:r>
              <a:rPr kumimoji="1" lang="sv-SE" altLang="en-US" sz="2800" b="0" dirty="0">
                <a:solidFill>
                  <a:srgbClr val="046A38"/>
                </a:solidFill>
                <a:latin typeface="OPPOSans B" panose="00020600040101010101" charset="-122"/>
                <a:ea typeface="OPPOSans B" panose="00020600040101010101" charset="-122"/>
                <a:sym typeface="OPPOSans B" panose="00020600040101010101" charset="-122"/>
              </a:rPr>
              <a:t>	</a:t>
            </a:r>
          </a:p>
          <a:p>
            <a:pPr algn="l" eaLnBrk="1" hangingPunct="1">
              <a:lnSpc>
                <a:spcPct val="150000"/>
              </a:lnSpc>
              <a:defRPr/>
            </a:pPr>
            <a:r>
              <a:rPr kumimoji="1" lang="en-US" altLang="en-US" sz="2800" b="0" dirty="0">
                <a:solidFill>
                  <a:srgbClr val="046A38"/>
                </a:solidFill>
                <a:latin typeface="OPPOSans B" panose="00020600040101010101" charset="-122"/>
                <a:ea typeface="OPPOSans B" panose="00020600040101010101" charset="-122"/>
                <a:sym typeface="OPPOSans B" panose="00020600040101010101" charset="-122"/>
              </a:rPr>
              <a:t>Taipei, June 15 - June 16, 2023</a:t>
            </a:r>
            <a:endParaRPr kumimoji="1" lang="sv-SE" altLang="en-US" sz="2800" b="0" dirty="0">
              <a:solidFill>
                <a:srgbClr val="046A38"/>
              </a:solidFill>
              <a:latin typeface="OPPOSans B" panose="00020600040101010101" charset="-122"/>
              <a:ea typeface="OPPOSans B" panose="00020600040101010101" charset="-122"/>
              <a:sym typeface="OPPOSans B" panose="00020600040101010101" charset="-122"/>
            </a:endParaRPr>
          </a:p>
        </p:txBody>
      </p:sp>
      <p:sp>
        <p:nvSpPr>
          <p:cNvPr id="7" name="文本框 6">
            <a:extLst>
              <a:ext uri="{FF2B5EF4-FFF2-40B4-BE49-F238E27FC236}">
                <a16:creationId xmlns:a16="http://schemas.microsoft.com/office/drawing/2014/main" id="{3C0DA98D-A7E8-494F-ADDA-211479C2928D}"/>
              </a:ext>
            </a:extLst>
          </p:cNvPr>
          <p:cNvSpPr txBox="1"/>
          <p:nvPr/>
        </p:nvSpPr>
        <p:spPr>
          <a:xfrm>
            <a:off x="16742978" y="1557375"/>
            <a:ext cx="6842235" cy="53347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eaLnBrk="1" hangingPunct="1">
              <a:defRPr/>
            </a:pPr>
            <a:r>
              <a:rPr kumimoji="1" lang="en-US" altLang="en-US" sz="2800" b="0" dirty="0">
                <a:solidFill>
                  <a:srgbClr val="046A38"/>
                </a:solidFill>
                <a:latin typeface="OPPOSans B" panose="00020600040101010101" charset="-122"/>
                <a:ea typeface="OPPOSans B" panose="00020600040101010101" charset="-122"/>
                <a:sym typeface="OPPOSans B" panose="00020600040101010101" charset="-122"/>
              </a:rPr>
              <a:t>RWS-230XXXX</a:t>
            </a:r>
            <a:endParaRPr kumimoji="1" lang="sv-SE" altLang="en-US" sz="2800" b="0" dirty="0">
              <a:solidFill>
                <a:srgbClr val="046A38"/>
              </a:solidFill>
              <a:latin typeface="OPPOSans B" panose="00020600040101010101" charset="-122"/>
              <a:ea typeface="OPPOSans B" panose="00020600040101010101" charset="-122"/>
              <a:sym typeface="OPPOSans B" panose="00020600040101010101" charset="-122"/>
            </a:endParaRPr>
          </a:p>
        </p:txBody>
      </p:sp>
      <p:sp>
        <p:nvSpPr>
          <p:cNvPr id="6" name="矩形 5">
            <a:extLst>
              <a:ext uri="{FF2B5EF4-FFF2-40B4-BE49-F238E27FC236}">
                <a16:creationId xmlns:a16="http://schemas.microsoft.com/office/drawing/2014/main" id="{F4B0A49F-0DBA-4008-86C5-94C8B0E85991}"/>
              </a:ext>
            </a:extLst>
          </p:cNvPr>
          <p:cNvSpPr/>
          <p:nvPr/>
        </p:nvSpPr>
        <p:spPr>
          <a:xfrm>
            <a:off x="2085607" y="8530859"/>
            <a:ext cx="5382686" cy="1951496"/>
          </a:xfrm>
          <a:prstGeom prst="rect">
            <a:avLst/>
          </a:prstGeom>
        </p:spPr>
        <p:txBody>
          <a:bodyPr wrap="square">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hangingPunct="1">
              <a:lnSpc>
                <a:spcPct val="150000"/>
              </a:lnSpc>
              <a:defRPr/>
            </a:pPr>
            <a:r>
              <a:rPr kumimoji="1" lang="en-US" sz="2800" b="0" dirty="0">
                <a:solidFill>
                  <a:srgbClr val="046A38"/>
                </a:solidFill>
                <a:ea typeface="OPPOSans B" panose="00020600040101010101" charset="-122"/>
              </a:rPr>
              <a:t>Agenda Item: 	RWS, 5</a:t>
            </a:r>
          </a:p>
          <a:p>
            <a:pPr algn="l" hangingPunct="1">
              <a:lnSpc>
                <a:spcPct val="150000"/>
              </a:lnSpc>
              <a:defRPr/>
            </a:pPr>
            <a:r>
              <a:rPr kumimoji="1" lang="en-US" sz="2800" b="0" dirty="0">
                <a:solidFill>
                  <a:srgbClr val="046A38"/>
                </a:solidFill>
                <a:ea typeface="OPPOSans B" panose="00020600040101010101" charset="-122"/>
              </a:rPr>
              <a:t>Source: 	OPPO</a:t>
            </a:r>
          </a:p>
          <a:p>
            <a:pPr algn="l" hangingPunct="1">
              <a:lnSpc>
                <a:spcPct val="150000"/>
              </a:lnSpc>
              <a:defRPr/>
            </a:pPr>
            <a:r>
              <a:rPr kumimoji="1" lang="en-US" sz="2800" b="0" dirty="0">
                <a:solidFill>
                  <a:srgbClr val="046A38"/>
                </a:solidFill>
                <a:ea typeface="OPPOSans B" panose="00020600040101010101" charset="-122"/>
              </a:rPr>
              <a:t>Document for: Discussion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CCA9A2-725E-4BB0-BD18-7DF47781402C}"/>
              </a:ext>
            </a:extLst>
          </p:cNvPr>
          <p:cNvSpPr>
            <a:spLocks noGrp="1"/>
          </p:cNvSpPr>
          <p:nvPr>
            <p:ph type="title"/>
          </p:nvPr>
        </p:nvSpPr>
        <p:spPr/>
        <p:txBody>
          <a:bodyPr/>
          <a:lstStyle/>
          <a:p>
            <a:r>
              <a:rPr lang="en-US" altLang="zh-CN" dirty="0"/>
              <a:t>Scope for SL-U </a:t>
            </a:r>
            <a:r>
              <a:rPr lang="en-US" altLang="zh-CN" dirty="0" err="1"/>
              <a:t>RedCap</a:t>
            </a:r>
            <a:endParaRPr lang="zh-CN" altLang="en-US" dirty="0"/>
          </a:p>
        </p:txBody>
      </p:sp>
      <p:sp>
        <p:nvSpPr>
          <p:cNvPr id="3" name="文本占位符 2">
            <a:extLst>
              <a:ext uri="{FF2B5EF4-FFF2-40B4-BE49-F238E27FC236}">
                <a16:creationId xmlns:a16="http://schemas.microsoft.com/office/drawing/2014/main" id="{C3E6D15F-75FE-40CF-8EBD-538146EC56FE}"/>
              </a:ext>
            </a:extLst>
          </p:cNvPr>
          <p:cNvSpPr>
            <a:spLocks noGrp="1"/>
          </p:cNvSpPr>
          <p:nvPr>
            <p:ph type="body" sz="quarter" idx="10"/>
          </p:nvPr>
        </p:nvSpPr>
        <p:spPr>
          <a:xfrm>
            <a:off x="776506" y="2724913"/>
            <a:ext cx="22841774" cy="7869516"/>
          </a:xfrm>
        </p:spPr>
        <p:txBody>
          <a:bodyPr>
            <a:normAutofit fontScale="92500"/>
          </a:bodyPr>
          <a:lstStyle/>
          <a:p>
            <a:pPr lvl="1"/>
            <a:r>
              <a:rPr lang="en-US" altLang="zh-CN" dirty="0"/>
              <a:t>Study and specify mechanism(s) to reduce UE capability in SL-U, such as maximum bandwidth reduction, maximum modulation orders reduction, number of antenna(s) reduction, number of layer(s) reduction, etc..</a:t>
            </a:r>
          </a:p>
          <a:p>
            <a:pPr lvl="1"/>
            <a:r>
              <a:rPr lang="en-US" altLang="zh-CN" dirty="0"/>
              <a:t>Study and specify supporting SL communication among UEs with different capabilities in SL-U.</a:t>
            </a:r>
          </a:p>
          <a:p>
            <a:pPr lvl="1"/>
            <a:r>
              <a:rPr lang="en-US" altLang="zh-CN" dirty="0"/>
              <a:t>Study and specify power saving mechanisms for SL-U, including limited bandwidth operation, DRX enhancement, reduced 1st/2nd stage SCI monitoring, power saving for channel access, etc.</a:t>
            </a:r>
          </a:p>
          <a:p>
            <a:pPr lvl="1"/>
            <a:endParaRPr lang="zh-CN" altLang="en-US" dirty="0"/>
          </a:p>
        </p:txBody>
      </p:sp>
    </p:spTree>
    <p:extLst>
      <p:ext uri="{BB962C8B-B14F-4D97-AF65-F5344CB8AC3E}">
        <p14:creationId xmlns:p14="http://schemas.microsoft.com/office/powerpoint/2010/main" val="458205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2BF5C6-608A-4279-81C9-2B6F099D03A9}"/>
              </a:ext>
            </a:extLst>
          </p:cNvPr>
          <p:cNvSpPr>
            <a:spLocks noGrp="1"/>
          </p:cNvSpPr>
          <p:nvPr>
            <p:ph type="title"/>
          </p:nvPr>
        </p:nvSpPr>
        <p:spPr/>
        <p:txBody>
          <a:bodyPr/>
          <a:lstStyle/>
          <a:p>
            <a:r>
              <a:rPr lang="en-US" altLang="zh-CN" dirty="0"/>
              <a:t>FR 2-1</a:t>
            </a:r>
            <a:endParaRPr lang="zh-CN" altLang="en-US" dirty="0"/>
          </a:p>
        </p:txBody>
      </p:sp>
      <p:sp>
        <p:nvSpPr>
          <p:cNvPr id="3" name="文本占位符 2">
            <a:extLst>
              <a:ext uri="{FF2B5EF4-FFF2-40B4-BE49-F238E27FC236}">
                <a16:creationId xmlns:a16="http://schemas.microsoft.com/office/drawing/2014/main" id="{880F2E94-C618-4B83-A84C-EE16B46B996A}"/>
              </a:ext>
            </a:extLst>
          </p:cNvPr>
          <p:cNvSpPr>
            <a:spLocks noGrp="1"/>
          </p:cNvSpPr>
          <p:nvPr>
            <p:ph type="body" sz="quarter" idx="10"/>
          </p:nvPr>
        </p:nvSpPr>
        <p:spPr/>
        <p:txBody>
          <a:bodyPr>
            <a:normAutofit fontScale="77500" lnSpcReduction="20000"/>
          </a:bodyPr>
          <a:lstStyle/>
          <a:p>
            <a:pPr lvl="1"/>
            <a:r>
              <a:rPr lang="en-US" altLang="zh-CN" dirty="0"/>
              <a:t>Motivation</a:t>
            </a:r>
          </a:p>
          <a:p>
            <a:pPr lvl="2"/>
            <a:r>
              <a:rPr lang="en-US" altLang="zh-CN" dirty="0"/>
              <a:t>FR2-1 study item will be finished in Rel-18, and can be converted to a work item in Rel-19.</a:t>
            </a:r>
          </a:p>
          <a:p>
            <a:pPr lvl="1"/>
            <a:r>
              <a:rPr lang="en-US" altLang="zh-CN" dirty="0"/>
              <a:t>Scope</a:t>
            </a:r>
          </a:p>
          <a:p>
            <a:pPr lvl="2"/>
            <a:r>
              <a:rPr lang="en-US" altLang="zh-CN" dirty="0"/>
              <a:t>Initial beam-pairing:</a:t>
            </a:r>
          </a:p>
          <a:p>
            <a:pPr lvl="3"/>
            <a:r>
              <a:rPr lang="en-US" altLang="zh-CN" dirty="0"/>
              <a:t>Relationship between initial beam pairing and PC5-RRC connection setup procedure</a:t>
            </a:r>
          </a:p>
          <a:p>
            <a:pPr lvl="3"/>
            <a:r>
              <a:rPr lang="en-US" altLang="zh-CN" dirty="0"/>
              <a:t>Reference signal for initial beam pairing: S-SSB and/or SL CSI-RS</a:t>
            </a:r>
          </a:p>
          <a:p>
            <a:pPr lvl="3"/>
            <a:r>
              <a:rPr lang="en-US" altLang="zh-CN" dirty="0"/>
              <a:t>TX beam selection/reporting and RX beam selection</a:t>
            </a:r>
          </a:p>
          <a:p>
            <a:pPr lvl="2"/>
            <a:r>
              <a:rPr lang="en-US" altLang="zh-CN" dirty="0"/>
              <a:t>Beam maintenance: beam measurement, new beam selection, etc.</a:t>
            </a:r>
          </a:p>
          <a:p>
            <a:pPr lvl="2"/>
            <a:r>
              <a:rPr lang="en-US" altLang="zh-CN" dirty="0"/>
              <a:t>Beam failure detection, either one or both of Option 1/2</a:t>
            </a:r>
          </a:p>
          <a:p>
            <a:pPr lvl="3"/>
            <a:r>
              <a:rPr lang="en-US" altLang="zh-CN" dirty="0"/>
              <a:t>Option 1: NR </a:t>
            </a:r>
            <a:r>
              <a:rPr lang="en-US" altLang="zh-CN" dirty="0" err="1"/>
              <a:t>Uu</a:t>
            </a:r>
            <a:r>
              <a:rPr lang="en-US" altLang="zh-CN" dirty="0"/>
              <a:t> as baseline: periodic CSI-RS, BFI determination and report to MAC, </a:t>
            </a:r>
            <a:r>
              <a:rPr lang="en-US" altLang="zh-CN" dirty="0" err="1"/>
              <a:t>counter+timer</a:t>
            </a:r>
            <a:r>
              <a:rPr lang="en-US" altLang="zh-CN" dirty="0"/>
              <a:t> based</a:t>
            </a:r>
          </a:p>
          <a:p>
            <a:pPr lvl="3"/>
            <a:r>
              <a:rPr lang="en-US" altLang="zh-CN" dirty="0"/>
              <a:t>Option 2: SL RLF mechanism as baseline</a:t>
            </a:r>
          </a:p>
          <a:p>
            <a:pPr lvl="2"/>
            <a:r>
              <a:rPr lang="en-US" altLang="zh-CN" dirty="0"/>
              <a:t>Transmission resource for beam failure reporting</a:t>
            </a:r>
          </a:p>
          <a:p>
            <a:pPr lvl="2"/>
            <a:r>
              <a:rPr lang="en-US" altLang="zh-CN" dirty="0"/>
              <a:t>Beam failure recovery: new TX beam selection and reporting</a:t>
            </a:r>
          </a:p>
          <a:p>
            <a:pPr lvl="2"/>
            <a:r>
              <a:rPr lang="en-US" altLang="zh-CN" dirty="0"/>
              <a:t>Necessary SL CSI-RS enhancement: periodic, standalone, multiple CSI-RS in one slot, </a:t>
            </a:r>
            <a:r>
              <a:rPr lang="en-US" altLang="zh-CN" dirty="0" err="1"/>
              <a:t>etc</a:t>
            </a:r>
            <a:endParaRPr lang="zh-CN" altLang="en-US" dirty="0"/>
          </a:p>
        </p:txBody>
      </p:sp>
    </p:spTree>
    <p:extLst>
      <p:ext uri="{BB962C8B-B14F-4D97-AF65-F5344CB8AC3E}">
        <p14:creationId xmlns:p14="http://schemas.microsoft.com/office/powerpoint/2010/main" val="25716748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D358D6-8BCA-4630-9EDF-979CDABD4EC4}"/>
              </a:ext>
            </a:extLst>
          </p:cNvPr>
          <p:cNvSpPr>
            <a:spLocks noGrp="1"/>
          </p:cNvSpPr>
          <p:nvPr>
            <p:ph type="title"/>
          </p:nvPr>
        </p:nvSpPr>
        <p:spPr/>
        <p:txBody>
          <a:bodyPr/>
          <a:lstStyle/>
          <a:p>
            <a:r>
              <a:rPr lang="en-US" altLang="zh-CN" dirty="0"/>
              <a:t>FR 2-2</a:t>
            </a:r>
            <a:endParaRPr lang="zh-CN" altLang="en-US" dirty="0"/>
          </a:p>
        </p:txBody>
      </p:sp>
      <p:sp>
        <p:nvSpPr>
          <p:cNvPr id="3" name="文本占位符 2">
            <a:extLst>
              <a:ext uri="{FF2B5EF4-FFF2-40B4-BE49-F238E27FC236}">
                <a16:creationId xmlns:a16="http://schemas.microsoft.com/office/drawing/2014/main" id="{4C6A4F62-049C-4AA3-9376-EA52AF6173DA}"/>
              </a:ext>
            </a:extLst>
          </p:cNvPr>
          <p:cNvSpPr>
            <a:spLocks noGrp="1"/>
          </p:cNvSpPr>
          <p:nvPr>
            <p:ph type="body" sz="quarter" idx="10"/>
          </p:nvPr>
        </p:nvSpPr>
        <p:spPr/>
        <p:txBody>
          <a:bodyPr>
            <a:normAutofit fontScale="77500" lnSpcReduction="20000"/>
          </a:bodyPr>
          <a:lstStyle/>
          <a:p>
            <a:pPr lvl="1"/>
            <a:r>
              <a:rPr lang="en-US" altLang="zh-CN" dirty="0"/>
              <a:t>Motivation</a:t>
            </a:r>
          </a:p>
          <a:p>
            <a:pPr lvl="2"/>
            <a:r>
              <a:rPr lang="en-US" altLang="zh-CN" dirty="0"/>
              <a:t>The specification for support of NR </a:t>
            </a:r>
            <a:r>
              <a:rPr lang="en-US" altLang="zh-CN" dirty="0" err="1"/>
              <a:t>Uu</a:t>
            </a:r>
            <a:r>
              <a:rPr lang="en-US" altLang="zh-CN" dirty="0"/>
              <a:t> operation in FR2-2 (52.6GHz - 71GHz) has been completed in Rel-17, where new SCS and channel access schemes applicable for FR2-2 are introduced.</a:t>
            </a:r>
          </a:p>
          <a:p>
            <a:pPr lvl="2"/>
            <a:r>
              <a:rPr lang="en-US" altLang="zh-CN" dirty="0"/>
              <a:t>The bandwidth of the unlicensed spectrum in FR2-2 is much wider than that in FR 1 or FR 2-1, while the interference is much less as there is no other RAT deployment for now, the spectrum is attractive for services demanding high throughput e.g. XR/cloud gaming.</a:t>
            </a:r>
          </a:p>
          <a:p>
            <a:pPr lvl="1"/>
            <a:r>
              <a:rPr lang="en-US" altLang="zh-CN" dirty="0"/>
              <a:t>Scope</a:t>
            </a:r>
          </a:p>
          <a:p>
            <a:pPr lvl="2"/>
            <a:r>
              <a:rPr lang="en-US" altLang="zh-CN" dirty="0"/>
              <a:t>Study and specify necessary enhancement to introduce new numerology (e.g. 480/960KHz ) for SL-U to support operation in FR2-2</a:t>
            </a:r>
          </a:p>
          <a:p>
            <a:pPr lvl="3"/>
            <a:r>
              <a:rPr lang="en-US" altLang="zh-CN" dirty="0"/>
              <a:t>Enhance PHY channel structure and/or procedure based on new numerology</a:t>
            </a:r>
          </a:p>
          <a:p>
            <a:pPr lvl="2"/>
            <a:r>
              <a:rPr lang="en-US" altLang="zh-CN" dirty="0"/>
              <a:t>Study and specify necessary enhancement (if any) for SL beam management introduced in FR 2-1 </a:t>
            </a:r>
          </a:p>
          <a:p>
            <a:pPr lvl="2"/>
            <a:r>
              <a:rPr lang="en-US" altLang="zh-CN" dirty="0"/>
              <a:t>Study and specify necessary enhancement (if any) for channel access mechanism.</a:t>
            </a:r>
          </a:p>
          <a:p>
            <a:pPr lvl="3"/>
            <a:r>
              <a:rPr lang="en-US" altLang="zh-CN" dirty="0"/>
              <a:t>The channel access mechanisms (e.g. Type 1/2/3 CA) and directional LBT mechanism specified in NR </a:t>
            </a:r>
            <a:r>
              <a:rPr lang="en-US" altLang="zh-CN" dirty="0" err="1"/>
              <a:t>Uu</a:t>
            </a:r>
            <a:r>
              <a:rPr lang="en-US" altLang="zh-CN" dirty="0"/>
              <a:t> FR2-2 are taken as baseline.</a:t>
            </a:r>
          </a:p>
          <a:p>
            <a:pPr lvl="1"/>
            <a:endParaRPr lang="zh-CN" altLang="en-US" dirty="0"/>
          </a:p>
        </p:txBody>
      </p:sp>
    </p:spTree>
    <p:extLst>
      <p:ext uri="{BB962C8B-B14F-4D97-AF65-F5344CB8AC3E}">
        <p14:creationId xmlns:p14="http://schemas.microsoft.com/office/powerpoint/2010/main" val="22841384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AF94D1-96E6-4AAA-825B-4970BCB437E1}"/>
              </a:ext>
            </a:extLst>
          </p:cNvPr>
          <p:cNvSpPr>
            <a:spLocks noGrp="1"/>
          </p:cNvSpPr>
          <p:nvPr>
            <p:ph type="title"/>
          </p:nvPr>
        </p:nvSpPr>
        <p:spPr/>
        <p:txBody>
          <a:bodyPr/>
          <a:lstStyle/>
          <a:p>
            <a:r>
              <a:rPr lang="en-US" altLang="zh-CN" dirty="0"/>
              <a:t>SL carrier aggregation (CA)</a:t>
            </a:r>
            <a:endParaRPr lang="zh-CN" altLang="en-US" dirty="0"/>
          </a:p>
        </p:txBody>
      </p:sp>
      <p:sp>
        <p:nvSpPr>
          <p:cNvPr id="3" name="文本占位符 2">
            <a:extLst>
              <a:ext uri="{FF2B5EF4-FFF2-40B4-BE49-F238E27FC236}">
                <a16:creationId xmlns:a16="http://schemas.microsoft.com/office/drawing/2014/main" id="{7C948069-FCA0-41FA-A076-07CE0AC504B5}"/>
              </a:ext>
            </a:extLst>
          </p:cNvPr>
          <p:cNvSpPr>
            <a:spLocks noGrp="1"/>
          </p:cNvSpPr>
          <p:nvPr>
            <p:ph type="body" sz="quarter" idx="10"/>
          </p:nvPr>
        </p:nvSpPr>
        <p:spPr/>
        <p:txBody>
          <a:bodyPr>
            <a:normAutofit fontScale="70000" lnSpcReduction="20000"/>
          </a:bodyPr>
          <a:lstStyle/>
          <a:p>
            <a:pPr lvl="1"/>
            <a:r>
              <a:rPr lang="en-US" altLang="zh-CN" dirty="0"/>
              <a:t>Background</a:t>
            </a:r>
          </a:p>
          <a:p>
            <a:pPr lvl="2"/>
            <a:r>
              <a:rPr lang="en-US" altLang="zh-CN" dirty="0"/>
              <a:t>A basic version of SL CA will be supported in R18 (based on a per-carrier operation principle) for ITS/V2X services</a:t>
            </a:r>
          </a:p>
          <a:p>
            <a:pPr lvl="3"/>
            <a:r>
              <a:rPr lang="en-US" altLang="zh-CN" dirty="0"/>
              <a:t>Intra-band contiguous CA in Band n47 only</a:t>
            </a:r>
          </a:p>
          <a:p>
            <a:pPr lvl="3"/>
            <a:r>
              <a:rPr lang="en-US" altLang="zh-CN" dirty="0"/>
              <a:t>Both data aggregation and packet duplication are included</a:t>
            </a:r>
          </a:p>
          <a:p>
            <a:pPr lvl="3"/>
            <a:r>
              <a:rPr lang="en-US" altLang="zh-CN" dirty="0"/>
              <a:t>From RAN#99, 5GAA only interested in Mode 2 operation. </a:t>
            </a:r>
          </a:p>
          <a:p>
            <a:pPr lvl="2"/>
            <a:r>
              <a:rPr lang="en-US" altLang="zh-CN" dirty="0"/>
              <a:t>In Rel-19, car OEMs would like to support non-contiguous CA in Band n47</a:t>
            </a:r>
          </a:p>
          <a:p>
            <a:pPr lvl="2"/>
            <a:r>
              <a:rPr lang="en-US" altLang="zh-CN" dirty="0"/>
              <a:t>Further enhancement on CA is expected by companies, e.g., to support </a:t>
            </a:r>
            <a:r>
              <a:rPr lang="en-US" altLang="zh-CN" dirty="0" err="1"/>
              <a:t>licensed+licensed</a:t>
            </a:r>
            <a:r>
              <a:rPr lang="en-US" altLang="zh-CN" dirty="0"/>
              <a:t>, </a:t>
            </a:r>
            <a:r>
              <a:rPr lang="en-US" altLang="zh-CN" dirty="0" err="1"/>
              <a:t>licensed+unlicensed</a:t>
            </a:r>
            <a:r>
              <a:rPr lang="en-US" altLang="zh-CN" dirty="0"/>
              <a:t>, FR1+FR2, </a:t>
            </a:r>
            <a:r>
              <a:rPr lang="en-US" altLang="zh-CN" dirty="0" err="1"/>
              <a:t>unlicensed+unlicensed</a:t>
            </a:r>
            <a:r>
              <a:rPr lang="en-US" altLang="zh-CN" dirty="0"/>
              <a:t>, etc. Due to very limited interests to deploy SL in the licensed spectrum, the CA work could focus only on </a:t>
            </a:r>
            <a:r>
              <a:rPr lang="en-US" altLang="zh-CN" dirty="0" err="1"/>
              <a:t>unlicensed+unlicensed</a:t>
            </a:r>
            <a:r>
              <a:rPr lang="en-US" altLang="zh-CN" dirty="0"/>
              <a:t> scenario.</a:t>
            </a:r>
          </a:p>
          <a:p>
            <a:pPr lvl="1"/>
            <a:r>
              <a:rPr lang="en-US" altLang="zh-CN" dirty="0"/>
              <a:t>Scope</a:t>
            </a:r>
          </a:p>
          <a:p>
            <a:pPr lvl="2"/>
            <a:r>
              <a:rPr lang="en-US" altLang="zh-CN" dirty="0"/>
              <a:t>Enhancement of SL carrier aggregation could include enhanced/advanced features that are not included in R18, and applicable to interested spectrum combinations, meanwhile can fit into the limited time frame of Rel-19, such as (please refer to the Appendix):</a:t>
            </a:r>
          </a:p>
          <a:p>
            <a:pPr lvl="3"/>
            <a:r>
              <a:rPr lang="en-US" altLang="zh-CN" dirty="0"/>
              <a:t>Different SCS in multiple carriers</a:t>
            </a:r>
          </a:p>
          <a:p>
            <a:pPr lvl="3"/>
            <a:r>
              <a:rPr lang="en-US" altLang="zh-CN" dirty="0"/>
              <a:t>Limited transmission and reception capability</a:t>
            </a:r>
          </a:p>
          <a:p>
            <a:pPr lvl="3"/>
            <a:r>
              <a:rPr lang="en-US" altLang="zh-CN" dirty="0"/>
              <a:t>intra-band and inter-band CA @ FR1 only</a:t>
            </a:r>
          </a:p>
          <a:p>
            <a:pPr lvl="1"/>
            <a:endParaRPr lang="zh-CN" altLang="en-US" dirty="0"/>
          </a:p>
        </p:txBody>
      </p:sp>
    </p:spTree>
    <p:extLst>
      <p:ext uri="{BB962C8B-B14F-4D97-AF65-F5344CB8AC3E}">
        <p14:creationId xmlns:p14="http://schemas.microsoft.com/office/powerpoint/2010/main" val="2268935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710A7C-C71F-4D50-AFF0-E45763CA65E6}"/>
              </a:ext>
            </a:extLst>
          </p:cNvPr>
          <p:cNvSpPr>
            <a:spLocks noGrp="1"/>
          </p:cNvSpPr>
          <p:nvPr>
            <p:ph type="title"/>
          </p:nvPr>
        </p:nvSpPr>
        <p:spPr>
          <a:xfrm>
            <a:off x="776505" y="6010475"/>
            <a:ext cx="22841775" cy="1695050"/>
          </a:xfrm>
        </p:spPr>
        <p:txBody>
          <a:bodyPr/>
          <a:lstStyle/>
          <a:p>
            <a:r>
              <a:rPr lang="en-US" altLang="zh-CN" sz="8000" dirty="0"/>
              <a:t>Appendix</a:t>
            </a:r>
            <a:endParaRPr lang="zh-CN" altLang="en-US" dirty="0"/>
          </a:p>
        </p:txBody>
      </p:sp>
    </p:spTree>
    <p:extLst>
      <p:ext uri="{BB962C8B-B14F-4D97-AF65-F5344CB8AC3E}">
        <p14:creationId xmlns:p14="http://schemas.microsoft.com/office/powerpoint/2010/main" val="42351740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BF7393-CD31-47F2-A774-FAE1D0531A52}"/>
              </a:ext>
            </a:extLst>
          </p:cNvPr>
          <p:cNvSpPr>
            <a:spLocks noGrp="1"/>
          </p:cNvSpPr>
          <p:nvPr>
            <p:ph type="title"/>
          </p:nvPr>
        </p:nvSpPr>
        <p:spPr>
          <a:xfrm>
            <a:off x="776506" y="403239"/>
            <a:ext cx="22841775" cy="1695050"/>
          </a:xfrm>
        </p:spPr>
        <p:txBody>
          <a:bodyPr>
            <a:normAutofit/>
          </a:bodyPr>
          <a:lstStyle/>
          <a:p>
            <a:r>
              <a:rPr lang="en-US" altLang="zh-CN" dirty="0"/>
              <a:t>Capability of reference SL-U UE for evaluation</a:t>
            </a:r>
            <a:endParaRPr lang="zh-CN" altLang="en-US" dirty="0"/>
          </a:p>
        </p:txBody>
      </p:sp>
      <p:sp>
        <p:nvSpPr>
          <p:cNvPr id="3" name="文本占位符 2">
            <a:extLst>
              <a:ext uri="{FF2B5EF4-FFF2-40B4-BE49-F238E27FC236}">
                <a16:creationId xmlns:a16="http://schemas.microsoft.com/office/drawing/2014/main" id="{7894F5DD-E182-426F-A19C-5EA78AFC86F9}"/>
              </a:ext>
            </a:extLst>
          </p:cNvPr>
          <p:cNvSpPr>
            <a:spLocks noGrp="1"/>
          </p:cNvSpPr>
          <p:nvPr>
            <p:ph type="body" sz="quarter" idx="10"/>
          </p:nvPr>
        </p:nvSpPr>
        <p:spPr>
          <a:xfrm>
            <a:off x="776506" y="2559504"/>
            <a:ext cx="15818881" cy="10064873"/>
          </a:xfrm>
        </p:spPr>
        <p:txBody>
          <a:bodyPr>
            <a:normAutofit/>
          </a:bodyPr>
          <a:lstStyle/>
          <a:p>
            <a:pPr lvl="1">
              <a:lnSpc>
                <a:spcPct val="160000"/>
              </a:lnSpc>
              <a:buClr>
                <a:srgbClr val="00B050"/>
              </a:buClr>
              <a:buSzPct val="80000"/>
              <a:buFont typeface="Wingdings" panose="05000000000000000000" pitchFamily="2" charset="2"/>
              <a:buChar char="l"/>
            </a:pPr>
            <a:r>
              <a:rPr lang="en-US" altLang="zh-CN" dirty="0"/>
              <a:t>Capability of reference SL-U UE are defined as follows:</a:t>
            </a:r>
          </a:p>
          <a:p>
            <a:pPr lvl="2">
              <a:lnSpc>
                <a:spcPct val="160000"/>
              </a:lnSpc>
              <a:buClr>
                <a:srgbClr val="00B050"/>
              </a:buClr>
              <a:buFont typeface="Wingdings" panose="05000000000000000000" pitchFamily="2" charset="2"/>
              <a:buChar char="n"/>
            </a:pPr>
            <a:r>
              <a:rPr lang="en-US" altLang="zh-CN" sz="3600" dirty="0"/>
              <a:t>Single RAT</a:t>
            </a:r>
          </a:p>
          <a:p>
            <a:pPr lvl="2">
              <a:lnSpc>
                <a:spcPct val="160000"/>
              </a:lnSpc>
              <a:buClr>
                <a:srgbClr val="00B050"/>
              </a:buClr>
              <a:buFont typeface="Wingdings" panose="05000000000000000000" pitchFamily="2" charset="2"/>
              <a:buChar char="n"/>
            </a:pPr>
            <a:r>
              <a:rPr lang="en-US" altLang="zh-CN" sz="3600" dirty="0"/>
              <a:t>Single band</a:t>
            </a:r>
          </a:p>
          <a:p>
            <a:pPr lvl="2">
              <a:lnSpc>
                <a:spcPct val="160000"/>
              </a:lnSpc>
              <a:buClr>
                <a:srgbClr val="00B050"/>
              </a:buClr>
              <a:buFont typeface="Wingdings" panose="05000000000000000000" pitchFamily="2" charset="2"/>
              <a:buChar char="n"/>
            </a:pPr>
            <a:r>
              <a:rPr lang="en-US" altLang="zh-CN" sz="3600" dirty="0"/>
              <a:t>Power class: PC3 (23dBm)</a:t>
            </a:r>
          </a:p>
          <a:p>
            <a:pPr lvl="2">
              <a:lnSpc>
                <a:spcPct val="160000"/>
              </a:lnSpc>
              <a:buClr>
                <a:srgbClr val="00B050"/>
              </a:buClr>
              <a:buFont typeface="Wingdings" panose="05000000000000000000" pitchFamily="2" charset="2"/>
              <a:buChar char="n"/>
            </a:pPr>
            <a:r>
              <a:rPr lang="en-US" altLang="zh-CN" sz="3600" dirty="0"/>
              <a:t>Max bandwidth: 100MHz for FR1</a:t>
            </a:r>
          </a:p>
          <a:p>
            <a:pPr lvl="2">
              <a:lnSpc>
                <a:spcPct val="160000"/>
              </a:lnSpc>
              <a:buClr>
                <a:srgbClr val="00B050"/>
              </a:buClr>
              <a:buFont typeface="Wingdings" panose="05000000000000000000" pitchFamily="2" charset="2"/>
              <a:buChar char="n"/>
            </a:pPr>
            <a:r>
              <a:rPr lang="en-US" altLang="zh-CN" sz="3600" dirty="0"/>
              <a:t>Antennas: 2Rx/1Tx</a:t>
            </a:r>
          </a:p>
          <a:p>
            <a:pPr lvl="2">
              <a:lnSpc>
                <a:spcPct val="160000"/>
              </a:lnSpc>
              <a:buClr>
                <a:srgbClr val="00B050"/>
              </a:buClr>
              <a:buFont typeface="Wingdings" panose="05000000000000000000" pitchFamily="2" charset="2"/>
              <a:buChar char="n"/>
            </a:pPr>
            <a:r>
              <a:rPr lang="en-US" altLang="zh-CN" sz="3600" dirty="0"/>
              <a:t>Max modulation order: 256 QAM</a:t>
            </a:r>
          </a:p>
          <a:p>
            <a:pPr lvl="1">
              <a:lnSpc>
                <a:spcPct val="160000"/>
              </a:lnSpc>
              <a:buClr>
                <a:srgbClr val="00B050"/>
              </a:buClr>
              <a:buSzPct val="80000"/>
              <a:buFont typeface="Wingdings" panose="05000000000000000000" pitchFamily="2" charset="2"/>
              <a:buChar char="l"/>
            </a:pPr>
            <a:r>
              <a:rPr lang="en-US" altLang="zh-CN" dirty="0"/>
              <a:t>Cost breakdown of the reference UE is shown in the table on the right.</a:t>
            </a:r>
          </a:p>
        </p:txBody>
      </p:sp>
      <p:graphicFrame>
        <p:nvGraphicFramePr>
          <p:cNvPr id="5" name="表格 4">
            <a:extLst>
              <a:ext uri="{FF2B5EF4-FFF2-40B4-BE49-F238E27FC236}">
                <a16:creationId xmlns:a16="http://schemas.microsoft.com/office/drawing/2014/main" id="{CFD601A5-F2B8-4BF7-9BC5-ABA601DEC6E3}"/>
              </a:ext>
            </a:extLst>
          </p:cNvPr>
          <p:cNvGraphicFramePr>
            <a:graphicFrameLocks noGrp="1"/>
          </p:cNvGraphicFramePr>
          <p:nvPr>
            <p:extLst/>
          </p:nvPr>
        </p:nvGraphicFramePr>
        <p:xfrm>
          <a:off x="16844211" y="2559504"/>
          <a:ext cx="6774069" cy="10064873"/>
        </p:xfrm>
        <a:graphic>
          <a:graphicData uri="http://schemas.openxmlformats.org/drawingml/2006/table">
            <a:tbl>
              <a:tblPr firstRow="1" firstCol="1" bandRow="1">
                <a:tableStyleId>{5C22544A-7EE6-4342-B048-85BDC9FD1C3A}</a:tableStyleId>
              </a:tblPr>
              <a:tblGrid>
                <a:gridCol w="4908884">
                  <a:extLst>
                    <a:ext uri="{9D8B030D-6E8A-4147-A177-3AD203B41FA5}">
                      <a16:colId xmlns:a16="http://schemas.microsoft.com/office/drawing/2014/main" val="3951315853"/>
                    </a:ext>
                  </a:extLst>
                </a:gridCol>
                <a:gridCol w="1865185">
                  <a:extLst>
                    <a:ext uri="{9D8B030D-6E8A-4147-A177-3AD203B41FA5}">
                      <a16:colId xmlns:a16="http://schemas.microsoft.com/office/drawing/2014/main" val="1241760245"/>
                    </a:ext>
                  </a:extLst>
                </a:gridCol>
              </a:tblGrid>
              <a:tr h="639285">
                <a:tc>
                  <a:txBody>
                    <a:bodyPr/>
                    <a:lstStyle/>
                    <a:p>
                      <a:pPr indent="0" algn="l">
                        <a:spcAft>
                          <a:spcPts val="0"/>
                        </a:spcAft>
                      </a:pPr>
                      <a:r>
                        <a:rPr lang="en-GB" sz="2400" kern="100" dirty="0">
                          <a:effectLst/>
                          <a:latin typeface="OPPOSans M" panose="00020600040101010101" pitchFamily="18" charset="-122"/>
                          <a:ea typeface="OPPOSans M" panose="00020600040101010101" pitchFamily="18" charset="-122"/>
                        </a:rPr>
                        <a:t>Functional block</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marL="0" marR="0" indent="0" algn="l" defTabSz="825500" eaLnBrk="1" latinLnBrk="0" hangingPunct="1">
                        <a:lnSpc>
                          <a:spcPct val="100000"/>
                        </a:lnSpc>
                        <a:spcBef>
                          <a:spcPts val="0"/>
                        </a:spcBef>
                        <a:spcAft>
                          <a:spcPts val="0"/>
                        </a:spcAft>
                        <a:buClrTx/>
                        <a:buSzTx/>
                        <a:buFontTx/>
                        <a:buNone/>
                      </a:pPr>
                      <a:r>
                        <a:rPr lang="en-GB" altLang="zh-CN" sz="2800" b="1" i="0" u="none" strike="noStrike" kern="100" cap="none" spc="0" baseline="0" dirty="0">
                          <a:ln>
                            <a:noFill/>
                          </a:ln>
                          <a:solidFill>
                            <a:schemeClr val="lt1"/>
                          </a:solidFill>
                          <a:effectLst/>
                          <a:uFillTx/>
                          <a:latin typeface="OPPOSans M" panose="00020600040101010101" pitchFamily="18" charset="-122"/>
                          <a:ea typeface="OPPOSans M" panose="00020600040101010101" pitchFamily="18" charset="-122"/>
                          <a:cs typeface="+mn-cs"/>
                          <a:sym typeface="Helvetica Neue Light"/>
                        </a:rPr>
                        <a:t>cost</a:t>
                      </a:r>
                      <a:endParaRPr lang="zh-CN" altLang="en-US" sz="2800" b="1" i="0" u="none" strike="noStrike" kern="100" cap="none" spc="0" baseline="0" dirty="0">
                        <a:ln>
                          <a:noFill/>
                        </a:ln>
                        <a:solidFill>
                          <a:schemeClr val="lt1"/>
                        </a:solidFill>
                        <a:effectLst/>
                        <a:uFillTx/>
                        <a:latin typeface="OPPOSans M" panose="00020600040101010101" pitchFamily="18" charset="-122"/>
                        <a:ea typeface="OPPOSans M" panose="00020600040101010101" pitchFamily="18" charset="-122"/>
                        <a:cs typeface="+mn-cs"/>
                        <a:sym typeface="Helvetica Neue Light"/>
                      </a:endParaRPr>
                    </a:p>
                  </a:txBody>
                  <a:tcPr marL="68580" marR="68580" marT="0" marB="0" anchor="ctr"/>
                </a:tc>
                <a:extLst>
                  <a:ext uri="{0D108BD9-81ED-4DB2-BD59-A6C34878D82A}">
                    <a16:rowId xmlns:a16="http://schemas.microsoft.com/office/drawing/2014/main" val="3751130246"/>
                  </a:ext>
                </a:extLst>
              </a:tr>
              <a:tr h="505958">
                <a:tc gridSpan="2">
                  <a:txBody>
                    <a:bodyPr/>
                    <a:lstStyle/>
                    <a:p>
                      <a:pPr indent="0" algn="ctr">
                        <a:spcAft>
                          <a:spcPts val="0"/>
                        </a:spcAft>
                      </a:pPr>
                      <a:r>
                        <a:rPr lang="en-GB" sz="2000" b="1" kern="100" dirty="0">
                          <a:effectLst/>
                          <a:latin typeface="OPPOSans M" panose="00020600040101010101" pitchFamily="18" charset="-122"/>
                          <a:ea typeface="OPPOSans M" panose="00020600040101010101" pitchFamily="18" charset="-122"/>
                        </a:rPr>
                        <a:t>RF</a:t>
                      </a:r>
                      <a:endParaRPr lang="zh-CN" sz="18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hMerge="1">
                  <a:txBody>
                    <a:bodyPr/>
                    <a:lstStyle/>
                    <a:p>
                      <a:pPr indent="266700" algn="ctr">
                        <a:spcAft>
                          <a:spcPts val="0"/>
                        </a:spcAft>
                      </a:pP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24264334"/>
                  </a:ext>
                </a:extLst>
              </a:tr>
              <a:tr h="433323">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Power amplifier</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38.5%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38701726"/>
                  </a:ext>
                </a:extLst>
              </a:tr>
              <a:tr h="370408">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Filters</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11.5%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31021444"/>
                  </a:ext>
                </a:extLst>
              </a:tr>
              <a:tr h="1106596">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RF transceiver</a:t>
                      </a:r>
                      <a:br>
                        <a:rPr lang="en-GB" sz="2000" b="0" kern="100" dirty="0">
                          <a:effectLst/>
                          <a:latin typeface="OPPOSans M" panose="00020600040101010101" pitchFamily="18" charset="-122"/>
                          <a:ea typeface="OPPOSans M" panose="00020600040101010101" pitchFamily="18" charset="-122"/>
                        </a:rPr>
                      </a:br>
                      <a:r>
                        <a:rPr lang="en-GB" sz="2000" b="0" kern="100" dirty="0">
                          <a:effectLst/>
                          <a:latin typeface="OPPOSans M" panose="00020600040101010101" pitchFamily="18" charset="-122"/>
                          <a:ea typeface="OPPOSans M" panose="00020600040101010101" pitchFamily="18" charset="-122"/>
                        </a:rPr>
                        <a:t>(including LNAs, mixer, and local oscillator)</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42.3%</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25119261"/>
                  </a:ext>
                </a:extLst>
              </a:tr>
              <a:tr h="370408">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Switch</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7.7%</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89564587"/>
                  </a:ext>
                </a:extLst>
              </a:tr>
              <a:tr h="433323">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RF: Total relative cost</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100%</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18465030"/>
                  </a:ext>
                </a:extLst>
              </a:tr>
              <a:tr h="597556">
                <a:tc gridSpan="2">
                  <a:txBody>
                    <a:bodyPr/>
                    <a:lstStyle/>
                    <a:p>
                      <a:pPr indent="0" algn="ctr">
                        <a:spcAft>
                          <a:spcPts val="0"/>
                        </a:spcAft>
                      </a:pPr>
                      <a:r>
                        <a:rPr lang="en-GB" sz="2000" b="1" kern="100" dirty="0">
                          <a:effectLst/>
                          <a:latin typeface="OPPOSans M" panose="00020600040101010101" pitchFamily="18" charset="-122"/>
                          <a:ea typeface="OPPOSans M" panose="00020600040101010101" pitchFamily="18" charset="-122"/>
                        </a:rPr>
                        <a:t>Baseband</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hMerge="1">
                  <a:txBody>
                    <a:bodyPr/>
                    <a:lstStyle/>
                    <a:p>
                      <a:pPr indent="266700" algn="ctr">
                        <a:spcAft>
                          <a:spcPts val="0"/>
                        </a:spcAft>
                      </a:pP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04321779"/>
                  </a:ext>
                </a:extLst>
              </a:tr>
              <a:tr h="225690">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ADC / DAC</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8.3%</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69320209"/>
                  </a:ext>
                </a:extLst>
              </a:tr>
              <a:tr h="370408">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FFT/IFFT</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3.7%</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11362234"/>
                  </a:ext>
                </a:extLst>
              </a:tr>
              <a:tr h="398871">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Post-FFT data buffering</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9.2%</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82912963"/>
                  </a:ext>
                </a:extLst>
              </a:tr>
              <a:tr h="517585">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Receiver processing block</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26.6%</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87853275"/>
                  </a:ext>
                </a:extLst>
              </a:tr>
              <a:tr h="433323">
                <a:tc>
                  <a:txBody>
                    <a:bodyPr/>
                    <a:lstStyle/>
                    <a:p>
                      <a:pPr indent="0" algn="l">
                        <a:spcAft>
                          <a:spcPts val="0"/>
                        </a:spcAft>
                      </a:pPr>
                      <a:r>
                        <a:rPr lang="en-GB" sz="2000" b="0" kern="100">
                          <a:effectLst/>
                          <a:latin typeface="OPPOSans M" panose="00020600040101010101" pitchFamily="18" charset="-122"/>
                          <a:ea typeface="OPPOSans M" panose="00020600040101010101" pitchFamily="18" charset="-122"/>
                        </a:rPr>
                        <a:t>LDPC decoding</a:t>
                      </a:r>
                      <a:endParaRPr lang="zh-CN" sz="2000" b="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8.2%</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53444643"/>
                  </a:ext>
                </a:extLst>
              </a:tr>
              <a:tr h="370408">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HARQ buffer</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11.0%</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41541045"/>
                  </a:ext>
                </a:extLst>
              </a:tr>
              <a:tr h="737731">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SL control processing &amp; decoder</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7.3%</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63046907"/>
                  </a:ext>
                </a:extLst>
              </a:tr>
              <a:tr h="433323">
                <a:tc>
                  <a:txBody>
                    <a:bodyPr/>
                    <a:lstStyle/>
                    <a:p>
                      <a:pPr indent="0" algn="l">
                        <a:spcAft>
                          <a:spcPts val="0"/>
                        </a:spcAft>
                      </a:pPr>
                      <a:r>
                        <a:rPr lang="en-GB" sz="2000" b="0" kern="100">
                          <a:effectLst/>
                          <a:latin typeface="OPPOSans M" panose="00020600040101010101" pitchFamily="18" charset="-122"/>
                          <a:ea typeface="OPPOSans M" panose="00020600040101010101" pitchFamily="18" charset="-122"/>
                        </a:rPr>
                        <a:t>Synchronization</a:t>
                      </a:r>
                      <a:endParaRPr lang="zh-CN" sz="2000" b="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8.3%</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54825628"/>
                  </a:ext>
                </a:extLst>
              </a:tr>
              <a:tr h="433323">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SL processing block</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9.2%</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29015847"/>
                  </a:ext>
                </a:extLst>
              </a:tr>
              <a:tr h="473115">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MIMO specific processing blocks</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8.2%</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34862956"/>
                  </a:ext>
                </a:extLst>
              </a:tr>
              <a:tr h="433323">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BB: Total relative cost</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100%</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9364298"/>
                  </a:ext>
                </a:extLst>
              </a:tr>
              <a:tr h="701806">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RF+BB: Total relative cost</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100%</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59247219"/>
                  </a:ext>
                </a:extLst>
              </a:tr>
            </a:tbl>
          </a:graphicData>
        </a:graphic>
      </p:graphicFrame>
    </p:spTree>
    <p:extLst>
      <p:ext uri="{BB962C8B-B14F-4D97-AF65-F5344CB8AC3E}">
        <p14:creationId xmlns:p14="http://schemas.microsoft.com/office/powerpoint/2010/main" val="32199727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0B0165-542E-41AA-93B4-68499842BF4B}"/>
              </a:ext>
            </a:extLst>
          </p:cNvPr>
          <p:cNvSpPr>
            <a:spLocks noGrp="1"/>
          </p:cNvSpPr>
          <p:nvPr>
            <p:ph type="title"/>
          </p:nvPr>
        </p:nvSpPr>
        <p:spPr>
          <a:xfrm>
            <a:off x="776505" y="399104"/>
            <a:ext cx="22841775" cy="1695050"/>
          </a:xfrm>
        </p:spPr>
        <p:txBody>
          <a:bodyPr/>
          <a:lstStyle/>
          <a:p>
            <a:r>
              <a:rPr lang="en-US" altLang="zh-CN" dirty="0"/>
              <a:t>Detailed cost reduction of each Opt.</a:t>
            </a:r>
            <a:endParaRPr lang="zh-CN" altLang="en-US" dirty="0"/>
          </a:p>
        </p:txBody>
      </p:sp>
      <p:graphicFrame>
        <p:nvGraphicFramePr>
          <p:cNvPr id="4" name="表格 3">
            <a:extLst>
              <a:ext uri="{FF2B5EF4-FFF2-40B4-BE49-F238E27FC236}">
                <a16:creationId xmlns:a16="http://schemas.microsoft.com/office/drawing/2014/main" id="{A034D80B-15C2-4DB1-A523-48E37EF28807}"/>
              </a:ext>
            </a:extLst>
          </p:cNvPr>
          <p:cNvGraphicFramePr>
            <a:graphicFrameLocks noGrp="1"/>
          </p:cNvGraphicFramePr>
          <p:nvPr>
            <p:extLst/>
          </p:nvPr>
        </p:nvGraphicFramePr>
        <p:xfrm>
          <a:off x="2273071" y="1911274"/>
          <a:ext cx="19837857" cy="10664368"/>
        </p:xfrm>
        <a:graphic>
          <a:graphicData uri="http://schemas.openxmlformats.org/drawingml/2006/table">
            <a:tbl>
              <a:tblPr firstRow="1" firstCol="1" bandRow="1">
                <a:tableStyleId>{5C22544A-7EE6-4342-B048-85BDC9FD1C3A}</a:tableStyleId>
              </a:tblPr>
              <a:tblGrid>
                <a:gridCol w="4547264">
                  <a:extLst>
                    <a:ext uri="{9D8B030D-6E8A-4147-A177-3AD203B41FA5}">
                      <a16:colId xmlns:a16="http://schemas.microsoft.com/office/drawing/2014/main" val="2587171535"/>
                    </a:ext>
                  </a:extLst>
                </a:gridCol>
                <a:gridCol w="1671546">
                  <a:extLst>
                    <a:ext uri="{9D8B030D-6E8A-4147-A177-3AD203B41FA5}">
                      <a16:colId xmlns:a16="http://schemas.microsoft.com/office/drawing/2014/main" val="2291204839"/>
                    </a:ext>
                  </a:extLst>
                </a:gridCol>
                <a:gridCol w="1546973">
                  <a:extLst>
                    <a:ext uri="{9D8B030D-6E8A-4147-A177-3AD203B41FA5}">
                      <a16:colId xmlns:a16="http://schemas.microsoft.com/office/drawing/2014/main" val="3490084880"/>
                    </a:ext>
                  </a:extLst>
                </a:gridCol>
                <a:gridCol w="1724582">
                  <a:extLst>
                    <a:ext uri="{9D8B030D-6E8A-4147-A177-3AD203B41FA5}">
                      <a16:colId xmlns:a16="http://schemas.microsoft.com/office/drawing/2014/main" val="1541661862"/>
                    </a:ext>
                  </a:extLst>
                </a:gridCol>
                <a:gridCol w="1724582">
                  <a:extLst>
                    <a:ext uri="{9D8B030D-6E8A-4147-A177-3AD203B41FA5}">
                      <a16:colId xmlns:a16="http://schemas.microsoft.com/office/drawing/2014/main" val="4049912889"/>
                    </a:ext>
                  </a:extLst>
                </a:gridCol>
                <a:gridCol w="1724582">
                  <a:extLst>
                    <a:ext uri="{9D8B030D-6E8A-4147-A177-3AD203B41FA5}">
                      <a16:colId xmlns:a16="http://schemas.microsoft.com/office/drawing/2014/main" val="1682394099"/>
                    </a:ext>
                  </a:extLst>
                </a:gridCol>
                <a:gridCol w="1724582">
                  <a:extLst>
                    <a:ext uri="{9D8B030D-6E8A-4147-A177-3AD203B41FA5}">
                      <a16:colId xmlns:a16="http://schemas.microsoft.com/office/drawing/2014/main" val="2766551138"/>
                    </a:ext>
                  </a:extLst>
                </a:gridCol>
                <a:gridCol w="1724582">
                  <a:extLst>
                    <a:ext uri="{9D8B030D-6E8A-4147-A177-3AD203B41FA5}">
                      <a16:colId xmlns:a16="http://schemas.microsoft.com/office/drawing/2014/main" val="643068720"/>
                    </a:ext>
                  </a:extLst>
                </a:gridCol>
                <a:gridCol w="1724582">
                  <a:extLst>
                    <a:ext uri="{9D8B030D-6E8A-4147-A177-3AD203B41FA5}">
                      <a16:colId xmlns:a16="http://schemas.microsoft.com/office/drawing/2014/main" val="3515911393"/>
                    </a:ext>
                  </a:extLst>
                </a:gridCol>
                <a:gridCol w="1724582">
                  <a:extLst>
                    <a:ext uri="{9D8B030D-6E8A-4147-A177-3AD203B41FA5}">
                      <a16:colId xmlns:a16="http://schemas.microsoft.com/office/drawing/2014/main" val="3920621922"/>
                    </a:ext>
                  </a:extLst>
                </a:gridCol>
              </a:tblGrid>
              <a:tr h="937669">
                <a:tc>
                  <a:txBody>
                    <a:bodyPr/>
                    <a:lstStyle/>
                    <a:p>
                      <a:pPr indent="0" algn="l">
                        <a:spcAft>
                          <a:spcPts val="0"/>
                        </a:spcAft>
                      </a:pPr>
                      <a:r>
                        <a:rPr lang="en-GB" sz="2000" kern="100" dirty="0">
                          <a:effectLst/>
                          <a:latin typeface="OPPOSans M" panose="00020600040101010101" pitchFamily="18" charset="-122"/>
                          <a:ea typeface="OPPOSans M" panose="00020600040101010101" pitchFamily="18" charset="-122"/>
                        </a:rPr>
                        <a:t>Functional block</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l">
                        <a:spcAft>
                          <a:spcPts val="0"/>
                        </a:spcAft>
                      </a:pPr>
                      <a:r>
                        <a:rPr lang="en-GB" sz="2000" kern="100" dirty="0">
                          <a:effectLst/>
                          <a:latin typeface="OPPOSans M" panose="00020600040101010101" pitchFamily="18" charset="-122"/>
                          <a:ea typeface="OPPOSans M" panose="00020600040101010101" pitchFamily="18" charset="-122"/>
                        </a:rPr>
                        <a:t>Reference</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l">
                        <a:spcAft>
                          <a:spcPts val="0"/>
                        </a:spcAft>
                      </a:pPr>
                      <a:r>
                        <a:rPr lang="en-US" altLang="zh-CN" sz="2000" kern="100" dirty="0">
                          <a:effectLst/>
                          <a:latin typeface="OPPOSans M" panose="00020600040101010101" pitchFamily="18" charset="-122"/>
                          <a:ea typeface="OPPOSans M" panose="00020600040101010101" pitchFamily="18" charset="-122"/>
                          <a:cs typeface="Times New Roman" panose="02020603050405020304" pitchFamily="18" charset="0"/>
                        </a:rPr>
                        <a:t>Opt.1</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l">
                        <a:spcAft>
                          <a:spcPts val="0"/>
                        </a:spcAft>
                      </a:pPr>
                      <a:r>
                        <a:rPr lang="en-US" altLang="zh-CN" sz="2000" kern="100" dirty="0">
                          <a:effectLst/>
                          <a:latin typeface="OPPOSans M" panose="00020600040101010101" pitchFamily="18" charset="-122"/>
                          <a:ea typeface="OPPOSans M" panose="00020600040101010101" pitchFamily="18" charset="-122"/>
                          <a:cs typeface="Times New Roman" panose="02020603050405020304" pitchFamily="18" charset="0"/>
                        </a:rPr>
                        <a:t>Opt.2</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l">
                        <a:spcAft>
                          <a:spcPts val="0"/>
                        </a:spcAft>
                      </a:pPr>
                      <a:r>
                        <a:rPr lang="en-US" altLang="zh-CN" sz="2000" kern="100" dirty="0">
                          <a:effectLst/>
                          <a:latin typeface="OPPOSans M" panose="00020600040101010101" pitchFamily="18" charset="-122"/>
                          <a:ea typeface="OPPOSans M" panose="00020600040101010101" pitchFamily="18" charset="-122"/>
                          <a:cs typeface="Times New Roman" panose="02020603050405020304" pitchFamily="18" charset="0"/>
                        </a:rPr>
                        <a:t>Opt.3</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l">
                        <a:spcAft>
                          <a:spcPts val="0"/>
                        </a:spcAft>
                      </a:pPr>
                      <a:r>
                        <a:rPr lang="en-GB" sz="2000" kern="100" dirty="0">
                          <a:effectLst/>
                          <a:latin typeface="OPPOSans M" panose="00020600040101010101" pitchFamily="18" charset="-122"/>
                          <a:ea typeface="OPPOSans M" panose="00020600040101010101" pitchFamily="18" charset="-122"/>
                        </a:rPr>
                        <a:t>Opt.4</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l">
                        <a:spcAft>
                          <a:spcPts val="0"/>
                        </a:spcAft>
                      </a:pPr>
                      <a:r>
                        <a:rPr lang="en-US" altLang="zh-CN" sz="2000" kern="100" dirty="0">
                          <a:effectLst/>
                          <a:latin typeface="OPPOSans M" panose="00020600040101010101" pitchFamily="18" charset="-122"/>
                          <a:ea typeface="OPPOSans M" panose="00020600040101010101" pitchFamily="18" charset="-122"/>
                          <a:cs typeface="Times New Roman" panose="02020603050405020304" pitchFamily="18" charset="0"/>
                        </a:rPr>
                        <a:t>Opt.5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l">
                        <a:spcAft>
                          <a:spcPts val="0"/>
                        </a:spcAft>
                      </a:pPr>
                      <a:r>
                        <a:rPr lang="en-US" altLang="zh-CN" sz="2000" kern="100" dirty="0">
                          <a:effectLst/>
                          <a:latin typeface="OPPOSans M" panose="00020600040101010101" pitchFamily="18" charset="-122"/>
                          <a:ea typeface="OPPOSans M" panose="00020600040101010101" pitchFamily="18" charset="-122"/>
                          <a:cs typeface="Times New Roman" panose="02020603050405020304" pitchFamily="18" charset="0"/>
                        </a:rPr>
                        <a:t>Opt.6</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l">
                        <a:spcAft>
                          <a:spcPts val="0"/>
                        </a:spcAft>
                      </a:pPr>
                      <a:r>
                        <a:rPr lang="en-US" altLang="zh-CN" sz="2000" kern="100" dirty="0">
                          <a:effectLst/>
                          <a:latin typeface="OPPOSans M" panose="00020600040101010101" pitchFamily="18" charset="-122"/>
                          <a:ea typeface="OPPOSans M" panose="00020600040101010101" pitchFamily="18" charset="-122"/>
                          <a:cs typeface="Times New Roman" panose="02020603050405020304" pitchFamily="18" charset="0"/>
                        </a:rPr>
                        <a:t>Opt.7</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l">
                        <a:spcAft>
                          <a:spcPts val="0"/>
                        </a:spcAft>
                      </a:pPr>
                      <a:r>
                        <a:rPr lang="en-US" altLang="zh-CN" sz="2000" kern="100" dirty="0">
                          <a:effectLst/>
                          <a:latin typeface="OPPOSans M" panose="00020600040101010101" pitchFamily="18" charset="-122"/>
                          <a:ea typeface="OPPOSans M" panose="00020600040101010101" pitchFamily="18" charset="-122"/>
                          <a:cs typeface="Times New Roman" panose="02020603050405020304" pitchFamily="18" charset="0"/>
                        </a:rPr>
                        <a:t>Opt.8</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756762175"/>
                  </a:ext>
                </a:extLst>
              </a:tr>
              <a:tr h="423850">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Power amplifier</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38.5%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38.5%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38.5%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38.5%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38.5%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38.5%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38.5%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38.5%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38.5%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66221269"/>
                  </a:ext>
                </a:extLst>
              </a:tr>
              <a:tr h="423850">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Filters</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11.5%</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11.3%</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10.4%</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11.3%</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6.1%</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11.5%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6.0%</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6.0%</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6.0%</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45175506"/>
                  </a:ext>
                </a:extLst>
              </a:tr>
              <a:tr h="1271549">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RF transceiver</a:t>
                      </a:r>
                      <a:br>
                        <a:rPr lang="en-GB" sz="2000" b="0" kern="100" dirty="0">
                          <a:effectLst/>
                          <a:latin typeface="OPPOSans M" panose="00020600040101010101" pitchFamily="18" charset="-122"/>
                          <a:ea typeface="OPPOSans M" panose="00020600040101010101" pitchFamily="18" charset="-122"/>
                        </a:rPr>
                      </a:br>
                      <a:r>
                        <a:rPr lang="en-GB" sz="2000" b="0" kern="100" dirty="0">
                          <a:effectLst/>
                          <a:latin typeface="OPPOSans M" panose="00020600040101010101" pitchFamily="18" charset="-122"/>
                          <a:ea typeface="OPPOSans M" panose="00020600040101010101" pitchFamily="18" charset="-122"/>
                        </a:rPr>
                        <a:t>(including LNAs, mixer, and local oscillator)</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42.3%</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40.8%</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38.6%</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40.8%</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21.5%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38.5%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27.3%</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24.8%</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27.3%</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55289039"/>
                  </a:ext>
                </a:extLst>
              </a:tr>
              <a:tr h="423850">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Switch</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7.7%</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7.7%</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7.7%</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7.7%</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7.7%</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7.7%</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7.7%</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7.7%</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7.7%</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30719344"/>
                  </a:ext>
                </a:extLst>
              </a:tr>
              <a:tr h="423850">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RF: Total relative cost</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b="1" kern="100" dirty="0">
                          <a:effectLst/>
                          <a:latin typeface="OPPOSans M" panose="00020600040101010101" pitchFamily="18" charset="-122"/>
                          <a:ea typeface="OPPOSans M" panose="00020600040101010101" pitchFamily="18" charset="-122"/>
                        </a:rPr>
                        <a:t>100%</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b="1" kern="100" dirty="0">
                          <a:effectLst/>
                          <a:latin typeface="OPPOSans M" panose="00020600040101010101" pitchFamily="18" charset="-122"/>
                          <a:ea typeface="OPPOSans M" panose="00020600040101010101" pitchFamily="18" charset="-122"/>
                          <a:cs typeface="Times New Roman" panose="02020603050405020304" pitchFamily="18" charset="0"/>
                        </a:rPr>
                        <a:t>98.3%</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b="1" kern="100">
                          <a:effectLst/>
                          <a:latin typeface="OPPOSans M" panose="00020600040101010101" pitchFamily="18" charset="-122"/>
                          <a:ea typeface="OPPOSans M" panose="00020600040101010101" pitchFamily="18" charset="-122"/>
                          <a:cs typeface="Times New Roman" panose="02020603050405020304" pitchFamily="18" charset="0"/>
                        </a:rPr>
                        <a:t>95.2%</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b="1" kern="100" dirty="0">
                          <a:effectLst/>
                          <a:latin typeface="OPPOSans M" panose="00020600040101010101" pitchFamily="18" charset="-122"/>
                          <a:ea typeface="OPPOSans M" panose="00020600040101010101" pitchFamily="18" charset="-122"/>
                          <a:cs typeface="Times New Roman" panose="02020603050405020304" pitchFamily="18" charset="0"/>
                        </a:rPr>
                        <a:t>98.3%</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b="1" kern="100" dirty="0">
                          <a:effectLst/>
                          <a:latin typeface="OPPOSans M" panose="00020600040101010101" pitchFamily="18" charset="-122"/>
                          <a:ea typeface="OPPOSans M" panose="00020600040101010101" pitchFamily="18" charset="-122"/>
                        </a:rPr>
                        <a:t>73.8%</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b="1" kern="100" dirty="0">
                          <a:effectLst/>
                          <a:latin typeface="OPPOSans M" panose="00020600040101010101" pitchFamily="18" charset="-122"/>
                          <a:ea typeface="OPPOSans M" panose="00020600040101010101" pitchFamily="18" charset="-122"/>
                          <a:cs typeface="Times New Roman" panose="02020603050405020304" pitchFamily="18" charset="0"/>
                        </a:rPr>
                        <a:t>96.2%</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b="1" kern="100">
                          <a:effectLst/>
                          <a:latin typeface="OPPOSans M" panose="00020600040101010101" pitchFamily="18" charset="-122"/>
                          <a:ea typeface="OPPOSans M" panose="00020600040101010101" pitchFamily="18" charset="-122"/>
                          <a:cs typeface="Times New Roman" panose="02020603050405020304" pitchFamily="18" charset="0"/>
                        </a:rPr>
                        <a:t>79.5%</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b="1" kern="100">
                          <a:effectLst/>
                          <a:latin typeface="OPPOSans M" panose="00020600040101010101" pitchFamily="18" charset="-122"/>
                          <a:ea typeface="OPPOSans M" panose="00020600040101010101" pitchFamily="18" charset="-122"/>
                          <a:cs typeface="Times New Roman" panose="02020603050405020304" pitchFamily="18" charset="0"/>
                        </a:rPr>
                        <a:t>77.0%</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b="1" kern="100">
                          <a:effectLst/>
                          <a:latin typeface="OPPOSans M" panose="00020600040101010101" pitchFamily="18" charset="-122"/>
                          <a:ea typeface="OPPOSans M" panose="00020600040101010101" pitchFamily="18" charset="-122"/>
                          <a:cs typeface="Times New Roman" panose="02020603050405020304" pitchFamily="18" charset="0"/>
                        </a:rPr>
                        <a:t>79.5%</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89989087"/>
                  </a:ext>
                </a:extLst>
              </a:tr>
              <a:tr h="423850">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ADC / DAC</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8.3%</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1.7%</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0.8%</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US" sz="2000" kern="100">
                          <a:solidFill>
                            <a:srgbClr val="000000"/>
                          </a:solidFill>
                          <a:effectLst/>
                          <a:latin typeface="OPPOSans M" panose="00020600040101010101" pitchFamily="18" charset="-122"/>
                          <a:ea typeface="OPPOSans M" panose="00020600040101010101" pitchFamily="18" charset="-122"/>
                          <a:cs typeface="Times New Roman" panose="02020603050405020304" pitchFamily="18" charset="0"/>
                        </a:rPr>
                        <a:t>1.7%</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5.5%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8.3%</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1.1%</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1.1%</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US" sz="2000" kern="100">
                          <a:solidFill>
                            <a:srgbClr val="000000"/>
                          </a:solidFill>
                          <a:effectLst/>
                          <a:latin typeface="OPPOSans M" panose="00020600040101010101" pitchFamily="18" charset="-122"/>
                          <a:ea typeface="OPPOSans M" panose="00020600040101010101" pitchFamily="18" charset="-122"/>
                          <a:cs typeface="Times New Roman" panose="02020603050405020304" pitchFamily="18" charset="0"/>
                        </a:rPr>
                        <a:t>1.1%</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43363883"/>
                  </a:ext>
                </a:extLst>
              </a:tr>
              <a:tr h="423850">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FFT/IFFT</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3.7%</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0.7%</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0.5%</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US" sz="2000" kern="100">
                          <a:solidFill>
                            <a:srgbClr val="000000"/>
                          </a:solidFill>
                          <a:effectLst/>
                          <a:latin typeface="OPPOSans M" panose="00020600040101010101" pitchFamily="18" charset="-122"/>
                          <a:ea typeface="OPPOSans M" panose="00020600040101010101" pitchFamily="18" charset="-122"/>
                          <a:cs typeface="Times New Roman" panose="02020603050405020304" pitchFamily="18" charset="0"/>
                        </a:rPr>
                        <a:t>0.7%</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1.9%</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3.7%</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0.4%</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0.4%</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US" sz="2000" kern="100">
                          <a:solidFill>
                            <a:srgbClr val="000000"/>
                          </a:solidFill>
                          <a:effectLst/>
                          <a:latin typeface="OPPOSans M" panose="00020600040101010101" pitchFamily="18" charset="-122"/>
                          <a:ea typeface="OPPOSans M" panose="00020600040101010101" pitchFamily="18" charset="-122"/>
                          <a:cs typeface="Times New Roman" panose="02020603050405020304" pitchFamily="18" charset="0"/>
                        </a:rPr>
                        <a:t>0.7%</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43551457"/>
                  </a:ext>
                </a:extLst>
              </a:tr>
              <a:tr h="423850">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Post-FFT data buffering</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9.2%</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1.8%</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0.7%</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US" sz="2000" kern="100" dirty="0">
                          <a:solidFill>
                            <a:srgbClr val="000000"/>
                          </a:solidFill>
                          <a:effectLst/>
                          <a:latin typeface="OPPOSans M" panose="00020600040101010101" pitchFamily="18" charset="-122"/>
                          <a:ea typeface="OPPOSans M" panose="00020600040101010101" pitchFamily="18" charset="-122"/>
                          <a:cs typeface="Times New Roman" panose="02020603050405020304" pitchFamily="18" charset="0"/>
                        </a:rPr>
                        <a:t>1.8%</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4.6%</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9.2%</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0.9%</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0.9%</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US" sz="2000" kern="100">
                          <a:solidFill>
                            <a:srgbClr val="000000"/>
                          </a:solidFill>
                          <a:effectLst/>
                          <a:latin typeface="OPPOSans M" panose="00020600040101010101" pitchFamily="18" charset="-122"/>
                          <a:ea typeface="OPPOSans M" panose="00020600040101010101" pitchFamily="18" charset="-122"/>
                          <a:cs typeface="Times New Roman" panose="02020603050405020304" pitchFamily="18" charset="0"/>
                        </a:rPr>
                        <a:t>1.8%</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91530233"/>
                  </a:ext>
                </a:extLst>
              </a:tr>
              <a:tr h="818765">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Receiver processing block</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26.6%</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5.3%</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3.1%</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3.1%</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13.8%</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20.7%</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2.7%</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2.1%</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1.6%</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50298062"/>
                  </a:ext>
                </a:extLst>
              </a:tr>
              <a:tr h="423850">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LDPC decoding</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8.2%</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1.6%</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0.8%</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0.8%</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4.2%</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6.2%</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1.6%</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1.2%</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0.4%</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40811319"/>
                  </a:ext>
                </a:extLst>
              </a:tr>
              <a:tr h="423850">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HARQ buffer</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11.0%</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2.2%</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0.8%</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0.8%</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5.5%</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11.0%</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1.1%</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1.1%</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0.4%</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58856541"/>
                  </a:ext>
                </a:extLst>
              </a:tr>
              <a:tr h="818765">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SL control processing &amp; decoder</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7.3%</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7.3%</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6.0%</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6.0%</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7.3%</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7.3%</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7.3%</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7.3%</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6.0%</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57186545"/>
                  </a:ext>
                </a:extLst>
              </a:tr>
              <a:tr h="423850">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Synchronization</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8.3%</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8.3%</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8.4%</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8.4%</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4.6%</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8.3%</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4.6%</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4.6%</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4.6%</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03580303"/>
                  </a:ext>
                </a:extLst>
              </a:tr>
              <a:tr h="423850">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SL processing block</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9.2%</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9.2%</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5.7%</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5.7%</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9.2%</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6.4%</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9.2%</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6.4%</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5.7%</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8836598"/>
                  </a:ext>
                </a:extLst>
              </a:tr>
              <a:tr h="818765">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MIMO specific processing blocks</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8.2%</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8.2%</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6.5%</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6.5%</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a:effectLst/>
                          <a:latin typeface="OPPOSans M" panose="00020600040101010101" pitchFamily="18" charset="-122"/>
                          <a:ea typeface="OPPOSans M" panose="00020600040101010101" pitchFamily="18" charset="-122"/>
                        </a:rPr>
                        <a:t>4.2%</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cs typeface="Times New Roman" panose="02020603050405020304" pitchFamily="18" charset="0"/>
                        </a:rPr>
                        <a:t>8.2%</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4.2%</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4.2%</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kern="100">
                          <a:effectLst/>
                          <a:latin typeface="OPPOSans M" panose="00020600040101010101" pitchFamily="18" charset="-122"/>
                          <a:ea typeface="OPPOSans M" panose="00020600040101010101" pitchFamily="18" charset="-122"/>
                          <a:cs typeface="Times New Roman" panose="02020603050405020304" pitchFamily="18" charset="0"/>
                        </a:rPr>
                        <a:t>3.3%</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38758473"/>
                  </a:ext>
                </a:extLst>
              </a:tr>
              <a:tr h="423850">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BB: Total relative cost</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b="1" kern="100" dirty="0">
                          <a:effectLst/>
                          <a:latin typeface="OPPOSans M" panose="00020600040101010101" pitchFamily="18" charset="-122"/>
                          <a:ea typeface="OPPOSans M" panose="00020600040101010101" pitchFamily="18" charset="-122"/>
                        </a:rPr>
                        <a:t>100%</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b="1" kern="100" dirty="0">
                          <a:effectLst/>
                          <a:latin typeface="OPPOSans M" panose="00020600040101010101" pitchFamily="18" charset="-122"/>
                          <a:ea typeface="OPPOSans M" panose="00020600040101010101" pitchFamily="18" charset="-122"/>
                          <a:cs typeface="Times New Roman" panose="02020603050405020304" pitchFamily="18" charset="0"/>
                        </a:rPr>
                        <a:t>46.3%</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b="1" kern="100">
                          <a:effectLst/>
                          <a:latin typeface="OPPOSans M" panose="00020600040101010101" pitchFamily="18" charset="-122"/>
                          <a:ea typeface="OPPOSans M" panose="00020600040101010101" pitchFamily="18" charset="-122"/>
                          <a:cs typeface="Times New Roman" panose="02020603050405020304" pitchFamily="18" charset="0"/>
                        </a:rPr>
                        <a:t>33.3%</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US" sz="2000" b="1" kern="100" dirty="0">
                          <a:solidFill>
                            <a:srgbClr val="000000"/>
                          </a:solidFill>
                          <a:effectLst/>
                          <a:latin typeface="OPPOSans M" panose="00020600040101010101" pitchFamily="18" charset="-122"/>
                          <a:ea typeface="OPPOSans M" panose="00020600040101010101" pitchFamily="18" charset="-122"/>
                          <a:cs typeface="Times New Roman" panose="02020603050405020304" pitchFamily="18" charset="0"/>
                        </a:rPr>
                        <a:t>35.5%</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b="1" kern="100" dirty="0">
                          <a:effectLst/>
                          <a:latin typeface="OPPOSans M" panose="00020600040101010101" pitchFamily="18" charset="-122"/>
                          <a:ea typeface="OPPOSans M" panose="00020600040101010101" pitchFamily="18" charset="-122"/>
                        </a:rPr>
                        <a:t>60.8%</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b="1" kern="100" dirty="0">
                          <a:effectLst/>
                          <a:latin typeface="OPPOSans M" panose="00020600040101010101" pitchFamily="18" charset="-122"/>
                          <a:ea typeface="OPPOSans M" panose="00020600040101010101" pitchFamily="18" charset="-122"/>
                          <a:cs typeface="Times New Roman" panose="02020603050405020304" pitchFamily="18" charset="0"/>
                        </a:rPr>
                        <a:t>89.3%</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b="1" kern="100">
                          <a:effectLst/>
                          <a:latin typeface="OPPOSans M" panose="00020600040101010101" pitchFamily="18" charset="-122"/>
                          <a:ea typeface="OPPOSans M" panose="00020600040101010101" pitchFamily="18" charset="-122"/>
                          <a:cs typeface="Times New Roman" panose="02020603050405020304" pitchFamily="18" charset="0"/>
                        </a:rPr>
                        <a:t>33.1%</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b="1" kern="100">
                          <a:effectLst/>
                          <a:latin typeface="OPPOSans M" panose="00020600040101010101" pitchFamily="18" charset="-122"/>
                          <a:ea typeface="OPPOSans M" panose="00020600040101010101" pitchFamily="18" charset="-122"/>
                          <a:cs typeface="Times New Roman" panose="02020603050405020304" pitchFamily="18" charset="0"/>
                        </a:rPr>
                        <a:t>29.3%</a:t>
                      </a:r>
                      <a:endParaRPr lang="zh-CN" sz="2000" kern="10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US" sz="2000" b="1" kern="100" dirty="0">
                          <a:solidFill>
                            <a:srgbClr val="000000"/>
                          </a:solidFill>
                          <a:effectLst/>
                          <a:latin typeface="OPPOSans M" panose="00020600040101010101" pitchFamily="18" charset="-122"/>
                          <a:ea typeface="OPPOSans M" panose="00020600040101010101" pitchFamily="18" charset="-122"/>
                          <a:cs typeface="Times New Roman" panose="02020603050405020304" pitchFamily="18" charset="0"/>
                        </a:rPr>
                        <a:t>25.6%</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230062348"/>
                  </a:ext>
                </a:extLst>
              </a:tr>
              <a:tr h="488805">
                <a:tc>
                  <a:txBody>
                    <a:bodyPr/>
                    <a:lstStyle/>
                    <a:p>
                      <a:pPr indent="0" algn="l">
                        <a:spcAft>
                          <a:spcPts val="0"/>
                        </a:spcAft>
                      </a:pPr>
                      <a:r>
                        <a:rPr lang="en-GB" sz="2000" b="0" kern="100" dirty="0">
                          <a:effectLst/>
                          <a:latin typeface="OPPOSans M" panose="00020600040101010101" pitchFamily="18" charset="-122"/>
                          <a:ea typeface="OPPOSans M" panose="00020600040101010101" pitchFamily="18" charset="-122"/>
                        </a:rPr>
                        <a:t>RF+BB: Total relative cost</a:t>
                      </a:r>
                      <a:endParaRPr lang="zh-CN" sz="2000" b="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b="1" kern="100" dirty="0">
                          <a:effectLst/>
                          <a:latin typeface="OPPOSans M" panose="00020600040101010101" pitchFamily="18" charset="-122"/>
                          <a:ea typeface="OPPOSans M" panose="00020600040101010101" pitchFamily="18" charset="-122"/>
                        </a:rPr>
                        <a:t>100%</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b="1" kern="100" dirty="0">
                          <a:effectLst/>
                          <a:latin typeface="OPPOSans M" panose="00020600040101010101" pitchFamily="18" charset="-122"/>
                          <a:ea typeface="OPPOSans M" panose="00020600040101010101" pitchFamily="18" charset="-122"/>
                          <a:cs typeface="Times New Roman" panose="02020603050405020304" pitchFamily="18" charset="0"/>
                        </a:rPr>
                        <a:t>67.1%</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GB" sz="2000" b="1" kern="100" dirty="0">
                          <a:effectLst/>
                          <a:latin typeface="OPPOSans M" panose="00020600040101010101" pitchFamily="18" charset="-122"/>
                          <a:ea typeface="OPPOSans M" panose="00020600040101010101" pitchFamily="18" charset="-122"/>
                          <a:cs typeface="Times New Roman" panose="02020603050405020304" pitchFamily="18" charset="0"/>
                        </a:rPr>
                        <a:t>58.0%</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US" sz="2000" b="1" kern="100" dirty="0">
                          <a:solidFill>
                            <a:srgbClr val="000000"/>
                          </a:solidFill>
                          <a:effectLst/>
                          <a:latin typeface="OPPOSans M" panose="00020600040101010101" pitchFamily="18" charset="-122"/>
                          <a:ea typeface="OPPOSans M" panose="00020600040101010101" pitchFamily="18" charset="-122"/>
                          <a:cs typeface="Times New Roman" panose="02020603050405020304" pitchFamily="18" charset="0"/>
                        </a:rPr>
                        <a:t>60.6%</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b="1" kern="100" dirty="0">
                          <a:effectLst/>
                          <a:latin typeface="OPPOSans M" panose="00020600040101010101" pitchFamily="18" charset="-122"/>
                          <a:ea typeface="OPPOSans M" panose="00020600040101010101" pitchFamily="18" charset="-122"/>
                        </a:rPr>
                        <a:t>66.0%</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b="1" kern="100" dirty="0">
                          <a:effectLst/>
                          <a:latin typeface="OPPOSans M" panose="00020600040101010101" pitchFamily="18" charset="-122"/>
                          <a:ea typeface="OPPOSans M" panose="00020600040101010101" pitchFamily="18" charset="-122"/>
                          <a:cs typeface="Times New Roman" panose="02020603050405020304" pitchFamily="18" charset="0"/>
                        </a:rPr>
                        <a:t>92.1%</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b="1" kern="100" dirty="0">
                          <a:effectLst/>
                          <a:latin typeface="OPPOSans M" panose="00020600040101010101" pitchFamily="18" charset="-122"/>
                          <a:ea typeface="OPPOSans M" panose="00020600040101010101" pitchFamily="18" charset="-122"/>
                          <a:cs typeface="Times New Roman" panose="02020603050405020304" pitchFamily="18" charset="0"/>
                        </a:rPr>
                        <a:t>51.6%</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266700" algn="r">
                        <a:spcAft>
                          <a:spcPts val="0"/>
                        </a:spcAft>
                      </a:pPr>
                      <a:r>
                        <a:rPr lang="en-GB" sz="2000" b="1" kern="100" dirty="0">
                          <a:effectLst/>
                          <a:latin typeface="OPPOSans M" panose="00020600040101010101" pitchFamily="18" charset="-122"/>
                          <a:ea typeface="OPPOSans M" panose="00020600040101010101" pitchFamily="18" charset="-122"/>
                          <a:cs typeface="Times New Roman" panose="02020603050405020304" pitchFamily="18" charset="0"/>
                        </a:rPr>
                        <a:t>48.4%</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US" sz="2000" b="1" kern="100" dirty="0">
                          <a:solidFill>
                            <a:srgbClr val="000000"/>
                          </a:solidFill>
                          <a:effectLst/>
                          <a:latin typeface="OPPOSans M" panose="00020600040101010101" pitchFamily="18" charset="-122"/>
                          <a:ea typeface="OPPOSans M" panose="00020600040101010101" pitchFamily="18" charset="-122"/>
                          <a:cs typeface="Times New Roman" panose="02020603050405020304" pitchFamily="18" charset="0"/>
                        </a:rPr>
                        <a:t>47.2%</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94312197"/>
                  </a:ext>
                </a:extLst>
              </a:tr>
              <a:tr h="423850">
                <a:tc>
                  <a:txBody>
                    <a:bodyPr/>
                    <a:lstStyle/>
                    <a:p>
                      <a:pPr indent="0" algn="l">
                        <a:spcAft>
                          <a:spcPts val="0"/>
                        </a:spcAft>
                      </a:pPr>
                      <a:r>
                        <a:rPr lang="en-GB" sz="2000" b="1" kern="100" dirty="0">
                          <a:effectLst/>
                          <a:latin typeface="OPPOSans M" panose="00020600040101010101" pitchFamily="18" charset="-122"/>
                          <a:ea typeface="OPPOSans M" panose="00020600040101010101" pitchFamily="18" charset="-122"/>
                        </a:rPr>
                        <a:t>Total reduction</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GB" sz="2000" kern="100" dirty="0">
                          <a:effectLst/>
                          <a:latin typeface="OPPOSans M" panose="00020600040101010101" pitchFamily="18" charset="-122"/>
                          <a:ea typeface="OPPOSans M" panose="00020600040101010101" pitchFamily="18" charset="-122"/>
                        </a:rPr>
                        <a:t> </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US" sz="2000" b="1" kern="100" dirty="0">
                          <a:solidFill>
                            <a:srgbClr val="000000"/>
                          </a:solidFill>
                          <a:effectLst/>
                          <a:latin typeface="OPPOSans M" panose="00020600040101010101" pitchFamily="18" charset="-122"/>
                          <a:ea typeface="OPPOSans M" panose="00020600040101010101" pitchFamily="18" charset="-122"/>
                          <a:cs typeface="Times New Roman" panose="02020603050405020304" pitchFamily="18" charset="0"/>
                        </a:rPr>
                        <a:t>32.9%</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US" sz="2000" b="1" kern="100" dirty="0">
                          <a:solidFill>
                            <a:srgbClr val="000000"/>
                          </a:solidFill>
                          <a:effectLst/>
                          <a:latin typeface="OPPOSans M" panose="00020600040101010101" pitchFamily="18" charset="-122"/>
                          <a:ea typeface="OPPOSans M" panose="00020600040101010101" pitchFamily="18" charset="-122"/>
                          <a:cs typeface="Times New Roman" panose="02020603050405020304" pitchFamily="18" charset="0"/>
                        </a:rPr>
                        <a:t>42.0%</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US" sz="2000" b="1" kern="100" dirty="0">
                          <a:solidFill>
                            <a:srgbClr val="000000"/>
                          </a:solidFill>
                          <a:effectLst/>
                          <a:latin typeface="OPPOSans M" panose="00020600040101010101" pitchFamily="18" charset="-122"/>
                          <a:ea typeface="OPPOSans M" panose="00020600040101010101" pitchFamily="18" charset="-122"/>
                          <a:cs typeface="Times New Roman" panose="02020603050405020304" pitchFamily="18" charset="0"/>
                        </a:rPr>
                        <a:t>39.4%</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US" altLang="zh-CN" sz="2000" b="1" kern="100" dirty="0">
                          <a:effectLst/>
                          <a:latin typeface="OPPOSans M" panose="00020600040101010101" pitchFamily="18" charset="-122"/>
                          <a:ea typeface="OPPOSans M" panose="00020600040101010101" pitchFamily="18" charset="-122"/>
                          <a:cs typeface="Times New Roman" panose="02020603050405020304" pitchFamily="18" charset="0"/>
                        </a:rPr>
                        <a:t>34.0%</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US" altLang="zh-CN" sz="2000" b="1" kern="100" dirty="0">
                          <a:effectLst/>
                          <a:latin typeface="OPPOSans M" panose="00020600040101010101" pitchFamily="18" charset="-122"/>
                          <a:ea typeface="OPPOSans M" panose="00020600040101010101" pitchFamily="18" charset="-122"/>
                          <a:cs typeface="Times New Roman" panose="02020603050405020304" pitchFamily="18" charset="0"/>
                        </a:rPr>
                        <a:t>7.9%</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US" altLang="zh-CN" sz="2000" b="1" kern="100" dirty="0">
                          <a:effectLst/>
                          <a:latin typeface="OPPOSans M" panose="00020600040101010101" pitchFamily="18" charset="-122"/>
                          <a:ea typeface="OPPOSans M" panose="00020600040101010101" pitchFamily="18" charset="-122"/>
                          <a:cs typeface="Times New Roman" panose="02020603050405020304" pitchFamily="18" charset="0"/>
                        </a:rPr>
                        <a:t>48.4%</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indent="0" algn="r">
                        <a:spcAft>
                          <a:spcPts val="0"/>
                        </a:spcAft>
                      </a:pPr>
                      <a:r>
                        <a:rPr lang="en-US" altLang="zh-CN" sz="2000" b="1" kern="100" dirty="0">
                          <a:effectLst/>
                          <a:latin typeface="OPPOSans M" panose="00020600040101010101" pitchFamily="18" charset="-122"/>
                          <a:ea typeface="OPPOSans M" panose="00020600040101010101" pitchFamily="18" charset="-122"/>
                          <a:cs typeface="Times New Roman" panose="02020603050405020304" pitchFamily="18" charset="0"/>
                        </a:rPr>
                        <a:t>51.6%</a:t>
                      </a:r>
                      <a:endParaRPr lang="zh-CN" sz="2000" b="1"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tc>
                  <a:txBody>
                    <a:bodyPr/>
                    <a:lstStyle/>
                    <a:p>
                      <a:pPr algn="r">
                        <a:spcAft>
                          <a:spcPts val="0"/>
                        </a:spcAft>
                      </a:pPr>
                      <a:r>
                        <a:rPr lang="en-US" sz="2000" b="1" kern="100" dirty="0">
                          <a:solidFill>
                            <a:srgbClr val="000000"/>
                          </a:solidFill>
                          <a:effectLst/>
                          <a:latin typeface="OPPOSans M" panose="00020600040101010101" pitchFamily="18" charset="-122"/>
                          <a:ea typeface="OPPOSans M" panose="00020600040101010101" pitchFamily="18" charset="-122"/>
                          <a:cs typeface="Times New Roman" panose="02020603050405020304" pitchFamily="18" charset="0"/>
                        </a:rPr>
                        <a:t>52.8%</a:t>
                      </a:r>
                      <a:endParaRPr lang="zh-CN" sz="2000" kern="100" dirty="0">
                        <a:effectLst/>
                        <a:latin typeface="OPPOSans M" panose="00020600040101010101" pitchFamily="18" charset="-122"/>
                        <a:ea typeface="OPPOSans M" panose="00020600040101010101" pitchFamily="18"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31513230"/>
                  </a:ext>
                </a:extLst>
              </a:tr>
            </a:tbl>
          </a:graphicData>
        </a:graphic>
      </p:graphicFrame>
    </p:spTree>
    <p:extLst>
      <p:ext uri="{BB962C8B-B14F-4D97-AF65-F5344CB8AC3E}">
        <p14:creationId xmlns:p14="http://schemas.microsoft.com/office/powerpoint/2010/main" val="33681265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2BF416-588F-43FD-9ED1-0F7F4D0353D9}"/>
              </a:ext>
            </a:extLst>
          </p:cNvPr>
          <p:cNvSpPr>
            <a:spLocks noGrp="1"/>
          </p:cNvSpPr>
          <p:nvPr>
            <p:ph type="title"/>
          </p:nvPr>
        </p:nvSpPr>
        <p:spPr>
          <a:xfrm>
            <a:off x="771111" y="490021"/>
            <a:ext cx="22841775" cy="1695050"/>
          </a:xfrm>
        </p:spPr>
        <p:txBody>
          <a:bodyPr/>
          <a:lstStyle/>
          <a:p>
            <a:r>
              <a:rPr lang="en-US" altLang="zh-CN" dirty="0"/>
              <a:t>Potential Rel-19 SL CA features</a:t>
            </a:r>
            <a:endParaRPr lang="zh-CN" altLang="en-US" dirty="0"/>
          </a:p>
        </p:txBody>
      </p:sp>
      <p:sp>
        <p:nvSpPr>
          <p:cNvPr id="3" name="文本占位符 2">
            <a:extLst>
              <a:ext uri="{FF2B5EF4-FFF2-40B4-BE49-F238E27FC236}">
                <a16:creationId xmlns:a16="http://schemas.microsoft.com/office/drawing/2014/main" id="{4D1027BB-4E5F-4754-ABD1-D8235C05851F}"/>
              </a:ext>
            </a:extLst>
          </p:cNvPr>
          <p:cNvSpPr>
            <a:spLocks noGrp="1"/>
          </p:cNvSpPr>
          <p:nvPr>
            <p:ph type="body" sz="quarter" idx="10"/>
          </p:nvPr>
        </p:nvSpPr>
        <p:spPr>
          <a:xfrm>
            <a:off x="776506" y="2325757"/>
            <a:ext cx="22841774" cy="10311251"/>
          </a:xfrm>
        </p:spPr>
        <p:txBody>
          <a:bodyPr>
            <a:normAutofit/>
          </a:bodyPr>
          <a:lstStyle/>
          <a:p>
            <a:pPr>
              <a:lnSpc>
                <a:spcPct val="160000"/>
              </a:lnSpc>
            </a:pPr>
            <a:endParaRPr lang="en-US" altLang="zh-CN" sz="3200" dirty="0"/>
          </a:p>
        </p:txBody>
      </p:sp>
      <p:graphicFrame>
        <p:nvGraphicFramePr>
          <p:cNvPr id="4" name="表格 4">
            <a:extLst>
              <a:ext uri="{FF2B5EF4-FFF2-40B4-BE49-F238E27FC236}">
                <a16:creationId xmlns:a16="http://schemas.microsoft.com/office/drawing/2014/main" id="{6AA06B15-16AB-4919-90D3-D12207B45715}"/>
              </a:ext>
            </a:extLst>
          </p:cNvPr>
          <p:cNvGraphicFramePr>
            <a:graphicFrameLocks noGrp="1"/>
          </p:cNvGraphicFramePr>
          <p:nvPr>
            <p:extLst/>
          </p:nvPr>
        </p:nvGraphicFramePr>
        <p:xfrm>
          <a:off x="754935" y="2067408"/>
          <a:ext cx="22852559" cy="10569600"/>
        </p:xfrm>
        <a:graphic>
          <a:graphicData uri="http://schemas.openxmlformats.org/drawingml/2006/table">
            <a:tbl>
              <a:tblPr firstRow="1" bandRow="1">
                <a:tableStyleId>{5C22544A-7EE6-4342-B048-85BDC9FD1C3A}</a:tableStyleId>
              </a:tblPr>
              <a:tblGrid>
                <a:gridCol w="2636699">
                  <a:extLst>
                    <a:ext uri="{9D8B030D-6E8A-4147-A177-3AD203B41FA5}">
                      <a16:colId xmlns:a16="http://schemas.microsoft.com/office/drawing/2014/main" val="2830899099"/>
                    </a:ext>
                  </a:extLst>
                </a:gridCol>
                <a:gridCol w="4976037">
                  <a:extLst>
                    <a:ext uri="{9D8B030D-6E8A-4147-A177-3AD203B41FA5}">
                      <a16:colId xmlns:a16="http://schemas.microsoft.com/office/drawing/2014/main" val="4025959791"/>
                    </a:ext>
                  </a:extLst>
                </a:gridCol>
                <a:gridCol w="4146697">
                  <a:extLst>
                    <a:ext uri="{9D8B030D-6E8A-4147-A177-3AD203B41FA5}">
                      <a16:colId xmlns:a16="http://schemas.microsoft.com/office/drawing/2014/main" val="924643082"/>
                    </a:ext>
                  </a:extLst>
                </a:gridCol>
                <a:gridCol w="4316819">
                  <a:extLst>
                    <a:ext uri="{9D8B030D-6E8A-4147-A177-3AD203B41FA5}">
                      <a16:colId xmlns:a16="http://schemas.microsoft.com/office/drawing/2014/main" val="3279996826"/>
                    </a:ext>
                  </a:extLst>
                </a:gridCol>
                <a:gridCol w="3444949">
                  <a:extLst>
                    <a:ext uri="{9D8B030D-6E8A-4147-A177-3AD203B41FA5}">
                      <a16:colId xmlns:a16="http://schemas.microsoft.com/office/drawing/2014/main" val="1122883113"/>
                    </a:ext>
                  </a:extLst>
                </a:gridCol>
                <a:gridCol w="3331358">
                  <a:extLst>
                    <a:ext uri="{9D8B030D-6E8A-4147-A177-3AD203B41FA5}">
                      <a16:colId xmlns:a16="http://schemas.microsoft.com/office/drawing/2014/main" val="73599998"/>
                    </a:ext>
                  </a:extLst>
                </a:gridCol>
              </a:tblGrid>
              <a:tr h="1878333">
                <a:tc gridSpan="2">
                  <a:txBody>
                    <a:bodyPr/>
                    <a:lstStyle/>
                    <a:p>
                      <a:endParaRPr lang="zh-CN" altLang="en-US" sz="3200" dirty="0"/>
                    </a:p>
                  </a:txBody>
                  <a:tcPr/>
                </a:tc>
                <a:tc hMerge="1">
                  <a:txBody>
                    <a:bodyPr/>
                    <a:lstStyle/>
                    <a:p>
                      <a:endParaRPr lang="zh-CN" altLang="en-US" dirty="0"/>
                    </a:p>
                  </a:txBody>
                  <a:tcPr/>
                </a:tc>
                <a:tc>
                  <a:txBody>
                    <a:bodyPr/>
                    <a:lstStyle/>
                    <a:p>
                      <a:r>
                        <a:rPr lang="en-US" altLang="zh-CN" sz="2800" dirty="0"/>
                        <a:t>Licensed +Licensed</a:t>
                      </a:r>
                    </a:p>
                    <a:p>
                      <a:r>
                        <a:rPr lang="zh-CN" altLang="en-US" sz="2800" dirty="0"/>
                        <a:t>（</a:t>
                      </a:r>
                      <a:r>
                        <a:rPr lang="en-US" altLang="zh-CN" sz="2800" dirty="0"/>
                        <a:t>inter-band or intra-band (non-)cont. @FR1</a:t>
                      </a:r>
                      <a:r>
                        <a:rPr lang="zh-CN" altLang="en-US" sz="2800" dirty="0"/>
                        <a:t>）</a:t>
                      </a:r>
                    </a:p>
                  </a:txBody>
                  <a:tcPr/>
                </a:tc>
                <a:tc>
                  <a:txBody>
                    <a:bodyPr/>
                    <a:lstStyle/>
                    <a:p>
                      <a:r>
                        <a:rPr lang="en-US" altLang="zh-CN" sz="2800" dirty="0"/>
                        <a:t>Unlicensed + Unlicensed</a:t>
                      </a:r>
                    </a:p>
                    <a:p>
                      <a:pPr marL="0" marR="0" lvl="0" indent="0" algn="ctr" defTabSz="825500" eaLnBrk="1" fontAlgn="auto" latinLnBrk="0" hangingPunct="1">
                        <a:lnSpc>
                          <a:spcPct val="100000"/>
                        </a:lnSpc>
                        <a:spcBef>
                          <a:spcPts val="0"/>
                        </a:spcBef>
                        <a:spcAft>
                          <a:spcPts val="0"/>
                        </a:spcAft>
                        <a:buClrTx/>
                        <a:buSzTx/>
                        <a:buFontTx/>
                        <a:buNone/>
                        <a:tabLst/>
                        <a:defRPr/>
                      </a:pPr>
                      <a:r>
                        <a:rPr lang="zh-CN" altLang="en-US" sz="2800" dirty="0"/>
                        <a:t>（</a:t>
                      </a:r>
                      <a:r>
                        <a:rPr lang="en-US" altLang="zh-CN" sz="2800" dirty="0"/>
                        <a:t>inter-band or intra-band (non-)cont. @FR1</a:t>
                      </a:r>
                      <a:r>
                        <a:rPr lang="zh-CN" altLang="en-US" sz="2800" dirty="0"/>
                        <a:t>）</a:t>
                      </a:r>
                    </a:p>
                  </a:txBody>
                  <a:tcPr/>
                </a:tc>
                <a:tc>
                  <a:txBody>
                    <a:bodyPr/>
                    <a:lstStyle/>
                    <a:p>
                      <a:r>
                        <a:rPr lang="en-US" altLang="zh-CN" sz="2800" dirty="0"/>
                        <a:t>Licensed + Unlicensed</a:t>
                      </a:r>
                    </a:p>
                    <a:p>
                      <a:r>
                        <a:rPr lang="en-US" altLang="zh-CN" sz="2800" dirty="0"/>
                        <a:t>(inter-band @FR1)</a:t>
                      </a:r>
                      <a:endParaRPr lang="zh-CN" altLang="en-US" sz="2800" dirty="0"/>
                    </a:p>
                  </a:txBody>
                  <a:tcPr/>
                </a:tc>
                <a:tc>
                  <a:txBody>
                    <a:bodyPr/>
                    <a:lstStyle/>
                    <a:p>
                      <a:r>
                        <a:rPr lang="en-US" altLang="zh-CN" sz="2800" dirty="0"/>
                        <a:t>FR1+FR2</a:t>
                      </a:r>
                    </a:p>
                    <a:p>
                      <a:r>
                        <a:rPr lang="en-US" altLang="zh-CN" sz="2800" dirty="0"/>
                        <a:t>(inter-band (un-)licensed)</a:t>
                      </a:r>
                      <a:endParaRPr lang="zh-CN" altLang="en-US" sz="2800" dirty="0"/>
                    </a:p>
                  </a:txBody>
                  <a:tcPr/>
                </a:tc>
                <a:extLst>
                  <a:ext uri="{0D108BD9-81ED-4DB2-BD59-A6C34878D82A}">
                    <a16:rowId xmlns:a16="http://schemas.microsoft.com/office/drawing/2014/main" val="1761077377"/>
                  </a:ext>
                </a:extLst>
              </a:tr>
              <a:tr h="668559">
                <a:tc gridSpan="2">
                  <a:txBody>
                    <a:bodyPr/>
                    <a:lstStyle/>
                    <a:p>
                      <a:pPr algn="l"/>
                      <a:r>
                        <a:rPr lang="en-US" altLang="zh-CN" sz="3200" dirty="0"/>
                        <a:t>Different</a:t>
                      </a:r>
                      <a:r>
                        <a:rPr lang="zh-CN" altLang="en-US" sz="3200" dirty="0"/>
                        <a:t> </a:t>
                      </a:r>
                      <a:r>
                        <a:rPr lang="en-US" altLang="zh-CN" sz="3200" dirty="0"/>
                        <a:t>SCS</a:t>
                      </a:r>
                      <a:endParaRPr lang="zh-CN" altLang="en-US" sz="3200" dirty="0"/>
                    </a:p>
                  </a:txBody>
                  <a:tcPr>
                    <a:solidFill>
                      <a:srgbClr val="92D050"/>
                    </a:solidFill>
                  </a:tcPr>
                </a:tc>
                <a:tc hMerge="1">
                  <a:txBody>
                    <a:bodyPr/>
                    <a:lstStyle/>
                    <a:p>
                      <a:r>
                        <a:rPr lang="en-US" altLang="zh-CN" dirty="0"/>
                        <a:t>Different</a:t>
                      </a:r>
                      <a:r>
                        <a:rPr lang="zh-CN" altLang="en-US" dirty="0"/>
                        <a:t> </a:t>
                      </a:r>
                      <a:r>
                        <a:rPr lang="en-US" altLang="zh-CN" dirty="0"/>
                        <a:t>SCS</a:t>
                      </a:r>
                      <a:endParaRPr lang="zh-CN" altLang="en-US" dirty="0"/>
                    </a:p>
                  </a:txBody>
                  <a:tcPr/>
                </a:tc>
                <a:tc>
                  <a:txBody>
                    <a:bodyPr/>
                    <a:lstStyle/>
                    <a:p>
                      <a:r>
                        <a:rPr lang="en-US" altLang="zh-CN" sz="3200" dirty="0">
                          <a:solidFill>
                            <a:srgbClr val="C00000"/>
                          </a:solidFill>
                        </a:rPr>
                        <a:t>Needed</a:t>
                      </a:r>
                      <a:endParaRPr lang="zh-CN" altLang="en-US" sz="3200" dirty="0">
                        <a:solidFill>
                          <a:srgbClr val="C00000"/>
                        </a:solidFill>
                      </a:endParaRPr>
                    </a:p>
                  </a:txBody>
                  <a:tcPr>
                    <a:solidFill>
                      <a:srgbClr val="92D050"/>
                    </a:solidFill>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C00000"/>
                          </a:solidFill>
                          <a:effectLst/>
                          <a:uLnTx/>
                          <a:uFillTx/>
                          <a:latin typeface="Helvetica Neue Medium"/>
                          <a:sym typeface="Helvetica Neue Light"/>
                        </a:rPr>
                        <a:t>Needed</a:t>
                      </a:r>
                      <a:endParaRPr kumimoji="0" lang="zh-CN" altLang="en-US" sz="3200" b="0" i="0" u="none" strike="noStrike" kern="0" cap="none" spc="0" normalizeH="0" baseline="0" noProof="0" dirty="0">
                        <a:ln>
                          <a:noFill/>
                        </a:ln>
                        <a:solidFill>
                          <a:srgbClr val="C00000"/>
                        </a:solidFill>
                        <a:effectLst/>
                        <a:uLnTx/>
                        <a:uFillTx/>
                        <a:latin typeface="Helvetica Neue Medium"/>
                        <a:sym typeface="Helvetica Neue Light"/>
                      </a:endParaRPr>
                    </a:p>
                  </a:txBody>
                  <a:tcPr>
                    <a:solidFill>
                      <a:srgbClr val="92D050"/>
                    </a:solidFill>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C00000"/>
                          </a:solidFill>
                          <a:effectLst/>
                          <a:uLnTx/>
                          <a:uFillTx/>
                          <a:latin typeface="Helvetica Neue Medium"/>
                          <a:sym typeface="Helvetica Neue Light"/>
                        </a:rPr>
                        <a:t>Needed</a:t>
                      </a:r>
                      <a:endParaRPr kumimoji="0" lang="zh-CN" altLang="en-US" sz="3200" b="0" i="0" u="none" strike="noStrike" kern="0" cap="none" spc="0" normalizeH="0" baseline="0" noProof="0" dirty="0">
                        <a:ln>
                          <a:noFill/>
                        </a:ln>
                        <a:solidFill>
                          <a:srgbClr val="C00000"/>
                        </a:solidFill>
                        <a:effectLst/>
                        <a:uLnTx/>
                        <a:uFillTx/>
                        <a:latin typeface="Helvetica Neue Medium"/>
                        <a:sym typeface="Helvetica Neue Light"/>
                      </a:endParaRPr>
                    </a:p>
                  </a:txBody>
                  <a:tcPr>
                    <a:solidFill>
                      <a:srgbClr val="92D050"/>
                    </a:solidFill>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C00000"/>
                          </a:solidFill>
                          <a:effectLst/>
                          <a:uLnTx/>
                          <a:uFillTx/>
                          <a:latin typeface="Helvetica Neue Medium"/>
                          <a:sym typeface="Helvetica Neue Light"/>
                        </a:rPr>
                        <a:t>Needed</a:t>
                      </a:r>
                      <a:endParaRPr kumimoji="0" lang="zh-CN" altLang="en-US" sz="3200" b="0" i="0" u="none" strike="noStrike" kern="0" cap="none" spc="0" normalizeH="0" baseline="0" noProof="0" dirty="0">
                        <a:ln>
                          <a:noFill/>
                        </a:ln>
                        <a:solidFill>
                          <a:srgbClr val="C00000"/>
                        </a:solidFill>
                        <a:effectLst/>
                        <a:uLnTx/>
                        <a:uFillTx/>
                        <a:latin typeface="Helvetica Neue Medium"/>
                        <a:sym typeface="Helvetica Neue Light"/>
                      </a:endParaRPr>
                    </a:p>
                  </a:txBody>
                  <a:tcPr>
                    <a:solidFill>
                      <a:srgbClr val="92D050"/>
                    </a:solidFill>
                  </a:tcPr>
                </a:tc>
                <a:extLst>
                  <a:ext uri="{0D108BD9-81ED-4DB2-BD59-A6C34878D82A}">
                    <a16:rowId xmlns:a16="http://schemas.microsoft.com/office/drawing/2014/main" val="1138195089"/>
                  </a:ext>
                </a:extLst>
              </a:tr>
              <a:tr h="668559">
                <a:tc gridSpan="2">
                  <a:txBody>
                    <a:bodyPr/>
                    <a:lstStyle/>
                    <a:p>
                      <a:pPr algn="l"/>
                      <a:r>
                        <a:rPr lang="en-US" altLang="zh-CN" sz="3200" dirty="0"/>
                        <a:t>Mode 1</a:t>
                      </a:r>
                      <a:endParaRPr lang="zh-CN" altLang="en-US" sz="3200" dirty="0"/>
                    </a:p>
                  </a:txBody>
                  <a:tcPr>
                    <a:noFill/>
                  </a:tcPr>
                </a:tc>
                <a:tc hMerge="1">
                  <a:txBody>
                    <a:bodyPr/>
                    <a:lstStyle/>
                    <a:p>
                      <a:r>
                        <a:rPr lang="en-US" altLang="zh-CN" dirty="0"/>
                        <a:t>Mode 1</a:t>
                      </a:r>
                      <a:endParaRPr lang="zh-CN" altLang="en-US" dirty="0"/>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00B0F0"/>
                          </a:solidFill>
                          <a:effectLst/>
                          <a:uLnTx/>
                          <a:uFillTx/>
                          <a:latin typeface="Helvetica Neue Medium"/>
                          <a:sym typeface="Helvetica Neue Light"/>
                        </a:rPr>
                        <a:t>Optional</a:t>
                      </a:r>
                      <a:endParaRPr kumimoji="0" lang="zh-CN" altLang="en-US" sz="3200" b="0" i="0" u="none" strike="noStrike" kern="0" cap="none" spc="0" normalizeH="0" baseline="0" noProof="0" dirty="0">
                        <a:ln>
                          <a:noFill/>
                        </a:ln>
                        <a:solidFill>
                          <a:srgbClr val="C00000"/>
                        </a:solidFill>
                        <a:effectLst/>
                        <a:uLnTx/>
                        <a:uFillTx/>
                        <a:latin typeface="Helvetica Neue Medium"/>
                        <a:sym typeface="Helvetica Neue Light"/>
                      </a:endParaRPr>
                    </a:p>
                  </a:txBody>
                  <a:tcPr>
                    <a:noFill/>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srgbClr val="00B0F0"/>
                          </a:solidFill>
                          <a:effectLst/>
                          <a:uLnTx/>
                          <a:uFillTx/>
                          <a:latin typeface="Helvetica Neue Medium"/>
                          <a:sym typeface="Helvetica Neue Light"/>
                        </a:rPr>
                        <a:t>Optional</a:t>
                      </a:r>
                      <a:endParaRPr kumimoji="0" lang="zh-CN" altLang="en-US" sz="3200" b="0" i="0" u="none" strike="noStrike" kern="0" cap="none" spc="0" normalizeH="0" baseline="0" noProof="0" dirty="0">
                        <a:ln>
                          <a:noFill/>
                        </a:ln>
                        <a:solidFill>
                          <a:srgbClr val="C00000"/>
                        </a:solidFill>
                        <a:effectLst/>
                        <a:uLnTx/>
                        <a:uFillTx/>
                        <a:latin typeface="Helvetica Neue Medium"/>
                        <a:sym typeface="Helvetica Neue Light"/>
                      </a:endParaRPr>
                    </a:p>
                  </a:txBody>
                  <a:tcPr>
                    <a:noFill/>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srgbClr val="00B0F0"/>
                          </a:solidFill>
                          <a:effectLst/>
                          <a:uLnTx/>
                          <a:uFillTx/>
                          <a:latin typeface="Helvetica Neue Medium"/>
                          <a:sym typeface="Helvetica Neue Light"/>
                        </a:rPr>
                        <a:t>Optional</a:t>
                      </a:r>
                      <a:endParaRPr kumimoji="0" lang="zh-CN" altLang="en-US" sz="3200" b="0" i="0" u="none" strike="noStrike" kern="0" cap="none" spc="0" normalizeH="0" baseline="0" noProof="0" dirty="0">
                        <a:ln>
                          <a:noFill/>
                        </a:ln>
                        <a:solidFill>
                          <a:srgbClr val="C00000"/>
                        </a:solidFill>
                        <a:effectLst/>
                        <a:uLnTx/>
                        <a:uFillTx/>
                        <a:latin typeface="Helvetica Neue Medium"/>
                        <a:sym typeface="Helvetica Neue Light"/>
                      </a:endParaRPr>
                    </a:p>
                  </a:txBody>
                  <a:tcPr>
                    <a:noFill/>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00B0F0"/>
                          </a:solidFill>
                          <a:effectLst/>
                          <a:uLnTx/>
                          <a:uFillTx/>
                          <a:latin typeface="Helvetica Neue Medium"/>
                          <a:sym typeface="Helvetica Neue Light"/>
                        </a:rPr>
                        <a:t>Optional</a:t>
                      </a:r>
                      <a:endParaRPr kumimoji="0" lang="zh-CN" altLang="en-US" sz="3200" b="0" i="0" u="none" strike="noStrike" kern="0" cap="none" spc="0" normalizeH="0" baseline="0" noProof="0" dirty="0">
                        <a:ln>
                          <a:noFill/>
                        </a:ln>
                        <a:solidFill>
                          <a:srgbClr val="C00000"/>
                        </a:solidFill>
                        <a:effectLst/>
                        <a:uLnTx/>
                        <a:uFillTx/>
                        <a:latin typeface="Helvetica Neue Medium"/>
                        <a:sym typeface="Helvetica Neue Light"/>
                      </a:endParaRPr>
                    </a:p>
                  </a:txBody>
                  <a:tcPr>
                    <a:noFill/>
                  </a:tcPr>
                </a:tc>
                <a:extLst>
                  <a:ext uri="{0D108BD9-81ED-4DB2-BD59-A6C34878D82A}">
                    <a16:rowId xmlns:a16="http://schemas.microsoft.com/office/drawing/2014/main" val="2779068673"/>
                  </a:ext>
                </a:extLst>
              </a:tr>
              <a:tr h="668559">
                <a:tc gridSpan="2">
                  <a:txBody>
                    <a:bodyPr/>
                    <a:lstStyle/>
                    <a:p>
                      <a:pPr algn="l"/>
                      <a:r>
                        <a:rPr lang="en-US" altLang="zh-CN" sz="3200" dirty="0"/>
                        <a:t>Limited UE capability</a:t>
                      </a:r>
                      <a:endParaRPr lang="zh-CN" altLang="en-US" sz="3200" dirty="0"/>
                    </a:p>
                  </a:txBody>
                  <a:tcPr>
                    <a:solidFill>
                      <a:srgbClr val="92D050"/>
                    </a:solidFill>
                  </a:tcPr>
                </a:tc>
                <a:tc hMerge="1">
                  <a:txBody>
                    <a:bodyPr/>
                    <a:lstStyle/>
                    <a:p>
                      <a:r>
                        <a:rPr lang="en-US" altLang="zh-CN" dirty="0"/>
                        <a:t>Limited UE capability</a:t>
                      </a:r>
                      <a:endParaRPr lang="zh-CN" altLang="en-US" dirty="0"/>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C00000"/>
                          </a:solidFill>
                          <a:effectLst/>
                          <a:uLnTx/>
                          <a:uFillTx/>
                          <a:latin typeface="Helvetica Neue Medium"/>
                          <a:sym typeface="Helvetica Neue Light"/>
                        </a:rPr>
                        <a:t>Needed</a:t>
                      </a:r>
                      <a:endParaRPr kumimoji="0" lang="zh-CN" altLang="en-US" sz="3200" b="0" i="0" u="none" strike="noStrike" kern="0" cap="none" spc="0" normalizeH="0" baseline="0" noProof="0" dirty="0">
                        <a:ln>
                          <a:noFill/>
                        </a:ln>
                        <a:solidFill>
                          <a:srgbClr val="C00000"/>
                        </a:solidFill>
                        <a:effectLst/>
                        <a:uLnTx/>
                        <a:uFillTx/>
                        <a:latin typeface="Helvetica Neue Medium"/>
                        <a:sym typeface="Helvetica Neue Light"/>
                      </a:endParaRPr>
                    </a:p>
                  </a:txBody>
                  <a:tcPr>
                    <a:solidFill>
                      <a:srgbClr val="92D050"/>
                    </a:solidFill>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C00000"/>
                          </a:solidFill>
                          <a:effectLst/>
                          <a:uLnTx/>
                          <a:uFillTx/>
                          <a:latin typeface="Helvetica Neue Medium"/>
                          <a:sym typeface="Helvetica Neue Light"/>
                        </a:rPr>
                        <a:t>Needed</a:t>
                      </a:r>
                      <a:endParaRPr kumimoji="0" lang="zh-CN" altLang="en-US" sz="3200" b="0" i="0" u="none" strike="noStrike" kern="0" cap="none" spc="0" normalizeH="0" baseline="0" noProof="0" dirty="0">
                        <a:ln>
                          <a:noFill/>
                        </a:ln>
                        <a:solidFill>
                          <a:srgbClr val="C00000"/>
                        </a:solidFill>
                        <a:effectLst/>
                        <a:uLnTx/>
                        <a:uFillTx/>
                        <a:latin typeface="Helvetica Neue Medium"/>
                        <a:sym typeface="Helvetica Neue Light"/>
                      </a:endParaRPr>
                    </a:p>
                  </a:txBody>
                  <a:tcPr>
                    <a:solidFill>
                      <a:srgbClr val="92D050"/>
                    </a:solidFill>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srgbClr val="C00000"/>
                          </a:solidFill>
                          <a:effectLst/>
                          <a:uLnTx/>
                          <a:uFillTx/>
                          <a:latin typeface="Helvetica Neue Medium"/>
                          <a:sym typeface="Helvetica Neue Light"/>
                        </a:rPr>
                        <a:t>Needed</a:t>
                      </a:r>
                      <a:endParaRPr kumimoji="0" lang="zh-CN" altLang="en-US" sz="3200" b="0" i="0" u="none" strike="noStrike" kern="0" cap="none" spc="0" normalizeH="0" baseline="0" noProof="0" dirty="0">
                        <a:ln>
                          <a:noFill/>
                        </a:ln>
                        <a:solidFill>
                          <a:srgbClr val="C00000"/>
                        </a:solidFill>
                        <a:effectLst/>
                        <a:uLnTx/>
                        <a:uFillTx/>
                        <a:latin typeface="Helvetica Neue Medium"/>
                        <a:sym typeface="Helvetica Neue Light"/>
                      </a:endParaRPr>
                    </a:p>
                  </a:txBody>
                  <a:tcPr>
                    <a:solidFill>
                      <a:srgbClr val="92D050"/>
                    </a:solidFill>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C00000"/>
                          </a:solidFill>
                          <a:effectLst/>
                          <a:uLnTx/>
                          <a:uFillTx/>
                          <a:latin typeface="Helvetica Neue Medium"/>
                          <a:sym typeface="Helvetica Neue Light"/>
                        </a:rPr>
                        <a:t>Needed</a:t>
                      </a:r>
                      <a:endParaRPr kumimoji="0" lang="zh-CN" altLang="en-US" sz="3200" b="0" i="0" u="none" strike="noStrike" kern="0" cap="none" spc="0" normalizeH="0" baseline="0" noProof="0" dirty="0">
                        <a:ln>
                          <a:noFill/>
                        </a:ln>
                        <a:solidFill>
                          <a:srgbClr val="C00000"/>
                        </a:solidFill>
                        <a:effectLst/>
                        <a:uLnTx/>
                        <a:uFillTx/>
                        <a:latin typeface="Helvetica Neue Medium"/>
                        <a:sym typeface="Helvetica Neue Light"/>
                      </a:endParaRPr>
                    </a:p>
                  </a:txBody>
                  <a:tcPr>
                    <a:solidFill>
                      <a:srgbClr val="92D050"/>
                    </a:solidFill>
                  </a:tcPr>
                </a:tc>
                <a:extLst>
                  <a:ext uri="{0D108BD9-81ED-4DB2-BD59-A6C34878D82A}">
                    <a16:rowId xmlns:a16="http://schemas.microsoft.com/office/drawing/2014/main" val="3927927080"/>
                  </a:ext>
                </a:extLst>
              </a:tr>
              <a:tr h="1114265">
                <a:tc rowSpan="6">
                  <a:txBody>
                    <a:bodyPr/>
                    <a:lstStyle/>
                    <a:p>
                      <a:pPr algn="ctr"/>
                      <a:r>
                        <a:rPr lang="en-US" altLang="zh-CN" sz="3200" b="1" dirty="0">
                          <a:solidFill>
                            <a:srgbClr val="FF0000"/>
                          </a:solidFill>
                        </a:rPr>
                        <a:t>Cross-carrier operation</a:t>
                      </a:r>
                      <a:endParaRPr lang="zh-CN" altLang="en-US" sz="3200" b="1" dirty="0">
                        <a:solidFill>
                          <a:srgbClr val="FF0000"/>
                        </a:solidFill>
                      </a:endParaRPr>
                    </a:p>
                  </a:txBody>
                  <a:tcPr anchor="ctr"/>
                </a:tc>
                <a:tc>
                  <a:txBody>
                    <a:bodyPr/>
                    <a:lstStyle/>
                    <a:p>
                      <a:pPr algn="l"/>
                      <a:r>
                        <a:rPr lang="en-US" altLang="zh-CN" sz="3200" dirty="0"/>
                        <a:t>Cross carrier scheduling/control</a:t>
                      </a:r>
                      <a:endParaRPr lang="zh-CN" altLang="en-US" sz="3200" dirty="0"/>
                    </a:p>
                  </a:txBody>
                  <a:tcPr/>
                </a:tc>
                <a:tc>
                  <a:txBody>
                    <a:bodyPr/>
                    <a:lstStyle/>
                    <a:p>
                      <a:r>
                        <a:rPr lang="en-US" altLang="zh-CN" sz="3200" dirty="0">
                          <a:solidFill>
                            <a:srgbClr val="00B0F0"/>
                          </a:solidFill>
                        </a:rPr>
                        <a:t>Optional</a:t>
                      </a:r>
                      <a:endParaRPr lang="zh-CN" altLang="en-US" sz="3200" dirty="0">
                        <a:solidFill>
                          <a:srgbClr val="00B0F0"/>
                        </a:solidFill>
                      </a:endParaRPr>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srgbClr val="C00000"/>
                          </a:solidFill>
                          <a:effectLst/>
                          <a:uLnTx/>
                          <a:uFillTx/>
                          <a:latin typeface="Helvetica Neue Medium"/>
                          <a:ea typeface="+mn-ea"/>
                          <a:cs typeface="+mn-cs"/>
                          <a:sym typeface="Helvetica Neue Light"/>
                        </a:rPr>
                        <a:t>Better to have</a:t>
                      </a:r>
                      <a:endParaRPr kumimoji="0" lang="zh-CN" altLang="en-US" sz="3200" b="0" i="0" u="none" strike="noStrike" kern="0" cap="none" spc="0" normalizeH="0" baseline="0" noProof="0" dirty="0">
                        <a:ln>
                          <a:noFill/>
                        </a:ln>
                        <a:solidFill>
                          <a:srgbClr val="000000"/>
                        </a:solidFill>
                        <a:effectLst/>
                        <a:uLnTx/>
                        <a:uFillTx/>
                        <a:latin typeface="Helvetica Neue Medium"/>
                        <a:sym typeface="Helvetica Neue Light"/>
                      </a:endParaRPr>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srgbClr val="C00000"/>
                          </a:solidFill>
                          <a:effectLst/>
                          <a:uLnTx/>
                          <a:uFillTx/>
                          <a:latin typeface="Helvetica Neue Medium"/>
                          <a:ea typeface="+mn-ea"/>
                          <a:cs typeface="+mn-cs"/>
                          <a:sym typeface="Helvetica Neue Light"/>
                        </a:rPr>
                        <a:t>Better to have</a:t>
                      </a:r>
                      <a:endParaRPr kumimoji="0" lang="zh-CN" altLang="en-US" sz="3200" b="0" i="0" u="none" strike="noStrike" kern="0" cap="none" spc="0" normalizeH="0" baseline="0" noProof="0" dirty="0">
                        <a:ln>
                          <a:noFill/>
                        </a:ln>
                        <a:solidFill>
                          <a:srgbClr val="000000"/>
                        </a:solidFill>
                        <a:effectLst/>
                        <a:uLnTx/>
                        <a:uFillTx/>
                        <a:latin typeface="Helvetica Neue Medium"/>
                        <a:sym typeface="Helvetica Neue Light"/>
                      </a:endParaRPr>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srgbClr val="C00000"/>
                          </a:solidFill>
                          <a:effectLst/>
                          <a:uLnTx/>
                          <a:uFillTx/>
                          <a:latin typeface="Helvetica Neue Medium"/>
                          <a:ea typeface="+mn-ea"/>
                          <a:cs typeface="+mn-cs"/>
                          <a:sym typeface="Helvetica Neue Light"/>
                        </a:rPr>
                        <a:t>Better to have</a:t>
                      </a:r>
                      <a:endParaRPr kumimoji="0" lang="zh-CN" altLang="en-US" sz="3200" b="0" i="0" u="none" strike="noStrike" kern="0" cap="none" spc="0" normalizeH="0" baseline="0" noProof="0" dirty="0">
                        <a:ln>
                          <a:noFill/>
                        </a:ln>
                        <a:solidFill>
                          <a:srgbClr val="000000"/>
                        </a:solidFill>
                        <a:effectLst/>
                        <a:uLnTx/>
                        <a:uFillTx/>
                        <a:latin typeface="Helvetica Neue Medium"/>
                        <a:sym typeface="Helvetica Neue Light"/>
                      </a:endParaRPr>
                    </a:p>
                  </a:txBody>
                  <a:tcPr/>
                </a:tc>
                <a:extLst>
                  <a:ext uri="{0D108BD9-81ED-4DB2-BD59-A6C34878D82A}">
                    <a16:rowId xmlns:a16="http://schemas.microsoft.com/office/drawing/2014/main" val="2552005992"/>
                  </a:ext>
                </a:extLst>
              </a:tr>
              <a:tr h="1114265">
                <a:tc vMerge="1">
                  <a:txBody>
                    <a:bodyPr/>
                    <a:lstStyle/>
                    <a:p>
                      <a:endParaRPr lang="zh-CN" altLang="en-US" dirty="0"/>
                    </a:p>
                  </a:txBody>
                  <a:tcPr/>
                </a:tc>
                <a:tc>
                  <a:txBody>
                    <a:bodyPr/>
                    <a:lstStyle/>
                    <a:p>
                      <a:pPr algn="l"/>
                      <a:r>
                        <a:rPr lang="en-US" altLang="zh-CN" sz="3200" dirty="0"/>
                        <a:t>Cross carrier HARQ-ACK feedback</a:t>
                      </a:r>
                      <a:endParaRPr lang="zh-CN" altLang="en-US" sz="3200" dirty="0"/>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00B0F0"/>
                          </a:solidFill>
                          <a:effectLst/>
                          <a:uLnTx/>
                          <a:uFillTx/>
                          <a:latin typeface="Helvetica Neue Medium"/>
                          <a:sym typeface="Helvetica Neue Light"/>
                        </a:rPr>
                        <a:t>Optional</a:t>
                      </a:r>
                      <a:endParaRPr lang="zh-CN" altLang="en-US" sz="3200" dirty="0">
                        <a:solidFill>
                          <a:srgbClr val="00B0F0"/>
                        </a:solidFill>
                      </a:endParaRPr>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srgbClr val="C00000"/>
                          </a:solidFill>
                          <a:effectLst/>
                          <a:uLnTx/>
                          <a:uFillTx/>
                          <a:latin typeface="Helvetica Neue Medium"/>
                          <a:ea typeface="+mn-ea"/>
                          <a:cs typeface="+mn-cs"/>
                          <a:sym typeface="Helvetica Neue Light"/>
                        </a:rPr>
                        <a:t>Better to have</a:t>
                      </a:r>
                      <a:endParaRPr kumimoji="0" lang="zh-CN" altLang="en-US" sz="3200" b="0" i="0" u="none" strike="noStrike" kern="0" cap="none" spc="0" normalizeH="0" baseline="0" noProof="0" dirty="0">
                        <a:ln>
                          <a:noFill/>
                        </a:ln>
                        <a:solidFill>
                          <a:srgbClr val="000000"/>
                        </a:solidFill>
                        <a:effectLst/>
                        <a:uLnTx/>
                        <a:uFillTx/>
                        <a:latin typeface="Helvetica Neue Medium"/>
                        <a:sym typeface="Helvetica Neue Light"/>
                      </a:endParaRPr>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C00000"/>
                          </a:solidFill>
                          <a:effectLst/>
                          <a:uLnTx/>
                          <a:uFillTx/>
                          <a:latin typeface="Helvetica Neue Medium"/>
                          <a:ea typeface="+mn-ea"/>
                          <a:cs typeface="+mn-cs"/>
                          <a:sym typeface="Helvetica Neue Light"/>
                        </a:rPr>
                        <a:t>Better to have</a:t>
                      </a:r>
                      <a:endParaRPr kumimoji="0" lang="zh-CN" altLang="en-US" sz="3200" b="0" i="0" u="none" strike="noStrike" kern="0" cap="none" spc="0" normalizeH="0" baseline="0" noProof="0" dirty="0">
                        <a:ln>
                          <a:noFill/>
                        </a:ln>
                        <a:solidFill>
                          <a:srgbClr val="000000"/>
                        </a:solidFill>
                        <a:effectLst/>
                        <a:uLnTx/>
                        <a:uFillTx/>
                        <a:latin typeface="Helvetica Neue Medium"/>
                        <a:sym typeface="Helvetica Neue Light"/>
                      </a:endParaRPr>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C00000"/>
                          </a:solidFill>
                          <a:effectLst/>
                          <a:uLnTx/>
                          <a:uFillTx/>
                          <a:latin typeface="Helvetica Neue Medium"/>
                          <a:ea typeface="+mn-ea"/>
                          <a:cs typeface="+mn-cs"/>
                          <a:sym typeface="Helvetica Neue Light"/>
                        </a:rPr>
                        <a:t>Better to have</a:t>
                      </a:r>
                      <a:endParaRPr kumimoji="0" lang="zh-CN" altLang="en-US" sz="3200" b="0" i="0" u="none" strike="noStrike" kern="0" cap="none" spc="0" normalizeH="0" baseline="0" noProof="0" dirty="0">
                        <a:ln>
                          <a:noFill/>
                        </a:ln>
                        <a:solidFill>
                          <a:srgbClr val="000000"/>
                        </a:solidFill>
                        <a:effectLst/>
                        <a:uLnTx/>
                        <a:uFillTx/>
                        <a:latin typeface="Helvetica Neue Medium"/>
                        <a:sym typeface="Helvetica Neue Light"/>
                      </a:endParaRPr>
                    </a:p>
                  </a:txBody>
                  <a:tcPr/>
                </a:tc>
                <a:extLst>
                  <a:ext uri="{0D108BD9-81ED-4DB2-BD59-A6C34878D82A}">
                    <a16:rowId xmlns:a16="http://schemas.microsoft.com/office/drawing/2014/main" val="570244308"/>
                  </a:ext>
                </a:extLst>
              </a:tr>
              <a:tr h="1114265">
                <a:tc vMerge="1">
                  <a:txBody>
                    <a:bodyPr/>
                    <a:lstStyle/>
                    <a:p>
                      <a:endParaRPr lang="zh-CN" altLang="en-US" dirty="0"/>
                    </a:p>
                  </a:txBody>
                  <a:tcPr/>
                </a:tc>
                <a:tc>
                  <a:txBody>
                    <a:bodyPr/>
                    <a:lstStyle/>
                    <a:p>
                      <a:pPr algn="l"/>
                      <a:r>
                        <a:rPr lang="en-US" altLang="zh-CN" sz="3200" dirty="0"/>
                        <a:t>Cross carrier CSI feedback</a:t>
                      </a:r>
                      <a:endParaRPr lang="zh-CN" altLang="en-US" sz="3200" dirty="0"/>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00B0F0"/>
                          </a:solidFill>
                          <a:effectLst/>
                          <a:uLnTx/>
                          <a:uFillTx/>
                          <a:latin typeface="Helvetica Neue Medium"/>
                          <a:sym typeface="Helvetica Neue Light"/>
                        </a:rPr>
                        <a:t>Optional</a:t>
                      </a:r>
                      <a:endParaRPr lang="zh-CN" altLang="en-US" sz="3200" dirty="0">
                        <a:solidFill>
                          <a:srgbClr val="00B0F0"/>
                        </a:solidFill>
                      </a:endParaRPr>
                    </a:p>
                  </a:txBody>
                  <a:tcPr/>
                </a:tc>
                <a:tc>
                  <a:txBody>
                    <a:bodyPr/>
                    <a:lstStyle/>
                    <a:p>
                      <a:r>
                        <a:rPr kumimoji="0" lang="en-US" altLang="zh-CN" sz="3200" b="0" i="0" u="none" strike="noStrike" kern="0" cap="none" spc="0" normalizeH="0" baseline="0" noProof="0" dirty="0">
                          <a:ln>
                            <a:noFill/>
                          </a:ln>
                          <a:solidFill>
                            <a:srgbClr val="00B0F0"/>
                          </a:solidFill>
                          <a:effectLst/>
                          <a:uLnTx/>
                          <a:uFillTx/>
                          <a:latin typeface="+mn-lt"/>
                          <a:sym typeface="Helvetica Neue Light"/>
                        </a:rPr>
                        <a:t>Optional</a:t>
                      </a:r>
                      <a:endParaRPr lang="zh-CN" altLang="en-US" sz="3200" dirty="0"/>
                    </a:p>
                  </a:txBody>
                  <a:tcPr/>
                </a:tc>
                <a:tc>
                  <a:txBody>
                    <a:bodyPr/>
                    <a:lstStyle/>
                    <a:p>
                      <a:r>
                        <a:rPr kumimoji="0" lang="en-US" altLang="zh-CN" sz="3200" b="0" i="0" u="none" strike="noStrike" kern="0" cap="none" spc="0" normalizeH="0" baseline="0" noProof="0" dirty="0">
                          <a:ln>
                            <a:noFill/>
                          </a:ln>
                          <a:solidFill>
                            <a:srgbClr val="00B0F0"/>
                          </a:solidFill>
                          <a:effectLst/>
                          <a:uLnTx/>
                          <a:uFillTx/>
                          <a:latin typeface="+mn-lt"/>
                          <a:sym typeface="Helvetica Neue Light"/>
                        </a:rPr>
                        <a:t>Optional</a:t>
                      </a:r>
                      <a:endParaRPr lang="zh-CN" altLang="en-US" sz="3200" dirty="0"/>
                    </a:p>
                  </a:txBody>
                  <a:tcPr/>
                </a:tc>
                <a:tc>
                  <a:txBody>
                    <a:bodyPr/>
                    <a:lstStyle/>
                    <a:p>
                      <a:r>
                        <a:rPr kumimoji="0" lang="en-US" altLang="zh-CN" sz="3200" b="0" i="0" u="none" strike="noStrike" kern="0" cap="none" spc="0" normalizeH="0" baseline="0" noProof="0" dirty="0">
                          <a:ln>
                            <a:noFill/>
                          </a:ln>
                          <a:solidFill>
                            <a:srgbClr val="00B0F0"/>
                          </a:solidFill>
                          <a:effectLst/>
                          <a:uLnTx/>
                          <a:uFillTx/>
                          <a:latin typeface="+mn-lt"/>
                          <a:sym typeface="Helvetica Neue Light"/>
                        </a:rPr>
                        <a:t>Optional</a:t>
                      </a:r>
                      <a:endParaRPr lang="zh-CN" altLang="en-US" sz="3200" dirty="0"/>
                    </a:p>
                  </a:txBody>
                  <a:tcPr/>
                </a:tc>
                <a:extLst>
                  <a:ext uri="{0D108BD9-81ED-4DB2-BD59-A6C34878D82A}">
                    <a16:rowId xmlns:a16="http://schemas.microsoft.com/office/drawing/2014/main" val="2760238862"/>
                  </a:ext>
                </a:extLst>
              </a:tr>
              <a:tr h="1114265">
                <a:tc vMerge="1">
                  <a:txBody>
                    <a:bodyPr/>
                    <a:lstStyle/>
                    <a:p>
                      <a:endParaRPr lang="zh-CN" altLang="en-US" dirty="0"/>
                    </a:p>
                  </a:txBody>
                  <a:tcPr/>
                </a:tc>
                <a:tc>
                  <a:txBody>
                    <a:bodyPr/>
                    <a:lstStyle/>
                    <a:p>
                      <a:pPr algn="l"/>
                      <a:r>
                        <a:rPr lang="en-US" altLang="zh-CN" sz="3200" dirty="0"/>
                        <a:t>Cross carrier SL RSRP feedback</a:t>
                      </a:r>
                      <a:endParaRPr lang="zh-CN" altLang="en-US" sz="3200" dirty="0"/>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00B0F0"/>
                          </a:solidFill>
                          <a:effectLst/>
                          <a:uLnTx/>
                          <a:uFillTx/>
                          <a:latin typeface="Helvetica Neue Medium"/>
                          <a:sym typeface="Helvetica Neue Light"/>
                        </a:rPr>
                        <a:t>Optional</a:t>
                      </a:r>
                      <a:endParaRPr lang="zh-CN" altLang="en-US" sz="3200" dirty="0">
                        <a:solidFill>
                          <a:srgbClr val="00B0F0"/>
                        </a:solidFill>
                      </a:endParaRPr>
                    </a:p>
                  </a:txBody>
                  <a:tcPr/>
                </a:tc>
                <a:tc>
                  <a:txBody>
                    <a:bodyPr/>
                    <a:lstStyle/>
                    <a:p>
                      <a:r>
                        <a:rPr kumimoji="0" lang="en-US" altLang="zh-CN" sz="3200" b="0" i="0" u="none" strike="noStrike" kern="0" cap="none" spc="0" normalizeH="0" baseline="0" noProof="0" dirty="0">
                          <a:ln>
                            <a:noFill/>
                          </a:ln>
                          <a:solidFill>
                            <a:srgbClr val="00B0F0"/>
                          </a:solidFill>
                          <a:effectLst/>
                          <a:uLnTx/>
                          <a:uFillTx/>
                          <a:latin typeface="+mn-lt"/>
                          <a:sym typeface="Helvetica Neue Light"/>
                        </a:rPr>
                        <a:t>Optional</a:t>
                      </a:r>
                      <a:endParaRPr lang="zh-CN" altLang="en-US" sz="3200" dirty="0"/>
                    </a:p>
                  </a:txBody>
                  <a:tcPr/>
                </a:tc>
                <a:tc>
                  <a:txBody>
                    <a:bodyPr/>
                    <a:lstStyle/>
                    <a:p>
                      <a:r>
                        <a:rPr kumimoji="0" lang="en-US" altLang="zh-CN" sz="3200" b="0" i="0" u="none" strike="noStrike" kern="0" cap="none" spc="0" normalizeH="0" baseline="0" noProof="0" dirty="0">
                          <a:ln>
                            <a:noFill/>
                          </a:ln>
                          <a:solidFill>
                            <a:srgbClr val="00B0F0"/>
                          </a:solidFill>
                          <a:effectLst/>
                          <a:uLnTx/>
                          <a:uFillTx/>
                          <a:latin typeface="+mn-lt"/>
                          <a:sym typeface="Helvetica Neue Light"/>
                        </a:rPr>
                        <a:t>Optional</a:t>
                      </a:r>
                      <a:endParaRPr lang="zh-CN" altLang="en-US" sz="3200" dirty="0"/>
                    </a:p>
                  </a:txBody>
                  <a:tcPr/>
                </a:tc>
                <a:tc>
                  <a:txBody>
                    <a:bodyPr/>
                    <a:lstStyle/>
                    <a:p>
                      <a:r>
                        <a:rPr kumimoji="0" lang="en-US" altLang="zh-CN" sz="3200" b="0" i="0" u="none" strike="noStrike" kern="0" cap="none" spc="0" normalizeH="0" baseline="0" noProof="0" dirty="0">
                          <a:ln>
                            <a:noFill/>
                          </a:ln>
                          <a:solidFill>
                            <a:srgbClr val="00B0F0"/>
                          </a:solidFill>
                          <a:effectLst/>
                          <a:uLnTx/>
                          <a:uFillTx/>
                          <a:latin typeface="+mn-lt"/>
                          <a:sym typeface="Helvetica Neue Light"/>
                        </a:rPr>
                        <a:t>Optional</a:t>
                      </a:r>
                      <a:endParaRPr lang="zh-CN" altLang="en-US" sz="3200" dirty="0"/>
                    </a:p>
                  </a:txBody>
                  <a:tcPr/>
                </a:tc>
                <a:extLst>
                  <a:ext uri="{0D108BD9-81ED-4DB2-BD59-A6C34878D82A}">
                    <a16:rowId xmlns:a16="http://schemas.microsoft.com/office/drawing/2014/main" val="4234940625"/>
                  </a:ext>
                </a:extLst>
              </a:tr>
              <a:tr h="1114265">
                <a:tc vMerge="1">
                  <a:txBody>
                    <a:bodyPr/>
                    <a:lstStyle/>
                    <a:p>
                      <a:endParaRPr lang="zh-CN" altLang="en-US"/>
                    </a:p>
                  </a:txBody>
                  <a:tcPr/>
                </a:tc>
                <a:tc>
                  <a:txBody>
                    <a:bodyPr/>
                    <a:lstStyle/>
                    <a:p>
                      <a:pPr algn="l"/>
                      <a:r>
                        <a:rPr lang="en-US" altLang="zh-CN" sz="3200" dirty="0"/>
                        <a:t>Cross carrier re-</a:t>
                      </a:r>
                      <a:r>
                        <a:rPr lang="en-US" altLang="zh-CN" sz="3200" dirty="0" err="1"/>
                        <a:t>tx</a:t>
                      </a:r>
                      <a:r>
                        <a:rPr lang="en-US" altLang="zh-CN" sz="3200" dirty="0"/>
                        <a:t>/duplication</a:t>
                      </a:r>
                      <a:endParaRPr lang="zh-CN" altLang="en-US" sz="3200" dirty="0"/>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00B0F0"/>
                          </a:solidFill>
                          <a:effectLst/>
                          <a:uLnTx/>
                          <a:uFillTx/>
                          <a:latin typeface="Helvetica Neue Medium"/>
                          <a:sym typeface="Helvetica Neue Light"/>
                        </a:rPr>
                        <a:t>Optional</a:t>
                      </a:r>
                      <a:endParaRPr lang="zh-CN" altLang="en-US" sz="3200" dirty="0">
                        <a:solidFill>
                          <a:srgbClr val="00B0F0"/>
                        </a:solidFill>
                      </a:endParaRPr>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srgbClr val="C00000"/>
                          </a:solidFill>
                          <a:effectLst/>
                          <a:uLnTx/>
                          <a:uFillTx/>
                          <a:latin typeface="Helvetica Neue Medium"/>
                          <a:ea typeface="+mn-ea"/>
                          <a:cs typeface="+mn-cs"/>
                          <a:sym typeface="Helvetica Neue Light"/>
                        </a:rPr>
                        <a:t>Better to have</a:t>
                      </a:r>
                      <a:endParaRPr kumimoji="0" lang="zh-CN" altLang="en-US" sz="3200" b="0" i="0" u="none" strike="noStrike" kern="0" cap="none" spc="0" normalizeH="0" baseline="0" noProof="0" dirty="0">
                        <a:ln>
                          <a:noFill/>
                        </a:ln>
                        <a:solidFill>
                          <a:srgbClr val="000000"/>
                        </a:solidFill>
                        <a:effectLst/>
                        <a:uLnTx/>
                        <a:uFillTx/>
                        <a:latin typeface="Helvetica Neue Medium"/>
                        <a:sym typeface="Helvetica Neue Light"/>
                      </a:endParaRPr>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srgbClr val="C00000"/>
                          </a:solidFill>
                          <a:effectLst/>
                          <a:uLnTx/>
                          <a:uFillTx/>
                          <a:latin typeface="Helvetica Neue Medium"/>
                          <a:ea typeface="+mn-ea"/>
                          <a:cs typeface="+mn-cs"/>
                          <a:sym typeface="Helvetica Neue Light"/>
                        </a:rPr>
                        <a:t>Better to have</a:t>
                      </a:r>
                      <a:endParaRPr kumimoji="0" lang="zh-CN" altLang="en-US" sz="3200" b="0" i="0" u="none" strike="noStrike" kern="0" cap="none" spc="0" normalizeH="0" baseline="0" noProof="0" dirty="0">
                        <a:ln>
                          <a:noFill/>
                        </a:ln>
                        <a:solidFill>
                          <a:srgbClr val="000000"/>
                        </a:solidFill>
                        <a:effectLst/>
                        <a:uLnTx/>
                        <a:uFillTx/>
                        <a:latin typeface="Helvetica Neue Medium"/>
                        <a:sym typeface="Helvetica Neue Light"/>
                      </a:endParaRPr>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C00000"/>
                          </a:solidFill>
                          <a:effectLst/>
                          <a:uLnTx/>
                          <a:uFillTx/>
                          <a:latin typeface="Helvetica Neue Medium"/>
                          <a:ea typeface="+mn-ea"/>
                          <a:cs typeface="+mn-cs"/>
                          <a:sym typeface="Helvetica Neue Light"/>
                        </a:rPr>
                        <a:t>Better to have</a:t>
                      </a:r>
                      <a:endParaRPr kumimoji="0" lang="zh-CN" altLang="en-US" sz="3200" b="0" i="0" u="none" strike="noStrike" kern="0" cap="none" spc="0" normalizeH="0" baseline="0" noProof="0" dirty="0">
                        <a:ln>
                          <a:noFill/>
                        </a:ln>
                        <a:solidFill>
                          <a:srgbClr val="000000"/>
                        </a:solidFill>
                        <a:effectLst/>
                        <a:uLnTx/>
                        <a:uFillTx/>
                        <a:latin typeface="Helvetica Neue Medium"/>
                        <a:sym typeface="Helvetica Neue Light"/>
                      </a:endParaRPr>
                    </a:p>
                  </a:txBody>
                  <a:tcPr/>
                </a:tc>
                <a:extLst>
                  <a:ext uri="{0D108BD9-81ED-4DB2-BD59-A6C34878D82A}">
                    <a16:rowId xmlns:a16="http://schemas.microsoft.com/office/drawing/2014/main" val="2260849504"/>
                  </a:ext>
                </a:extLst>
              </a:tr>
              <a:tr h="1114265">
                <a:tc vMerge="1">
                  <a:txBody>
                    <a:bodyPr/>
                    <a:lstStyle/>
                    <a:p>
                      <a:endParaRPr lang="zh-CN" altLang="en-US" dirty="0"/>
                    </a:p>
                  </a:txBody>
                  <a:tcPr/>
                </a:tc>
                <a:tc>
                  <a:txBody>
                    <a:bodyPr/>
                    <a:lstStyle/>
                    <a:p>
                      <a:pPr algn="l"/>
                      <a:r>
                        <a:rPr lang="en-US" altLang="zh-CN" sz="3200" dirty="0"/>
                        <a:t>Beam management assistance</a:t>
                      </a:r>
                      <a:endParaRPr lang="zh-CN" altLang="en-US" sz="3200" dirty="0"/>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lang="en-US" altLang="zh-CN" sz="3200" dirty="0">
                          <a:solidFill>
                            <a:srgbClr val="FFC000"/>
                          </a:solidFill>
                        </a:rPr>
                        <a:t>NO</a:t>
                      </a:r>
                      <a:endParaRPr lang="zh-CN" altLang="en-US" sz="3200" dirty="0">
                        <a:solidFill>
                          <a:srgbClr val="FFC000"/>
                        </a:solidFill>
                      </a:endParaRPr>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FFC000"/>
                          </a:solidFill>
                          <a:effectLst/>
                          <a:uLnTx/>
                          <a:uFillTx/>
                          <a:latin typeface="Helvetica Neue Medium"/>
                          <a:sym typeface="Helvetica Neue Light"/>
                        </a:rPr>
                        <a:t>NO</a:t>
                      </a:r>
                      <a:endParaRPr kumimoji="0" lang="zh-CN" altLang="en-US" sz="3200" b="0" i="0" u="none" strike="noStrike" kern="0" cap="none" spc="0" normalizeH="0" baseline="0" noProof="0" dirty="0">
                        <a:ln>
                          <a:noFill/>
                        </a:ln>
                        <a:solidFill>
                          <a:srgbClr val="FFC000"/>
                        </a:solidFill>
                        <a:effectLst/>
                        <a:uLnTx/>
                        <a:uFillTx/>
                        <a:latin typeface="Helvetica Neue Medium"/>
                        <a:sym typeface="Helvetica Neue Light"/>
                      </a:endParaRPr>
                    </a:p>
                  </a:txBody>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FFC000"/>
                          </a:solidFill>
                          <a:effectLst/>
                          <a:uLnTx/>
                          <a:uFillTx/>
                          <a:latin typeface="Helvetica Neue Medium"/>
                          <a:sym typeface="Helvetica Neue Light"/>
                        </a:rPr>
                        <a:t>NO</a:t>
                      </a:r>
                      <a:endParaRPr kumimoji="0" lang="zh-CN" altLang="en-US" sz="3200" b="0" i="0" u="none" strike="noStrike" kern="0" cap="none" spc="0" normalizeH="0" baseline="0" noProof="0" dirty="0">
                        <a:ln>
                          <a:noFill/>
                        </a:ln>
                        <a:solidFill>
                          <a:srgbClr val="FFC000"/>
                        </a:solidFill>
                        <a:effectLst/>
                        <a:uLnTx/>
                        <a:uFillTx/>
                        <a:latin typeface="Helvetica Neue Medium"/>
                        <a:sym typeface="Helvetica Neue Light"/>
                      </a:endParaRPr>
                    </a:p>
                  </a:txBody>
                  <a:tcPr/>
                </a:tc>
                <a:tc>
                  <a:txBody>
                    <a:bodyPr/>
                    <a:lstStyle/>
                    <a:p>
                      <a:r>
                        <a:rPr kumimoji="0" lang="en-US" altLang="zh-CN" sz="3200" b="0" i="0" u="none" strike="noStrike" kern="0" cap="none" spc="0" normalizeH="0" baseline="0" dirty="0">
                          <a:ln>
                            <a:noFill/>
                          </a:ln>
                          <a:solidFill>
                            <a:srgbClr val="C00000"/>
                          </a:solidFill>
                          <a:effectLst/>
                          <a:uLnTx/>
                          <a:uFillTx/>
                          <a:latin typeface="+mn-lt"/>
                          <a:ea typeface="+mn-ea"/>
                          <a:cs typeface="+mn-cs"/>
                          <a:sym typeface="Helvetica Neue Light"/>
                        </a:rPr>
                        <a:t>Better to have</a:t>
                      </a:r>
                      <a:endParaRPr lang="zh-CN" altLang="en-US" sz="3200" dirty="0"/>
                    </a:p>
                  </a:txBody>
                  <a:tcPr/>
                </a:tc>
                <a:extLst>
                  <a:ext uri="{0D108BD9-81ED-4DB2-BD59-A6C34878D82A}">
                    <a16:rowId xmlns:a16="http://schemas.microsoft.com/office/drawing/2014/main" val="2066240929"/>
                  </a:ext>
                </a:extLst>
              </a:tr>
            </a:tbl>
          </a:graphicData>
        </a:graphic>
      </p:graphicFrame>
    </p:spTree>
    <p:extLst>
      <p:ext uri="{BB962C8B-B14F-4D97-AF65-F5344CB8AC3E}">
        <p14:creationId xmlns:p14="http://schemas.microsoft.com/office/powerpoint/2010/main" val="27600849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25C2CE-FF59-4955-9713-F3C319D215FD}"/>
              </a:ext>
            </a:extLst>
          </p:cNvPr>
          <p:cNvSpPr>
            <a:spLocks noGrp="1"/>
          </p:cNvSpPr>
          <p:nvPr>
            <p:ph type="title"/>
          </p:nvPr>
        </p:nvSpPr>
        <p:spPr/>
        <p:txBody>
          <a:bodyPr/>
          <a:lstStyle/>
          <a:p>
            <a:r>
              <a:rPr lang="en-US" altLang="zh-CN" dirty="0"/>
              <a:t>Outline</a:t>
            </a:r>
            <a:endParaRPr lang="zh-CN" altLang="en-US" dirty="0"/>
          </a:p>
        </p:txBody>
      </p:sp>
      <p:sp>
        <p:nvSpPr>
          <p:cNvPr id="3" name="文本占位符 2">
            <a:extLst>
              <a:ext uri="{FF2B5EF4-FFF2-40B4-BE49-F238E27FC236}">
                <a16:creationId xmlns:a16="http://schemas.microsoft.com/office/drawing/2014/main" id="{68ED310B-EAAC-4486-ABF9-850BC5D9FDDA}"/>
              </a:ext>
            </a:extLst>
          </p:cNvPr>
          <p:cNvSpPr>
            <a:spLocks noGrp="1"/>
          </p:cNvSpPr>
          <p:nvPr>
            <p:ph type="body" sz="quarter" idx="10"/>
          </p:nvPr>
        </p:nvSpPr>
        <p:spPr/>
        <p:txBody>
          <a:bodyPr/>
          <a:lstStyle/>
          <a:p>
            <a:pPr lvl="1"/>
            <a:r>
              <a:rPr lang="en-US" altLang="zh-CN" dirty="0"/>
              <a:t>SL-U </a:t>
            </a:r>
            <a:r>
              <a:rPr lang="en-US" altLang="zh-CN" dirty="0" err="1"/>
              <a:t>RedCap</a:t>
            </a:r>
            <a:endParaRPr lang="en-US" altLang="zh-CN" dirty="0"/>
          </a:p>
          <a:p>
            <a:pPr lvl="2"/>
            <a:r>
              <a:rPr lang="en-US" altLang="zh-CN" dirty="0"/>
              <a:t>Complexity Reduction</a:t>
            </a:r>
          </a:p>
          <a:p>
            <a:pPr lvl="2"/>
            <a:r>
              <a:rPr lang="en-US" altLang="zh-CN" dirty="0"/>
              <a:t>Power Saving</a:t>
            </a:r>
          </a:p>
          <a:p>
            <a:pPr lvl="1"/>
            <a:r>
              <a:rPr lang="en-US" altLang="zh-CN" dirty="0"/>
              <a:t>FR 2-1</a:t>
            </a:r>
          </a:p>
          <a:p>
            <a:pPr lvl="1"/>
            <a:r>
              <a:rPr lang="en-US" altLang="zh-CN" dirty="0"/>
              <a:t>FR 2-2</a:t>
            </a:r>
          </a:p>
          <a:p>
            <a:pPr lvl="1"/>
            <a:r>
              <a:rPr lang="en-US" altLang="zh-CN" dirty="0"/>
              <a:t>SL carrier aggregation</a:t>
            </a:r>
          </a:p>
          <a:p>
            <a:endParaRPr lang="zh-CN" altLang="en-US" dirty="0"/>
          </a:p>
        </p:txBody>
      </p:sp>
    </p:spTree>
    <p:extLst>
      <p:ext uri="{BB962C8B-B14F-4D97-AF65-F5344CB8AC3E}">
        <p14:creationId xmlns:p14="http://schemas.microsoft.com/office/powerpoint/2010/main" val="1990738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BDD0EB-6F90-45FE-A1E0-167CFDB94A05}"/>
              </a:ext>
            </a:extLst>
          </p:cNvPr>
          <p:cNvSpPr>
            <a:spLocks noGrp="1"/>
          </p:cNvSpPr>
          <p:nvPr>
            <p:ph type="title"/>
          </p:nvPr>
        </p:nvSpPr>
        <p:spPr/>
        <p:txBody>
          <a:bodyPr/>
          <a:lstStyle/>
          <a:p>
            <a:r>
              <a:rPr lang="en-US" altLang="zh-CN" dirty="0"/>
              <a:t>Motivation for SL-U </a:t>
            </a:r>
            <a:r>
              <a:rPr lang="en-US" altLang="zh-CN" dirty="0" err="1"/>
              <a:t>RedCap</a:t>
            </a:r>
            <a:endParaRPr lang="zh-CN" altLang="en-US" dirty="0"/>
          </a:p>
        </p:txBody>
      </p:sp>
      <p:sp>
        <p:nvSpPr>
          <p:cNvPr id="3" name="文本占位符 2">
            <a:extLst>
              <a:ext uri="{FF2B5EF4-FFF2-40B4-BE49-F238E27FC236}">
                <a16:creationId xmlns:a16="http://schemas.microsoft.com/office/drawing/2014/main" id="{89B4ABC5-1528-4B9F-8D88-C41840C94E25}"/>
              </a:ext>
            </a:extLst>
          </p:cNvPr>
          <p:cNvSpPr>
            <a:spLocks noGrp="1"/>
          </p:cNvSpPr>
          <p:nvPr>
            <p:ph type="body" sz="quarter" idx="10"/>
          </p:nvPr>
        </p:nvSpPr>
        <p:spPr>
          <a:xfrm>
            <a:off x="776506" y="2724912"/>
            <a:ext cx="18299770" cy="8941571"/>
          </a:xfrm>
        </p:spPr>
        <p:txBody>
          <a:bodyPr>
            <a:normAutofit fontScale="70000" lnSpcReduction="20000"/>
          </a:bodyPr>
          <a:lstStyle/>
          <a:p>
            <a:pPr lvl="1"/>
            <a:r>
              <a:rPr lang="en-US" altLang="zh-CN" dirty="0"/>
              <a:t>UEs operating in FR1 could be deployed as wearable device, in smart home and </a:t>
            </a:r>
            <a:r>
              <a:rPr lang="en-US" altLang="zh-CN" dirty="0" err="1"/>
              <a:t>IIoT</a:t>
            </a:r>
            <a:r>
              <a:rPr lang="en-US" altLang="zh-CN" dirty="0"/>
              <a:t> scenarios, etc. In network-less scenarios it is critical to keep cost and power consumption low.</a:t>
            </a:r>
          </a:p>
          <a:p>
            <a:pPr lvl="1"/>
            <a:r>
              <a:rPr lang="en-US" altLang="zh-CN" dirty="0"/>
              <a:t>Currently, UE vendors are trying to minimize the cost and power consumption of their products in those scenarios. How to realize the communication and/or mutual discovery among UEs with various capabilities now becomes the most critical issue to commercialize for SL-U .</a:t>
            </a:r>
          </a:p>
          <a:p>
            <a:pPr lvl="1"/>
            <a:r>
              <a:rPr lang="en-US" altLang="zh-CN" dirty="0"/>
              <a:t>In Rel-18 SL-U it is assumed all UEs will have equivalent capability, e.g. all of them may support up to 100MHz bandwidth, such SL-U UE requires high complexity and high power consumption.</a:t>
            </a:r>
          </a:p>
          <a:p>
            <a:pPr lvl="1"/>
            <a:r>
              <a:rPr lang="en-US" altLang="zh-CN" dirty="0"/>
              <a:t>Rel-17 has specified support for </a:t>
            </a:r>
            <a:r>
              <a:rPr lang="en-US" altLang="zh-CN" dirty="0" err="1"/>
              <a:t>Uu</a:t>
            </a:r>
            <a:r>
              <a:rPr lang="en-US" altLang="zh-CN" dirty="0"/>
              <a:t> </a:t>
            </a:r>
            <a:r>
              <a:rPr lang="en-US" altLang="zh-CN" dirty="0" err="1"/>
              <a:t>RedCap</a:t>
            </a:r>
            <a:r>
              <a:rPr lang="en-US" altLang="zh-CN" dirty="0"/>
              <a:t> UEs, another WI to enhance </a:t>
            </a:r>
            <a:r>
              <a:rPr lang="en-US" altLang="zh-CN" dirty="0" err="1"/>
              <a:t>Uu</a:t>
            </a:r>
            <a:r>
              <a:rPr lang="en-US" altLang="zh-CN" dirty="0"/>
              <a:t> </a:t>
            </a:r>
            <a:r>
              <a:rPr lang="en-US" altLang="zh-CN" dirty="0" err="1"/>
              <a:t>RedCap</a:t>
            </a:r>
            <a:r>
              <a:rPr lang="en-US" altLang="zh-CN" dirty="0"/>
              <a:t> framework is under way in Rel-18, the 2 releases provide a solid foundation for SL-U </a:t>
            </a:r>
            <a:r>
              <a:rPr lang="en-US" altLang="zh-CN" dirty="0" err="1"/>
              <a:t>RedCap</a:t>
            </a:r>
            <a:r>
              <a:rPr lang="en-US" altLang="zh-CN" dirty="0"/>
              <a:t>.</a:t>
            </a:r>
          </a:p>
          <a:p>
            <a:pPr lvl="1"/>
            <a:r>
              <a:rPr lang="en-US" altLang="zh-CN" dirty="0"/>
              <a:t>Open to discuss </a:t>
            </a:r>
            <a:r>
              <a:rPr lang="en-US" altLang="zh-CN" dirty="0" err="1"/>
              <a:t>RedCap</a:t>
            </a:r>
            <a:r>
              <a:rPr lang="en-US" altLang="zh-CN" dirty="0"/>
              <a:t> for SL on licensed band.</a:t>
            </a:r>
          </a:p>
          <a:p>
            <a:endParaRPr lang="zh-CN" altLang="en-US" dirty="0"/>
          </a:p>
        </p:txBody>
      </p:sp>
      <p:pic>
        <p:nvPicPr>
          <p:cNvPr id="4" name="图片 3">
            <a:extLst>
              <a:ext uri="{FF2B5EF4-FFF2-40B4-BE49-F238E27FC236}">
                <a16:creationId xmlns:a16="http://schemas.microsoft.com/office/drawing/2014/main" id="{B023538B-0119-42CD-B161-B54FB48168DB}"/>
              </a:ext>
            </a:extLst>
          </p:cNvPr>
          <p:cNvPicPr>
            <a:picLocks noChangeAspect="1"/>
          </p:cNvPicPr>
          <p:nvPr/>
        </p:nvPicPr>
        <p:blipFill>
          <a:blip r:embed="rId2"/>
          <a:stretch>
            <a:fillRect/>
          </a:stretch>
        </p:blipFill>
        <p:spPr>
          <a:xfrm>
            <a:off x="19682281" y="6858000"/>
            <a:ext cx="3524146" cy="2757318"/>
          </a:xfrm>
          <a:prstGeom prst="rect">
            <a:avLst/>
          </a:prstGeom>
        </p:spPr>
      </p:pic>
      <p:pic>
        <p:nvPicPr>
          <p:cNvPr id="5" name="图片 4">
            <a:extLst>
              <a:ext uri="{FF2B5EF4-FFF2-40B4-BE49-F238E27FC236}">
                <a16:creationId xmlns:a16="http://schemas.microsoft.com/office/drawing/2014/main" id="{1AED2FB1-072E-4FF5-B719-F96CCDA0B038}"/>
              </a:ext>
            </a:extLst>
          </p:cNvPr>
          <p:cNvPicPr>
            <a:picLocks noChangeAspect="1"/>
          </p:cNvPicPr>
          <p:nvPr/>
        </p:nvPicPr>
        <p:blipFill>
          <a:blip r:embed="rId3"/>
          <a:stretch>
            <a:fillRect/>
          </a:stretch>
        </p:blipFill>
        <p:spPr>
          <a:xfrm>
            <a:off x="19788582" y="10134769"/>
            <a:ext cx="3305665" cy="1857608"/>
          </a:xfrm>
          <a:prstGeom prst="rect">
            <a:avLst/>
          </a:prstGeom>
        </p:spPr>
      </p:pic>
      <p:pic>
        <p:nvPicPr>
          <p:cNvPr id="6" name="图片 5">
            <a:extLst>
              <a:ext uri="{FF2B5EF4-FFF2-40B4-BE49-F238E27FC236}">
                <a16:creationId xmlns:a16="http://schemas.microsoft.com/office/drawing/2014/main" id="{86EBF92A-C35C-44DD-ADB6-590E6CBDC10F}"/>
              </a:ext>
            </a:extLst>
          </p:cNvPr>
          <p:cNvPicPr>
            <a:picLocks noChangeAspect="1"/>
          </p:cNvPicPr>
          <p:nvPr/>
        </p:nvPicPr>
        <p:blipFill>
          <a:blip r:embed="rId4"/>
          <a:stretch>
            <a:fillRect/>
          </a:stretch>
        </p:blipFill>
        <p:spPr>
          <a:xfrm>
            <a:off x="20042129" y="2853559"/>
            <a:ext cx="2700868" cy="3484990"/>
          </a:xfrm>
          <a:prstGeom prst="rect">
            <a:avLst/>
          </a:prstGeom>
        </p:spPr>
      </p:pic>
    </p:spTree>
    <p:extLst>
      <p:ext uri="{BB962C8B-B14F-4D97-AF65-F5344CB8AC3E}">
        <p14:creationId xmlns:p14="http://schemas.microsoft.com/office/powerpoint/2010/main" val="14175820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D4C2EA-EB9F-4630-A44A-95C8FE5C5920}"/>
              </a:ext>
            </a:extLst>
          </p:cNvPr>
          <p:cNvSpPr>
            <a:spLocks noGrp="1"/>
          </p:cNvSpPr>
          <p:nvPr>
            <p:ph type="title"/>
          </p:nvPr>
        </p:nvSpPr>
        <p:spPr/>
        <p:txBody>
          <a:bodyPr>
            <a:normAutofit/>
          </a:bodyPr>
          <a:lstStyle/>
          <a:p>
            <a:r>
              <a:rPr lang="en-US" altLang="zh-CN" dirty="0"/>
              <a:t>Background</a:t>
            </a:r>
            <a:br>
              <a:rPr lang="en-US" altLang="zh-CN" dirty="0"/>
            </a:br>
            <a:r>
              <a:rPr lang="en-US" altLang="zh-CN" sz="3200" dirty="0"/>
              <a:t>Complexity reduction in Rel-17/18 </a:t>
            </a:r>
            <a:r>
              <a:rPr lang="en-US" altLang="zh-CN" sz="3200" dirty="0" err="1"/>
              <a:t>Uu</a:t>
            </a:r>
            <a:r>
              <a:rPr lang="en-US" altLang="zh-CN" sz="3200" dirty="0"/>
              <a:t> (FR1)</a:t>
            </a:r>
            <a:endParaRPr lang="zh-CN" altLang="en-US" dirty="0"/>
          </a:p>
        </p:txBody>
      </p:sp>
      <p:sp>
        <p:nvSpPr>
          <p:cNvPr id="3" name="文本占位符 2">
            <a:extLst>
              <a:ext uri="{FF2B5EF4-FFF2-40B4-BE49-F238E27FC236}">
                <a16:creationId xmlns:a16="http://schemas.microsoft.com/office/drawing/2014/main" id="{F249A085-C471-4686-96AD-3F59B199EED6}"/>
              </a:ext>
            </a:extLst>
          </p:cNvPr>
          <p:cNvSpPr>
            <a:spLocks noGrp="1"/>
          </p:cNvSpPr>
          <p:nvPr>
            <p:ph type="body" sz="quarter" idx="10"/>
          </p:nvPr>
        </p:nvSpPr>
        <p:spPr>
          <a:xfrm>
            <a:off x="776506" y="2724913"/>
            <a:ext cx="22256915" cy="7725494"/>
          </a:xfrm>
        </p:spPr>
        <p:txBody>
          <a:bodyPr>
            <a:normAutofit fontScale="62500" lnSpcReduction="20000"/>
          </a:bodyPr>
          <a:lstStyle/>
          <a:p>
            <a:pPr lvl="1"/>
            <a:r>
              <a:rPr lang="en-US" altLang="zh-CN" dirty="0"/>
              <a:t>Complexity reduction features evaluated in Rel-17: 20MHz instead of 100MHz, reduced  number of UE Rx/Tx antennas, relaxed maximum  modulation order, relaxed UE processing time, reduced number of layers, etc.</a:t>
            </a:r>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lvl="1" rtl="0"/>
            <a:r>
              <a:rPr lang="en-US" altLang="zh-CN" dirty="0"/>
              <a:t>Further BW reduction, relaxed processing time, and peak data rate reduction were studied in Rel-18, BW3 and PR1 will be supported.</a:t>
            </a:r>
          </a:p>
          <a:p>
            <a:pPr lvl="1"/>
            <a:endParaRPr lang="en-US" altLang="zh-CN" dirty="0"/>
          </a:p>
          <a:p>
            <a:endParaRPr lang="zh-CN" altLang="en-US" dirty="0"/>
          </a:p>
        </p:txBody>
      </p:sp>
      <p:graphicFrame>
        <p:nvGraphicFramePr>
          <p:cNvPr id="4" name="表格 3">
            <a:extLst>
              <a:ext uri="{FF2B5EF4-FFF2-40B4-BE49-F238E27FC236}">
                <a16:creationId xmlns:a16="http://schemas.microsoft.com/office/drawing/2014/main" id="{A673688B-87AC-43CE-8F5C-67AA4FEF9DDB}"/>
              </a:ext>
            </a:extLst>
          </p:cNvPr>
          <p:cNvGraphicFramePr>
            <a:graphicFrameLocks noGrp="1"/>
          </p:cNvGraphicFramePr>
          <p:nvPr>
            <p:extLst>
              <p:ext uri="{D42A27DB-BD31-4B8C-83A1-F6EECF244321}">
                <p14:modId xmlns:p14="http://schemas.microsoft.com/office/powerpoint/2010/main" val="353095056"/>
              </p:ext>
            </p:extLst>
          </p:nvPr>
        </p:nvGraphicFramePr>
        <p:xfrm>
          <a:off x="4623075" y="4028246"/>
          <a:ext cx="17695251" cy="4124875"/>
        </p:xfrm>
        <a:graphic>
          <a:graphicData uri="http://schemas.openxmlformats.org/drawingml/2006/table">
            <a:tbl>
              <a:tblPr firstRow="1" firstCol="1" bandRow="1">
                <a:tableStyleId>{5C22544A-7EE6-4342-B048-85BDC9FD1C3A}</a:tableStyleId>
              </a:tblPr>
              <a:tblGrid>
                <a:gridCol w="7921724">
                  <a:extLst>
                    <a:ext uri="{9D8B030D-6E8A-4147-A177-3AD203B41FA5}">
                      <a16:colId xmlns:a16="http://schemas.microsoft.com/office/drawing/2014/main" val="1449099020"/>
                    </a:ext>
                  </a:extLst>
                </a:gridCol>
                <a:gridCol w="3950898">
                  <a:extLst>
                    <a:ext uri="{9D8B030D-6E8A-4147-A177-3AD203B41FA5}">
                      <a16:colId xmlns:a16="http://schemas.microsoft.com/office/drawing/2014/main" val="1988213584"/>
                    </a:ext>
                  </a:extLst>
                </a:gridCol>
                <a:gridCol w="3071004">
                  <a:extLst>
                    <a:ext uri="{9D8B030D-6E8A-4147-A177-3AD203B41FA5}">
                      <a16:colId xmlns:a16="http://schemas.microsoft.com/office/drawing/2014/main" val="671588989"/>
                    </a:ext>
                  </a:extLst>
                </a:gridCol>
                <a:gridCol w="2751625">
                  <a:extLst>
                    <a:ext uri="{9D8B030D-6E8A-4147-A177-3AD203B41FA5}">
                      <a16:colId xmlns:a16="http://schemas.microsoft.com/office/drawing/2014/main" val="3515086396"/>
                    </a:ext>
                  </a:extLst>
                </a:gridCol>
              </a:tblGrid>
              <a:tr h="590748">
                <a:tc gridSpan="4">
                  <a:txBody>
                    <a:bodyPr/>
                    <a:lstStyle/>
                    <a:p>
                      <a:pPr>
                        <a:spcAft>
                          <a:spcPts val="900"/>
                        </a:spcAft>
                      </a:pPr>
                      <a:r>
                        <a:rPr lang="en-US" altLang="zh-CN" sz="2400" b="1" i="0" u="none" strike="noStrike" cap="none" spc="0" baseline="0" dirty="0">
                          <a:ln>
                            <a:noFill/>
                          </a:ln>
                          <a:solidFill>
                            <a:schemeClr val="lt1"/>
                          </a:solidFill>
                          <a:effectLst/>
                          <a:uFillTx/>
                          <a:latin typeface="Times New Roman" panose="02020603050405020304" pitchFamily="18" charset="0"/>
                          <a:ea typeface="+mn-ea"/>
                          <a:cs typeface="Times New Roman" panose="02020603050405020304" pitchFamily="18" charset="0"/>
                          <a:sym typeface="Helvetica Neue Light"/>
                        </a:rPr>
                        <a:t>Cost reduction for individual/combination of complexity reduction features</a:t>
                      </a:r>
                      <a:endParaRPr lang="zh-CN" altLang="en-US" sz="2400" b="1" i="0" u="none" strike="noStrike" cap="none" spc="0" baseline="0" dirty="0">
                        <a:ln>
                          <a:noFill/>
                        </a:ln>
                        <a:solidFill>
                          <a:schemeClr val="lt1"/>
                        </a:solidFill>
                        <a:effectLst/>
                        <a:uFillTx/>
                        <a:latin typeface="Times New Roman" panose="02020603050405020304" pitchFamily="18" charset="0"/>
                        <a:ea typeface="+mn-ea"/>
                        <a:cs typeface="Times New Roman" panose="02020603050405020304" pitchFamily="18" charset="0"/>
                        <a:sym typeface="Helvetica Neue Light"/>
                      </a:endParaRPr>
                    </a:p>
                  </a:txBody>
                  <a:tcPr marL="44450" marR="44450" marT="0" marB="0" anchor="ctr"/>
                </a:tc>
                <a:tc hMerge="1">
                  <a:txBody>
                    <a:bodyPr/>
                    <a:lstStyle/>
                    <a:p>
                      <a:pPr algn="ctr">
                        <a:spcAft>
                          <a:spcPts val="900"/>
                        </a:spcAft>
                      </a:pP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tc hMerge="1">
                  <a:txBody>
                    <a:bodyPr/>
                    <a:lstStyle/>
                    <a:p>
                      <a:pPr algn="ctr">
                        <a:spcAft>
                          <a:spcPts val="900"/>
                        </a:spcAft>
                      </a:pP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tc hMerge="1">
                  <a:txBody>
                    <a:bodyPr/>
                    <a:lstStyle/>
                    <a:p>
                      <a:pPr algn="ctr">
                        <a:spcAft>
                          <a:spcPts val="900"/>
                        </a:spcAft>
                      </a:pP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extLst>
                  <a:ext uri="{0D108BD9-81ED-4DB2-BD59-A6C34878D82A}">
                    <a16:rowId xmlns:a16="http://schemas.microsoft.com/office/drawing/2014/main" val="923906530"/>
                  </a:ext>
                </a:extLst>
              </a:tr>
              <a:tr h="833995">
                <a:tc>
                  <a:txBody>
                    <a:bodyPr/>
                    <a:lstStyle/>
                    <a:p>
                      <a:pPr>
                        <a:spcAft>
                          <a:spcPts val="900"/>
                        </a:spcAft>
                      </a:pPr>
                      <a:r>
                        <a:rPr lang="en-US" sz="1800" dirty="0">
                          <a:effectLst/>
                          <a:latin typeface="Times New Roman" panose="02020603050405020304" pitchFamily="18" charset="0"/>
                          <a:cs typeface="Times New Roman" panose="02020603050405020304" pitchFamily="18" charset="0"/>
                        </a:rPr>
                        <a:t>FR1 </a:t>
                      </a:r>
                      <a:r>
                        <a:rPr lang="en-US" sz="1800" dirty="0">
                          <a:solidFill>
                            <a:srgbClr val="FFC000"/>
                          </a:solidFill>
                          <a:effectLst/>
                          <a:latin typeface="Times New Roman" panose="02020603050405020304" pitchFamily="18" charset="0"/>
                          <a:cs typeface="Times New Roman" panose="02020603050405020304" pitchFamily="18" charset="0"/>
                        </a:rPr>
                        <a:t>TDD</a:t>
                      </a:r>
                      <a:r>
                        <a:rPr lang="en-US" sz="1800" dirty="0">
                          <a:effectLst/>
                          <a:latin typeface="Times New Roman" panose="02020603050405020304" pitchFamily="18" charset="0"/>
                          <a:cs typeface="Times New Roman" panose="02020603050405020304" pitchFamily="18" charset="0"/>
                        </a:rPr>
                        <a:t> UE complexity reduction technique(s)</a:t>
                      </a: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tc>
                  <a:txBody>
                    <a:bodyPr/>
                    <a:lstStyle/>
                    <a:p>
                      <a:endParaRPr lang="zh-CN" altLang="en-US"/>
                    </a:p>
                  </a:txBody>
                  <a:tcPr marL="44450" marR="44450" marT="0" marB="0" anchor="ctr">
                    <a:solidFill>
                      <a:srgbClr val="046A38"/>
                    </a:solidFill>
                  </a:tcPr>
                </a:tc>
                <a:tc>
                  <a:txBody>
                    <a:bodyPr/>
                    <a:lstStyle/>
                    <a:p>
                      <a:endParaRPr lang="zh-CN" altLang="en-US"/>
                    </a:p>
                  </a:txBody>
                  <a:tcPr marL="44450" marR="44450" marT="0" marB="0" anchor="ctr">
                    <a:solidFill>
                      <a:srgbClr val="046A38"/>
                    </a:solidFill>
                  </a:tcPr>
                </a:tc>
                <a:tc>
                  <a:txBody>
                    <a:bodyPr/>
                    <a:lstStyle/>
                    <a:p>
                      <a:endParaRPr lang="zh-CN" altLang="en-US"/>
                    </a:p>
                  </a:txBody>
                  <a:tcPr marL="44450" marR="44450" marT="0" marB="0" anchor="ctr">
                    <a:solidFill>
                      <a:srgbClr val="046A38"/>
                    </a:solidFill>
                  </a:tcPr>
                </a:tc>
                <a:extLst>
                  <a:ext uri="{0D108BD9-81ED-4DB2-BD59-A6C34878D82A}">
                    <a16:rowId xmlns:a16="http://schemas.microsoft.com/office/drawing/2014/main" val="995235014"/>
                  </a:ext>
                </a:extLst>
              </a:tr>
              <a:tr h="330123">
                <a:tc>
                  <a:txBody>
                    <a:bodyPr/>
                    <a:lstStyle/>
                    <a:p>
                      <a:pPr algn="l">
                        <a:spcAft>
                          <a:spcPts val="900"/>
                        </a:spcAft>
                      </a:pPr>
                      <a:r>
                        <a:rPr lang="zh-CN" sz="2000" b="0" dirty="0">
                          <a:effectLst/>
                          <a:latin typeface="Times New Roman" panose="02020603050405020304" pitchFamily="18" charset="0"/>
                          <a:cs typeface="Times New Roman" panose="02020603050405020304" pitchFamily="18" charset="0"/>
                        </a:rPr>
                        <a:t>20 MHz (instead of 100 MHz)</a:t>
                      </a:r>
                      <a:endParaRPr lang="zh-CN" sz="2000" b="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tc>
                  <a:txBody>
                    <a:bodyPr/>
                    <a:lstStyle/>
                    <a:p>
                      <a:endParaRPr lang="zh-CN" altLang="en-US"/>
                    </a:p>
                  </a:txBody>
                  <a:tcPr marL="44450" marR="44450" marT="0" marB="0" anchor="ctr"/>
                </a:tc>
                <a:tc>
                  <a:txBody>
                    <a:bodyPr/>
                    <a:lstStyle/>
                    <a:p>
                      <a:endParaRPr lang="zh-CN" altLang="en-US"/>
                    </a:p>
                  </a:txBody>
                  <a:tcPr marL="44450" marR="44450" marT="0" marB="0" anchor="ctr"/>
                </a:tc>
                <a:tc>
                  <a:txBody>
                    <a:bodyPr/>
                    <a:lstStyle/>
                    <a:p>
                      <a:endParaRPr lang="zh-CN" altLang="en-US"/>
                    </a:p>
                  </a:txBody>
                  <a:tcPr marL="44450" marR="44450" marT="0" marB="0" anchor="ctr"/>
                </a:tc>
                <a:extLst>
                  <a:ext uri="{0D108BD9-81ED-4DB2-BD59-A6C34878D82A}">
                    <a16:rowId xmlns:a16="http://schemas.microsoft.com/office/drawing/2014/main" val="1721609223"/>
                  </a:ext>
                </a:extLst>
              </a:tr>
              <a:tr h="389062">
                <a:tc>
                  <a:txBody>
                    <a:bodyPr/>
                    <a:lstStyle/>
                    <a:p>
                      <a:pPr algn="l">
                        <a:spcAft>
                          <a:spcPts val="900"/>
                        </a:spcAft>
                      </a:pPr>
                      <a:r>
                        <a:rPr lang="zh-CN" sz="2000" b="0" dirty="0">
                          <a:effectLst/>
                          <a:latin typeface="Times New Roman" panose="02020603050405020304" pitchFamily="18" charset="0"/>
                          <a:cs typeface="Times New Roman" panose="02020603050405020304" pitchFamily="18" charset="0"/>
                        </a:rPr>
                        <a:t>1 layer (instead of 4 layers)</a:t>
                      </a:r>
                      <a:endParaRPr lang="zh-CN" sz="2000" b="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tc>
                  <a:txBody>
                    <a:bodyPr/>
                    <a:lstStyle/>
                    <a:p>
                      <a:endParaRPr lang="zh-CN" altLang="en-US"/>
                    </a:p>
                  </a:txBody>
                  <a:tcPr marL="44450" marR="44450" marT="0" marB="0" anchor="ctr"/>
                </a:tc>
                <a:tc>
                  <a:txBody>
                    <a:bodyPr/>
                    <a:lstStyle/>
                    <a:p>
                      <a:endParaRPr lang="zh-CN" altLang="en-US"/>
                    </a:p>
                  </a:txBody>
                  <a:tcPr marL="44450" marR="44450" marT="0" marB="0" anchor="ctr"/>
                </a:tc>
                <a:tc>
                  <a:txBody>
                    <a:bodyPr/>
                    <a:lstStyle/>
                    <a:p>
                      <a:endParaRPr lang="zh-CN" altLang="en-US"/>
                    </a:p>
                  </a:txBody>
                  <a:tcPr marL="44450" marR="44450" marT="0" marB="0" anchor="ctr"/>
                </a:tc>
                <a:extLst>
                  <a:ext uri="{0D108BD9-81ED-4DB2-BD59-A6C34878D82A}">
                    <a16:rowId xmlns:a16="http://schemas.microsoft.com/office/drawing/2014/main" val="3527862311"/>
                  </a:ext>
                </a:extLst>
              </a:tr>
              <a:tr h="389062">
                <a:tc>
                  <a:txBody>
                    <a:bodyPr/>
                    <a:lstStyle/>
                    <a:p>
                      <a:pPr algn="l">
                        <a:spcAft>
                          <a:spcPts val="900"/>
                        </a:spcAft>
                      </a:pPr>
                      <a:r>
                        <a:rPr lang="en-US" sz="2000" b="0" dirty="0">
                          <a:solidFill>
                            <a:schemeClr val="bg1"/>
                          </a:solidFill>
                          <a:effectLst/>
                          <a:latin typeface="Times New Roman" panose="02020603050405020304" pitchFamily="18" charset="0"/>
                          <a:cs typeface="Times New Roman" panose="02020603050405020304" pitchFamily="18" charset="0"/>
                        </a:rPr>
                        <a:t>1 layer, 1 Rx (instead of 4 layers, 4 Rx)</a:t>
                      </a:r>
                      <a:endParaRPr lang="zh-CN" sz="2000" b="0" dirty="0">
                        <a:solidFill>
                          <a:schemeClr val="bg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tc>
                  <a:txBody>
                    <a:bodyPr/>
                    <a:lstStyle/>
                    <a:p>
                      <a:endParaRPr lang="zh-CN" altLang="en-US"/>
                    </a:p>
                  </a:txBody>
                  <a:tcPr marL="44450" marR="44450" marT="0" marB="0" anchor="ctr"/>
                </a:tc>
                <a:tc>
                  <a:txBody>
                    <a:bodyPr/>
                    <a:lstStyle/>
                    <a:p>
                      <a:endParaRPr lang="zh-CN" altLang="en-US"/>
                    </a:p>
                  </a:txBody>
                  <a:tcPr marL="44450" marR="44450" marT="0" marB="0" anchor="ctr"/>
                </a:tc>
                <a:tc>
                  <a:txBody>
                    <a:bodyPr/>
                    <a:lstStyle/>
                    <a:p>
                      <a:endParaRPr lang="zh-CN" altLang="en-US"/>
                    </a:p>
                  </a:txBody>
                  <a:tcPr marL="44450" marR="44450" marT="0" marB="0" anchor="ctr"/>
                </a:tc>
                <a:extLst>
                  <a:ext uri="{0D108BD9-81ED-4DB2-BD59-A6C34878D82A}">
                    <a16:rowId xmlns:a16="http://schemas.microsoft.com/office/drawing/2014/main" val="851754032"/>
                  </a:ext>
                </a:extLst>
              </a:tr>
              <a:tr h="389062">
                <a:tc>
                  <a:txBody>
                    <a:bodyPr/>
                    <a:lstStyle/>
                    <a:p>
                      <a:pPr algn="l">
                        <a:spcAft>
                          <a:spcPts val="900"/>
                        </a:spcAft>
                      </a:pPr>
                      <a:r>
                        <a:rPr lang="en-US" sz="2000" b="0" strike="noStrike" dirty="0">
                          <a:solidFill>
                            <a:schemeClr val="bg1"/>
                          </a:solidFill>
                          <a:effectLst/>
                          <a:latin typeface="Times New Roman" panose="02020603050405020304" pitchFamily="18" charset="0"/>
                          <a:cs typeface="Times New Roman" panose="02020603050405020304" pitchFamily="18" charset="0"/>
                        </a:rPr>
                        <a:t>Double N</a:t>
                      </a:r>
                      <a:r>
                        <a:rPr lang="en-US" sz="2000" b="0" strike="noStrike" baseline="-25000" dirty="0">
                          <a:solidFill>
                            <a:schemeClr val="bg1"/>
                          </a:solidFill>
                          <a:effectLst/>
                          <a:latin typeface="Times New Roman" panose="02020603050405020304" pitchFamily="18" charset="0"/>
                          <a:cs typeface="Times New Roman" panose="02020603050405020304" pitchFamily="18" charset="0"/>
                        </a:rPr>
                        <a:t>1</a:t>
                      </a:r>
                      <a:r>
                        <a:rPr lang="zh-CN" sz="2000" b="0" strike="noStrike" dirty="0">
                          <a:solidFill>
                            <a:schemeClr val="bg1"/>
                          </a:solidFill>
                          <a:effectLst/>
                          <a:latin typeface="Times New Roman" panose="02020603050405020304" pitchFamily="18" charset="0"/>
                          <a:cs typeface="Times New Roman" panose="02020603050405020304" pitchFamily="18" charset="0"/>
                        </a:rPr>
                        <a:t> </a:t>
                      </a:r>
                      <a:r>
                        <a:rPr lang="en-US" sz="2000" b="0" strike="noStrike" dirty="0">
                          <a:solidFill>
                            <a:schemeClr val="bg1"/>
                          </a:solidFill>
                          <a:effectLst/>
                          <a:latin typeface="Times New Roman" panose="02020603050405020304" pitchFamily="18" charset="0"/>
                          <a:cs typeface="Times New Roman" panose="02020603050405020304" pitchFamily="18" charset="0"/>
                        </a:rPr>
                        <a:t>and N</a:t>
                      </a:r>
                      <a:r>
                        <a:rPr lang="en-US" sz="2000" b="0" strike="noStrike" baseline="-25000" dirty="0">
                          <a:solidFill>
                            <a:schemeClr val="bg1"/>
                          </a:solidFill>
                          <a:effectLst/>
                          <a:latin typeface="Times New Roman" panose="02020603050405020304" pitchFamily="18" charset="0"/>
                          <a:cs typeface="Times New Roman" panose="02020603050405020304" pitchFamily="18" charset="0"/>
                        </a:rPr>
                        <a:t>2   </a:t>
                      </a:r>
                      <a:r>
                        <a:rPr lang="en-US" altLang="zh-CN" sz="2000" b="0" dirty="0">
                          <a:solidFill>
                            <a:srgbClr val="FFC000"/>
                          </a:solidFill>
                          <a:effectLst/>
                          <a:latin typeface="Times New Roman" panose="02020603050405020304" pitchFamily="18" charset="0"/>
                          <a:cs typeface="Times New Roman" panose="02020603050405020304" pitchFamily="18" charset="0"/>
                        </a:rPr>
                        <a:t>(Not supported in Rel-17)</a:t>
                      </a:r>
                      <a:endParaRPr lang="zh-CN" sz="2000" b="0" strike="noStrike" dirty="0">
                        <a:solidFill>
                          <a:srgbClr val="FFC000"/>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tc>
                  <a:txBody>
                    <a:bodyPr/>
                    <a:lstStyle/>
                    <a:p>
                      <a:endParaRPr lang="zh-CN" altLang="en-US"/>
                    </a:p>
                  </a:txBody>
                  <a:tcPr marL="44450" marR="44450" marT="0" marB="0" anchor="ctr"/>
                </a:tc>
                <a:tc>
                  <a:txBody>
                    <a:bodyPr/>
                    <a:lstStyle/>
                    <a:p>
                      <a:endParaRPr lang="zh-CN" altLang="en-US"/>
                    </a:p>
                  </a:txBody>
                  <a:tcPr marL="44450" marR="44450" marT="0" marB="0" anchor="ctr"/>
                </a:tc>
                <a:tc>
                  <a:txBody>
                    <a:bodyPr/>
                    <a:lstStyle/>
                    <a:p>
                      <a:endParaRPr lang="zh-CN" altLang="en-US"/>
                    </a:p>
                  </a:txBody>
                  <a:tcPr marL="44450" marR="44450" marT="0" marB="0" anchor="ctr"/>
                </a:tc>
                <a:extLst>
                  <a:ext uri="{0D108BD9-81ED-4DB2-BD59-A6C34878D82A}">
                    <a16:rowId xmlns:a16="http://schemas.microsoft.com/office/drawing/2014/main" val="570242431"/>
                  </a:ext>
                </a:extLst>
              </a:tr>
              <a:tr h="389062">
                <a:tc>
                  <a:txBody>
                    <a:bodyPr/>
                    <a:lstStyle/>
                    <a:p>
                      <a:pPr algn="l">
                        <a:spcAft>
                          <a:spcPts val="900"/>
                        </a:spcAft>
                      </a:pPr>
                      <a:r>
                        <a:rPr lang="en-US" sz="2000" b="0" dirty="0">
                          <a:effectLst/>
                          <a:latin typeface="Times New Roman" panose="02020603050405020304" pitchFamily="18" charset="0"/>
                          <a:cs typeface="Times New Roman" panose="02020603050405020304" pitchFamily="18" charset="0"/>
                        </a:rPr>
                        <a:t>DL 64QAM (instead of DL 256QAM)</a:t>
                      </a:r>
                      <a:endParaRPr lang="zh-CN" sz="2000" b="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tc>
                  <a:txBody>
                    <a:bodyPr/>
                    <a:lstStyle/>
                    <a:p>
                      <a:endParaRPr lang="zh-CN" altLang="en-US"/>
                    </a:p>
                  </a:txBody>
                  <a:tcPr marL="44450" marR="44450" marT="0" marB="0" anchor="ctr"/>
                </a:tc>
                <a:tc>
                  <a:txBody>
                    <a:bodyPr/>
                    <a:lstStyle/>
                    <a:p>
                      <a:endParaRPr lang="zh-CN" altLang="en-US"/>
                    </a:p>
                  </a:txBody>
                  <a:tcPr marL="44450" marR="44450" marT="0" marB="0" anchor="ctr"/>
                </a:tc>
                <a:tc>
                  <a:txBody>
                    <a:bodyPr/>
                    <a:lstStyle/>
                    <a:p>
                      <a:endParaRPr lang="zh-CN" altLang="en-US"/>
                    </a:p>
                  </a:txBody>
                  <a:tcPr marL="44450" marR="44450" marT="0" marB="0" anchor="ctr"/>
                </a:tc>
                <a:extLst>
                  <a:ext uri="{0D108BD9-81ED-4DB2-BD59-A6C34878D82A}">
                    <a16:rowId xmlns:a16="http://schemas.microsoft.com/office/drawing/2014/main" val="1048059377"/>
                  </a:ext>
                </a:extLst>
              </a:tr>
              <a:tr h="389062">
                <a:tc>
                  <a:txBody>
                    <a:bodyPr/>
                    <a:lstStyle/>
                    <a:p>
                      <a:pPr algn="l">
                        <a:spcAft>
                          <a:spcPts val="900"/>
                        </a:spcAft>
                      </a:pPr>
                      <a:r>
                        <a:rPr lang="en-US" sz="2000" b="0" dirty="0">
                          <a:effectLst/>
                          <a:latin typeface="Times New Roman" panose="02020603050405020304" pitchFamily="18" charset="0"/>
                          <a:cs typeface="Times New Roman" panose="02020603050405020304" pitchFamily="18" charset="0"/>
                        </a:rPr>
                        <a:t>UL 16QAM (instead of UL 64QAM)</a:t>
                      </a:r>
                      <a:endParaRPr lang="zh-CN" sz="2000" b="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tc>
                  <a:txBody>
                    <a:bodyPr/>
                    <a:lstStyle/>
                    <a:p>
                      <a:endParaRPr lang="zh-CN" altLang="en-US"/>
                    </a:p>
                  </a:txBody>
                  <a:tcPr marL="44450" marR="44450" marT="0" marB="0" anchor="ctr"/>
                </a:tc>
                <a:tc>
                  <a:txBody>
                    <a:bodyPr/>
                    <a:lstStyle/>
                    <a:p>
                      <a:endParaRPr lang="zh-CN" altLang="en-US"/>
                    </a:p>
                  </a:txBody>
                  <a:tcPr marL="44450" marR="44450" marT="0" marB="0" anchor="ctr"/>
                </a:tc>
                <a:tc>
                  <a:txBody>
                    <a:bodyPr/>
                    <a:lstStyle/>
                    <a:p>
                      <a:endParaRPr lang="zh-CN" altLang="en-US"/>
                    </a:p>
                  </a:txBody>
                  <a:tcPr marL="44450" marR="44450" marT="0" marB="0" anchor="ctr"/>
                </a:tc>
                <a:extLst>
                  <a:ext uri="{0D108BD9-81ED-4DB2-BD59-A6C34878D82A}">
                    <a16:rowId xmlns:a16="http://schemas.microsoft.com/office/drawing/2014/main" val="2199853797"/>
                  </a:ext>
                </a:extLst>
              </a:tr>
              <a:tr h="389062">
                <a:tc>
                  <a:txBody>
                    <a:bodyPr/>
                    <a:lstStyle/>
                    <a:p>
                      <a:pPr marL="0" marR="0" lvl="0" indent="0" algn="l" defTabSz="825500" eaLnBrk="1" fontAlgn="auto" latinLnBrk="0" hangingPunct="1">
                        <a:lnSpc>
                          <a:spcPct val="100000"/>
                        </a:lnSpc>
                        <a:spcBef>
                          <a:spcPts val="0"/>
                        </a:spcBef>
                        <a:spcAft>
                          <a:spcPts val="900"/>
                        </a:spcAft>
                        <a:buClrTx/>
                        <a:buSzTx/>
                        <a:buFontTx/>
                        <a:buNone/>
                        <a:tabLst/>
                        <a:defRPr/>
                      </a:pPr>
                      <a:r>
                        <a:rPr lang="en-US" altLang="zh-CN" sz="2400" b="1" dirty="0">
                          <a:effectLst/>
                          <a:latin typeface="Times New Roman" panose="02020603050405020304" pitchFamily="18" charset="0"/>
                          <a:cs typeface="Times New Roman" panose="02020603050405020304" pitchFamily="18" charset="0"/>
                        </a:rPr>
                        <a:t>20 MHz, 1 layer, 1 Rx, DL 64QAM, UL 16QAM</a:t>
                      </a:r>
                      <a:endParaRPr lang="zh-CN" altLang="zh-CN" sz="2400" b="1"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tc>
                  <a:txBody>
                    <a:bodyPr/>
                    <a:lstStyle/>
                    <a:p>
                      <a:endParaRPr lang="zh-CN" altLang="en-US"/>
                    </a:p>
                  </a:txBody>
                  <a:tcPr marL="44450" marR="44450" marT="0" marB="0" anchor="ctr"/>
                </a:tc>
                <a:tc>
                  <a:txBody>
                    <a:bodyPr/>
                    <a:lstStyle/>
                    <a:p>
                      <a:endParaRPr lang="zh-CN" altLang="en-US"/>
                    </a:p>
                  </a:txBody>
                  <a:tcPr marL="44450" marR="44450" marT="0" marB="0" anchor="ctr"/>
                </a:tc>
                <a:tc>
                  <a:txBody>
                    <a:bodyPr/>
                    <a:lstStyle/>
                    <a:p>
                      <a:endParaRPr lang="zh-CN" altLang="en-US" dirty="0"/>
                    </a:p>
                  </a:txBody>
                  <a:tcPr marL="44450" marR="44450" marT="0" marB="0" anchor="ctr"/>
                </a:tc>
                <a:extLst>
                  <a:ext uri="{0D108BD9-81ED-4DB2-BD59-A6C34878D82A}">
                    <a16:rowId xmlns:a16="http://schemas.microsoft.com/office/drawing/2014/main" val="2460647958"/>
                  </a:ext>
                </a:extLst>
              </a:tr>
            </a:tbl>
          </a:graphicData>
        </a:graphic>
      </p:graphicFrame>
      <p:sp>
        <p:nvSpPr>
          <p:cNvPr id="5" name="文本框 4">
            <a:extLst>
              <a:ext uri="{FF2B5EF4-FFF2-40B4-BE49-F238E27FC236}">
                <a16:creationId xmlns:a16="http://schemas.microsoft.com/office/drawing/2014/main" id="{B1386A8F-7E2B-4BEB-92B0-B4B44FA93608}"/>
              </a:ext>
            </a:extLst>
          </p:cNvPr>
          <p:cNvSpPr txBox="1"/>
          <p:nvPr/>
        </p:nvSpPr>
        <p:spPr>
          <a:xfrm>
            <a:off x="12956872" y="9994239"/>
            <a:ext cx="10172398" cy="2818720"/>
          </a:xfrm>
          <a:prstGeom prst="rect">
            <a:avLst/>
          </a:prstGeom>
          <a:noFill/>
          <a:ln w="12700" cap="flat">
            <a:solidFill>
              <a:srgbClr val="00B050"/>
            </a:solidFill>
            <a:prstDash val="dash"/>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466090" indent="-285750" algn="l">
              <a:spcAft>
                <a:spcPts val="3000"/>
              </a:spcAft>
              <a:buFontTx/>
              <a:buChar char="-"/>
            </a:pPr>
            <a:r>
              <a:rPr lang="en-GB" altLang="zh-CN" sz="2400" dirty="0">
                <a:solidFill>
                  <a:srgbClr val="00B050"/>
                </a:solidFill>
                <a:latin typeface="Times New Roman" panose="02020603050405020304" pitchFamily="18" charset="0"/>
                <a:ea typeface="等线" panose="02010600030101010101" pitchFamily="2" charset="-122"/>
              </a:rPr>
              <a:t>Option BW3</a:t>
            </a:r>
            <a:r>
              <a:rPr lang="en-GB" altLang="zh-CN" sz="2400" b="0" dirty="0">
                <a:latin typeface="Times New Roman" panose="02020603050405020304" pitchFamily="18" charset="0"/>
                <a:ea typeface="等线" panose="02010600030101010101" pitchFamily="2" charset="-122"/>
              </a:rPr>
              <a:t>: 5 MHz BB bandwidth only for PDSCH (for both unicast and broadcast) and PUSCH with 20 MHz RF bandwidth for UL and DL. The other physical channels and signals are still allowed to use a BWP up to the 20 MHz maximum UE RF+BB bandwidth.</a:t>
            </a:r>
          </a:p>
          <a:p>
            <a:pPr marL="466090" indent="-285750" algn="l">
              <a:spcAft>
                <a:spcPts val="900"/>
              </a:spcAft>
              <a:buFontTx/>
              <a:buChar char="-"/>
            </a:pPr>
            <a:r>
              <a:rPr lang="en-GB" altLang="zh-CN" sz="2400" dirty="0">
                <a:solidFill>
                  <a:srgbClr val="00B050"/>
                </a:solidFill>
                <a:latin typeface="Times New Roman" panose="02020603050405020304" pitchFamily="18" charset="0"/>
                <a:ea typeface="等线" panose="02010600030101010101" pitchFamily="2" charset="-122"/>
              </a:rPr>
              <a:t>Option PR1</a:t>
            </a:r>
            <a:r>
              <a:rPr lang="en-GB" altLang="zh-CN" sz="2400" b="0" dirty="0">
                <a:latin typeface="Times New Roman" panose="02020603050405020304" pitchFamily="18" charset="0"/>
                <a:ea typeface="等线" panose="02010600030101010101" pitchFamily="2" charset="-122"/>
              </a:rPr>
              <a:t>: Relaxation of the constraint </a:t>
            </a:r>
            <a:r>
              <a:rPr lang="en-GB" altLang="zh-CN" sz="2400" b="0" i="1" dirty="0" err="1">
                <a:latin typeface="Times New Roman" panose="02020603050405020304" pitchFamily="18" charset="0"/>
                <a:ea typeface="等线" panose="02010600030101010101" pitchFamily="2" charset="-122"/>
              </a:rPr>
              <a:t>v_layer</a:t>
            </a:r>
            <a:r>
              <a:rPr lang="en-GB" altLang="zh-CN" sz="2400" b="0" i="1" dirty="0">
                <a:latin typeface="Times New Roman" panose="02020603050405020304" pitchFamily="18" charset="0"/>
                <a:ea typeface="等线" panose="02010600030101010101" pitchFamily="2" charset="-122"/>
              </a:rPr>
              <a:t>*</a:t>
            </a:r>
            <a:r>
              <a:rPr lang="en-GB" altLang="zh-CN" sz="2400" b="0" i="1" dirty="0" err="1">
                <a:latin typeface="Times New Roman" panose="02020603050405020304" pitchFamily="18" charset="0"/>
                <a:ea typeface="等线" panose="02010600030101010101" pitchFamily="2" charset="-122"/>
              </a:rPr>
              <a:t>Qm</a:t>
            </a:r>
            <a:r>
              <a:rPr lang="en-GB" altLang="zh-CN" sz="2400" b="0" i="1" dirty="0">
                <a:latin typeface="Times New Roman" panose="02020603050405020304" pitchFamily="18" charset="0"/>
                <a:ea typeface="等线" panose="02010600030101010101" pitchFamily="2" charset="-122"/>
              </a:rPr>
              <a:t>*f </a:t>
            </a:r>
            <a:r>
              <a:rPr lang="en-GB" altLang="zh-CN" sz="2400" b="0" dirty="0">
                <a:latin typeface="Times New Roman" panose="02020603050405020304" pitchFamily="18" charset="0"/>
                <a:ea typeface="等线" panose="02010600030101010101" pitchFamily="2" charset="-122"/>
              </a:rPr>
              <a:t>for peak data rate reduction from 4 to 1.</a:t>
            </a:r>
          </a:p>
        </p:txBody>
      </p:sp>
      <p:graphicFrame>
        <p:nvGraphicFramePr>
          <p:cNvPr id="6" name="表格 5">
            <a:extLst>
              <a:ext uri="{FF2B5EF4-FFF2-40B4-BE49-F238E27FC236}">
                <a16:creationId xmlns:a16="http://schemas.microsoft.com/office/drawing/2014/main" id="{CE742640-B464-419E-8F01-000FAF3BBA5A}"/>
              </a:ext>
            </a:extLst>
          </p:cNvPr>
          <p:cNvGraphicFramePr>
            <a:graphicFrameLocks noGrp="1"/>
          </p:cNvGraphicFramePr>
          <p:nvPr>
            <p:extLst>
              <p:ext uri="{D42A27DB-BD31-4B8C-83A1-F6EECF244321}">
                <p14:modId xmlns:p14="http://schemas.microsoft.com/office/powerpoint/2010/main" val="1656910449"/>
              </p:ext>
            </p:extLst>
          </p:nvPr>
        </p:nvGraphicFramePr>
        <p:xfrm>
          <a:off x="1532025" y="10149913"/>
          <a:ext cx="10482830" cy="2141612"/>
        </p:xfrm>
        <a:graphic>
          <a:graphicData uri="http://schemas.openxmlformats.org/drawingml/2006/table">
            <a:tbl>
              <a:tblPr firstRow="1" firstCol="1" bandRow="1">
                <a:tableStyleId>{5C22544A-7EE6-4342-B048-85BDC9FD1C3A}</a:tableStyleId>
              </a:tblPr>
              <a:tblGrid>
                <a:gridCol w="3391779">
                  <a:extLst>
                    <a:ext uri="{9D8B030D-6E8A-4147-A177-3AD203B41FA5}">
                      <a16:colId xmlns:a16="http://schemas.microsoft.com/office/drawing/2014/main" val="2733116247"/>
                    </a:ext>
                  </a:extLst>
                </a:gridCol>
                <a:gridCol w="3152661">
                  <a:extLst>
                    <a:ext uri="{9D8B030D-6E8A-4147-A177-3AD203B41FA5}">
                      <a16:colId xmlns:a16="http://schemas.microsoft.com/office/drawing/2014/main" val="2885737158"/>
                    </a:ext>
                  </a:extLst>
                </a:gridCol>
                <a:gridCol w="3938390">
                  <a:extLst>
                    <a:ext uri="{9D8B030D-6E8A-4147-A177-3AD203B41FA5}">
                      <a16:colId xmlns:a16="http://schemas.microsoft.com/office/drawing/2014/main" val="1263433599"/>
                    </a:ext>
                  </a:extLst>
                </a:gridCol>
              </a:tblGrid>
              <a:tr h="743981">
                <a:tc gridSpan="3">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lang="en-US" altLang="zh-CN" sz="2000" b="0" i="0" u="none" strike="noStrike" cap="none" spc="0" baseline="0" dirty="0">
                          <a:ln>
                            <a:noFill/>
                          </a:ln>
                          <a:solidFill>
                            <a:schemeClr val="lt1"/>
                          </a:solidFill>
                          <a:effectLst/>
                          <a:uFillTx/>
                          <a:latin typeface="Times New Roman" panose="02020603050405020304" pitchFamily="18" charset="0"/>
                          <a:ea typeface="+mn-ea"/>
                          <a:cs typeface="Times New Roman" panose="02020603050405020304" pitchFamily="18" charset="0"/>
                          <a:sym typeface="Helvetica Neue Light"/>
                        </a:rPr>
                        <a:t>Cost reduction for individual/combination of complexity reduction features</a:t>
                      </a:r>
                      <a:r>
                        <a:rPr lang="en-US" altLang="zh-CN" sz="2000" b="0" i="0" u="none" strike="noStrike" cap="none" spc="0" baseline="0" dirty="0">
                          <a:ln>
                            <a:noFill/>
                          </a:ln>
                          <a:solidFill>
                            <a:schemeClr val="lt1"/>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 (</a:t>
                      </a:r>
                      <a:r>
                        <a:rPr lang="en-US" altLang="zh-CN" sz="2000" b="0" i="0" u="none" strike="noStrike" cap="none" spc="0" baseline="0" dirty="0">
                          <a:ln>
                            <a:noFill/>
                          </a:ln>
                          <a:solidFill>
                            <a:srgbClr val="FFC000"/>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Compared to Rel-17</a:t>
                      </a:r>
                      <a:r>
                        <a:rPr lang="en-US" altLang="zh-CN" sz="2000" b="0" i="0" u="none" strike="noStrike" cap="none" spc="0" baseline="0" dirty="0">
                          <a:ln>
                            <a:noFill/>
                          </a:ln>
                          <a:solidFill>
                            <a:schemeClr val="lt1"/>
                          </a:solidFill>
                          <a:effectLst/>
                          <a:uFillTx/>
                          <a:latin typeface="Times New Roman" panose="02020603050405020304" pitchFamily="18" charset="0"/>
                          <a:ea typeface="等线" panose="02010600030101010101" pitchFamily="2" charset="-122"/>
                          <a:cs typeface="Times New Roman" panose="02020603050405020304" pitchFamily="18" charset="0"/>
                          <a:sym typeface="Helvetica Neue Light"/>
                        </a:rPr>
                        <a:t>)</a:t>
                      </a:r>
                      <a:endParaRPr lang="zh-CN" altLang="en-US" sz="2000" b="0" i="0" u="none" strike="noStrike" cap="none" spc="0" baseline="0" dirty="0">
                        <a:ln>
                          <a:noFill/>
                        </a:ln>
                        <a:solidFill>
                          <a:schemeClr val="lt1"/>
                        </a:solidFill>
                        <a:effectLst/>
                        <a:uFillTx/>
                        <a:latin typeface="Times New Roman" panose="02020603050405020304" pitchFamily="18" charset="0"/>
                        <a:ea typeface="+mn-ea"/>
                        <a:cs typeface="Times New Roman" panose="02020603050405020304" pitchFamily="18" charset="0"/>
                        <a:sym typeface="Helvetica Neue Light"/>
                      </a:endParaRPr>
                    </a:p>
                  </a:txBody>
                  <a:tcPr marL="44450" marR="44450" marT="0" marB="0" anchor="ctr"/>
                </a:tc>
                <a:tc hMerge="1">
                  <a:txBody>
                    <a:bodyPr/>
                    <a:lstStyle/>
                    <a:p>
                      <a:pPr algn="ctr">
                        <a:spcAft>
                          <a:spcPts val="900"/>
                        </a:spcAft>
                      </a:pP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tc hMerge="1">
                  <a:txBody>
                    <a:bodyPr/>
                    <a:lstStyle/>
                    <a:p>
                      <a:pPr algn="ctr">
                        <a:spcAft>
                          <a:spcPts val="900"/>
                        </a:spcAft>
                      </a:pPr>
                      <a:endParaRPr lang="zh-CN" sz="18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extLst>
                  <a:ext uri="{0D108BD9-81ED-4DB2-BD59-A6C34878D82A}">
                    <a16:rowId xmlns:a16="http://schemas.microsoft.com/office/drawing/2014/main" val="450745763"/>
                  </a:ext>
                </a:extLst>
              </a:tr>
              <a:tr h="491898">
                <a:tc>
                  <a:txBody>
                    <a:bodyPr/>
                    <a:lstStyle/>
                    <a:p>
                      <a:pPr algn="l"/>
                      <a:r>
                        <a:rPr lang="en-US" altLang="zh-CN" sz="1800" b="1" dirty="0">
                          <a:effectLst/>
                          <a:latin typeface="Times New Roman" panose="02020603050405020304" pitchFamily="18" charset="0"/>
                          <a:cs typeface="Times New Roman" panose="02020603050405020304" pitchFamily="18" charset="0"/>
                        </a:rPr>
                        <a:t>Options</a:t>
                      </a:r>
                      <a:endParaRPr lang="zh-CN" altLang="zh-CN" sz="1800" b="1"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tc>
                  <a:txBody>
                    <a:bodyPr/>
                    <a:lstStyle/>
                    <a:p>
                      <a:pPr algn="ctr"/>
                      <a:r>
                        <a:rPr lang="en-US" altLang="zh-CN" sz="1800" b="1" dirty="0">
                          <a:solidFill>
                            <a:srgbClr val="FFC000"/>
                          </a:solidFill>
                          <a:effectLst/>
                          <a:latin typeface="Times New Roman" panose="02020603050405020304" pitchFamily="18" charset="0"/>
                          <a:cs typeface="Times New Roman" panose="02020603050405020304" pitchFamily="18" charset="0"/>
                        </a:rPr>
                        <a:t>TDD</a:t>
                      </a:r>
                      <a:r>
                        <a:rPr lang="en-US" altLang="zh-CN" sz="1800" b="1" dirty="0">
                          <a:solidFill>
                            <a:schemeClr val="bg1"/>
                          </a:solidFill>
                          <a:effectLst/>
                          <a:latin typeface="Times New Roman" panose="02020603050405020304" pitchFamily="18" charset="0"/>
                          <a:cs typeface="Times New Roman" panose="02020603050405020304" pitchFamily="18" charset="0"/>
                        </a:rPr>
                        <a:t> 1Rx</a:t>
                      </a:r>
                      <a:endParaRPr lang="zh-CN" altLang="zh-CN" sz="1800" b="1" dirty="0">
                        <a:solidFill>
                          <a:schemeClr val="bg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solidFill>
                      <a:srgbClr val="046A38"/>
                    </a:solidFill>
                  </a:tcPr>
                </a:tc>
                <a:tc>
                  <a:txBody>
                    <a:bodyPr/>
                    <a:lstStyle/>
                    <a:p>
                      <a:pPr algn="ctr"/>
                      <a:r>
                        <a:rPr lang="en-US" altLang="zh-CN" sz="1800" b="1" dirty="0">
                          <a:solidFill>
                            <a:srgbClr val="FFC000"/>
                          </a:solidFill>
                          <a:effectLst/>
                          <a:latin typeface="Times New Roman" panose="02020603050405020304" pitchFamily="18" charset="0"/>
                          <a:cs typeface="Times New Roman" panose="02020603050405020304" pitchFamily="18" charset="0"/>
                        </a:rPr>
                        <a:t>TDD</a:t>
                      </a:r>
                      <a:r>
                        <a:rPr lang="en-US" altLang="zh-CN" sz="1800" b="1" dirty="0">
                          <a:solidFill>
                            <a:schemeClr val="bg1"/>
                          </a:solidFill>
                          <a:effectLst/>
                          <a:latin typeface="Times New Roman" panose="02020603050405020304" pitchFamily="18" charset="0"/>
                          <a:cs typeface="Times New Roman" panose="02020603050405020304" pitchFamily="18" charset="0"/>
                        </a:rPr>
                        <a:t> 2Rx</a:t>
                      </a:r>
                      <a:endParaRPr lang="zh-CN" altLang="zh-CN" sz="1800" b="1" dirty="0">
                        <a:solidFill>
                          <a:schemeClr val="bg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solidFill>
                      <a:srgbClr val="046A38"/>
                    </a:solidFill>
                  </a:tcPr>
                </a:tc>
                <a:extLst>
                  <a:ext uri="{0D108BD9-81ED-4DB2-BD59-A6C34878D82A}">
                    <a16:rowId xmlns:a16="http://schemas.microsoft.com/office/drawing/2014/main" val="3503953805"/>
                  </a:ext>
                </a:extLst>
              </a:tr>
              <a:tr h="415753">
                <a:tc>
                  <a:txBody>
                    <a:bodyPr/>
                    <a:lstStyle/>
                    <a:p>
                      <a:pPr algn="l">
                        <a:spcAft>
                          <a:spcPts val="900"/>
                        </a:spcAft>
                      </a:pPr>
                      <a:r>
                        <a:rPr lang="en-US" altLang="zh-CN" sz="1600" b="0" dirty="0">
                          <a:effectLst/>
                          <a:latin typeface="Times New Roman" panose="02020603050405020304" pitchFamily="18" charset="0"/>
                          <a:ea typeface="等线" panose="02010600030101010101" pitchFamily="2" charset="-122"/>
                          <a:cs typeface="Times New Roman" panose="02020603050405020304" pitchFamily="18" charset="0"/>
                        </a:rPr>
                        <a:t>BW3</a:t>
                      </a:r>
                      <a:endParaRPr lang="zh-CN" sz="1600" b="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tc>
                  <a:txBody>
                    <a:bodyPr/>
                    <a:lstStyle/>
                    <a:p>
                      <a:pPr algn="ctr">
                        <a:spcAft>
                          <a:spcPts val="900"/>
                        </a:spcAft>
                      </a:pPr>
                      <a:r>
                        <a:rPr lang="en-US" altLang="zh-CN" sz="2400" dirty="0">
                          <a:effectLst/>
                          <a:latin typeface="Times New Roman" panose="02020603050405020304" pitchFamily="18" charset="0"/>
                          <a:cs typeface="Times New Roman" panose="02020603050405020304" pitchFamily="18" charset="0"/>
                        </a:rPr>
                        <a:t>7</a:t>
                      </a:r>
                      <a:r>
                        <a:rPr lang="zh-CN" sz="2400" dirty="0">
                          <a:effectLst/>
                          <a:latin typeface="Times New Roman" panose="02020603050405020304" pitchFamily="18" charset="0"/>
                          <a:cs typeface="Times New Roman" panose="02020603050405020304" pitchFamily="18" charset="0"/>
                        </a:rPr>
                        <a:t>.6</a:t>
                      </a:r>
                      <a:r>
                        <a:rPr lang="en-US" altLang="zh-CN" sz="2400" dirty="0">
                          <a:effectLst/>
                          <a:latin typeface="Times New Roman" panose="02020603050405020304" pitchFamily="18" charset="0"/>
                          <a:cs typeface="Times New Roman" panose="02020603050405020304" pitchFamily="18" charset="0"/>
                        </a:rPr>
                        <a:t>6</a:t>
                      </a:r>
                      <a:r>
                        <a:rPr lang="zh-CN" sz="2400" dirty="0">
                          <a:effectLst/>
                          <a:latin typeface="Times New Roman" panose="02020603050405020304" pitchFamily="18" charset="0"/>
                          <a:cs typeface="Times New Roman" panose="02020603050405020304" pitchFamily="18" charset="0"/>
                        </a:rPr>
                        <a:t>%</a:t>
                      </a:r>
                      <a:endParaRPr lang="zh-CN" sz="24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tc>
                  <a:txBody>
                    <a:bodyPr/>
                    <a:lstStyle/>
                    <a:p>
                      <a:pPr algn="ctr">
                        <a:spcAft>
                          <a:spcPts val="900"/>
                        </a:spcAft>
                      </a:pPr>
                      <a:r>
                        <a:rPr lang="en-US" altLang="zh-CN" sz="2400" dirty="0">
                          <a:effectLst/>
                          <a:latin typeface="Times New Roman" panose="02020603050405020304" pitchFamily="18" charset="0"/>
                          <a:cs typeface="Times New Roman" panose="02020603050405020304" pitchFamily="18" charset="0"/>
                        </a:rPr>
                        <a:t>7.68</a:t>
                      </a:r>
                      <a:r>
                        <a:rPr lang="zh-CN" sz="2400" dirty="0">
                          <a:effectLst/>
                          <a:latin typeface="Times New Roman" panose="02020603050405020304" pitchFamily="18" charset="0"/>
                          <a:cs typeface="Times New Roman" panose="02020603050405020304" pitchFamily="18" charset="0"/>
                        </a:rPr>
                        <a:t>%</a:t>
                      </a:r>
                      <a:endParaRPr lang="zh-CN" sz="24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extLst>
                  <a:ext uri="{0D108BD9-81ED-4DB2-BD59-A6C34878D82A}">
                    <a16:rowId xmlns:a16="http://schemas.microsoft.com/office/drawing/2014/main" val="2763862518"/>
                  </a:ext>
                </a:extLst>
              </a:tr>
              <a:tr h="489980">
                <a:tc>
                  <a:txBody>
                    <a:bodyPr/>
                    <a:lstStyle/>
                    <a:p>
                      <a:pPr algn="l">
                        <a:spcAft>
                          <a:spcPts val="900"/>
                        </a:spcAft>
                      </a:pPr>
                      <a:r>
                        <a:rPr lang="en-US" altLang="zh-CN" sz="1600" b="0" dirty="0">
                          <a:effectLst/>
                          <a:latin typeface="Times New Roman" panose="02020603050405020304" pitchFamily="18" charset="0"/>
                          <a:ea typeface="等线" panose="02010600030101010101" pitchFamily="2" charset="-122"/>
                          <a:cs typeface="Times New Roman" panose="02020603050405020304" pitchFamily="18" charset="0"/>
                        </a:rPr>
                        <a:t>PR1</a:t>
                      </a:r>
                      <a:endParaRPr lang="zh-CN" sz="1600" b="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tc>
                  <a:txBody>
                    <a:bodyPr/>
                    <a:lstStyle/>
                    <a:p>
                      <a:pPr algn="ctr">
                        <a:spcAft>
                          <a:spcPts val="900"/>
                        </a:spcAft>
                      </a:pPr>
                      <a:r>
                        <a:rPr lang="en-US" altLang="zh-CN" sz="2400" dirty="0">
                          <a:effectLst/>
                          <a:latin typeface="Times New Roman" panose="02020603050405020304" pitchFamily="18" charset="0"/>
                          <a:cs typeface="Times New Roman" panose="02020603050405020304" pitchFamily="18" charset="0"/>
                        </a:rPr>
                        <a:t>4.02</a:t>
                      </a:r>
                      <a:r>
                        <a:rPr lang="zh-CN" sz="2400" dirty="0">
                          <a:effectLst/>
                          <a:latin typeface="Times New Roman" panose="02020603050405020304" pitchFamily="18" charset="0"/>
                          <a:cs typeface="Times New Roman" panose="02020603050405020304" pitchFamily="18" charset="0"/>
                        </a:rPr>
                        <a:t>%</a:t>
                      </a:r>
                      <a:endParaRPr lang="zh-CN" sz="24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tc>
                  <a:txBody>
                    <a:bodyPr/>
                    <a:lstStyle/>
                    <a:p>
                      <a:pPr algn="ctr">
                        <a:spcAft>
                          <a:spcPts val="900"/>
                        </a:spcAft>
                      </a:pPr>
                      <a:r>
                        <a:rPr lang="en-US" altLang="zh-CN" sz="2400" dirty="0">
                          <a:effectLst/>
                          <a:latin typeface="Times New Roman" panose="02020603050405020304" pitchFamily="18" charset="0"/>
                          <a:cs typeface="Times New Roman" panose="02020603050405020304" pitchFamily="18" charset="0"/>
                        </a:rPr>
                        <a:t>3.73</a:t>
                      </a:r>
                      <a:r>
                        <a:rPr lang="zh-CN" sz="2400" dirty="0">
                          <a:effectLst/>
                          <a:latin typeface="Times New Roman" panose="02020603050405020304" pitchFamily="18" charset="0"/>
                          <a:cs typeface="Times New Roman" panose="02020603050405020304" pitchFamily="18" charset="0"/>
                        </a:rPr>
                        <a:t>%</a:t>
                      </a:r>
                      <a:endParaRPr lang="zh-CN" sz="2400" dirty="0">
                        <a:effectLst/>
                        <a:latin typeface="Times New Roman" panose="02020603050405020304" pitchFamily="18" charset="0"/>
                        <a:ea typeface="等线" panose="02010600030101010101" pitchFamily="2" charset="-122"/>
                        <a:cs typeface="Times New Roman" panose="02020603050405020304" pitchFamily="18" charset="0"/>
                      </a:endParaRPr>
                    </a:p>
                  </a:txBody>
                  <a:tcPr marL="44450" marR="44450" marT="0" marB="0" anchor="ctr"/>
                </a:tc>
                <a:extLst>
                  <a:ext uri="{0D108BD9-81ED-4DB2-BD59-A6C34878D82A}">
                    <a16:rowId xmlns:a16="http://schemas.microsoft.com/office/drawing/2014/main" val="3792612212"/>
                  </a:ext>
                </a:extLst>
              </a:tr>
            </a:tbl>
          </a:graphicData>
        </a:graphic>
      </p:graphicFrame>
    </p:spTree>
    <p:extLst>
      <p:ext uri="{BB962C8B-B14F-4D97-AF65-F5344CB8AC3E}">
        <p14:creationId xmlns:p14="http://schemas.microsoft.com/office/powerpoint/2010/main" val="33288743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589B53-2B01-44E5-94C7-38502030B92E}"/>
              </a:ext>
            </a:extLst>
          </p:cNvPr>
          <p:cNvSpPr>
            <a:spLocks noGrp="1"/>
          </p:cNvSpPr>
          <p:nvPr>
            <p:ph type="title"/>
          </p:nvPr>
        </p:nvSpPr>
        <p:spPr/>
        <p:txBody>
          <a:bodyPr/>
          <a:lstStyle/>
          <a:p>
            <a:r>
              <a:rPr lang="en-US" altLang="zh-CN" dirty="0"/>
              <a:t>Options for complexity reduction in SL-U</a:t>
            </a:r>
            <a:endParaRPr lang="zh-CN" altLang="en-US" dirty="0"/>
          </a:p>
        </p:txBody>
      </p:sp>
      <p:sp>
        <p:nvSpPr>
          <p:cNvPr id="3" name="文本占位符 2">
            <a:extLst>
              <a:ext uri="{FF2B5EF4-FFF2-40B4-BE49-F238E27FC236}">
                <a16:creationId xmlns:a16="http://schemas.microsoft.com/office/drawing/2014/main" id="{9E9631AF-17DC-413C-A57E-34FC1ADDF57D}"/>
              </a:ext>
            </a:extLst>
          </p:cNvPr>
          <p:cNvSpPr>
            <a:spLocks noGrp="1"/>
          </p:cNvSpPr>
          <p:nvPr>
            <p:ph type="body" sz="quarter" idx="10"/>
          </p:nvPr>
        </p:nvSpPr>
        <p:spPr>
          <a:xfrm>
            <a:off x="776506" y="2724912"/>
            <a:ext cx="22841774" cy="1153405"/>
          </a:xfrm>
        </p:spPr>
        <p:txBody>
          <a:bodyPr/>
          <a:lstStyle/>
          <a:p>
            <a:pPr lvl="1" rtl="0"/>
            <a:r>
              <a:rPr lang="en-US" altLang="zh-CN" dirty="0">
                <a:sym typeface="Helvetica Neue"/>
              </a:rPr>
              <a:t>Candidate features for complexity reduction in SL:</a:t>
            </a:r>
          </a:p>
          <a:p>
            <a:endParaRPr lang="zh-CN" altLang="en-US" dirty="0"/>
          </a:p>
        </p:txBody>
      </p:sp>
      <mc:AlternateContent xmlns:mc="http://schemas.openxmlformats.org/markup-compatibility/2006">
        <mc:Choice xmlns:a14="http://schemas.microsoft.com/office/drawing/2010/main" Requires="a14">
          <p:graphicFrame>
            <p:nvGraphicFramePr>
              <p:cNvPr id="4" name="表格 3">
                <a:extLst>
                  <a:ext uri="{FF2B5EF4-FFF2-40B4-BE49-F238E27FC236}">
                    <a16:creationId xmlns:a16="http://schemas.microsoft.com/office/drawing/2014/main" id="{9F404156-14E1-4746-9E64-BD37FD747FC9}"/>
                  </a:ext>
                </a:extLst>
              </p:cNvPr>
              <p:cNvGraphicFramePr>
                <a:graphicFrameLocks/>
              </p:cNvGraphicFramePr>
              <p:nvPr>
                <p:extLst>
                  <p:ext uri="{D42A27DB-BD31-4B8C-83A1-F6EECF244321}">
                    <p14:modId xmlns:p14="http://schemas.microsoft.com/office/powerpoint/2010/main" val="2564827821"/>
                  </p:ext>
                </p:extLst>
              </p:nvPr>
            </p:nvGraphicFramePr>
            <p:xfrm>
              <a:off x="4035973" y="4083269"/>
              <a:ext cx="15414312" cy="7782278"/>
            </p:xfrm>
            <a:graphic>
              <a:graphicData uri="http://schemas.openxmlformats.org/drawingml/2006/table">
                <a:tbl>
                  <a:tblPr firstRow="1" bandRow="1">
                    <a:tableStyleId>{5C22544A-7EE6-4342-B048-85BDC9FD1C3A}</a:tableStyleId>
                  </a:tblPr>
                  <a:tblGrid>
                    <a:gridCol w="3893864">
                      <a:extLst>
                        <a:ext uri="{9D8B030D-6E8A-4147-A177-3AD203B41FA5}">
                          <a16:colId xmlns:a16="http://schemas.microsoft.com/office/drawing/2014/main" val="84795386"/>
                        </a:ext>
                      </a:extLst>
                    </a:gridCol>
                    <a:gridCol w="6197423">
                      <a:extLst>
                        <a:ext uri="{9D8B030D-6E8A-4147-A177-3AD203B41FA5}">
                          <a16:colId xmlns:a16="http://schemas.microsoft.com/office/drawing/2014/main" val="1902029572"/>
                        </a:ext>
                      </a:extLst>
                    </a:gridCol>
                    <a:gridCol w="5323025">
                      <a:extLst>
                        <a:ext uri="{9D8B030D-6E8A-4147-A177-3AD203B41FA5}">
                          <a16:colId xmlns:a16="http://schemas.microsoft.com/office/drawing/2014/main" val="1014205336"/>
                        </a:ext>
                      </a:extLst>
                    </a:gridCol>
                  </a:tblGrid>
                  <a:tr h="1071098">
                    <a:tc>
                      <a:txBody>
                        <a:bodyPr/>
                        <a:lstStyle/>
                        <a:p>
                          <a:pPr marL="0" marR="0" indent="0" algn="l" defTabSz="825500" eaLnBrk="1" latinLnBrk="0" hangingPunct="1">
                            <a:lnSpc>
                              <a:spcPct val="100000"/>
                            </a:lnSpc>
                            <a:spcBef>
                              <a:spcPts val="0"/>
                            </a:spcBef>
                            <a:spcAft>
                              <a:spcPts val="0"/>
                            </a:spcAft>
                            <a:buClrTx/>
                            <a:buSzTx/>
                            <a:buFontTx/>
                            <a:buNone/>
                          </a:pPr>
                          <a:r>
                            <a:rPr lang="en-US" altLang="zh-CN" sz="2400" b="1" i="0" u="none" strike="noStrike" cap="none" spc="0" baseline="0" dirty="0">
                              <a:ln>
                                <a:noFill/>
                              </a:ln>
                              <a:solidFill>
                                <a:schemeClr val="lt1"/>
                              </a:solidFill>
                              <a:uFillTx/>
                              <a:latin typeface="+mn-lt"/>
                              <a:ea typeface="+mn-ea"/>
                              <a:cs typeface="+mn-cs"/>
                              <a:sym typeface="Helvetica Neue Light"/>
                            </a:rPr>
                            <a:t>Options for reduction</a:t>
                          </a:r>
                          <a:endParaRPr lang="zh-CN" altLang="en-US" sz="2400" b="1" i="0" u="none" strike="noStrike" cap="none" spc="0" baseline="0" dirty="0">
                            <a:ln>
                              <a:noFill/>
                            </a:ln>
                            <a:solidFill>
                              <a:schemeClr val="lt1"/>
                            </a:solidFill>
                            <a:uFillTx/>
                            <a:latin typeface="+mn-lt"/>
                            <a:ea typeface="+mn-ea"/>
                            <a:cs typeface="+mn-cs"/>
                            <a:sym typeface="Helvetica Neue Light"/>
                          </a:endParaRPr>
                        </a:p>
                      </a:txBody>
                      <a:tcPr anchor="ctr"/>
                    </a:tc>
                    <a:tc>
                      <a:txBody>
                        <a:bodyPr/>
                        <a:lstStyle/>
                        <a:p>
                          <a:pPr algn="l"/>
                          <a:r>
                            <a:rPr lang="en-US" altLang="zh-CN" sz="2400" b="1" i="0" u="none" strike="noStrike" cap="none" spc="0" baseline="0" dirty="0">
                              <a:ln>
                                <a:noFill/>
                              </a:ln>
                              <a:solidFill>
                                <a:schemeClr val="lt1"/>
                              </a:solidFill>
                              <a:uFillTx/>
                              <a:latin typeface="+mn-lt"/>
                              <a:ea typeface="+mn-ea"/>
                              <a:cs typeface="+mn-cs"/>
                              <a:sym typeface="Helvetica Neue Light"/>
                            </a:rPr>
                            <a:t>Rel-16 SL UE</a:t>
                          </a:r>
                          <a:endParaRPr lang="zh-CN" altLang="en-US" sz="2400" b="1" i="0" u="none" strike="noStrike" cap="none" spc="0" baseline="0" dirty="0">
                            <a:ln>
                              <a:noFill/>
                            </a:ln>
                            <a:solidFill>
                              <a:schemeClr val="lt1"/>
                            </a:solidFill>
                            <a:uFillTx/>
                            <a:latin typeface="+mn-lt"/>
                            <a:ea typeface="+mn-ea"/>
                            <a:cs typeface="+mn-cs"/>
                            <a:sym typeface="Helvetica Neue Light"/>
                          </a:endParaRPr>
                        </a:p>
                      </a:txBody>
                      <a:tcPr anchor="ctr"/>
                    </a:tc>
                    <a:tc>
                      <a:txBody>
                        <a:bodyPr/>
                        <a:lstStyle/>
                        <a:p>
                          <a:pPr algn="l"/>
                          <a:r>
                            <a:rPr lang="en-US" altLang="zh-CN" dirty="0"/>
                            <a:t>SL-U </a:t>
                          </a:r>
                          <a:r>
                            <a:rPr lang="en-US" altLang="zh-CN" dirty="0" err="1"/>
                            <a:t>RedCap</a:t>
                          </a:r>
                          <a:endParaRPr lang="zh-CN" altLang="en-US" dirty="0"/>
                        </a:p>
                      </a:txBody>
                      <a:tcPr anchor="ctr"/>
                    </a:tc>
                    <a:extLst>
                      <a:ext uri="{0D108BD9-81ED-4DB2-BD59-A6C34878D82A}">
                        <a16:rowId xmlns:a16="http://schemas.microsoft.com/office/drawing/2014/main" val="3860851632"/>
                      </a:ext>
                    </a:extLst>
                  </a:tr>
                  <a:tr h="1012690">
                    <a:tc>
                      <a:txBody>
                        <a:bodyPr/>
                        <a:lstStyle/>
                        <a:p>
                          <a:pPr marL="0" marR="0" indent="0" algn="l" defTabSz="825500" eaLnBrk="1" latinLnBrk="0" hangingPunct="1">
                            <a:lnSpc>
                              <a:spcPct val="100000"/>
                            </a:lnSpc>
                            <a:spcBef>
                              <a:spcPts val="0"/>
                            </a:spcBef>
                            <a:spcAft>
                              <a:spcPts val="0"/>
                            </a:spcAft>
                            <a:buClrTx/>
                            <a:buSzTx/>
                            <a:buFontTx/>
                            <a:buNone/>
                          </a:pPr>
                          <a:r>
                            <a:rPr lang="en-US" altLang="zh-CN" sz="2000" b="1" i="0" u="none" strike="noStrike" cap="none" spc="0" baseline="0" dirty="0">
                              <a:ln>
                                <a:noFill/>
                              </a:ln>
                              <a:solidFill>
                                <a:srgbClr val="FFC000"/>
                              </a:solidFill>
                              <a:uFillTx/>
                              <a:latin typeface="+mn-lt"/>
                              <a:ea typeface="+mn-ea"/>
                              <a:cs typeface="+mn-cs"/>
                              <a:sym typeface="Helvetica Neue Light"/>
                            </a:rPr>
                            <a:t>Maximum bandwidth</a:t>
                          </a:r>
                          <a:endParaRPr lang="zh-CN" altLang="en-US" sz="2000" b="1" i="0" u="none" strike="noStrike" cap="none" spc="0" baseline="0" dirty="0">
                            <a:ln>
                              <a:noFill/>
                            </a:ln>
                            <a:solidFill>
                              <a:srgbClr val="FFC000"/>
                            </a:solidFill>
                            <a:uFillTx/>
                            <a:latin typeface="+mn-lt"/>
                            <a:ea typeface="+mn-ea"/>
                            <a:cs typeface="+mn-cs"/>
                            <a:sym typeface="Helvetica Neue Light"/>
                          </a:endParaRPr>
                        </a:p>
                      </a:txBody>
                      <a:tcPr anchor="ctr">
                        <a:solidFill>
                          <a:srgbClr val="046A38"/>
                        </a:solidFill>
                      </a:tcP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FR1: 100MHz</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Reduced to </a:t>
                          </a:r>
                          <a:r>
                            <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a:t>
                          </a:r>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20MHz (refer to next slide)</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extLst>
                      <a:ext uri="{0D108BD9-81ED-4DB2-BD59-A6C34878D82A}">
                        <a16:rowId xmlns:a16="http://schemas.microsoft.com/office/drawing/2014/main" val="4175565065"/>
                      </a:ext>
                    </a:extLst>
                  </a:tr>
                  <a:tr h="1012690">
                    <a:tc>
                      <a:txBody>
                        <a:bodyPr/>
                        <a:lstStyle/>
                        <a:p>
                          <a:pPr marL="0" marR="0" indent="0" algn="l" defTabSz="825500" eaLnBrk="1" latinLnBrk="0" hangingPunct="1">
                            <a:lnSpc>
                              <a:spcPct val="100000"/>
                            </a:lnSpc>
                            <a:spcBef>
                              <a:spcPts val="0"/>
                            </a:spcBef>
                            <a:spcAft>
                              <a:spcPts val="0"/>
                            </a:spcAft>
                            <a:buClrTx/>
                            <a:buSzTx/>
                            <a:buFontTx/>
                            <a:buNone/>
                          </a:pPr>
                          <a:r>
                            <a:rPr lang="en-US" altLang="zh-CN" sz="2000" b="1" i="0" u="none" strike="noStrike" cap="none" spc="0" baseline="0" dirty="0">
                              <a:ln>
                                <a:noFill/>
                              </a:ln>
                              <a:solidFill>
                                <a:srgbClr val="FFC000"/>
                              </a:solidFill>
                              <a:uFillTx/>
                              <a:latin typeface="+mn-lt"/>
                              <a:ea typeface="+mn-ea"/>
                              <a:cs typeface="+mn-cs"/>
                              <a:sym typeface="Helvetica Neue Light"/>
                            </a:rPr>
                            <a:t>Number of Rx/Tx antennas</a:t>
                          </a:r>
                          <a:endParaRPr lang="zh-CN" altLang="en-US" sz="2000" b="1" i="0" u="none" strike="noStrike" cap="none" spc="0" baseline="0" dirty="0">
                            <a:ln>
                              <a:noFill/>
                            </a:ln>
                            <a:solidFill>
                              <a:srgbClr val="FFC000"/>
                            </a:solidFill>
                            <a:uFillTx/>
                            <a:latin typeface="+mn-lt"/>
                            <a:ea typeface="+mn-ea"/>
                            <a:cs typeface="+mn-cs"/>
                            <a:sym typeface="Helvetica Neue Light"/>
                          </a:endParaRPr>
                        </a:p>
                      </a:txBody>
                      <a:tcPr anchor="ctr">
                        <a:solidFill>
                          <a:srgbClr val="046A38"/>
                        </a:solidFill>
                      </a:tcP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2 Rx antenna/1 Tx antenna</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1 antenna for both Rx/Tx</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extLst>
                      <a:ext uri="{0D108BD9-81ED-4DB2-BD59-A6C34878D82A}">
                        <a16:rowId xmlns:a16="http://schemas.microsoft.com/office/drawing/2014/main" val="3891348486"/>
                      </a:ext>
                    </a:extLst>
                  </a:tr>
                  <a:tr h="1225142">
                    <a:tc>
                      <a:txBody>
                        <a:bodyPr/>
                        <a:lstStyle/>
                        <a:p>
                          <a:pPr marL="0" marR="0" indent="0" algn="l" defTabSz="825500" eaLnBrk="1" latinLnBrk="0" hangingPunct="1">
                            <a:lnSpc>
                              <a:spcPct val="100000"/>
                            </a:lnSpc>
                            <a:spcBef>
                              <a:spcPts val="0"/>
                            </a:spcBef>
                            <a:spcAft>
                              <a:spcPts val="0"/>
                            </a:spcAft>
                            <a:buClrTx/>
                            <a:buSzTx/>
                            <a:buFontTx/>
                            <a:buNone/>
                          </a:pPr>
                          <a:r>
                            <a:rPr lang="en-US" altLang="zh-CN" sz="2000" b="1" i="0" u="none" strike="noStrike" cap="none" spc="0" baseline="0" dirty="0">
                              <a:ln>
                                <a:noFill/>
                              </a:ln>
                              <a:solidFill>
                                <a:srgbClr val="FFC000"/>
                              </a:solidFill>
                              <a:uFillTx/>
                              <a:latin typeface="+mn-lt"/>
                              <a:ea typeface="+mn-ea"/>
                              <a:cs typeface="+mn-cs"/>
                              <a:sym typeface="Helvetica Neue Light"/>
                            </a:rPr>
                            <a:t>Number of Layers</a:t>
                          </a:r>
                          <a:endParaRPr lang="zh-CN" altLang="en-US" sz="2000" b="1" i="0" u="none" strike="noStrike" cap="none" spc="0" baseline="0" dirty="0">
                            <a:ln>
                              <a:noFill/>
                            </a:ln>
                            <a:solidFill>
                              <a:srgbClr val="FFC000"/>
                            </a:solidFill>
                            <a:uFillTx/>
                            <a:latin typeface="+mn-lt"/>
                            <a:ea typeface="+mn-ea"/>
                            <a:cs typeface="+mn-cs"/>
                            <a:sym typeface="Helvetica Neue Light"/>
                          </a:endParaRPr>
                        </a:p>
                      </a:txBody>
                      <a:tcPr anchor="ctr">
                        <a:solidFill>
                          <a:srgbClr val="046A38"/>
                        </a:solidFill>
                      </a:tcP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2 layers (up to UE capability)</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1 layer</a:t>
                          </a:r>
                        </a:p>
                      </a:txBody>
                      <a:tcPr anchor="ctr"/>
                    </a:tc>
                    <a:extLst>
                      <a:ext uri="{0D108BD9-81ED-4DB2-BD59-A6C34878D82A}">
                        <a16:rowId xmlns:a16="http://schemas.microsoft.com/office/drawing/2014/main" val="3672485735"/>
                      </a:ext>
                    </a:extLst>
                  </a:tr>
                  <a:tr h="1012690">
                    <a:tc>
                      <a:txBody>
                        <a:bodyPr/>
                        <a:lstStyle/>
                        <a:p>
                          <a:pPr marL="0" marR="0" indent="0" algn="l" defTabSz="825500" eaLnBrk="1" latinLnBrk="0" hangingPunct="1">
                            <a:lnSpc>
                              <a:spcPct val="100000"/>
                            </a:lnSpc>
                            <a:spcBef>
                              <a:spcPts val="0"/>
                            </a:spcBef>
                            <a:spcAft>
                              <a:spcPts val="0"/>
                            </a:spcAft>
                            <a:buClrTx/>
                            <a:buSzTx/>
                            <a:buFontTx/>
                            <a:buNone/>
                          </a:pPr>
                          <a:r>
                            <a:rPr lang="en-US" altLang="zh-CN" sz="2000" b="1" i="0" u="none" strike="noStrike" cap="none" spc="0" baseline="0" dirty="0">
                              <a:ln>
                                <a:noFill/>
                              </a:ln>
                              <a:solidFill>
                                <a:srgbClr val="FFC000"/>
                              </a:solidFill>
                              <a:uFillTx/>
                              <a:latin typeface="+mn-lt"/>
                              <a:ea typeface="+mn-ea"/>
                              <a:cs typeface="+mn-cs"/>
                              <a:sym typeface="Helvetica Neue Light"/>
                            </a:rPr>
                            <a:t>Maximum modulation order</a:t>
                          </a:r>
                          <a:endParaRPr lang="zh-CN" altLang="en-US" sz="2000" b="1" i="0" u="none" strike="noStrike" cap="none" spc="0" baseline="0" dirty="0">
                            <a:ln>
                              <a:noFill/>
                            </a:ln>
                            <a:solidFill>
                              <a:srgbClr val="FFC000"/>
                            </a:solidFill>
                            <a:uFillTx/>
                            <a:latin typeface="+mn-lt"/>
                            <a:ea typeface="+mn-ea"/>
                            <a:cs typeface="+mn-cs"/>
                            <a:sym typeface="Helvetica Neue Light"/>
                          </a:endParaRPr>
                        </a:p>
                      </a:txBody>
                      <a:tcPr anchor="ctr">
                        <a:solidFill>
                          <a:srgbClr val="046A38"/>
                        </a:solidFill>
                      </a:tcP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256QAM (up to UE capability)</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Can be reduced to 16QAM or QPSK</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extLst>
                      <a:ext uri="{0D108BD9-81ED-4DB2-BD59-A6C34878D82A}">
                        <a16:rowId xmlns:a16="http://schemas.microsoft.com/office/drawing/2014/main" val="3139055999"/>
                      </a:ext>
                    </a:extLst>
                  </a:tr>
                  <a:tr h="1435278">
                    <a:tc>
                      <a:txBody>
                        <a:bodyPr/>
                        <a:lstStyle/>
                        <a:p>
                          <a:pPr marL="0" marR="0" indent="0" algn="l" defTabSz="825500" eaLnBrk="1" latinLnBrk="0" hangingPunct="1">
                            <a:lnSpc>
                              <a:spcPct val="100000"/>
                            </a:lnSpc>
                            <a:spcBef>
                              <a:spcPts val="0"/>
                            </a:spcBef>
                            <a:spcAft>
                              <a:spcPts val="0"/>
                            </a:spcAft>
                            <a:buClrTx/>
                            <a:buSzTx/>
                            <a:buFontTx/>
                            <a:buNone/>
                          </a:pPr>
                          <a:r>
                            <a:rPr lang="en-US" altLang="zh-CN" sz="2000" b="1" i="0" u="none" strike="noStrike" cap="none" spc="0" baseline="0" dirty="0">
                              <a:ln>
                                <a:noFill/>
                              </a:ln>
                              <a:solidFill>
                                <a:schemeClr val="lt1"/>
                              </a:solidFill>
                              <a:uFillTx/>
                              <a:latin typeface="+mn-lt"/>
                              <a:ea typeface="+mn-ea"/>
                              <a:cs typeface="+mn-cs"/>
                              <a:sym typeface="Helvetica Neue Light"/>
                            </a:rPr>
                            <a:t>Peak data rate</a:t>
                          </a:r>
                          <a:endParaRPr lang="zh-CN" altLang="en-US" sz="2000" b="1" i="0" u="none" strike="noStrike" cap="none" spc="0" baseline="0" dirty="0">
                            <a:ln>
                              <a:noFill/>
                            </a:ln>
                            <a:solidFill>
                              <a:schemeClr val="lt1"/>
                            </a:solidFill>
                            <a:uFillTx/>
                            <a:latin typeface="+mn-lt"/>
                            <a:ea typeface="+mn-ea"/>
                            <a:cs typeface="+mn-cs"/>
                            <a:sym typeface="Helvetica Neue Light"/>
                          </a:endParaRPr>
                        </a:p>
                      </a:txBody>
                      <a:tcPr anchor="ctr">
                        <a:solidFill>
                          <a:srgbClr val="046A38"/>
                        </a:solidFill>
                      </a:tcP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No restriction on </a:t>
                          </a:r>
                          <a14:m>
                            <m:oMath xmlns:m="http://schemas.openxmlformats.org/officeDocument/2006/math">
                              <m:sSub>
                                <m:sSubPr>
                                  <m:ctrlPr>
                                    <a:rPr lang="zh-CN" altLang="zh-CN" sz="24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ctrlPr>
                                </m:sSubPr>
                                <m:e>
                                  <m:r>
                                    <a:rPr lang="en-GB" altLang="zh-CN" sz="2400" b="0" i="0" u="none" strike="noStrike" cap="none" spc="0" baseline="0">
                                      <a:ln>
                                        <a:noFill/>
                                      </a:ln>
                                      <a:solidFill>
                                        <a:schemeClr val="tx1"/>
                                      </a:solidFill>
                                      <a:uFillTx/>
                                      <a:latin typeface="Cambria Math" panose="02040503050406030204" pitchFamily="18" charset="0"/>
                                      <a:ea typeface="+mn-ea"/>
                                      <a:cs typeface="+mn-cs"/>
                                      <a:sym typeface="Helvetica Neue Light"/>
                                    </a:rPr>
                                    <m:t>𝑣</m:t>
                                  </m:r>
                                </m:e>
                                <m:sub>
                                  <m:r>
                                    <a:rPr lang="en-GB" altLang="zh-CN" sz="2400" b="0" i="0" u="none" strike="noStrike" cap="none" spc="0" baseline="0">
                                      <a:ln>
                                        <a:noFill/>
                                      </a:ln>
                                      <a:solidFill>
                                        <a:schemeClr val="tx1"/>
                                      </a:solidFill>
                                      <a:uFillTx/>
                                      <a:latin typeface="Cambria Math" panose="02040503050406030204" pitchFamily="18" charset="0"/>
                                      <a:ea typeface="+mn-ea"/>
                                      <a:cs typeface="+mn-cs"/>
                                      <a:sym typeface="Helvetica Neue Light"/>
                                    </a:rPr>
                                    <m:t>𝐿𝑎𝑦𝑒𝑟𝑠</m:t>
                                  </m:r>
                                </m:sub>
                              </m:sSub>
                              <m:r>
                                <a:rPr lang="en-GB" altLang="zh-CN" sz="2400" b="0" i="0" u="none" strike="noStrike" cap="none" spc="0" baseline="0">
                                  <a:ln>
                                    <a:noFill/>
                                  </a:ln>
                                  <a:solidFill>
                                    <a:schemeClr val="tx1"/>
                                  </a:solidFill>
                                  <a:uFillTx/>
                                  <a:latin typeface="Cambria Math" panose="02040503050406030204" pitchFamily="18" charset="0"/>
                                  <a:ea typeface="+mn-ea"/>
                                  <a:cs typeface="+mn-cs"/>
                                  <a:sym typeface="Helvetica Neue Light"/>
                                </a:rPr>
                                <m:t>⋅</m:t>
                              </m:r>
                              <m:sSub>
                                <m:sSubPr>
                                  <m:ctrlPr>
                                    <a:rPr lang="zh-CN" altLang="zh-CN" sz="2400" b="0" i="1" u="none" strike="noStrike" cap="none" spc="0" baseline="0">
                                      <a:ln>
                                        <a:noFill/>
                                      </a:ln>
                                      <a:solidFill>
                                        <a:schemeClr val="tx1"/>
                                      </a:solidFill>
                                      <a:uFillTx/>
                                      <a:latin typeface="Cambria Math" panose="02040503050406030204" pitchFamily="18" charset="0"/>
                                      <a:ea typeface="+mn-ea"/>
                                      <a:cs typeface="+mn-cs"/>
                                      <a:sym typeface="Helvetica Neue Light"/>
                                    </a:rPr>
                                  </m:ctrlPr>
                                </m:sSubPr>
                                <m:e>
                                  <m:r>
                                    <a:rPr lang="en-GB" altLang="zh-CN" sz="2400" b="0" i="0" u="none" strike="noStrike" cap="none" spc="0" baseline="0">
                                      <a:ln>
                                        <a:noFill/>
                                      </a:ln>
                                      <a:solidFill>
                                        <a:schemeClr val="tx1"/>
                                      </a:solidFill>
                                      <a:uFillTx/>
                                      <a:latin typeface="Cambria Math" panose="02040503050406030204" pitchFamily="18" charset="0"/>
                                      <a:ea typeface="+mn-ea"/>
                                      <a:cs typeface="+mn-cs"/>
                                      <a:sym typeface="Helvetica Neue Light"/>
                                    </a:rPr>
                                    <m:t>𝑄</m:t>
                                  </m:r>
                                </m:e>
                                <m:sub>
                                  <m:r>
                                    <a:rPr lang="en-GB" altLang="zh-CN" sz="2400" b="0" i="0" u="none" strike="noStrike" cap="none" spc="0" baseline="0">
                                      <a:ln>
                                        <a:noFill/>
                                      </a:ln>
                                      <a:solidFill>
                                        <a:schemeClr val="tx1"/>
                                      </a:solidFill>
                                      <a:uFillTx/>
                                      <a:latin typeface="Cambria Math" panose="02040503050406030204" pitchFamily="18" charset="0"/>
                                      <a:ea typeface="+mn-ea"/>
                                      <a:cs typeface="+mn-cs"/>
                                      <a:sym typeface="Helvetica Neue Light"/>
                                    </a:rPr>
                                    <m:t>𝑚</m:t>
                                  </m:r>
                                </m:sub>
                              </m:sSub>
                              <m:r>
                                <a:rPr lang="en-GB" altLang="zh-CN" sz="2400" b="0" i="0" u="none" strike="noStrike" cap="none" spc="0" baseline="0">
                                  <a:ln>
                                    <a:noFill/>
                                  </a:ln>
                                  <a:solidFill>
                                    <a:schemeClr val="tx1"/>
                                  </a:solidFill>
                                  <a:uFillTx/>
                                  <a:latin typeface="Cambria Math" panose="02040503050406030204" pitchFamily="18" charset="0"/>
                                  <a:ea typeface="+mn-ea"/>
                                  <a:cs typeface="+mn-cs"/>
                                  <a:sym typeface="Helvetica Neue Light"/>
                                </a:rPr>
                                <m:t>⋅</m:t>
                              </m:r>
                              <m:r>
                                <a:rPr lang="en-GB" altLang="zh-CN" sz="2400" b="0" i="0" u="none" strike="noStrike" cap="none" spc="0" baseline="0">
                                  <a:ln>
                                    <a:noFill/>
                                  </a:ln>
                                  <a:solidFill>
                                    <a:schemeClr val="tx1"/>
                                  </a:solidFill>
                                  <a:uFillTx/>
                                  <a:latin typeface="Cambria Math" panose="02040503050406030204" pitchFamily="18" charset="0"/>
                                  <a:ea typeface="+mn-ea"/>
                                  <a:cs typeface="+mn-cs"/>
                                  <a:sym typeface="Helvetica Neue Light"/>
                                </a:rPr>
                                <m:t>𝑓</m:t>
                              </m:r>
                            </m:oMath>
                          </a14:m>
                          <a:endPar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No restriction on maximum TBS</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No specific restriction (reduced with max BW and max modulation order)</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extLst>
                      <a:ext uri="{0D108BD9-81ED-4DB2-BD59-A6C34878D82A}">
                        <a16:rowId xmlns:a16="http://schemas.microsoft.com/office/drawing/2014/main" val="1261490120"/>
                      </a:ext>
                    </a:extLst>
                  </a:tr>
                  <a:tr h="1012690">
                    <a:tc>
                      <a:txBody>
                        <a:bodyPr/>
                        <a:lstStyle/>
                        <a:p>
                          <a:pPr marL="0" marR="0" indent="0" algn="l" defTabSz="825500" eaLnBrk="1" latinLnBrk="0" hangingPunct="1">
                            <a:lnSpc>
                              <a:spcPct val="100000"/>
                            </a:lnSpc>
                            <a:spcBef>
                              <a:spcPts val="0"/>
                            </a:spcBef>
                            <a:spcAft>
                              <a:spcPts val="0"/>
                            </a:spcAft>
                            <a:buClrTx/>
                            <a:buSzTx/>
                            <a:buFontTx/>
                            <a:buNone/>
                          </a:pPr>
                          <a:r>
                            <a:rPr lang="en-US" altLang="zh-CN" sz="2000" b="1" i="0" u="none" strike="noStrike" cap="none" spc="0" baseline="0" dirty="0">
                              <a:ln>
                                <a:noFill/>
                              </a:ln>
                              <a:solidFill>
                                <a:schemeClr val="lt1"/>
                              </a:solidFill>
                              <a:uFillTx/>
                              <a:latin typeface="+mn-lt"/>
                              <a:ea typeface="+mn-ea"/>
                              <a:cs typeface="+mn-cs"/>
                              <a:sym typeface="Helvetica Neue Light"/>
                            </a:rPr>
                            <a:t>UE processing capability/time</a:t>
                          </a:r>
                          <a:endParaRPr lang="zh-CN" altLang="en-US" sz="2000" b="1" i="0" u="none" strike="noStrike" cap="none" spc="0" baseline="0" dirty="0">
                            <a:ln>
                              <a:noFill/>
                            </a:ln>
                            <a:solidFill>
                              <a:schemeClr val="lt1"/>
                            </a:solidFill>
                            <a:uFillTx/>
                            <a:latin typeface="+mn-lt"/>
                            <a:ea typeface="+mn-ea"/>
                            <a:cs typeface="+mn-cs"/>
                            <a:sym typeface="Helvetica Neue Light"/>
                          </a:endParaRPr>
                        </a:p>
                      </a:txBody>
                      <a:tcPr anchor="ctr">
                        <a:solidFill>
                          <a:srgbClr val="046A38"/>
                        </a:solidFill>
                      </a:tcPr>
                    </a:tc>
                    <a:tc>
                      <a:txBody>
                        <a:bodyPr/>
                        <a:lstStyle/>
                        <a:p>
                          <a:pPr marL="0" marR="0" lvl="0" indent="0" algn="l" defTabSz="825500" eaLnBrk="1" fontAlgn="auto" latinLnBrk="0" hangingPunct="1">
                            <a:lnSpc>
                              <a:spcPct val="100000"/>
                            </a:lnSpc>
                            <a:spcBef>
                              <a:spcPts val="0"/>
                            </a:spcBef>
                            <a:spcAft>
                              <a:spcPts val="0"/>
                            </a:spcAft>
                            <a:buClrTx/>
                            <a:buSzTx/>
                            <a:buFontTx/>
                            <a:buNone/>
                            <a:tabLst/>
                            <a:defRPr/>
                          </a:pPr>
                          <a:r>
                            <a:rPr lang="en-US" altLang="zh-CN" sz="28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  </a:t>
                          </a:r>
                          <a14:m>
                            <m:oMath xmlns:m="http://schemas.openxmlformats.org/officeDocument/2006/math">
                              <m:sSubSup>
                                <m:sSubSupPr>
                                  <m:ctrlPr>
                                    <a:rPr lang="en-US" altLang="zh-CN" sz="28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ctrlPr>
                                </m:sSubSupPr>
                                <m:e>
                                  <m:r>
                                    <a:rPr lang="en-US" altLang="zh-CN" sz="28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t>𝑇</m:t>
                                  </m:r>
                                </m:e>
                                <m:sub>
                                  <m:r>
                                    <a:rPr lang="en-US" altLang="zh-CN" sz="28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t>𝑝𝑟𝑜𝑐</m:t>
                                  </m:r>
                                  <m:r>
                                    <a:rPr lang="en-US" altLang="zh-CN" sz="28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t>, 0</m:t>
                                  </m:r>
                                </m:sub>
                                <m:sup>
                                  <m:r>
                                    <a:rPr lang="en-US" altLang="zh-CN" sz="28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t>𝑆𝐿</m:t>
                                  </m:r>
                                </m:sup>
                              </m:sSubSup>
                              <m:r>
                                <a:rPr lang="en-US" altLang="zh-CN" sz="28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t>,</m:t>
                              </m:r>
                              <m:sSubSup>
                                <m:sSubSupPr>
                                  <m:ctrlPr>
                                    <a:rPr lang="en-US" altLang="zh-CN" sz="28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ctrlPr>
                                </m:sSubSupPr>
                                <m:e>
                                  <m:r>
                                    <a:rPr lang="en-US" altLang="zh-CN" sz="28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t>𝑇</m:t>
                                  </m:r>
                                </m:e>
                                <m:sub>
                                  <m:r>
                                    <a:rPr lang="en-US" altLang="zh-CN" sz="28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t>𝑝𝑟𝑜𝑐</m:t>
                                  </m:r>
                                  <m:r>
                                    <a:rPr lang="en-US" altLang="zh-CN" sz="28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t>, 1</m:t>
                                  </m:r>
                                </m:sub>
                                <m:sup>
                                  <m:r>
                                    <a:rPr lang="en-US" altLang="zh-CN" sz="28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t>𝑆𝐿</m:t>
                                  </m:r>
                                </m:sup>
                              </m:sSubSup>
                              <m:r>
                                <a:rPr lang="en-US" altLang="zh-CN" sz="28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t>, </m:t>
                              </m:r>
                              <m:sSub>
                                <m:sSubPr>
                                  <m:ctrlPr>
                                    <a:rPr lang="en-US" altLang="zh-CN" sz="28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ctrlPr>
                                </m:sSubPr>
                                <m:e>
                                  <m:r>
                                    <a:rPr lang="en-US" altLang="zh-CN" sz="28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t>𝐾</m:t>
                                  </m:r>
                                </m:e>
                                <m:sub>
                                  <m:r>
                                    <a:rPr lang="en-US" altLang="zh-CN" sz="28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t>𝑆𝐿</m:t>
                                  </m:r>
                                </m:sub>
                              </m:sSub>
                              <m:r>
                                <a:rPr lang="en-US" altLang="zh-CN" sz="2800" b="0" i="1" u="none" strike="noStrike" cap="none" spc="0" baseline="0" smtClean="0">
                                  <a:ln>
                                    <a:noFill/>
                                  </a:ln>
                                  <a:solidFill>
                                    <a:schemeClr val="tx1"/>
                                  </a:solidFill>
                                  <a:uFillTx/>
                                  <a:latin typeface="Cambria Math" panose="02040503050406030204" pitchFamily="18" charset="0"/>
                                  <a:ea typeface="+mn-ea"/>
                                  <a:cs typeface="+mn-cs"/>
                                  <a:sym typeface="Helvetica Neue Light"/>
                                </a:rPr>
                                <m:t> , </m:t>
                              </m:r>
                            </m:oMath>
                          </a14:m>
                          <a:r>
                            <a:rPr lang="en-US" altLang="zh-CN" sz="2400" b="0" i="1"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sl-MinTimeGapPSFCH</a:t>
                          </a:r>
                        </a:p>
                      </a:txBody>
                      <a:tcPr anchor="ct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Open to discuss</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extLst>
                      <a:ext uri="{0D108BD9-81ED-4DB2-BD59-A6C34878D82A}">
                        <a16:rowId xmlns:a16="http://schemas.microsoft.com/office/drawing/2014/main" val="2825956295"/>
                      </a:ext>
                    </a:extLst>
                  </a:tr>
                </a:tbl>
              </a:graphicData>
            </a:graphic>
          </p:graphicFrame>
        </mc:Choice>
        <mc:Fallback>
          <p:graphicFrame>
            <p:nvGraphicFramePr>
              <p:cNvPr id="4" name="表格 3">
                <a:extLst>
                  <a:ext uri="{FF2B5EF4-FFF2-40B4-BE49-F238E27FC236}">
                    <a16:creationId xmlns:a16="http://schemas.microsoft.com/office/drawing/2014/main" id="{9F404156-14E1-4746-9E64-BD37FD747FC9}"/>
                  </a:ext>
                </a:extLst>
              </p:cNvPr>
              <p:cNvGraphicFramePr>
                <a:graphicFrameLocks/>
              </p:cNvGraphicFramePr>
              <p:nvPr>
                <p:extLst>
                  <p:ext uri="{D42A27DB-BD31-4B8C-83A1-F6EECF244321}">
                    <p14:modId xmlns:p14="http://schemas.microsoft.com/office/powerpoint/2010/main" val="2564827821"/>
                  </p:ext>
                </p:extLst>
              </p:nvPr>
            </p:nvGraphicFramePr>
            <p:xfrm>
              <a:off x="4035973" y="4083269"/>
              <a:ext cx="15414312" cy="7782278"/>
            </p:xfrm>
            <a:graphic>
              <a:graphicData uri="http://schemas.openxmlformats.org/drawingml/2006/table">
                <a:tbl>
                  <a:tblPr firstRow="1" bandRow="1">
                    <a:tableStyleId>{5C22544A-7EE6-4342-B048-85BDC9FD1C3A}</a:tableStyleId>
                  </a:tblPr>
                  <a:tblGrid>
                    <a:gridCol w="3893864">
                      <a:extLst>
                        <a:ext uri="{9D8B030D-6E8A-4147-A177-3AD203B41FA5}">
                          <a16:colId xmlns:a16="http://schemas.microsoft.com/office/drawing/2014/main" val="84795386"/>
                        </a:ext>
                      </a:extLst>
                    </a:gridCol>
                    <a:gridCol w="6197423">
                      <a:extLst>
                        <a:ext uri="{9D8B030D-6E8A-4147-A177-3AD203B41FA5}">
                          <a16:colId xmlns:a16="http://schemas.microsoft.com/office/drawing/2014/main" val="1902029572"/>
                        </a:ext>
                      </a:extLst>
                    </a:gridCol>
                    <a:gridCol w="5323025">
                      <a:extLst>
                        <a:ext uri="{9D8B030D-6E8A-4147-A177-3AD203B41FA5}">
                          <a16:colId xmlns:a16="http://schemas.microsoft.com/office/drawing/2014/main" val="1014205336"/>
                        </a:ext>
                      </a:extLst>
                    </a:gridCol>
                  </a:tblGrid>
                  <a:tr h="1071098">
                    <a:tc>
                      <a:txBody>
                        <a:bodyPr/>
                        <a:lstStyle/>
                        <a:p>
                          <a:pPr marL="0" marR="0" indent="0" algn="l" defTabSz="825500" eaLnBrk="1" latinLnBrk="0" hangingPunct="1">
                            <a:lnSpc>
                              <a:spcPct val="100000"/>
                            </a:lnSpc>
                            <a:spcBef>
                              <a:spcPts val="0"/>
                            </a:spcBef>
                            <a:spcAft>
                              <a:spcPts val="0"/>
                            </a:spcAft>
                            <a:buClrTx/>
                            <a:buSzTx/>
                            <a:buFontTx/>
                            <a:buNone/>
                          </a:pPr>
                          <a:r>
                            <a:rPr lang="en-US" altLang="zh-CN" sz="2400" b="1" i="0" u="none" strike="noStrike" cap="none" spc="0" baseline="0" dirty="0">
                              <a:ln>
                                <a:noFill/>
                              </a:ln>
                              <a:solidFill>
                                <a:schemeClr val="lt1"/>
                              </a:solidFill>
                              <a:uFillTx/>
                              <a:latin typeface="+mn-lt"/>
                              <a:ea typeface="+mn-ea"/>
                              <a:cs typeface="+mn-cs"/>
                              <a:sym typeface="Helvetica Neue Light"/>
                            </a:rPr>
                            <a:t>Options for reduction</a:t>
                          </a:r>
                          <a:endParaRPr lang="zh-CN" altLang="en-US" sz="2400" b="1" i="0" u="none" strike="noStrike" cap="none" spc="0" baseline="0" dirty="0">
                            <a:ln>
                              <a:noFill/>
                            </a:ln>
                            <a:solidFill>
                              <a:schemeClr val="lt1"/>
                            </a:solidFill>
                            <a:uFillTx/>
                            <a:latin typeface="+mn-lt"/>
                            <a:ea typeface="+mn-ea"/>
                            <a:cs typeface="+mn-cs"/>
                            <a:sym typeface="Helvetica Neue Light"/>
                          </a:endParaRPr>
                        </a:p>
                      </a:txBody>
                      <a:tcPr anchor="ctr"/>
                    </a:tc>
                    <a:tc>
                      <a:txBody>
                        <a:bodyPr/>
                        <a:lstStyle/>
                        <a:p>
                          <a:pPr algn="l"/>
                          <a:r>
                            <a:rPr lang="en-US" altLang="zh-CN" sz="2400" b="1" i="0" u="none" strike="noStrike" cap="none" spc="0" baseline="0" dirty="0">
                              <a:ln>
                                <a:noFill/>
                              </a:ln>
                              <a:solidFill>
                                <a:schemeClr val="lt1"/>
                              </a:solidFill>
                              <a:uFillTx/>
                              <a:latin typeface="+mn-lt"/>
                              <a:ea typeface="+mn-ea"/>
                              <a:cs typeface="+mn-cs"/>
                              <a:sym typeface="Helvetica Neue Light"/>
                            </a:rPr>
                            <a:t>Rel-16 SL UE</a:t>
                          </a:r>
                          <a:endParaRPr lang="zh-CN" altLang="en-US" sz="2400" b="1" i="0" u="none" strike="noStrike" cap="none" spc="0" baseline="0" dirty="0">
                            <a:ln>
                              <a:noFill/>
                            </a:ln>
                            <a:solidFill>
                              <a:schemeClr val="lt1"/>
                            </a:solidFill>
                            <a:uFillTx/>
                            <a:latin typeface="+mn-lt"/>
                            <a:ea typeface="+mn-ea"/>
                            <a:cs typeface="+mn-cs"/>
                            <a:sym typeface="Helvetica Neue Light"/>
                          </a:endParaRPr>
                        </a:p>
                      </a:txBody>
                      <a:tcPr anchor="ctr"/>
                    </a:tc>
                    <a:tc>
                      <a:txBody>
                        <a:bodyPr/>
                        <a:lstStyle/>
                        <a:p>
                          <a:pPr algn="l"/>
                          <a:r>
                            <a:rPr lang="en-US" altLang="zh-CN" dirty="0"/>
                            <a:t>SL-U </a:t>
                          </a:r>
                          <a:r>
                            <a:rPr lang="en-US" altLang="zh-CN" dirty="0" err="1"/>
                            <a:t>RedCap</a:t>
                          </a:r>
                          <a:endParaRPr lang="zh-CN" altLang="en-US" dirty="0"/>
                        </a:p>
                      </a:txBody>
                      <a:tcPr anchor="ctr"/>
                    </a:tc>
                    <a:extLst>
                      <a:ext uri="{0D108BD9-81ED-4DB2-BD59-A6C34878D82A}">
                        <a16:rowId xmlns:a16="http://schemas.microsoft.com/office/drawing/2014/main" val="3860851632"/>
                      </a:ext>
                    </a:extLst>
                  </a:tr>
                  <a:tr h="1012690">
                    <a:tc>
                      <a:txBody>
                        <a:bodyPr/>
                        <a:lstStyle/>
                        <a:p>
                          <a:pPr marL="0" marR="0" indent="0" algn="l" defTabSz="825500" eaLnBrk="1" latinLnBrk="0" hangingPunct="1">
                            <a:lnSpc>
                              <a:spcPct val="100000"/>
                            </a:lnSpc>
                            <a:spcBef>
                              <a:spcPts val="0"/>
                            </a:spcBef>
                            <a:spcAft>
                              <a:spcPts val="0"/>
                            </a:spcAft>
                            <a:buClrTx/>
                            <a:buSzTx/>
                            <a:buFontTx/>
                            <a:buNone/>
                          </a:pPr>
                          <a:r>
                            <a:rPr lang="en-US" altLang="zh-CN" sz="2000" b="1" i="0" u="none" strike="noStrike" cap="none" spc="0" baseline="0" dirty="0">
                              <a:ln>
                                <a:noFill/>
                              </a:ln>
                              <a:solidFill>
                                <a:srgbClr val="FFC000"/>
                              </a:solidFill>
                              <a:uFillTx/>
                              <a:latin typeface="+mn-lt"/>
                              <a:ea typeface="+mn-ea"/>
                              <a:cs typeface="+mn-cs"/>
                              <a:sym typeface="Helvetica Neue Light"/>
                            </a:rPr>
                            <a:t>Maximum bandwidth</a:t>
                          </a:r>
                          <a:endParaRPr lang="zh-CN" altLang="en-US" sz="2000" b="1" i="0" u="none" strike="noStrike" cap="none" spc="0" baseline="0" dirty="0">
                            <a:ln>
                              <a:noFill/>
                            </a:ln>
                            <a:solidFill>
                              <a:srgbClr val="FFC000"/>
                            </a:solidFill>
                            <a:uFillTx/>
                            <a:latin typeface="+mn-lt"/>
                            <a:ea typeface="+mn-ea"/>
                            <a:cs typeface="+mn-cs"/>
                            <a:sym typeface="Helvetica Neue Light"/>
                          </a:endParaRPr>
                        </a:p>
                      </a:txBody>
                      <a:tcPr anchor="ctr">
                        <a:solidFill>
                          <a:srgbClr val="046A38"/>
                        </a:solidFill>
                      </a:tcP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FR1: 100MHz</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Reduced to </a:t>
                          </a:r>
                          <a:r>
                            <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a:t>
                          </a:r>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20MHz (refer to next slide)</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extLst>
                      <a:ext uri="{0D108BD9-81ED-4DB2-BD59-A6C34878D82A}">
                        <a16:rowId xmlns:a16="http://schemas.microsoft.com/office/drawing/2014/main" val="4175565065"/>
                      </a:ext>
                    </a:extLst>
                  </a:tr>
                  <a:tr h="1012690">
                    <a:tc>
                      <a:txBody>
                        <a:bodyPr/>
                        <a:lstStyle/>
                        <a:p>
                          <a:pPr marL="0" marR="0" indent="0" algn="l" defTabSz="825500" eaLnBrk="1" latinLnBrk="0" hangingPunct="1">
                            <a:lnSpc>
                              <a:spcPct val="100000"/>
                            </a:lnSpc>
                            <a:spcBef>
                              <a:spcPts val="0"/>
                            </a:spcBef>
                            <a:spcAft>
                              <a:spcPts val="0"/>
                            </a:spcAft>
                            <a:buClrTx/>
                            <a:buSzTx/>
                            <a:buFontTx/>
                            <a:buNone/>
                          </a:pPr>
                          <a:r>
                            <a:rPr lang="en-US" altLang="zh-CN" sz="2000" b="1" i="0" u="none" strike="noStrike" cap="none" spc="0" baseline="0" dirty="0">
                              <a:ln>
                                <a:noFill/>
                              </a:ln>
                              <a:solidFill>
                                <a:srgbClr val="FFC000"/>
                              </a:solidFill>
                              <a:uFillTx/>
                              <a:latin typeface="+mn-lt"/>
                              <a:ea typeface="+mn-ea"/>
                              <a:cs typeface="+mn-cs"/>
                              <a:sym typeface="Helvetica Neue Light"/>
                            </a:rPr>
                            <a:t>Number of Rx/Tx antennas</a:t>
                          </a:r>
                          <a:endParaRPr lang="zh-CN" altLang="en-US" sz="2000" b="1" i="0" u="none" strike="noStrike" cap="none" spc="0" baseline="0" dirty="0">
                            <a:ln>
                              <a:noFill/>
                            </a:ln>
                            <a:solidFill>
                              <a:srgbClr val="FFC000"/>
                            </a:solidFill>
                            <a:uFillTx/>
                            <a:latin typeface="+mn-lt"/>
                            <a:ea typeface="+mn-ea"/>
                            <a:cs typeface="+mn-cs"/>
                            <a:sym typeface="Helvetica Neue Light"/>
                          </a:endParaRPr>
                        </a:p>
                      </a:txBody>
                      <a:tcPr anchor="ctr">
                        <a:solidFill>
                          <a:srgbClr val="046A38"/>
                        </a:solidFill>
                      </a:tcP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2 Rx antenna/1 Tx antenna</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1 antenna for both Rx/Tx</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extLst>
                      <a:ext uri="{0D108BD9-81ED-4DB2-BD59-A6C34878D82A}">
                        <a16:rowId xmlns:a16="http://schemas.microsoft.com/office/drawing/2014/main" val="3891348486"/>
                      </a:ext>
                    </a:extLst>
                  </a:tr>
                  <a:tr h="1225142">
                    <a:tc>
                      <a:txBody>
                        <a:bodyPr/>
                        <a:lstStyle/>
                        <a:p>
                          <a:pPr marL="0" marR="0" indent="0" algn="l" defTabSz="825500" eaLnBrk="1" latinLnBrk="0" hangingPunct="1">
                            <a:lnSpc>
                              <a:spcPct val="100000"/>
                            </a:lnSpc>
                            <a:spcBef>
                              <a:spcPts val="0"/>
                            </a:spcBef>
                            <a:spcAft>
                              <a:spcPts val="0"/>
                            </a:spcAft>
                            <a:buClrTx/>
                            <a:buSzTx/>
                            <a:buFontTx/>
                            <a:buNone/>
                          </a:pPr>
                          <a:r>
                            <a:rPr lang="en-US" altLang="zh-CN" sz="2000" b="1" i="0" u="none" strike="noStrike" cap="none" spc="0" baseline="0" dirty="0">
                              <a:ln>
                                <a:noFill/>
                              </a:ln>
                              <a:solidFill>
                                <a:srgbClr val="FFC000"/>
                              </a:solidFill>
                              <a:uFillTx/>
                              <a:latin typeface="+mn-lt"/>
                              <a:ea typeface="+mn-ea"/>
                              <a:cs typeface="+mn-cs"/>
                              <a:sym typeface="Helvetica Neue Light"/>
                            </a:rPr>
                            <a:t>Number of Layers</a:t>
                          </a:r>
                          <a:endParaRPr lang="zh-CN" altLang="en-US" sz="2000" b="1" i="0" u="none" strike="noStrike" cap="none" spc="0" baseline="0" dirty="0">
                            <a:ln>
                              <a:noFill/>
                            </a:ln>
                            <a:solidFill>
                              <a:srgbClr val="FFC000"/>
                            </a:solidFill>
                            <a:uFillTx/>
                            <a:latin typeface="+mn-lt"/>
                            <a:ea typeface="+mn-ea"/>
                            <a:cs typeface="+mn-cs"/>
                            <a:sym typeface="Helvetica Neue Light"/>
                          </a:endParaRPr>
                        </a:p>
                      </a:txBody>
                      <a:tcPr anchor="ctr">
                        <a:solidFill>
                          <a:srgbClr val="046A38"/>
                        </a:solidFill>
                      </a:tcP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2 layers (up to UE capability)</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1 layer</a:t>
                          </a:r>
                        </a:p>
                      </a:txBody>
                      <a:tcPr anchor="ctr"/>
                    </a:tc>
                    <a:extLst>
                      <a:ext uri="{0D108BD9-81ED-4DB2-BD59-A6C34878D82A}">
                        <a16:rowId xmlns:a16="http://schemas.microsoft.com/office/drawing/2014/main" val="3672485735"/>
                      </a:ext>
                    </a:extLst>
                  </a:tr>
                  <a:tr h="1012690">
                    <a:tc>
                      <a:txBody>
                        <a:bodyPr/>
                        <a:lstStyle/>
                        <a:p>
                          <a:pPr marL="0" marR="0" indent="0" algn="l" defTabSz="825500" eaLnBrk="1" latinLnBrk="0" hangingPunct="1">
                            <a:lnSpc>
                              <a:spcPct val="100000"/>
                            </a:lnSpc>
                            <a:spcBef>
                              <a:spcPts val="0"/>
                            </a:spcBef>
                            <a:spcAft>
                              <a:spcPts val="0"/>
                            </a:spcAft>
                            <a:buClrTx/>
                            <a:buSzTx/>
                            <a:buFontTx/>
                            <a:buNone/>
                          </a:pPr>
                          <a:r>
                            <a:rPr lang="en-US" altLang="zh-CN" sz="2000" b="1" i="0" u="none" strike="noStrike" cap="none" spc="0" baseline="0" dirty="0">
                              <a:ln>
                                <a:noFill/>
                              </a:ln>
                              <a:solidFill>
                                <a:srgbClr val="FFC000"/>
                              </a:solidFill>
                              <a:uFillTx/>
                              <a:latin typeface="+mn-lt"/>
                              <a:ea typeface="+mn-ea"/>
                              <a:cs typeface="+mn-cs"/>
                              <a:sym typeface="Helvetica Neue Light"/>
                            </a:rPr>
                            <a:t>Maximum modulation order</a:t>
                          </a:r>
                          <a:endParaRPr lang="zh-CN" altLang="en-US" sz="2000" b="1" i="0" u="none" strike="noStrike" cap="none" spc="0" baseline="0" dirty="0">
                            <a:ln>
                              <a:noFill/>
                            </a:ln>
                            <a:solidFill>
                              <a:srgbClr val="FFC000"/>
                            </a:solidFill>
                            <a:uFillTx/>
                            <a:latin typeface="+mn-lt"/>
                            <a:ea typeface="+mn-ea"/>
                            <a:cs typeface="+mn-cs"/>
                            <a:sym typeface="Helvetica Neue Light"/>
                          </a:endParaRPr>
                        </a:p>
                      </a:txBody>
                      <a:tcPr anchor="ctr">
                        <a:solidFill>
                          <a:srgbClr val="046A38"/>
                        </a:solidFill>
                      </a:tcP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256QAM (up to UE capability)</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Can be reduced to 16QAM or QPSK</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extLst>
                      <a:ext uri="{0D108BD9-81ED-4DB2-BD59-A6C34878D82A}">
                        <a16:rowId xmlns:a16="http://schemas.microsoft.com/office/drawing/2014/main" val="3139055999"/>
                      </a:ext>
                    </a:extLst>
                  </a:tr>
                  <a:tr h="1435278">
                    <a:tc>
                      <a:txBody>
                        <a:bodyPr/>
                        <a:lstStyle/>
                        <a:p>
                          <a:pPr marL="0" marR="0" indent="0" algn="l" defTabSz="825500" eaLnBrk="1" latinLnBrk="0" hangingPunct="1">
                            <a:lnSpc>
                              <a:spcPct val="100000"/>
                            </a:lnSpc>
                            <a:spcBef>
                              <a:spcPts val="0"/>
                            </a:spcBef>
                            <a:spcAft>
                              <a:spcPts val="0"/>
                            </a:spcAft>
                            <a:buClrTx/>
                            <a:buSzTx/>
                            <a:buFontTx/>
                            <a:buNone/>
                          </a:pPr>
                          <a:r>
                            <a:rPr lang="en-US" altLang="zh-CN" sz="2000" b="1" i="0" u="none" strike="noStrike" cap="none" spc="0" baseline="0" dirty="0">
                              <a:ln>
                                <a:noFill/>
                              </a:ln>
                              <a:solidFill>
                                <a:schemeClr val="lt1"/>
                              </a:solidFill>
                              <a:uFillTx/>
                              <a:latin typeface="+mn-lt"/>
                              <a:ea typeface="+mn-ea"/>
                              <a:cs typeface="+mn-cs"/>
                              <a:sym typeface="Helvetica Neue Light"/>
                            </a:rPr>
                            <a:t>Peak data rate</a:t>
                          </a:r>
                          <a:endParaRPr lang="zh-CN" altLang="en-US" sz="2000" b="1" i="0" u="none" strike="noStrike" cap="none" spc="0" baseline="0" dirty="0">
                            <a:ln>
                              <a:noFill/>
                            </a:ln>
                            <a:solidFill>
                              <a:schemeClr val="lt1"/>
                            </a:solidFill>
                            <a:uFillTx/>
                            <a:latin typeface="+mn-lt"/>
                            <a:ea typeface="+mn-ea"/>
                            <a:cs typeface="+mn-cs"/>
                            <a:sym typeface="Helvetica Neue Light"/>
                          </a:endParaRPr>
                        </a:p>
                      </a:txBody>
                      <a:tcPr anchor="ctr">
                        <a:solidFill>
                          <a:srgbClr val="046A38"/>
                        </a:solidFill>
                      </a:tcPr>
                    </a:tc>
                    <a:tc>
                      <a:txBody>
                        <a:bodyPr/>
                        <a:lstStyle/>
                        <a:p>
                          <a:endParaRPr lang="zh-CN"/>
                        </a:p>
                      </a:txBody>
                      <a:tcPr anchor="ctr">
                        <a:blipFill>
                          <a:blip r:embed="rId2"/>
                          <a:stretch>
                            <a:fillRect l="-62930" t="-371610" r="-86234" b="-77542"/>
                          </a:stretch>
                        </a:blipFill>
                      </a:tcP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No specific restriction (reduced with max BW and max modulation order)</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extLst>
                      <a:ext uri="{0D108BD9-81ED-4DB2-BD59-A6C34878D82A}">
                        <a16:rowId xmlns:a16="http://schemas.microsoft.com/office/drawing/2014/main" val="1261490120"/>
                      </a:ext>
                    </a:extLst>
                  </a:tr>
                  <a:tr h="1012690">
                    <a:tc>
                      <a:txBody>
                        <a:bodyPr/>
                        <a:lstStyle/>
                        <a:p>
                          <a:pPr marL="0" marR="0" indent="0" algn="l" defTabSz="825500" eaLnBrk="1" latinLnBrk="0" hangingPunct="1">
                            <a:lnSpc>
                              <a:spcPct val="100000"/>
                            </a:lnSpc>
                            <a:spcBef>
                              <a:spcPts val="0"/>
                            </a:spcBef>
                            <a:spcAft>
                              <a:spcPts val="0"/>
                            </a:spcAft>
                            <a:buClrTx/>
                            <a:buSzTx/>
                            <a:buFontTx/>
                            <a:buNone/>
                          </a:pPr>
                          <a:r>
                            <a:rPr lang="en-US" altLang="zh-CN" sz="2000" b="1" i="0" u="none" strike="noStrike" cap="none" spc="0" baseline="0" dirty="0">
                              <a:ln>
                                <a:noFill/>
                              </a:ln>
                              <a:solidFill>
                                <a:schemeClr val="lt1"/>
                              </a:solidFill>
                              <a:uFillTx/>
                              <a:latin typeface="+mn-lt"/>
                              <a:ea typeface="+mn-ea"/>
                              <a:cs typeface="+mn-cs"/>
                              <a:sym typeface="Helvetica Neue Light"/>
                            </a:rPr>
                            <a:t>UE processing capability/time</a:t>
                          </a:r>
                          <a:endParaRPr lang="zh-CN" altLang="en-US" sz="2000" b="1" i="0" u="none" strike="noStrike" cap="none" spc="0" baseline="0" dirty="0">
                            <a:ln>
                              <a:noFill/>
                            </a:ln>
                            <a:solidFill>
                              <a:schemeClr val="lt1"/>
                            </a:solidFill>
                            <a:uFillTx/>
                            <a:latin typeface="+mn-lt"/>
                            <a:ea typeface="+mn-ea"/>
                            <a:cs typeface="+mn-cs"/>
                            <a:sym typeface="Helvetica Neue Light"/>
                          </a:endParaRPr>
                        </a:p>
                      </a:txBody>
                      <a:tcPr anchor="ctr">
                        <a:solidFill>
                          <a:srgbClr val="046A38"/>
                        </a:solidFill>
                      </a:tcPr>
                    </a:tc>
                    <a:tc>
                      <a:txBody>
                        <a:bodyPr/>
                        <a:lstStyle/>
                        <a:p>
                          <a:endParaRPr lang="zh-CN"/>
                        </a:p>
                      </a:txBody>
                      <a:tcPr anchor="ctr">
                        <a:blipFill>
                          <a:blip r:embed="rId2"/>
                          <a:stretch>
                            <a:fillRect l="-62930" t="-670482" r="-86234" b="-10241"/>
                          </a:stretch>
                        </a:blipFill>
                      </a:tcPr>
                    </a:tc>
                    <a:tc>
                      <a:txBody>
                        <a:bodyPr/>
                        <a:lstStyle/>
                        <a:p>
                          <a:pPr algn="l"/>
                          <a:r>
                            <a:rPr lang="en-US" altLang="zh-CN"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Open to discuss</a:t>
                          </a:r>
                          <a:endParaRPr lang="zh-CN" altLang="en-US" sz="24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endParaRPr>
                        </a:p>
                      </a:txBody>
                      <a:tcPr anchor="ctr"/>
                    </a:tc>
                    <a:extLst>
                      <a:ext uri="{0D108BD9-81ED-4DB2-BD59-A6C34878D82A}">
                        <a16:rowId xmlns:a16="http://schemas.microsoft.com/office/drawing/2014/main" val="2825956295"/>
                      </a:ext>
                    </a:extLst>
                  </a:tr>
                </a:tbl>
              </a:graphicData>
            </a:graphic>
          </p:graphicFrame>
        </mc:Fallback>
      </mc:AlternateContent>
    </p:spTree>
    <p:extLst>
      <p:ext uri="{BB962C8B-B14F-4D97-AF65-F5344CB8AC3E}">
        <p14:creationId xmlns:p14="http://schemas.microsoft.com/office/powerpoint/2010/main" val="3266310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9D6AC9-432A-465D-A417-7A796D9B664A}"/>
              </a:ext>
            </a:extLst>
          </p:cNvPr>
          <p:cNvSpPr>
            <a:spLocks noGrp="1"/>
          </p:cNvSpPr>
          <p:nvPr>
            <p:ph type="title"/>
          </p:nvPr>
        </p:nvSpPr>
        <p:spPr/>
        <p:txBody>
          <a:bodyPr/>
          <a:lstStyle/>
          <a:p>
            <a:r>
              <a:rPr lang="en-US" altLang="zh-CN" dirty="0"/>
              <a:t>BW reduction options</a:t>
            </a:r>
            <a:endParaRPr lang="zh-CN" altLang="en-US" dirty="0"/>
          </a:p>
        </p:txBody>
      </p:sp>
      <p:graphicFrame>
        <p:nvGraphicFramePr>
          <p:cNvPr id="4" name="表格 4">
            <a:extLst>
              <a:ext uri="{FF2B5EF4-FFF2-40B4-BE49-F238E27FC236}">
                <a16:creationId xmlns:a16="http://schemas.microsoft.com/office/drawing/2014/main" id="{33D4A989-DBC4-4248-8E0E-5DAEB59F6795}"/>
              </a:ext>
            </a:extLst>
          </p:cNvPr>
          <p:cNvGraphicFramePr>
            <a:graphicFrameLocks/>
          </p:cNvGraphicFramePr>
          <p:nvPr>
            <p:extLst>
              <p:ext uri="{D42A27DB-BD31-4B8C-83A1-F6EECF244321}">
                <p14:modId xmlns:p14="http://schemas.microsoft.com/office/powerpoint/2010/main" val="575835002"/>
              </p:ext>
            </p:extLst>
          </p:nvPr>
        </p:nvGraphicFramePr>
        <p:xfrm>
          <a:off x="2270234" y="3074275"/>
          <a:ext cx="18634842" cy="9038538"/>
        </p:xfrm>
        <a:graphic>
          <a:graphicData uri="http://schemas.openxmlformats.org/drawingml/2006/table">
            <a:tbl>
              <a:tblPr firstRow="1" bandRow="1">
                <a:tableStyleId>{5C22544A-7EE6-4342-B048-85BDC9FD1C3A}</a:tableStyleId>
              </a:tblPr>
              <a:tblGrid>
                <a:gridCol w="1796738">
                  <a:extLst>
                    <a:ext uri="{9D8B030D-6E8A-4147-A177-3AD203B41FA5}">
                      <a16:colId xmlns:a16="http://schemas.microsoft.com/office/drawing/2014/main" val="84795386"/>
                    </a:ext>
                  </a:extLst>
                </a:gridCol>
                <a:gridCol w="3046168">
                  <a:extLst>
                    <a:ext uri="{9D8B030D-6E8A-4147-A177-3AD203B41FA5}">
                      <a16:colId xmlns:a16="http://schemas.microsoft.com/office/drawing/2014/main" val="1902029572"/>
                    </a:ext>
                  </a:extLst>
                </a:gridCol>
                <a:gridCol w="3338682">
                  <a:extLst>
                    <a:ext uri="{9D8B030D-6E8A-4147-A177-3AD203B41FA5}">
                      <a16:colId xmlns:a16="http://schemas.microsoft.com/office/drawing/2014/main" val="2439482320"/>
                    </a:ext>
                  </a:extLst>
                </a:gridCol>
                <a:gridCol w="10453254">
                  <a:extLst>
                    <a:ext uri="{9D8B030D-6E8A-4147-A177-3AD203B41FA5}">
                      <a16:colId xmlns:a16="http://schemas.microsoft.com/office/drawing/2014/main" val="969018896"/>
                    </a:ext>
                  </a:extLst>
                </a:gridCol>
              </a:tblGrid>
              <a:tr h="1405967">
                <a:tc>
                  <a:txBody>
                    <a:bodyPr/>
                    <a:lstStyle/>
                    <a:p>
                      <a:pPr algn="l"/>
                      <a:r>
                        <a:rPr lang="en-US" altLang="zh-CN" sz="2000" dirty="0"/>
                        <a:t>Options</a:t>
                      </a:r>
                      <a:endParaRPr lang="zh-CN" altLang="en-US" sz="2000" dirty="0"/>
                    </a:p>
                  </a:txBody>
                  <a:tcPr anchor="ctr"/>
                </a:tc>
                <a:tc>
                  <a:txBody>
                    <a:bodyPr/>
                    <a:lstStyle/>
                    <a:p>
                      <a:pPr algn="l"/>
                      <a:r>
                        <a:rPr lang="en-US" altLang="zh-CN" sz="2000" dirty="0"/>
                        <a:t>Max BW for Rx/Tx</a:t>
                      </a:r>
                      <a:endParaRPr lang="zh-CN" altLang="en-US" sz="2000" dirty="0"/>
                    </a:p>
                  </a:txBody>
                  <a:tcPr anchor="ctr"/>
                </a:tc>
                <a:tc>
                  <a:txBody>
                    <a:bodyPr/>
                    <a:lstStyle/>
                    <a:p>
                      <a:pPr algn="l"/>
                      <a:r>
                        <a:rPr lang="en-US" altLang="zh-CN" sz="2000" dirty="0"/>
                        <a:t>Cost reduction</a:t>
                      </a:r>
                    </a:p>
                    <a:p>
                      <a:pPr algn="l"/>
                      <a:r>
                        <a:rPr lang="en-US" altLang="zh-CN" sz="2000" dirty="0"/>
                        <a:t>(compared to the reference UE indicated in the appendix)</a:t>
                      </a:r>
                      <a:endParaRPr lang="zh-CN" altLang="en-US" sz="2000" dirty="0"/>
                    </a:p>
                  </a:txBody>
                  <a:tcPr anchor="ctr"/>
                </a:tc>
                <a:tc>
                  <a:txBody>
                    <a:bodyPr/>
                    <a:lstStyle/>
                    <a:p>
                      <a:pPr algn="l"/>
                      <a:r>
                        <a:rPr lang="en-US" altLang="zh-CN" sz="2000" dirty="0"/>
                        <a:t>Comments</a:t>
                      </a:r>
                      <a:endParaRPr lang="zh-CN" altLang="en-US" sz="2000" dirty="0"/>
                    </a:p>
                  </a:txBody>
                  <a:tcPr anchor="ctr"/>
                </a:tc>
                <a:extLst>
                  <a:ext uri="{0D108BD9-81ED-4DB2-BD59-A6C34878D82A}">
                    <a16:rowId xmlns:a16="http://schemas.microsoft.com/office/drawing/2014/main" val="3860851632"/>
                  </a:ext>
                </a:extLst>
              </a:tr>
              <a:tr h="2023663">
                <a:tc>
                  <a:txBody>
                    <a:bodyPr/>
                    <a:lstStyle/>
                    <a:p>
                      <a:pPr algn="l">
                        <a:lnSpc>
                          <a:spcPct val="150000"/>
                        </a:lnSpc>
                      </a:pPr>
                      <a:r>
                        <a:rPr lang="en-US" altLang="zh-CN" sz="2000" b="1" i="0" u="none" strike="noStrike" cap="none" spc="0" baseline="0" dirty="0">
                          <a:ln>
                            <a:noFill/>
                          </a:ln>
                          <a:solidFill>
                            <a:schemeClr val="lt1"/>
                          </a:solidFill>
                          <a:uFillTx/>
                          <a:latin typeface="+mn-lt"/>
                          <a:ea typeface="+mn-ea"/>
                          <a:cs typeface="+mn-cs"/>
                          <a:sym typeface="Helvetica Neue Light"/>
                        </a:rPr>
                        <a:t>SL BW0</a:t>
                      </a:r>
                      <a:endParaRPr lang="zh-CN" altLang="en-US" sz="2000" b="1" i="0" u="none" strike="noStrike" cap="none" spc="0" baseline="0" dirty="0">
                        <a:ln>
                          <a:noFill/>
                        </a:ln>
                        <a:solidFill>
                          <a:schemeClr val="lt1"/>
                        </a:solidFill>
                        <a:uFillTx/>
                        <a:latin typeface="+mn-lt"/>
                        <a:ea typeface="+mn-ea"/>
                        <a:cs typeface="+mn-cs"/>
                        <a:sym typeface="Helvetica Neue Light"/>
                      </a:endParaRPr>
                    </a:p>
                  </a:txBody>
                  <a:tcPr anchor="ctr">
                    <a:solidFill>
                      <a:srgbClr val="046A38"/>
                    </a:solidFill>
                  </a:tcPr>
                </a:tc>
                <a:tc>
                  <a:txBody>
                    <a:bodyPr/>
                    <a:lstStyle/>
                    <a:p>
                      <a:pPr algn="l">
                        <a:lnSpc>
                          <a:spcPct val="150000"/>
                        </a:lnSpc>
                      </a:pPr>
                      <a:r>
                        <a:rPr lang="en-US" altLang="zh-CN" sz="2000" dirty="0">
                          <a:solidFill>
                            <a:schemeClr val="tx1"/>
                          </a:solidFill>
                          <a:latin typeface="OPPOSans R" panose="00020600040101010101" pitchFamily="18" charset="-122"/>
                          <a:ea typeface="OPPOSans R" panose="00020600040101010101" pitchFamily="18" charset="-122"/>
                        </a:rPr>
                        <a:t>20MHz for both BB and RF</a:t>
                      </a:r>
                      <a:endParaRPr lang="zh-CN" altLang="en-US" sz="2000" dirty="0">
                        <a:solidFill>
                          <a:schemeClr val="tx1"/>
                        </a:solidFill>
                        <a:latin typeface="OPPOSans R" panose="00020600040101010101" pitchFamily="18" charset="-122"/>
                        <a:ea typeface="OPPOSans R" panose="00020600040101010101" pitchFamily="18" charset="-122"/>
                      </a:endParaRPr>
                    </a:p>
                  </a:txBody>
                  <a:tcPr/>
                </a:tc>
                <a:tc>
                  <a:txBody>
                    <a:bodyPr/>
                    <a:lstStyle/>
                    <a:p>
                      <a:pPr algn="l">
                        <a:lnSpc>
                          <a:spcPct val="150000"/>
                        </a:lnSpc>
                      </a:pPr>
                      <a:r>
                        <a:rPr lang="en-US" altLang="zh-CN" sz="2000" dirty="0">
                          <a:solidFill>
                            <a:srgbClr val="C00000"/>
                          </a:solidFill>
                          <a:latin typeface="OPPOSans R" panose="00020600040101010101" pitchFamily="18" charset="-122"/>
                          <a:ea typeface="OPPOSans R" panose="00020600040101010101" pitchFamily="18" charset="-122"/>
                        </a:rPr>
                        <a:t>32.9%</a:t>
                      </a:r>
                    </a:p>
                  </a:txBody>
                  <a:tcPr/>
                </a:tc>
                <a:tc>
                  <a:txBody>
                    <a:bodyPr/>
                    <a:lstStyle/>
                    <a:p>
                      <a:pPr marL="285750" indent="-285750" algn="l">
                        <a:lnSpc>
                          <a:spcPct val="150000"/>
                        </a:lnSpc>
                        <a:buFont typeface="Arial" panose="020B0604020202020204" pitchFamily="34" charset="0"/>
                        <a:buChar char="•"/>
                      </a:pPr>
                      <a:r>
                        <a:rPr lang="en-US" altLang="zh-CN" sz="2000" dirty="0">
                          <a:solidFill>
                            <a:schemeClr val="tx1"/>
                          </a:solidFill>
                          <a:latin typeface="OPPOSans R" panose="00020600040101010101" pitchFamily="18" charset="-122"/>
                          <a:ea typeface="OPPOSans R" panose="00020600040101010101" pitchFamily="18" charset="-122"/>
                        </a:rPr>
                        <a:t>Same as Rel-17 </a:t>
                      </a:r>
                      <a:r>
                        <a:rPr lang="en-US" altLang="zh-CN" sz="2000" dirty="0" err="1">
                          <a:solidFill>
                            <a:schemeClr val="tx1"/>
                          </a:solidFill>
                          <a:latin typeface="OPPOSans R" panose="00020600040101010101" pitchFamily="18" charset="-122"/>
                          <a:ea typeface="OPPOSans R" panose="00020600040101010101" pitchFamily="18" charset="-122"/>
                        </a:rPr>
                        <a:t>Uu</a:t>
                      </a:r>
                      <a:r>
                        <a:rPr lang="en-US" altLang="zh-CN" sz="2000" dirty="0">
                          <a:solidFill>
                            <a:schemeClr val="tx1"/>
                          </a:solidFill>
                          <a:latin typeface="OPPOSans R" panose="00020600040101010101" pitchFamily="18" charset="-122"/>
                          <a:ea typeface="OPPOSans R" panose="00020600040101010101" pitchFamily="18" charset="-122"/>
                        </a:rPr>
                        <a:t> Redcap;</a:t>
                      </a:r>
                    </a:p>
                    <a:p>
                      <a:pPr marL="285750" indent="-285750" algn="l">
                        <a:lnSpc>
                          <a:spcPct val="150000"/>
                        </a:lnSpc>
                        <a:buFont typeface="Arial" panose="020B0604020202020204" pitchFamily="34" charset="0"/>
                        <a:buChar char="•"/>
                      </a:pPr>
                      <a:r>
                        <a:rPr lang="en-US" altLang="zh-CN" sz="2000" dirty="0">
                          <a:solidFill>
                            <a:schemeClr val="tx1"/>
                          </a:solidFill>
                          <a:latin typeface="OPPOSans R" panose="00020600040101010101" pitchFamily="18" charset="-122"/>
                          <a:ea typeface="OPPOSans R" panose="00020600040101010101" pitchFamily="18" charset="-122"/>
                        </a:rPr>
                        <a:t>No impact to LBT,</a:t>
                      </a:r>
                      <a:r>
                        <a:rPr lang="zh-CN" altLang="en-US" sz="2000" dirty="0">
                          <a:solidFill>
                            <a:schemeClr val="tx1"/>
                          </a:solidFill>
                          <a:latin typeface="OPPOSans R" panose="00020600040101010101" pitchFamily="18" charset="-122"/>
                          <a:ea typeface="OPPOSans R" panose="00020600040101010101" pitchFamily="18" charset="-122"/>
                        </a:rPr>
                        <a:t> </a:t>
                      </a:r>
                      <a:r>
                        <a:rPr lang="en-US" altLang="zh-CN" sz="2000" dirty="0">
                          <a:solidFill>
                            <a:schemeClr val="tx1"/>
                          </a:solidFill>
                          <a:latin typeface="OPPOSans R" panose="00020600040101010101" pitchFamily="18" charset="-122"/>
                          <a:ea typeface="OPPOSans R" panose="00020600040101010101" pitchFamily="18" charset="-122"/>
                        </a:rPr>
                        <a:t> and IRB structure can be used to satisfy OCB/PSD requirement;</a:t>
                      </a:r>
                    </a:p>
                    <a:p>
                      <a:pPr marL="285750" indent="-285750" algn="l">
                        <a:lnSpc>
                          <a:spcPct val="150000"/>
                        </a:lnSpc>
                        <a:buFont typeface="Arial" panose="020B0604020202020204" pitchFamily="34" charset="0"/>
                        <a:buChar char="•"/>
                      </a:pPr>
                      <a:r>
                        <a:rPr lang="en-US" altLang="zh-CN" sz="2000" dirty="0">
                          <a:solidFill>
                            <a:schemeClr val="tx1"/>
                          </a:solidFill>
                          <a:latin typeface="OPPOSans R" panose="00020600040101010101" pitchFamily="18" charset="-122"/>
                          <a:ea typeface="OPPOSans R" panose="00020600040101010101" pitchFamily="18" charset="-122"/>
                        </a:rPr>
                        <a:t>Specification impact is </a:t>
                      </a:r>
                      <a:r>
                        <a:rPr lang="en-US" altLang="zh-CN" sz="2000" b="1" dirty="0">
                          <a:solidFill>
                            <a:srgbClr val="C00000"/>
                          </a:solidFill>
                          <a:latin typeface="OPPOSans R" panose="00020600040101010101" pitchFamily="18" charset="-122"/>
                          <a:ea typeface="OPPOSans R" panose="00020600040101010101" pitchFamily="18" charset="-122"/>
                        </a:rPr>
                        <a:t>LOW</a:t>
                      </a:r>
                      <a:r>
                        <a:rPr lang="en-US" altLang="zh-CN" sz="2000" dirty="0">
                          <a:solidFill>
                            <a:schemeClr val="tx1"/>
                          </a:solidFill>
                          <a:latin typeface="OPPOSans R" panose="00020600040101010101" pitchFamily="18" charset="-122"/>
                          <a:ea typeface="OPPOSans R" panose="00020600040101010101" pitchFamily="18" charset="-122"/>
                        </a:rPr>
                        <a:t>.</a:t>
                      </a:r>
                    </a:p>
                  </a:txBody>
                  <a:tcPr/>
                </a:tc>
                <a:extLst>
                  <a:ext uri="{0D108BD9-81ED-4DB2-BD59-A6C34878D82A}">
                    <a16:rowId xmlns:a16="http://schemas.microsoft.com/office/drawing/2014/main" val="4175565065"/>
                  </a:ext>
                </a:extLst>
              </a:tr>
              <a:tr h="2592798">
                <a:tc>
                  <a:txBody>
                    <a:bodyPr/>
                    <a:lstStyle/>
                    <a:p>
                      <a:pPr algn="l">
                        <a:lnSpc>
                          <a:spcPct val="150000"/>
                        </a:lnSpc>
                      </a:pPr>
                      <a:r>
                        <a:rPr lang="en-US" altLang="zh-CN" sz="2000" b="1" i="0" u="none" strike="noStrike" cap="none" spc="0" baseline="0" dirty="0">
                          <a:ln>
                            <a:noFill/>
                          </a:ln>
                          <a:solidFill>
                            <a:schemeClr val="lt1"/>
                          </a:solidFill>
                          <a:uFillTx/>
                          <a:latin typeface="+mn-lt"/>
                          <a:ea typeface="+mn-ea"/>
                          <a:cs typeface="+mn-cs"/>
                          <a:sym typeface="Helvetica Neue Light"/>
                        </a:rPr>
                        <a:t>SL BW1</a:t>
                      </a:r>
                    </a:p>
                  </a:txBody>
                  <a:tcPr anchor="ctr">
                    <a:solidFill>
                      <a:srgbClr val="046A38"/>
                    </a:solidFill>
                  </a:tcPr>
                </a:tc>
                <a:tc>
                  <a:txBody>
                    <a:bodyPr/>
                    <a:lstStyle/>
                    <a:p>
                      <a:pPr algn="l">
                        <a:lnSpc>
                          <a:spcPct val="150000"/>
                        </a:lnSpc>
                      </a:pPr>
                      <a:r>
                        <a:rPr lang="en-US" altLang="zh-CN" sz="2000" dirty="0">
                          <a:solidFill>
                            <a:srgbClr val="C00000"/>
                          </a:solidFill>
                          <a:latin typeface="OPPOSans R" panose="00020600040101010101" pitchFamily="18" charset="-122"/>
                          <a:ea typeface="OPPOSans R" panose="00020600040101010101" pitchFamily="18" charset="-122"/>
                        </a:rPr>
                        <a:t>Less</a:t>
                      </a:r>
                      <a:r>
                        <a:rPr lang="en-US" altLang="zh-CN" sz="2000" dirty="0">
                          <a:solidFill>
                            <a:schemeClr val="tx1"/>
                          </a:solidFill>
                          <a:latin typeface="OPPOSans R" panose="00020600040101010101" pitchFamily="18" charset="-122"/>
                          <a:ea typeface="OPPOSans R" panose="00020600040101010101" pitchFamily="18" charset="-122"/>
                        </a:rPr>
                        <a:t> than 20MHz for </a:t>
                      </a:r>
                      <a:r>
                        <a:rPr lang="en-US" altLang="zh-CN" sz="2000" dirty="0">
                          <a:solidFill>
                            <a:srgbClr val="C00000"/>
                          </a:solidFill>
                          <a:latin typeface="OPPOSans R" panose="00020600040101010101" pitchFamily="18" charset="-122"/>
                          <a:ea typeface="OPPOSans R" panose="00020600040101010101" pitchFamily="18" charset="-122"/>
                        </a:rPr>
                        <a:t>both</a:t>
                      </a:r>
                      <a:r>
                        <a:rPr lang="en-US" altLang="zh-CN" sz="2000" dirty="0">
                          <a:solidFill>
                            <a:schemeClr val="tx1"/>
                          </a:solidFill>
                          <a:latin typeface="OPPOSans R" panose="00020600040101010101" pitchFamily="18" charset="-122"/>
                          <a:ea typeface="OPPOSans R" panose="00020600040101010101" pitchFamily="18" charset="-122"/>
                        </a:rPr>
                        <a:t> BB and RF</a:t>
                      </a:r>
                      <a:endParaRPr lang="zh-CN" altLang="en-US" sz="2000" dirty="0">
                        <a:solidFill>
                          <a:schemeClr val="tx1"/>
                        </a:solidFill>
                        <a:latin typeface="OPPOSans R" panose="00020600040101010101" pitchFamily="18" charset="-122"/>
                        <a:ea typeface="OPPOSans R" panose="00020600040101010101" pitchFamily="18" charset="-122"/>
                      </a:endParaRPr>
                    </a:p>
                  </a:txBody>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2000" dirty="0">
                          <a:solidFill>
                            <a:srgbClr val="C00000"/>
                          </a:solidFill>
                          <a:effectLst/>
                          <a:latin typeface="OPPOSans M" panose="00020600040101010101" pitchFamily="18" charset="-122"/>
                          <a:ea typeface="OPPOSans M" panose="00020600040101010101" pitchFamily="18" charset="-122"/>
                          <a:cs typeface="Times New Roman" panose="02020603050405020304" pitchFamily="18" charset="0"/>
                        </a:rPr>
                        <a:t>42.0% </a:t>
                      </a:r>
                      <a:r>
                        <a:rPr lang="en-US" altLang="zh-CN" sz="2000" dirty="0">
                          <a:solidFill>
                            <a:schemeClr val="tx1"/>
                          </a:solidFill>
                          <a:latin typeface="OPPOSans R" panose="00020600040101010101" pitchFamily="18" charset="-122"/>
                          <a:ea typeface="OPPOSans R" panose="00020600040101010101" pitchFamily="18" charset="-122"/>
                        </a:rPr>
                        <a:t>if reduced to 5MHz</a:t>
                      </a:r>
                      <a:endParaRPr lang="zh-CN" altLang="en-US" sz="2000" dirty="0">
                        <a:solidFill>
                          <a:schemeClr val="tx1"/>
                        </a:solidFill>
                        <a:latin typeface="OPPOSans R" panose="00020600040101010101" pitchFamily="18" charset="-122"/>
                        <a:ea typeface="OPPOSans R" panose="00020600040101010101" pitchFamily="18" charset="-122"/>
                      </a:endParaRPr>
                    </a:p>
                  </a:txBody>
                  <a:tcPr/>
                </a:tc>
                <a:tc>
                  <a:txBody>
                    <a:bodyPr/>
                    <a:lstStyle/>
                    <a:p>
                      <a:pPr marL="285750" indent="-285750" algn="l">
                        <a:lnSpc>
                          <a:spcPct val="150000"/>
                        </a:lnSpc>
                        <a:buFont typeface="Arial" panose="020B0604020202020204" pitchFamily="34" charset="0"/>
                        <a:buChar char="•"/>
                      </a:pPr>
                      <a:r>
                        <a:rPr lang="en-US" altLang="zh-CN" sz="20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LBT cannot be performed, means to exempt from LBT restriction is needed.</a:t>
                      </a:r>
                    </a:p>
                    <a:p>
                      <a:pPr marL="285750" indent="-285750" algn="l">
                        <a:lnSpc>
                          <a:spcPct val="150000"/>
                        </a:lnSpc>
                        <a:buFont typeface="Arial" panose="020B0604020202020204" pitchFamily="34" charset="0"/>
                        <a:buChar char="•"/>
                      </a:pPr>
                      <a:r>
                        <a:rPr lang="en-US" altLang="zh-CN" sz="20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OCB cannot be satisfied, if OCB exemption cannot be used, the feature can only be applied when no OCB requirement.</a:t>
                      </a:r>
                    </a:p>
                    <a:p>
                      <a:pPr marL="285750" indent="-285750" algn="l">
                        <a:lnSpc>
                          <a:spcPct val="150000"/>
                        </a:lnSpc>
                        <a:buFont typeface="Arial" panose="020B0604020202020204" pitchFamily="34" charset="0"/>
                        <a:buChar char="•"/>
                      </a:pPr>
                      <a:r>
                        <a:rPr lang="en-US" altLang="zh-CN" sz="20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Cost for both RF and BB can be further reduced comparing to SL BW0.</a:t>
                      </a:r>
                    </a:p>
                    <a:p>
                      <a:pPr marL="285750" indent="-285750" algn="l">
                        <a:lnSpc>
                          <a:spcPct val="150000"/>
                        </a:lnSpc>
                        <a:buFont typeface="Arial" panose="020B0604020202020204" pitchFamily="34" charset="0"/>
                        <a:buChar char="•"/>
                      </a:pPr>
                      <a:r>
                        <a:rPr lang="en-US" altLang="zh-CN" sz="20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Specification impact is </a:t>
                      </a:r>
                      <a:r>
                        <a:rPr lang="en-US" altLang="zh-CN" sz="2000" b="1" i="0" u="none" strike="noStrike" cap="none" spc="0" baseline="0" dirty="0">
                          <a:ln>
                            <a:noFill/>
                          </a:ln>
                          <a:solidFill>
                            <a:srgbClr val="C00000"/>
                          </a:solidFill>
                          <a:uFillTx/>
                          <a:latin typeface="OPPOSans R" panose="00020600040101010101" pitchFamily="18" charset="-122"/>
                          <a:ea typeface="OPPOSans R" panose="00020600040101010101" pitchFamily="18" charset="-122"/>
                          <a:cs typeface="+mn-cs"/>
                          <a:sym typeface="Helvetica Neue Light"/>
                        </a:rPr>
                        <a:t>much larger </a:t>
                      </a:r>
                      <a:r>
                        <a:rPr lang="en-US" altLang="zh-CN" sz="2000" b="0" i="0" u="none" strike="noStrike" cap="none" spc="0" baseline="0" dirty="0">
                          <a:ln>
                            <a:noFill/>
                          </a:ln>
                          <a:solidFill>
                            <a:schemeClr val="tx1"/>
                          </a:solidFill>
                          <a:uFillTx/>
                          <a:latin typeface="OPPOSans R" panose="00020600040101010101" pitchFamily="18" charset="-122"/>
                          <a:ea typeface="OPPOSans R" panose="00020600040101010101" pitchFamily="18" charset="-122"/>
                          <a:cs typeface="+mn-cs"/>
                          <a:sym typeface="Helvetica Neue Light"/>
                        </a:rPr>
                        <a:t>than SL BW0.</a:t>
                      </a:r>
                    </a:p>
                  </a:txBody>
                  <a:tcPr/>
                </a:tc>
                <a:extLst>
                  <a:ext uri="{0D108BD9-81ED-4DB2-BD59-A6C34878D82A}">
                    <a16:rowId xmlns:a16="http://schemas.microsoft.com/office/drawing/2014/main" val="564328623"/>
                  </a:ext>
                </a:extLst>
              </a:tr>
              <a:tr h="3016110">
                <a:tc>
                  <a:txBody>
                    <a:bodyPr/>
                    <a:lstStyle/>
                    <a:p>
                      <a:pPr algn="l">
                        <a:lnSpc>
                          <a:spcPct val="150000"/>
                        </a:lnSpc>
                      </a:pPr>
                      <a:r>
                        <a:rPr lang="en-US" altLang="zh-CN" sz="2000" b="1" i="0" u="none" strike="noStrike" cap="none" spc="0" baseline="0" dirty="0">
                          <a:ln>
                            <a:noFill/>
                          </a:ln>
                          <a:solidFill>
                            <a:schemeClr val="lt1"/>
                          </a:solidFill>
                          <a:uFillTx/>
                          <a:latin typeface="+mn-lt"/>
                          <a:ea typeface="+mn-ea"/>
                          <a:cs typeface="+mn-cs"/>
                          <a:sym typeface="Helvetica Neue Light"/>
                        </a:rPr>
                        <a:t>SL  BW2</a:t>
                      </a:r>
                    </a:p>
                  </a:txBody>
                  <a:tcPr anchor="ctr">
                    <a:solidFill>
                      <a:srgbClr val="046A38"/>
                    </a:solidFill>
                  </a:tcPr>
                </a:tc>
                <a:tc>
                  <a:txBody>
                    <a:bodyPr/>
                    <a:lstStyle/>
                    <a:p>
                      <a:pPr algn="l">
                        <a:lnSpc>
                          <a:spcPct val="150000"/>
                        </a:lnSpc>
                      </a:pPr>
                      <a:r>
                        <a:rPr lang="en-US" altLang="zh-CN" sz="2000" dirty="0">
                          <a:solidFill>
                            <a:schemeClr val="tx1"/>
                          </a:solidFill>
                          <a:latin typeface="OPPOSans R" panose="00020600040101010101" pitchFamily="18" charset="-122"/>
                          <a:ea typeface="OPPOSans R" panose="00020600040101010101" pitchFamily="18" charset="-122"/>
                        </a:rPr>
                        <a:t>20MHz for </a:t>
                      </a:r>
                      <a:r>
                        <a:rPr lang="en-US" altLang="zh-CN" sz="2000" dirty="0">
                          <a:solidFill>
                            <a:srgbClr val="C00000"/>
                          </a:solidFill>
                          <a:latin typeface="OPPOSans R" panose="00020600040101010101" pitchFamily="18" charset="-122"/>
                          <a:ea typeface="OPPOSans R" panose="00020600040101010101" pitchFamily="18" charset="-122"/>
                        </a:rPr>
                        <a:t>RF</a:t>
                      </a:r>
                      <a:endParaRPr lang="en-US" altLang="zh-CN" sz="2000" dirty="0">
                        <a:solidFill>
                          <a:schemeClr val="tx1"/>
                        </a:solidFill>
                        <a:latin typeface="OPPOSans R" panose="00020600040101010101" pitchFamily="18" charset="-122"/>
                        <a:ea typeface="OPPOSans R" panose="00020600040101010101" pitchFamily="18" charset="-122"/>
                      </a:endParaRPr>
                    </a:p>
                    <a:p>
                      <a:pPr marL="0" marR="0" lvl="0" indent="0" algn="l" defTabSz="825500" eaLnBrk="1" fontAlgn="auto" latinLnBrk="0" hangingPunct="1">
                        <a:lnSpc>
                          <a:spcPct val="150000"/>
                        </a:lnSpc>
                        <a:spcBef>
                          <a:spcPts val="0"/>
                        </a:spcBef>
                        <a:spcAft>
                          <a:spcPts val="0"/>
                        </a:spcAft>
                        <a:buClrTx/>
                        <a:buSzTx/>
                        <a:buFontTx/>
                        <a:buNone/>
                        <a:tabLst/>
                        <a:defRPr/>
                      </a:pPr>
                      <a:r>
                        <a:rPr lang="en-US" altLang="zh-CN" sz="2000" dirty="0">
                          <a:solidFill>
                            <a:srgbClr val="C00000"/>
                          </a:solidFill>
                          <a:latin typeface="OPPOSans R" panose="00020600040101010101" pitchFamily="18" charset="-122"/>
                          <a:ea typeface="OPPOSans R" panose="00020600040101010101" pitchFamily="18" charset="-122"/>
                        </a:rPr>
                        <a:t>Less</a:t>
                      </a:r>
                      <a:r>
                        <a:rPr lang="en-US" altLang="zh-CN" sz="2000" dirty="0">
                          <a:solidFill>
                            <a:schemeClr val="tx1"/>
                          </a:solidFill>
                          <a:latin typeface="OPPOSans R" panose="00020600040101010101" pitchFamily="18" charset="-122"/>
                          <a:ea typeface="OPPOSans R" panose="00020600040101010101" pitchFamily="18" charset="-122"/>
                        </a:rPr>
                        <a:t> than 20MHz for </a:t>
                      </a:r>
                      <a:r>
                        <a:rPr lang="en-US" altLang="zh-CN" sz="2000" dirty="0">
                          <a:solidFill>
                            <a:srgbClr val="C00000"/>
                          </a:solidFill>
                          <a:latin typeface="OPPOSans R" panose="00020600040101010101" pitchFamily="18" charset="-122"/>
                          <a:ea typeface="OPPOSans R" panose="00020600040101010101" pitchFamily="18" charset="-122"/>
                        </a:rPr>
                        <a:t>BB</a:t>
                      </a:r>
                    </a:p>
                  </a:txBody>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2000" dirty="0">
                          <a:solidFill>
                            <a:srgbClr val="C00000"/>
                          </a:solidFill>
                          <a:effectLst/>
                          <a:latin typeface="OPPOSans M" panose="00020600040101010101" pitchFamily="18" charset="-122"/>
                          <a:ea typeface="OPPOSans M" panose="00020600040101010101" pitchFamily="18" charset="-122"/>
                          <a:cs typeface="Times New Roman" panose="02020603050405020304" pitchFamily="18" charset="0"/>
                        </a:rPr>
                        <a:t>39.4% </a:t>
                      </a:r>
                      <a:r>
                        <a:rPr lang="en-US" altLang="zh-CN" sz="2000" dirty="0">
                          <a:solidFill>
                            <a:schemeClr val="tx1"/>
                          </a:solidFill>
                          <a:latin typeface="OPPOSans R" panose="00020600040101010101" pitchFamily="18" charset="-122"/>
                          <a:ea typeface="OPPOSans R" panose="00020600040101010101" pitchFamily="18" charset="-122"/>
                        </a:rPr>
                        <a:t>if BB reduced to 5MHz</a:t>
                      </a:r>
                      <a:endParaRPr lang="zh-CN" altLang="en-US" sz="2000" dirty="0">
                        <a:solidFill>
                          <a:schemeClr val="tx1"/>
                        </a:solidFill>
                        <a:latin typeface="OPPOSans R" panose="00020600040101010101" pitchFamily="18" charset="-122"/>
                        <a:ea typeface="OPPOSans R" panose="00020600040101010101" pitchFamily="18" charset="-122"/>
                      </a:endParaRPr>
                    </a:p>
                  </a:txBody>
                  <a:tcPr/>
                </a:tc>
                <a:tc>
                  <a:txBody>
                    <a:bodyPr/>
                    <a:lstStyle/>
                    <a:p>
                      <a:pPr marL="285750" indent="-285750" algn="l">
                        <a:lnSpc>
                          <a:spcPct val="150000"/>
                        </a:lnSpc>
                        <a:buFont typeface="Arial" panose="020B0604020202020204" pitchFamily="34" charset="0"/>
                        <a:buChar char="•"/>
                      </a:pPr>
                      <a:r>
                        <a:rPr lang="en-US" altLang="zh-CN" sz="2000" dirty="0">
                          <a:solidFill>
                            <a:schemeClr val="tx1"/>
                          </a:solidFill>
                          <a:latin typeface="OPPOSans R" panose="00020600040101010101" pitchFamily="18" charset="-122"/>
                          <a:ea typeface="OPPOSans R" panose="00020600040101010101" pitchFamily="18" charset="-122"/>
                        </a:rPr>
                        <a:t>No cost reduction on RF compared to SL BW0;</a:t>
                      </a:r>
                    </a:p>
                    <a:p>
                      <a:pPr marL="285750" indent="-285750" algn="l">
                        <a:lnSpc>
                          <a:spcPct val="150000"/>
                        </a:lnSpc>
                        <a:buFont typeface="Arial" panose="020B0604020202020204" pitchFamily="34" charset="0"/>
                        <a:buChar char="•"/>
                      </a:pPr>
                      <a:r>
                        <a:rPr lang="en-US" altLang="zh-CN" sz="2000" dirty="0">
                          <a:solidFill>
                            <a:schemeClr val="tx1"/>
                          </a:solidFill>
                          <a:latin typeface="OPPOSans R" panose="00020600040101010101" pitchFamily="18" charset="-122"/>
                          <a:ea typeface="OPPOSans R" panose="00020600040101010101" pitchFamily="18" charset="-122"/>
                        </a:rPr>
                        <a:t>For BB, the cost of Rx processing, LDPC decoder, HARQ buffer and Tx processing can be reduced compared to SL BW0;</a:t>
                      </a:r>
                    </a:p>
                    <a:p>
                      <a:pPr marL="285750" marR="0" lvl="0" indent="-285750" algn="l" defTabSz="82550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altLang="zh-CN" sz="2000" dirty="0">
                          <a:solidFill>
                            <a:schemeClr val="tx1"/>
                          </a:solidFill>
                          <a:latin typeface="OPPOSans R" panose="00020600040101010101" pitchFamily="18" charset="-122"/>
                          <a:ea typeface="OPPOSans R" panose="00020600040101010101" pitchFamily="18" charset="-122"/>
                        </a:rPr>
                        <a:t>Specification impact is in the </a:t>
                      </a:r>
                      <a:r>
                        <a:rPr lang="en-US" altLang="zh-CN" sz="2000" b="1" dirty="0">
                          <a:solidFill>
                            <a:srgbClr val="C00000"/>
                          </a:solidFill>
                          <a:latin typeface="OPPOSans R" panose="00020600040101010101" pitchFamily="18" charset="-122"/>
                          <a:ea typeface="OPPOSans R" panose="00020600040101010101" pitchFamily="18" charset="-122"/>
                        </a:rPr>
                        <a:t>similar level </a:t>
                      </a:r>
                      <a:r>
                        <a:rPr lang="en-US" altLang="zh-CN" sz="2000" dirty="0">
                          <a:solidFill>
                            <a:schemeClr val="tx1"/>
                          </a:solidFill>
                          <a:latin typeface="OPPOSans R" panose="00020600040101010101" pitchFamily="18" charset="-122"/>
                          <a:ea typeface="OPPOSans R" panose="00020600040101010101" pitchFamily="18" charset="-122"/>
                        </a:rPr>
                        <a:t>as SL BW0.</a:t>
                      </a:r>
                    </a:p>
                    <a:p>
                      <a:pPr marL="687388" indent="-342900" algn="l">
                        <a:lnSpc>
                          <a:spcPct val="150000"/>
                        </a:lnSpc>
                        <a:buFont typeface="Wingdings" panose="05000000000000000000" pitchFamily="2" charset="2"/>
                        <a:buChar char="ü"/>
                      </a:pPr>
                      <a:r>
                        <a:rPr lang="en-US" altLang="zh-CN" sz="2000" kern="1200" dirty="0">
                          <a:solidFill>
                            <a:schemeClr val="tx1"/>
                          </a:solidFill>
                          <a:latin typeface="OPPOSans R" panose="00020600040101010101" pitchFamily="18" charset="-122"/>
                          <a:ea typeface="OPPOSans R" panose="00020600040101010101" pitchFamily="18" charset="-122"/>
                          <a:cs typeface="+mn-cs"/>
                        </a:rPr>
                        <a:t>LBT can be performed;</a:t>
                      </a:r>
                    </a:p>
                    <a:p>
                      <a:pPr marL="687388" marR="0" lvl="0" indent="-342900" algn="l" defTabSz="825500" eaLnBrk="1" fontAlgn="auto" latinLnBrk="0" hangingPunct="1">
                        <a:lnSpc>
                          <a:spcPct val="150000"/>
                        </a:lnSpc>
                        <a:spcBef>
                          <a:spcPts val="0"/>
                        </a:spcBef>
                        <a:spcAft>
                          <a:spcPts val="0"/>
                        </a:spcAft>
                        <a:buClrTx/>
                        <a:buSzTx/>
                        <a:buFont typeface="Wingdings" panose="05000000000000000000" pitchFamily="2" charset="2"/>
                        <a:buChar char="ü"/>
                        <a:tabLst/>
                        <a:defRPr/>
                      </a:pPr>
                      <a:r>
                        <a:rPr lang="en-US" altLang="zh-CN" sz="2000" dirty="0">
                          <a:solidFill>
                            <a:schemeClr val="tx1"/>
                          </a:solidFill>
                          <a:latin typeface="OPPOSans R" panose="00020600040101010101" pitchFamily="18" charset="-122"/>
                          <a:ea typeface="OPPOSans R" panose="00020600040101010101" pitchFamily="18" charset="-122"/>
                        </a:rPr>
                        <a:t>OCB requirement can be satisfied;</a:t>
                      </a:r>
                    </a:p>
                  </a:txBody>
                  <a:tcPr/>
                </a:tc>
                <a:extLst>
                  <a:ext uri="{0D108BD9-81ED-4DB2-BD59-A6C34878D82A}">
                    <a16:rowId xmlns:a16="http://schemas.microsoft.com/office/drawing/2014/main" val="3891348486"/>
                  </a:ext>
                </a:extLst>
              </a:tr>
            </a:tbl>
          </a:graphicData>
        </a:graphic>
      </p:graphicFrame>
    </p:spTree>
    <p:extLst>
      <p:ext uri="{BB962C8B-B14F-4D97-AF65-F5344CB8AC3E}">
        <p14:creationId xmlns:p14="http://schemas.microsoft.com/office/powerpoint/2010/main" val="31006963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E45E63-BF47-41CE-9F92-54DC4FF03DD2}"/>
              </a:ext>
            </a:extLst>
          </p:cNvPr>
          <p:cNvSpPr>
            <a:spLocks noGrp="1"/>
          </p:cNvSpPr>
          <p:nvPr>
            <p:ph type="title"/>
          </p:nvPr>
        </p:nvSpPr>
        <p:spPr/>
        <p:txBody>
          <a:bodyPr/>
          <a:lstStyle/>
          <a:p>
            <a:r>
              <a:rPr lang="en-US" altLang="zh-CN" dirty="0"/>
              <a:t>Evaluation on complexity reduction features</a:t>
            </a:r>
            <a:endParaRPr lang="zh-CN" altLang="en-US" dirty="0"/>
          </a:p>
        </p:txBody>
      </p:sp>
      <p:sp>
        <p:nvSpPr>
          <p:cNvPr id="3" name="文本占位符 2">
            <a:extLst>
              <a:ext uri="{FF2B5EF4-FFF2-40B4-BE49-F238E27FC236}">
                <a16:creationId xmlns:a16="http://schemas.microsoft.com/office/drawing/2014/main" id="{8106AF08-455C-4177-9D45-82E3637C81C4}"/>
              </a:ext>
            </a:extLst>
          </p:cNvPr>
          <p:cNvSpPr>
            <a:spLocks noGrp="1"/>
          </p:cNvSpPr>
          <p:nvPr>
            <p:ph type="body" sz="quarter" idx="10"/>
          </p:nvPr>
        </p:nvSpPr>
        <p:spPr>
          <a:xfrm>
            <a:off x="776506" y="2724913"/>
            <a:ext cx="22841774" cy="2162398"/>
          </a:xfrm>
        </p:spPr>
        <p:txBody>
          <a:bodyPr>
            <a:normAutofit fontScale="85000" lnSpcReduction="20000"/>
          </a:bodyPr>
          <a:lstStyle/>
          <a:p>
            <a:pPr lvl="1"/>
            <a:r>
              <a:rPr lang="en-US" altLang="zh-CN" dirty="0"/>
              <a:t>Estimated cost reduction compared to the reference device for individual or combination of complexity reduction features.</a:t>
            </a:r>
          </a:p>
          <a:p>
            <a:pPr marL="635000" lvl="1" indent="0">
              <a:buNone/>
            </a:pPr>
            <a:r>
              <a:rPr lang="en-US" altLang="zh-CN" sz="3200" dirty="0"/>
              <a:t>	</a:t>
            </a:r>
            <a:r>
              <a:rPr lang="en-US" altLang="zh-CN" sz="2800" dirty="0"/>
              <a:t>(Definition of the SL-U reference UE and detailed analysis on cost reduction are indicated in the appendix)</a:t>
            </a:r>
          </a:p>
          <a:p>
            <a:endParaRPr lang="zh-CN" altLang="en-US" dirty="0"/>
          </a:p>
        </p:txBody>
      </p:sp>
      <p:graphicFrame>
        <p:nvGraphicFramePr>
          <p:cNvPr id="4" name="图表 3">
            <a:extLst>
              <a:ext uri="{FF2B5EF4-FFF2-40B4-BE49-F238E27FC236}">
                <a16:creationId xmlns:a16="http://schemas.microsoft.com/office/drawing/2014/main" id="{F23C51D3-6707-439F-9178-664BC6000321}"/>
              </a:ext>
            </a:extLst>
          </p:cNvPr>
          <p:cNvGraphicFramePr>
            <a:graphicFrameLocks/>
          </p:cNvGraphicFramePr>
          <p:nvPr>
            <p:extLst>
              <p:ext uri="{D42A27DB-BD31-4B8C-83A1-F6EECF244321}">
                <p14:modId xmlns:p14="http://schemas.microsoft.com/office/powerpoint/2010/main" val="2156347458"/>
              </p:ext>
            </p:extLst>
          </p:nvPr>
        </p:nvGraphicFramePr>
        <p:xfrm>
          <a:off x="2543329" y="4899860"/>
          <a:ext cx="19366992" cy="799185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91292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70079B-7C7B-43C6-AB13-D971D437CBA5}"/>
              </a:ext>
            </a:extLst>
          </p:cNvPr>
          <p:cNvSpPr>
            <a:spLocks noGrp="1"/>
          </p:cNvSpPr>
          <p:nvPr>
            <p:ph type="title"/>
          </p:nvPr>
        </p:nvSpPr>
        <p:spPr/>
        <p:txBody>
          <a:bodyPr/>
          <a:lstStyle/>
          <a:p>
            <a:r>
              <a:rPr lang="en-US" altLang="zh-CN" dirty="0"/>
              <a:t>Background for power saving</a:t>
            </a:r>
            <a:endParaRPr lang="zh-CN" altLang="en-US" dirty="0"/>
          </a:p>
        </p:txBody>
      </p:sp>
      <p:sp>
        <p:nvSpPr>
          <p:cNvPr id="3" name="文本占位符 2">
            <a:extLst>
              <a:ext uri="{FF2B5EF4-FFF2-40B4-BE49-F238E27FC236}">
                <a16:creationId xmlns:a16="http://schemas.microsoft.com/office/drawing/2014/main" id="{89524315-3A37-4EE2-B845-6E9FB11D4F1F}"/>
              </a:ext>
            </a:extLst>
          </p:cNvPr>
          <p:cNvSpPr>
            <a:spLocks noGrp="1"/>
          </p:cNvSpPr>
          <p:nvPr>
            <p:ph type="body" sz="quarter" idx="10"/>
          </p:nvPr>
        </p:nvSpPr>
        <p:spPr/>
        <p:txBody>
          <a:bodyPr>
            <a:normAutofit/>
          </a:bodyPr>
          <a:lstStyle/>
          <a:p>
            <a:pPr lvl="1"/>
            <a:r>
              <a:rPr lang="en-US" altLang="zh-CN" dirty="0"/>
              <a:t>Power saving supported already in Rel-17:</a:t>
            </a:r>
          </a:p>
          <a:p>
            <a:pPr lvl="2"/>
            <a:r>
              <a:rPr lang="en-US" altLang="zh-CN" dirty="0"/>
              <a:t>DRX;</a:t>
            </a:r>
          </a:p>
          <a:p>
            <a:pPr lvl="2"/>
            <a:r>
              <a:rPr lang="en-US" altLang="zh-CN" dirty="0"/>
              <a:t>Partial sensing;</a:t>
            </a:r>
          </a:p>
          <a:p>
            <a:pPr lvl="2"/>
            <a:r>
              <a:rPr lang="en-US" altLang="zh-CN" dirty="0"/>
              <a:t>Random resource selection;</a:t>
            </a:r>
          </a:p>
          <a:p>
            <a:pPr lvl="2"/>
            <a:r>
              <a:rPr lang="en-US" altLang="zh-CN" dirty="0"/>
              <a:t>IUC scheme 1 (preferred resource set for UE w/o sensing result)</a:t>
            </a:r>
          </a:p>
          <a:p>
            <a:pPr lvl="1"/>
            <a:r>
              <a:rPr lang="en-US" altLang="zh-CN" dirty="0"/>
              <a:t>No power saving scheme so far for the followings:</a:t>
            </a:r>
          </a:p>
          <a:p>
            <a:pPr lvl="2"/>
            <a:r>
              <a:rPr lang="en-US" altLang="zh-CN" dirty="0"/>
              <a:t>For reception: no power saving scheme for a UE without DRX configuration.</a:t>
            </a:r>
          </a:p>
          <a:p>
            <a:pPr lvl="2"/>
            <a:r>
              <a:rPr lang="en-US" altLang="zh-CN" dirty="0"/>
              <a:t>For transmission: no power saving scheme for channel access. </a:t>
            </a:r>
          </a:p>
          <a:p>
            <a:pPr lvl="3"/>
            <a:r>
              <a:rPr lang="en-US" altLang="zh-CN" dirty="0"/>
              <a:t>Back-off counter for Type 1 LBT could be up to 1000 when CAPC=3 or 4, considerable power may be consumed in particular under congested channel.</a:t>
            </a:r>
          </a:p>
          <a:p>
            <a:pPr lvl="1"/>
            <a:endParaRPr lang="zh-CN" altLang="en-US" dirty="0"/>
          </a:p>
        </p:txBody>
      </p:sp>
    </p:spTree>
    <p:extLst>
      <p:ext uri="{BB962C8B-B14F-4D97-AF65-F5344CB8AC3E}">
        <p14:creationId xmlns:p14="http://schemas.microsoft.com/office/powerpoint/2010/main" val="13289003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A1741D-0D41-47FB-8826-6425DF4BEA6C}"/>
              </a:ext>
            </a:extLst>
          </p:cNvPr>
          <p:cNvSpPr>
            <a:spLocks noGrp="1"/>
          </p:cNvSpPr>
          <p:nvPr>
            <p:ph type="title"/>
          </p:nvPr>
        </p:nvSpPr>
        <p:spPr/>
        <p:txBody>
          <a:bodyPr/>
          <a:lstStyle/>
          <a:p>
            <a:r>
              <a:rPr lang="en-US" altLang="zh-CN" dirty="0"/>
              <a:t>Options for power saving</a:t>
            </a:r>
            <a:endParaRPr lang="zh-CN" altLang="en-US" dirty="0"/>
          </a:p>
        </p:txBody>
      </p:sp>
      <p:sp>
        <p:nvSpPr>
          <p:cNvPr id="3" name="文本占位符 2">
            <a:extLst>
              <a:ext uri="{FF2B5EF4-FFF2-40B4-BE49-F238E27FC236}">
                <a16:creationId xmlns:a16="http://schemas.microsoft.com/office/drawing/2014/main" id="{EC2BDF9E-3097-45BE-83C2-0EF9F4D6C2E7}"/>
              </a:ext>
            </a:extLst>
          </p:cNvPr>
          <p:cNvSpPr>
            <a:spLocks noGrp="1"/>
          </p:cNvSpPr>
          <p:nvPr>
            <p:ph type="body" sz="quarter" idx="10"/>
          </p:nvPr>
        </p:nvSpPr>
        <p:spPr>
          <a:xfrm>
            <a:off x="776506" y="2724912"/>
            <a:ext cx="22841774" cy="3376343"/>
          </a:xfrm>
        </p:spPr>
        <p:txBody>
          <a:bodyPr>
            <a:normAutofit fontScale="77500" lnSpcReduction="20000"/>
          </a:bodyPr>
          <a:lstStyle/>
          <a:p>
            <a:pPr lvl="1"/>
            <a:r>
              <a:rPr lang="en-US" altLang="zh-CN" dirty="0"/>
              <a:t>Limited bandwidth operation</a:t>
            </a:r>
          </a:p>
          <a:p>
            <a:pPr lvl="2"/>
            <a:r>
              <a:rPr lang="en-US" altLang="zh-CN" dirty="0"/>
              <a:t>Transmitting/receiving on bandwidth smaller than SL BWP or resource pool;</a:t>
            </a:r>
          </a:p>
          <a:p>
            <a:pPr lvl="1"/>
            <a:r>
              <a:rPr lang="en-US" altLang="zh-CN" dirty="0"/>
              <a:t>DRX enhancement, e.g., extended SL DRX, WUS + SL DRX.</a:t>
            </a:r>
          </a:p>
          <a:p>
            <a:pPr lvl="1"/>
            <a:r>
              <a:rPr lang="en-US" altLang="zh-CN" dirty="0"/>
              <a:t>Power saving for channel access</a:t>
            </a:r>
          </a:p>
          <a:p>
            <a:pPr lvl="2"/>
            <a:r>
              <a:rPr lang="en-US" altLang="zh-CN" dirty="0"/>
              <a:t>E.g. COT sharing enhancement, LBT exemption with low transmission power</a:t>
            </a:r>
            <a:endParaRPr lang="zh-CN" altLang="en-US" dirty="0"/>
          </a:p>
        </p:txBody>
      </p:sp>
      <p:sp>
        <p:nvSpPr>
          <p:cNvPr id="4" name="文本占位符 2">
            <a:extLst>
              <a:ext uri="{FF2B5EF4-FFF2-40B4-BE49-F238E27FC236}">
                <a16:creationId xmlns:a16="http://schemas.microsoft.com/office/drawing/2014/main" id="{EB0CDFF5-214F-4643-953F-ED74EBB62C4A}"/>
              </a:ext>
            </a:extLst>
          </p:cNvPr>
          <p:cNvSpPr txBox="1">
            <a:spLocks/>
          </p:cNvSpPr>
          <p:nvPr/>
        </p:nvSpPr>
        <p:spPr>
          <a:xfrm>
            <a:off x="776506" y="6227379"/>
            <a:ext cx="12434997" cy="6448097"/>
          </a:xfrm>
          <a:prstGeom prst="rect">
            <a:avLst/>
          </a:prstGeom>
        </p:spPr>
        <p:txBody>
          <a:bodyPr vert="horz" lIns="91440" tIns="45720" rIns="91440" bIns="45720" rtlCol="0">
            <a:normAutofit fontScale="70000" lnSpcReduction="20000"/>
          </a:bodyPr>
          <a:lstStyle>
            <a:lvl1pPr marL="0" marR="0" indent="0" algn="l" defTabSz="825500" eaLnBrk="1" latinLnBrk="0" hangingPunct="1">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1270000" marR="0" indent="-635000" algn="l" defTabSz="825500" eaLnBrk="1" latinLnBrk="0" hangingPunct="1">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1905000" marR="0" indent="-635000" algn="l" defTabSz="825500" eaLnBrk="1" latinLnBrk="0" hangingPunct="1">
              <a:lnSpc>
                <a:spcPct val="150000"/>
              </a:lnSpc>
              <a:spcBef>
                <a:spcPts val="0"/>
              </a:spcBef>
              <a:spcAft>
                <a:spcPts val="0"/>
              </a:spcAft>
              <a:buClrTx/>
              <a:buSzPct val="80000"/>
              <a:buFont typeface="Wingdings" panose="05000000000000000000" pitchFamily="2" charset="2"/>
              <a:buChar char="ü"/>
              <a:defRPr sz="4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2540000" marR="0" indent="-635000" algn="l" defTabSz="825500" eaLnBrk="1" latinLnBrk="0" hangingPunct="1">
              <a:lnSpc>
                <a:spcPct val="150000"/>
              </a:lnSpc>
              <a:spcBef>
                <a:spcPts val="0"/>
              </a:spcBef>
              <a:spcAft>
                <a:spcPts val="0"/>
              </a:spcAft>
              <a:buClrTx/>
              <a:buSzPct val="80000"/>
              <a:buFont typeface="Wingdings" panose="05000000000000000000" pitchFamily="2" charset="2"/>
              <a:buChar char="u"/>
              <a:defRPr sz="36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3111500" marR="0" indent="-571500" algn="l" defTabSz="825500" eaLnBrk="1" latinLnBrk="0" hangingPunct="1">
              <a:lnSpc>
                <a:spcPct val="150000"/>
              </a:lnSpc>
              <a:spcBef>
                <a:spcPts val="0"/>
              </a:spcBef>
              <a:spcAft>
                <a:spcPts val="0"/>
              </a:spcAft>
              <a:buClrTx/>
              <a:buSzPct val="80000"/>
              <a:buFont typeface="Wingdings" panose="05000000000000000000" pitchFamily="2" charset="2"/>
              <a:buChar char="p"/>
              <a:defRPr sz="36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3810000" marR="0" indent="-635000" algn="l" defTabSz="825500" eaLnBrk="1" latinLnBrk="0" hangingPunct="1">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4445000" marR="0" indent="-635000" algn="l" defTabSz="825500" eaLnBrk="1" latinLnBrk="0" hangingPunct="1">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5080000" marR="0" indent="-635000" algn="l" defTabSz="825500" eaLnBrk="1" latinLnBrk="0" hangingPunct="1">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5715000" marR="0" indent="-635000" algn="l" defTabSz="825500" eaLnBrk="1" latinLnBrk="0" hangingPunct="1">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a:lstStyle>
          <a:p>
            <a:pPr lvl="1"/>
            <a:r>
              <a:rPr lang="en-US" altLang="zh-CN" dirty="0"/>
              <a:t>Reduced 1st/2nd stage SCI monitoring</a:t>
            </a:r>
          </a:p>
          <a:p>
            <a:pPr lvl="2"/>
            <a:r>
              <a:rPr lang="en-US" altLang="zh-CN" dirty="0"/>
              <a:t>1st/2nd stage SCI monitoring account for </a:t>
            </a:r>
            <a:r>
              <a:rPr lang="en-US" altLang="zh-CN" dirty="0">
                <a:solidFill>
                  <a:srgbClr val="FF0000"/>
                </a:solidFill>
              </a:rPr>
              <a:t>70%</a:t>
            </a:r>
            <a:r>
              <a:rPr lang="en-US" altLang="zh-CN" dirty="0"/>
              <a:t> of power consumption to receive 1 slot; </a:t>
            </a:r>
          </a:p>
          <a:p>
            <a:pPr lvl="2"/>
            <a:r>
              <a:rPr lang="en-US" altLang="zh-CN" dirty="0"/>
              <a:t>Unnecessary 1st/2nd SCI monitoring may cost up to </a:t>
            </a:r>
            <a:r>
              <a:rPr lang="en-US" altLang="zh-CN" dirty="0">
                <a:solidFill>
                  <a:srgbClr val="FF0000"/>
                </a:solidFill>
              </a:rPr>
              <a:t>97.5% </a:t>
            </a:r>
            <a:r>
              <a:rPr lang="en-US" altLang="zh-CN" dirty="0"/>
              <a:t>power of a UE in unicast ftp traffic, e.g. {50s, transmitting in 250 slots, receiving interested transmissions from peer UE in 250 slots</a:t>
            </a:r>
            <a:r>
              <a:rPr lang="zh-CN" altLang="en-US" dirty="0"/>
              <a:t>，</a:t>
            </a:r>
            <a:r>
              <a:rPr lang="en-US" altLang="zh-CN" dirty="0"/>
              <a:t>monitoring 1st/2nd stage SCI in all the other slots, 20MHz</a:t>
            </a:r>
            <a:r>
              <a:rPr lang="zh-CN" altLang="en-US" dirty="0"/>
              <a:t>，</a:t>
            </a:r>
            <a:r>
              <a:rPr lang="en-US" altLang="zh-CN" dirty="0"/>
              <a:t>30kHz SCS}</a:t>
            </a:r>
          </a:p>
          <a:p>
            <a:pPr lvl="2"/>
            <a:r>
              <a:rPr lang="en-US" altLang="zh-CN" dirty="0"/>
              <a:t>Power-efficient manner is necessary for a UE to filter interested receptions.</a:t>
            </a:r>
            <a:endParaRPr lang="zh-CN" altLang="en-US" dirty="0"/>
          </a:p>
        </p:txBody>
      </p:sp>
      <p:pic>
        <p:nvPicPr>
          <p:cNvPr id="5" name="图片 4">
            <a:extLst>
              <a:ext uri="{FF2B5EF4-FFF2-40B4-BE49-F238E27FC236}">
                <a16:creationId xmlns:a16="http://schemas.microsoft.com/office/drawing/2014/main" id="{91F95E99-54C7-44F5-9949-F48F964A5801}"/>
              </a:ext>
            </a:extLst>
          </p:cNvPr>
          <p:cNvPicPr>
            <a:picLocks noChangeAspect="1"/>
          </p:cNvPicPr>
          <p:nvPr/>
        </p:nvPicPr>
        <p:blipFill>
          <a:blip r:embed="rId2"/>
          <a:stretch>
            <a:fillRect/>
          </a:stretch>
        </p:blipFill>
        <p:spPr>
          <a:xfrm>
            <a:off x="13707110" y="6649939"/>
            <a:ext cx="8733735" cy="5249533"/>
          </a:xfrm>
          <a:prstGeom prst="rect">
            <a:avLst/>
          </a:prstGeom>
          <a:ln>
            <a:solidFill>
              <a:srgbClr val="00B050"/>
            </a:solidFill>
          </a:ln>
        </p:spPr>
      </p:pic>
    </p:spTree>
    <p:extLst>
      <p:ext uri="{BB962C8B-B14F-4D97-AF65-F5344CB8AC3E}">
        <p14:creationId xmlns:p14="http://schemas.microsoft.com/office/powerpoint/2010/main" val="2019988935"/>
      </p:ext>
    </p:extLst>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OPPO PPT template</Template>
  <TotalTime>250</TotalTime>
  <Words>2485</Words>
  <Application>Microsoft Office PowerPoint</Application>
  <PresentationFormat>自定义</PresentationFormat>
  <Paragraphs>472</Paragraphs>
  <Slides>18</Slides>
  <Notes>3</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18</vt:i4>
      </vt:variant>
    </vt:vector>
  </HeadingPairs>
  <TitlesOfParts>
    <vt:vector size="33" baseType="lpstr">
      <vt:lpstr>Helvetica Neue</vt:lpstr>
      <vt:lpstr>Helvetica Neue Light</vt:lpstr>
      <vt:lpstr>Helvetica Neue Medium</vt:lpstr>
      <vt:lpstr>OPPOSans B</vt:lpstr>
      <vt:lpstr>OPPOSans M</vt:lpstr>
      <vt:lpstr>OPPOSans R</vt:lpstr>
      <vt:lpstr>等线</vt:lpstr>
      <vt:lpstr>Arial</vt:lpstr>
      <vt:lpstr>Cambria Math</vt:lpstr>
      <vt:lpstr>Helvetica</vt:lpstr>
      <vt:lpstr>OPPO Sans Bold Italic</vt:lpstr>
      <vt:lpstr>Times New Roman</vt:lpstr>
      <vt:lpstr>Wingdings</vt:lpstr>
      <vt:lpstr>White 白底</vt:lpstr>
      <vt:lpstr>Black 黑底</vt:lpstr>
      <vt:lpstr>Background and motivation for further SL enhancement in Rel-19</vt:lpstr>
      <vt:lpstr>Outline</vt:lpstr>
      <vt:lpstr>Motivation for SL-U RedCap</vt:lpstr>
      <vt:lpstr>Background Complexity reduction in Rel-17/18 Uu (FR1)</vt:lpstr>
      <vt:lpstr>Options for complexity reduction in SL-U</vt:lpstr>
      <vt:lpstr>BW reduction options</vt:lpstr>
      <vt:lpstr>Evaluation on complexity reduction features</vt:lpstr>
      <vt:lpstr>Background for power saving</vt:lpstr>
      <vt:lpstr>Options for power saving</vt:lpstr>
      <vt:lpstr>Scope for SL-U RedCap</vt:lpstr>
      <vt:lpstr>FR 2-1</vt:lpstr>
      <vt:lpstr>FR 2-2</vt:lpstr>
      <vt:lpstr>SL carrier aggregation (CA)</vt:lpstr>
      <vt:lpstr>Appendix</vt:lpstr>
      <vt:lpstr>Capability of reference SL-U UE for evaluation</vt:lpstr>
      <vt:lpstr>Detailed cost reduction of each Opt.</vt:lpstr>
      <vt:lpstr>Potential Rel-19 SL CA features</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OPPO(Zhongda)</dc:creator>
  <cp:lastModifiedBy>OPPO(Zonda)</cp:lastModifiedBy>
  <cp:revision>376</cp:revision>
  <dcterms:created xsi:type="dcterms:W3CDTF">2022-11-29T06:05:00Z</dcterms:created>
  <dcterms:modified xsi:type="dcterms:W3CDTF">2023-05-31T11:14:53Z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y fmtid="{D5CDD505-2E9C-101B-9397-08002B2CF9AE}" pid="3" name="ICV">
    <vt:lpwstr/>
  </property>
</Properties>
</file>