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4"/>
  </p:notesMasterIdLst>
  <p:sldIdLst>
    <p:sldId id="256" r:id="rId3"/>
    <p:sldId id="431" r:id="rId4"/>
    <p:sldId id="448" r:id="rId5"/>
    <p:sldId id="433" r:id="rId6"/>
    <p:sldId id="432" r:id="rId7"/>
    <p:sldId id="449" r:id="rId8"/>
    <p:sldId id="451" r:id="rId9"/>
    <p:sldId id="452" r:id="rId10"/>
    <p:sldId id="453" r:id="rId11"/>
    <p:sldId id="450" r:id="rId12"/>
    <p:sldId id="269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31"/>
            <p14:sldId id="448"/>
            <p14:sldId id="433"/>
            <p14:sldId id="432"/>
            <p14:sldId id="449"/>
            <p14:sldId id="451"/>
            <p14:sldId id="452"/>
            <p14:sldId id="453"/>
            <p14:sldId id="45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2DC84D"/>
    <a:srgbClr val="FFFFFF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706" autoAdjust="0"/>
  </p:normalViewPr>
  <p:slideViewPr>
    <p:cSldViewPr snapToGrid="0" snapToObjects="1">
      <p:cViewPr varScale="1">
        <p:scale>
          <a:sx n="61" d="100"/>
          <a:sy n="61" d="100"/>
        </p:scale>
        <p:origin x="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 hasCustomPrompt="1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r>
              <a:rPr kumimoji="1" lang="zh-CN" altLang="en-US"/>
              <a:t>单击图标添加表格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2023/5/31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56202" y="5321740"/>
            <a:ext cx="20288465" cy="3318932"/>
          </a:xfrm>
        </p:spPr>
        <p:txBody>
          <a:bodyPr/>
          <a:lstStyle/>
          <a:p>
            <a:pPr algn="ctr"/>
            <a:r>
              <a:rPr kumimoji="1" lang="en-US" altLang="zh-CN" sz="6000" dirty="0"/>
              <a:t>Views on positioning enhancement in Rel-19</a:t>
            </a:r>
            <a:endParaRPr kumimoji="1" lang="zh-CN" altLang="en-US" sz="6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A3DC-AAD5-447F-88A3-6E2A16DFD770}"/>
              </a:ext>
            </a:extLst>
          </p:cNvPr>
          <p:cNvSpPr txBox="1"/>
          <p:nvPr/>
        </p:nvSpPr>
        <p:spPr>
          <a:xfrm>
            <a:off x="1355833" y="1126489"/>
            <a:ext cx="6842235" cy="13952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3GPP RAN-Release 19 workshop</a:t>
            </a:r>
            <a:r>
              <a:rPr kumimoji="1" lang="sv-SE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	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Taipei, June 15 - June 16, 2023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DA98D-A7E8-494F-ADDA-211479C2928D}"/>
              </a:ext>
            </a:extLst>
          </p:cNvPr>
          <p:cNvSpPr txBox="1"/>
          <p:nvPr/>
        </p:nvSpPr>
        <p:spPr>
          <a:xfrm>
            <a:off x="16742978" y="1557375"/>
            <a:ext cx="6842235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RWS-2300316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FC61505-7B16-4D93-8016-BE43F205E86B}"/>
              </a:ext>
            </a:extLst>
          </p:cNvPr>
          <p:cNvSpPr/>
          <p:nvPr/>
        </p:nvSpPr>
        <p:spPr>
          <a:xfrm>
            <a:off x="1129865" y="8918260"/>
            <a:ext cx="53826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Agenda Item: 	RWS, 5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Source: 	OPPO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Document for: Discussion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DC9E4C-6C7B-4C66-A7E2-506D716A5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Further enhancement for carrier phase positioning (CPP)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7FEDEF9-3E78-48F1-AF34-6676F9EB44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pPr lvl="1"/>
            <a:r>
              <a:rPr lang="en-US" altLang="zh-CN" dirty="0"/>
              <a:t>Motivation:</a:t>
            </a:r>
          </a:p>
          <a:p>
            <a:pPr lvl="2"/>
            <a:r>
              <a:rPr lang="en-US" altLang="zh-CN" dirty="0"/>
              <a:t>Rel-18 introduces carrier phase positioning (CPP) based on the existing DL RPS and UL SRS</a:t>
            </a:r>
          </a:p>
          <a:p>
            <a:pPr lvl="2"/>
            <a:r>
              <a:rPr lang="en-US" altLang="zh-CN" dirty="0"/>
              <a:t>Rel-18 CPP mechanism only supports carrier phase (CP) measurement for single carrier</a:t>
            </a:r>
          </a:p>
          <a:p>
            <a:pPr lvl="2"/>
            <a:r>
              <a:rPr lang="en-US" altLang="zh-CN" dirty="0"/>
              <a:t>The issue of integer ambiguity of carrier phase measurement is not well resolved in Rel-18</a:t>
            </a:r>
          </a:p>
          <a:p>
            <a:pPr lvl="2"/>
            <a:r>
              <a:rPr lang="en-US" altLang="zh-CN" dirty="0"/>
              <a:t>R18 CPP only works well for the LOS-heavy scenarios, but cannot suppress the multipath effect efficiently</a:t>
            </a:r>
          </a:p>
          <a:p>
            <a:pPr lvl="1"/>
            <a:r>
              <a:rPr lang="en-US" altLang="zh-CN" dirty="0"/>
              <a:t>Scope:</a:t>
            </a:r>
          </a:p>
          <a:p>
            <a:pPr lvl="2"/>
            <a:r>
              <a:rPr lang="en-US" altLang="zh-CN" dirty="0"/>
              <a:t>Support advanced CPP based on the carrier phase measurement on multiple DL/UL carriers/sub-bands </a:t>
            </a:r>
          </a:p>
          <a:p>
            <a:pPr lvl="2"/>
            <a:r>
              <a:rPr lang="en-US" altLang="zh-CN" dirty="0"/>
              <a:t>Multi-frequency based CPP measurement is also one candidate to resolve the issue of integer ambiguity</a:t>
            </a:r>
          </a:p>
          <a:p>
            <a:pPr lvl="2"/>
            <a:r>
              <a:rPr lang="en-US" altLang="zh-CN" dirty="0"/>
              <a:t>Enhance mechanism to facilitate CPP to mitigate multipath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7156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25C2CE-FF59-4955-9713-F3C319D21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ED310B-EAAC-4486-ABF9-850BC5D9FD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en-US" altLang="zh-CN" dirty="0"/>
              <a:t>Ambient IoT positioning </a:t>
            </a:r>
          </a:p>
          <a:p>
            <a:pPr lvl="1"/>
            <a:r>
              <a:rPr lang="en-US" altLang="zh-CN" dirty="0"/>
              <a:t>SL positioning</a:t>
            </a:r>
          </a:p>
          <a:p>
            <a:pPr lvl="2"/>
            <a:r>
              <a:rPr lang="en-US" altLang="zh-CN" dirty="0"/>
              <a:t>SL-U positioning</a:t>
            </a:r>
          </a:p>
          <a:p>
            <a:pPr lvl="2"/>
            <a:r>
              <a:rPr lang="en-US" altLang="zh-CN" dirty="0"/>
              <a:t>SL positioning in FR2</a:t>
            </a:r>
          </a:p>
          <a:p>
            <a:pPr lvl="2"/>
            <a:r>
              <a:rPr lang="en-US" altLang="zh-CN" dirty="0"/>
              <a:t>SL CPP</a:t>
            </a:r>
          </a:p>
          <a:p>
            <a:pPr lvl="1"/>
            <a:r>
              <a:rPr lang="en-US" altLang="zh-CN" dirty="0"/>
              <a:t>Further enhancement for carrier phase positioning (CPP)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738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Ambient IoT Positioning based on</a:t>
            </a:r>
            <a:r>
              <a:rPr lang="zh-CN" altLang="en-US" dirty="0"/>
              <a:t> </a:t>
            </a:r>
            <a:r>
              <a:rPr lang="en-US" altLang="zh-CN" dirty="0"/>
              <a:t>phase</a:t>
            </a:r>
            <a:r>
              <a:rPr lang="zh-CN" altLang="en-US" dirty="0"/>
              <a:t> </a:t>
            </a:r>
            <a:r>
              <a:rPr lang="en-US" altLang="zh-CN" dirty="0"/>
              <a:t>difference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65721" y="2680138"/>
            <a:ext cx="15725010" cy="6120962"/>
          </a:xfrm>
          <a:solidFill>
            <a:schemeClr val="bg1">
              <a:alpha val="37000"/>
            </a:schemeClr>
          </a:solidFill>
        </p:spPr>
        <p:txBody>
          <a:bodyPr>
            <a:normAutofit fontScale="85000" lnSpcReduction="20000"/>
          </a:bodyPr>
          <a:lstStyle/>
          <a:p>
            <a:pPr lvl="1"/>
            <a:r>
              <a:rPr lang="en-US" altLang="zh-CN" sz="3200" dirty="0"/>
              <a:t>Motivation:</a:t>
            </a:r>
          </a:p>
          <a:p>
            <a:pPr lvl="2"/>
            <a:r>
              <a:rPr lang="en-US" altLang="zh-CN" sz="2800" dirty="0"/>
              <a:t>There is urgent need for in Rel-19 ambient IoT positioning based on the discussion in SA1</a:t>
            </a:r>
          </a:p>
          <a:p>
            <a:pPr lvl="3"/>
            <a:r>
              <a:rPr lang="en-US" altLang="zh-CN" sz="2400" dirty="0"/>
              <a:t>Use cases agreed including manufacturing, logistics and warehousing, finding items in smart home etc. </a:t>
            </a:r>
          </a:p>
          <a:p>
            <a:pPr lvl="3"/>
            <a:r>
              <a:rPr lang="en-US" altLang="zh-CN" sz="2400" dirty="0"/>
              <a:t>Positioning accuracy of 1-3 meters for the targeted use cases should be achieved  by Ambient IoT devices with ultra-low complexity and power consumption</a:t>
            </a:r>
          </a:p>
          <a:p>
            <a:pPr lvl="2"/>
            <a:r>
              <a:rPr lang="en-US" altLang="zh-CN" sz="2800" dirty="0"/>
              <a:t>Positioning based phase difference will be the most promising method suitable for  ambient IoT device, due to its ultra-low device complexity(e.g. narrow bandwidth, poor timing stability etc.)</a:t>
            </a:r>
          </a:p>
          <a:p>
            <a:pPr lvl="3"/>
            <a:r>
              <a:rPr lang="en-US" altLang="zh-CN" sz="2400" dirty="0"/>
              <a:t>Difficult to acquire accurate RSRP measurement due to low device complexity</a:t>
            </a:r>
          </a:p>
          <a:p>
            <a:pPr lvl="3"/>
            <a:r>
              <a:rPr lang="en-US" altLang="zh-CN" sz="2400" dirty="0"/>
              <a:t>Measurement of TOA/TDOA is not possible due to very narrow operation bandwidth</a:t>
            </a:r>
          </a:p>
          <a:p>
            <a:pPr lvl="3"/>
            <a:r>
              <a:rPr lang="en-US" altLang="zh-CN" sz="2400" dirty="0"/>
              <a:t>On the other hand, there is method to measure the phase difference of different carriers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852097" y="7225277"/>
            <a:ext cx="3924300" cy="37959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RSRP based ambient positioning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45249" y="12173277"/>
            <a:ext cx="4978400" cy="37959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Phase difference based ambient positioning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9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351" y="9356176"/>
            <a:ext cx="6658827" cy="3359371"/>
          </a:xfrm>
          <a:prstGeom prst="rect">
            <a:avLst/>
          </a:prstGeom>
        </p:spPr>
      </p:pic>
      <p:sp>
        <p:nvSpPr>
          <p:cNvPr id="12" name="文本占位符 2"/>
          <p:cNvSpPr txBox="1"/>
          <p:nvPr/>
        </p:nvSpPr>
        <p:spPr>
          <a:xfrm>
            <a:off x="8670299" y="10020300"/>
            <a:ext cx="7951421" cy="2714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marR="0" indent="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1pPr>
            <a:lvl2pPr marL="127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2pPr>
            <a:lvl3pPr marL="1905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3pPr>
            <a:lvl4pPr marL="2540000" marR="0" indent="-6350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4pPr>
            <a:lvl5pPr marL="3111500" marR="0" indent="-571500" algn="l" defTabSz="82550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5pPr>
            <a:lvl6pPr marL="381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6pPr>
            <a:lvl7pPr marL="444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7pPr>
            <a:lvl8pPr marL="5080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8pPr>
            <a:lvl9pPr marL="5715000" marR="0" indent="-635000" algn="l" defTabSz="8255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OPPOSans M" panose="00020600040101010101" charset="-122"/>
              </a:defRPr>
            </a:lvl9pPr>
          </a:lstStyle>
          <a:p>
            <a:pPr marL="635000" lvl="1" indent="0">
              <a:buNone/>
            </a:pPr>
            <a:r>
              <a:rPr lang="en-US" altLang="zh-CN" sz="3200" b="1" dirty="0">
                <a:solidFill>
                  <a:schemeClr val="tx1"/>
                </a:solidFill>
              </a:rPr>
              <a:t>Example: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</a:rPr>
              <a:t>The central carrier is the incoming signal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</a:rPr>
              <a:t>2 carriers on both sides are backscattered by device with frequency shifting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</a:rPr>
              <a:t>Measuring phase difference derive distance in accuracy of meter level</a:t>
            </a:r>
            <a:endParaRPr lang="en-US" altLang="zh-CN" sz="2400" dirty="0">
              <a:solidFill>
                <a:schemeClr val="tx1"/>
              </a:solidFill>
            </a:endParaRPr>
          </a:p>
        </p:txBody>
      </p:sp>
      <p:sp>
        <p:nvSpPr>
          <p:cNvPr id="19" name="箭头: 右 18"/>
          <p:cNvSpPr/>
          <p:nvPr/>
        </p:nvSpPr>
        <p:spPr>
          <a:xfrm>
            <a:off x="9874202" y="9572532"/>
            <a:ext cx="4222720" cy="291830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6636" y="2824705"/>
            <a:ext cx="5147013" cy="4175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76636" y="7810498"/>
            <a:ext cx="5324338" cy="42621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7C4E43-9CC0-4893-8366-D652CC2FC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Ambient IoT Positioning (2/2)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C4E5E6-4D32-42F2-B8B2-4B31E389A5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en-US" altLang="zh-CN" dirty="0"/>
              <a:t>Potential scope:</a:t>
            </a:r>
          </a:p>
          <a:p>
            <a:pPr lvl="2"/>
            <a:r>
              <a:rPr lang="en-US" altLang="zh-CN" dirty="0"/>
              <a:t>Study the deployment scenario(e.g. positioning by </a:t>
            </a:r>
            <a:r>
              <a:rPr lang="en-US" altLang="zh-CN" dirty="0" err="1"/>
              <a:t>gNB</a:t>
            </a:r>
            <a:r>
              <a:rPr lang="en-US" altLang="zh-CN" dirty="0"/>
              <a:t> or UE) for the typical ambient IoT positioning use cases</a:t>
            </a:r>
          </a:p>
          <a:p>
            <a:pPr lvl="2"/>
            <a:r>
              <a:rPr lang="en-US" altLang="zh-CN" dirty="0"/>
              <a:t>Study the possible operation mode (e.g. to position a target ambient IoT device or to position a target UE assisted by ambient IoT devices)</a:t>
            </a:r>
          </a:p>
          <a:p>
            <a:pPr lvl="2"/>
            <a:r>
              <a:rPr lang="en-US" altLang="zh-CN" dirty="0"/>
              <a:t>Study possible positioning methods suitable for ambient IoT, including phase difference of 2 carriers</a:t>
            </a:r>
          </a:p>
          <a:p>
            <a:pPr lvl="2"/>
            <a:endParaRPr lang="en-US" altLang="zh-CN" dirty="0"/>
          </a:p>
          <a:p>
            <a:pPr lvl="1"/>
            <a:r>
              <a:rPr lang="en-US" altLang="zh-CN" dirty="0"/>
              <a:t>Please refer to our companion contribution </a:t>
            </a:r>
            <a:r>
              <a:rPr lang="en-US" altLang="zh-CN" dirty="0">
                <a:highlight>
                  <a:srgbClr val="FFFF00"/>
                </a:highlight>
              </a:rPr>
              <a:t>RWS-230317</a:t>
            </a:r>
            <a:r>
              <a:rPr lang="en-US" altLang="zh-CN" dirty="0"/>
              <a:t> for more details.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1973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2FDE87A2-4384-4B64-9BE7-A886A6D33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 for SL-U positioning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E6C6E29-7CB6-4D3E-8B6F-D108215EA5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795385" cy="9351474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There is a strong need to use unlicensed spectrum for SL positioning</a:t>
            </a:r>
          </a:p>
          <a:p>
            <a:pPr lvl="1"/>
            <a:r>
              <a:rPr lang="en-US" altLang="zh-CN" dirty="0"/>
              <a:t>Use cases and corresponding requirements were studied in Rel-18, horizontal and vertical accuracy requirements of most SL positioning use cases identified by RAN1 are in meter-level, and Set B accuracy requirements of V2X and </a:t>
            </a:r>
            <a:r>
              <a:rPr lang="en-US" altLang="zh-CN" dirty="0" err="1"/>
              <a:t>IIoT</a:t>
            </a:r>
            <a:r>
              <a:rPr lang="en-US" altLang="zh-CN" dirty="0"/>
              <a:t> are in sub-meter level.</a:t>
            </a:r>
          </a:p>
          <a:p>
            <a:pPr lvl="1"/>
            <a:r>
              <a:rPr lang="en-US" altLang="zh-CN" dirty="0"/>
              <a:t>RAN1 also evaluated the performance of SL positioning in Rel-18, to satisfy the requirements RAN1 recommended that SL PRS bandwidth </a:t>
            </a:r>
            <a:r>
              <a:rPr lang="en-US" altLang="zh-CN" dirty="0">
                <a:solidFill>
                  <a:srgbClr val="FF0000"/>
                </a:solidFill>
              </a:rPr>
              <a:t>of up to 100MHz </a:t>
            </a:r>
            <a:r>
              <a:rPr lang="en-US" altLang="zh-CN" dirty="0"/>
              <a:t>are supported on in FR1.</a:t>
            </a:r>
          </a:p>
          <a:p>
            <a:pPr lvl="1"/>
            <a:r>
              <a:rPr lang="en-US" altLang="zh-CN" dirty="0"/>
              <a:t>In Rel-18, only ITS and licensed spectrum in FR1 are supported for SL positioning, however, available spectrum for SL on ITS and licensed band </a:t>
            </a:r>
            <a:r>
              <a:rPr lang="en-US" altLang="zh-CN" dirty="0">
                <a:solidFill>
                  <a:srgbClr val="FF0000"/>
                </a:solidFill>
              </a:rPr>
              <a:t>are less than 40MHz so far.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1875CC9-19D4-4E33-93B9-F962323942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68136" y="2726080"/>
            <a:ext cx="11050144" cy="648098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The basis to use unlicensed spectrum for SL positioning will be ready in Rel-19</a:t>
            </a:r>
          </a:p>
          <a:p>
            <a:pPr lvl="1"/>
            <a:r>
              <a:rPr lang="en-US" altLang="zh-CN" dirty="0"/>
              <a:t>SL positioning will be specified in Rel-18, positioning methods, SL PRS, resource allocation, signaling and procedures, etc., could mostly be reused for SL-U positioning.</a:t>
            </a:r>
          </a:p>
          <a:p>
            <a:pPr lvl="1"/>
            <a:r>
              <a:rPr lang="en-US" altLang="zh-CN" dirty="0"/>
              <a:t>The solutions specified in SL-U could be mostly reused for SL PRS transmission on unlicensed spectrum.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8901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4677D-1BA0-498C-A0E1-A8D565637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 results on SL-U positioning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FE00145-11CF-4ED1-A0EF-E0247C237E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3"/>
            <a:ext cx="22841774" cy="307679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Our evaluation show that under same bandwidth the accuracy loss in unlicensed carrier is marginal comparing to licensed carrier, SL-U positioning can achieve better performance thanks to more available spectrum in unlicensed band for SL operation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7902A4-92DB-4A77-8925-68118C6450F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" t="2120" r="5296" b="2120"/>
          <a:stretch/>
        </p:blipFill>
        <p:spPr bwMode="auto">
          <a:xfrm>
            <a:off x="2459421" y="5391807"/>
            <a:ext cx="7967261" cy="6274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FC0D8E7-76D3-4667-B539-2769E645BEF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" t="2120" r="6615"/>
          <a:stretch/>
        </p:blipFill>
        <p:spPr bwMode="auto">
          <a:xfrm>
            <a:off x="12021561" y="5391807"/>
            <a:ext cx="8757392" cy="6274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7731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C01E41-91CF-4A83-A480-3BA8810ED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SL-U positioning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CFDEA3-BFF2-4E9F-AF89-20621A3D0B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572225" cy="9383005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US" altLang="zh-CN" dirty="0"/>
              <a:t>Specify channel access mechanism to support  SL PRS and associated channel(s) on unlicensed spectrum </a:t>
            </a:r>
          </a:p>
          <a:p>
            <a:pPr lvl="2"/>
            <a:r>
              <a:rPr lang="en-US" altLang="zh-CN" dirty="0"/>
              <a:t>e.g., LBT, COT sharing, </a:t>
            </a:r>
            <a:r>
              <a:rPr lang="en-US" altLang="zh-CN" dirty="0" err="1"/>
              <a:t>SCSt</a:t>
            </a:r>
            <a:r>
              <a:rPr lang="en-US" altLang="zh-CN" dirty="0"/>
              <a:t>, etc.</a:t>
            </a:r>
          </a:p>
          <a:p>
            <a:pPr lvl="2"/>
            <a:r>
              <a:rPr lang="en-US" altLang="zh-CN" dirty="0"/>
              <a:t>Channel access mechanism for Rel-18 SL-U should be the baseline.</a:t>
            </a:r>
          </a:p>
          <a:p>
            <a:pPr lvl="1"/>
            <a:r>
              <a:rPr lang="en-US" altLang="zh-CN" dirty="0"/>
              <a:t>Specify physical structure of SL PRS and associated channel(s), including the multiplexing scheme.</a:t>
            </a:r>
          </a:p>
          <a:p>
            <a:pPr lvl="2"/>
            <a:r>
              <a:rPr lang="en-US" altLang="zh-CN" dirty="0"/>
              <a:t>Physical structure of SL PRS and associated channel(s) on ITS/licensed band are used as the baseline.</a:t>
            </a:r>
          </a:p>
          <a:p>
            <a:pPr lvl="2"/>
            <a:r>
              <a:rPr lang="en-US" altLang="zh-CN" dirty="0"/>
              <a:t>IRB structure may not be necessary since PRS demands large bandwidth, i.e., naturally OCB/PSD requirement can be met.</a:t>
            </a:r>
          </a:p>
          <a:p>
            <a:pPr lvl="1"/>
            <a:r>
              <a:rPr lang="en-US" altLang="zh-CN" dirty="0"/>
              <a:t>Support both shared resource pool with Rel-18 SL-U and dedicated resource pool for SL-U positioning.</a:t>
            </a:r>
          </a:p>
          <a:p>
            <a:pPr lvl="2"/>
            <a:r>
              <a:rPr lang="en-US" altLang="zh-CN" dirty="0"/>
              <a:t>Backward compatibility with Rel-18 UE should be ensured in the shared resource pool.</a:t>
            </a:r>
          </a:p>
          <a:p>
            <a:pPr lvl="1"/>
            <a:r>
              <a:rPr lang="en-US" altLang="zh-CN" dirty="0"/>
              <a:t>Study to simplify the signaling procedure for SL-U positioning  to reduce the possibility of signaling </a:t>
            </a:r>
            <a:r>
              <a:rPr lang="en-US" altLang="zh-CN"/>
              <a:t>collision 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49672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761500-53C5-4E01-BB89-149CA0921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SL positioning in FR2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9C607A-BDCD-4DD5-ADFC-5486EB2F02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3"/>
            <a:ext cx="22572225" cy="8783916"/>
          </a:xfrm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/>
              <a:t>Motivation:</a:t>
            </a:r>
          </a:p>
          <a:p>
            <a:pPr lvl="2"/>
            <a:r>
              <a:rPr lang="en-US" altLang="zh-CN" dirty="0"/>
              <a:t>SL PRS transmission in FR2 is allowed but beam management for SL PRS is not supported in Rel-18.</a:t>
            </a:r>
          </a:p>
          <a:p>
            <a:pPr lvl="2"/>
            <a:r>
              <a:rPr lang="en-US" altLang="zh-CN" dirty="0"/>
              <a:t>SL spectrum in FR1 is extremely limited,  the larger bandwidth in FR2 is desirable to satisfy the accuracy requirements of the use cases.</a:t>
            </a:r>
          </a:p>
          <a:p>
            <a:pPr lvl="2"/>
            <a:r>
              <a:rPr lang="en-US" altLang="zh-CN" dirty="0"/>
              <a:t>Enhanced SL operation on FR2 licensed spectrum being studied in Rel-18 is supposed to go into normative phase in Rel-19, beam management specified in this item can be used as baseline for beam management of SL PRS and associated channels.</a:t>
            </a:r>
          </a:p>
          <a:p>
            <a:pPr lvl="1"/>
            <a:r>
              <a:rPr lang="en-US" altLang="zh-CN" dirty="0"/>
              <a:t>Scope:</a:t>
            </a:r>
          </a:p>
          <a:p>
            <a:pPr lvl="2"/>
            <a:r>
              <a:rPr lang="en-US" altLang="zh-CN" dirty="0"/>
              <a:t>Study and specify beam management for SL PRS and associated SL channel(s).</a:t>
            </a:r>
          </a:p>
          <a:p>
            <a:pPr lvl="2"/>
            <a:r>
              <a:rPr lang="en-US" altLang="zh-CN" dirty="0"/>
              <a:t>Focus on ITS and licensed spectrum only.</a:t>
            </a:r>
          </a:p>
          <a:p>
            <a:pPr lvl="2"/>
            <a:r>
              <a:rPr lang="en-US" altLang="zh-CN" dirty="0"/>
              <a:t>The work can start after sufficient progress is achieved in enhanced SL operation on FR2 licensed spectrum.</a:t>
            </a:r>
          </a:p>
          <a:p>
            <a:pPr lvl="2"/>
            <a:r>
              <a:rPr lang="en-US" altLang="zh-CN" dirty="0"/>
              <a:t>Strive to reuse beam management for SL communication.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59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8371E9-0343-464E-A9DE-2B6DDD751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SL CPP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803E6CE-34C8-4CD9-851E-1BC6882A5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682584" cy="9067695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US" altLang="zh-CN" dirty="0"/>
              <a:t>Motivation:</a:t>
            </a:r>
          </a:p>
          <a:p>
            <a:pPr lvl="2"/>
            <a:r>
              <a:rPr lang="en-US" altLang="zh-CN" dirty="0"/>
              <a:t>CPP (Carrier Phase Positioning) is supported in Rel-18, based on the study in Rel-18, it is feasible to use existing DL PRS and SRS signals to obtain the carrier phase measurements for achieving a horizontal accuracy of up to a few centimeters at least at 50% under certain conditions.</a:t>
            </a:r>
          </a:p>
          <a:p>
            <a:pPr lvl="2"/>
            <a:r>
              <a:rPr lang="en-US" altLang="zh-CN" dirty="0"/>
              <a:t>CPP is helpful to SL positioning in FR1 licensed spectrum as this method does not reply on PRS bandwidth to achieve high accuracy.</a:t>
            </a:r>
          </a:p>
          <a:p>
            <a:pPr lvl="1"/>
            <a:r>
              <a:rPr lang="en-US" altLang="zh-CN" dirty="0"/>
              <a:t>Scope:</a:t>
            </a:r>
          </a:p>
          <a:p>
            <a:pPr lvl="2"/>
            <a:r>
              <a:rPr lang="en-US" altLang="zh-CN" dirty="0"/>
              <a:t>Specify physical layer measurements and signaling to support SL carrier phase positioning.</a:t>
            </a:r>
          </a:p>
          <a:p>
            <a:pPr lvl="2"/>
            <a:r>
              <a:rPr lang="en-US" altLang="zh-CN" dirty="0"/>
              <a:t>Use Rel-18 CPP in </a:t>
            </a:r>
            <a:r>
              <a:rPr lang="en-US" altLang="zh-CN" dirty="0" err="1"/>
              <a:t>Uu</a:t>
            </a:r>
            <a:r>
              <a:rPr lang="en-US" altLang="zh-CN" dirty="0"/>
              <a:t> positioning as baseline.</a:t>
            </a:r>
          </a:p>
          <a:p>
            <a:pPr lvl="2"/>
            <a:r>
              <a:rPr lang="en-US" altLang="zh-CN" dirty="0"/>
              <a:t>Focus on ITS and licensed spectrum on FR1.</a:t>
            </a:r>
          </a:p>
          <a:p>
            <a:pPr lvl="2"/>
            <a:r>
              <a:rPr lang="en-US" altLang="zh-CN" dirty="0"/>
              <a:t>SL signal(s) defined in Rel-18 is used for SL carrier phase measurement.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883896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OPPO PPT template</Template>
  <TotalTime>251</TotalTime>
  <Words>1100</Words>
  <Application>Microsoft Office PowerPoint</Application>
  <PresentationFormat>自定义</PresentationFormat>
  <Paragraphs>85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Wingdings</vt:lpstr>
      <vt:lpstr>White 白底</vt:lpstr>
      <vt:lpstr>Black 黑底</vt:lpstr>
      <vt:lpstr>Views on positioning enhancement in Rel-19</vt:lpstr>
      <vt:lpstr>Outline</vt:lpstr>
      <vt:lpstr>Ambient IoT Positioning based on phase difference</vt:lpstr>
      <vt:lpstr>Ambient IoT Positioning (2/2)</vt:lpstr>
      <vt:lpstr>Motivation for SL-U positioning</vt:lpstr>
      <vt:lpstr>Evaluation results on SL-U positioning</vt:lpstr>
      <vt:lpstr>SL-U positioning</vt:lpstr>
      <vt:lpstr>SL positioning in FR2</vt:lpstr>
      <vt:lpstr>SL CPP</vt:lpstr>
      <vt:lpstr>Further enhancement for carrier phase positioning (CPP)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OPPO(Zhongda)</dc:creator>
  <cp:lastModifiedBy>OPPO(Zonda)</cp:lastModifiedBy>
  <cp:revision>374</cp:revision>
  <dcterms:created xsi:type="dcterms:W3CDTF">2022-11-29T06:05:00Z</dcterms:created>
  <dcterms:modified xsi:type="dcterms:W3CDTF">2023-05-31T10:55:46Z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