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1"/>
  </p:notesMasterIdLst>
  <p:sldIdLst>
    <p:sldId id="256" r:id="rId3"/>
    <p:sldId id="431" r:id="rId4"/>
    <p:sldId id="433" r:id="rId5"/>
    <p:sldId id="432" r:id="rId6"/>
    <p:sldId id="434" r:id="rId7"/>
    <p:sldId id="436" r:id="rId8"/>
    <p:sldId id="438" r:id="rId9"/>
    <p:sldId id="269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31"/>
            <p14:sldId id="433"/>
            <p14:sldId id="432"/>
            <p14:sldId id="434"/>
            <p14:sldId id="436"/>
            <p14:sldId id="43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2DC84D"/>
    <a:srgbClr val="FFFFFF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706" autoAdjust="0"/>
  </p:normalViewPr>
  <p:slideViewPr>
    <p:cSldViewPr snapToGrid="0" snapToObjects="1">
      <p:cViewPr varScale="1">
        <p:scale>
          <a:sx n="61" d="100"/>
          <a:sy n="61" d="100"/>
        </p:scale>
        <p:origin x="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 hasCustomPrompt="1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r>
              <a:rPr kumimoji="1" lang="zh-CN" altLang="en-US"/>
              <a:t>单击图标添加表格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2023/5/31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82782" y="5198534"/>
            <a:ext cx="20288465" cy="3318932"/>
          </a:xfrm>
        </p:spPr>
        <p:txBody>
          <a:bodyPr/>
          <a:lstStyle/>
          <a:p>
            <a:pPr algn="ctr"/>
            <a:r>
              <a:rPr kumimoji="1" lang="en-US" altLang="zh-CN" sz="6000" dirty="0"/>
              <a:t>Views on Rel-19 MIMO Enhancement</a:t>
            </a:r>
            <a:endParaRPr kumimoji="1" lang="zh-CN" altLang="en-US" sz="6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A3DC-AAD5-447F-88A3-6E2A16DFD770}"/>
              </a:ext>
            </a:extLst>
          </p:cNvPr>
          <p:cNvSpPr txBox="1"/>
          <p:nvPr/>
        </p:nvSpPr>
        <p:spPr>
          <a:xfrm>
            <a:off x="1355833" y="1126489"/>
            <a:ext cx="6842235" cy="13952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3GPP RAN-Release 19 workshop</a:t>
            </a:r>
            <a:r>
              <a:rPr kumimoji="1" lang="sv-SE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	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Taipei, June 15 - June 16, 2023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DA98D-A7E8-494F-ADDA-211479C2928D}"/>
              </a:ext>
            </a:extLst>
          </p:cNvPr>
          <p:cNvSpPr txBox="1"/>
          <p:nvPr/>
        </p:nvSpPr>
        <p:spPr>
          <a:xfrm>
            <a:off x="16742978" y="1557375"/>
            <a:ext cx="6842235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defRPr/>
            </a:pPr>
            <a:r>
              <a:rPr kumimoji="1" lang="en-US" altLang="en-US" sz="2800" b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RWS-2300315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BDF9C1-E896-47C6-B465-34598499AB15}"/>
              </a:ext>
            </a:extLst>
          </p:cNvPr>
          <p:cNvSpPr/>
          <p:nvPr/>
        </p:nvSpPr>
        <p:spPr>
          <a:xfrm>
            <a:off x="1129865" y="8918260"/>
            <a:ext cx="53826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Agenda Item: 	RWS, 5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Source: 	OPPO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Document for: 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5C2CE-FF59-4955-9713-F3C319D21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 on Rel-19 MIMO enhancement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ED310B-EAAC-4486-ABF9-850BC5D9FD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en-US" altLang="zh-CN" dirty="0"/>
              <a:t>Support 3Tx UL MIMO</a:t>
            </a:r>
          </a:p>
          <a:p>
            <a:pPr lvl="1"/>
            <a:r>
              <a:rPr lang="en-US" altLang="zh-CN" dirty="0"/>
              <a:t>Further enhance multi-TA for multiple TRP transmission</a:t>
            </a:r>
          </a:p>
          <a:p>
            <a:pPr lvl="1"/>
            <a:r>
              <a:rPr lang="en-US" altLang="zh-CN" dirty="0"/>
              <a:t>Enhance uplink multi-panel transmission</a:t>
            </a:r>
          </a:p>
          <a:p>
            <a:pPr lvl="1"/>
            <a:r>
              <a:rPr lang="en-US" altLang="zh-CN" dirty="0"/>
              <a:t>Enhance multi-beam operation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738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5C46FC-7EFD-4FDD-BAEC-F3D96B413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Support 3Tx UL MIMO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7DC0C1-924E-40F8-ABD4-C9B61C803F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3"/>
            <a:ext cx="10897668" cy="8405542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/>
              <a:t>Motivations</a:t>
            </a:r>
          </a:p>
          <a:p>
            <a:pPr lvl="2"/>
            <a:r>
              <a:rPr lang="en-US" altLang="zh-CN" dirty="0"/>
              <a:t>Boosting the UL throughput is demanding for some UL-heavy services and attracting interests from many companies [RP-211652]</a:t>
            </a:r>
          </a:p>
          <a:p>
            <a:pPr lvl="2"/>
            <a:r>
              <a:rPr lang="en-US" altLang="zh-CN" dirty="0"/>
              <a:t>Throughput of commercial handheld UEs (e.g., smartphone) is restricted by 2 Tx chains </a:t>
            </a:r>
          </a:p>
          <a:p>
            <a:pPr lvl="2"/>
            <a:r>
              <a:rPr lang="en-US" altLang="zh-CN" dirty="0"/>
              <a:t>Thanks to the evolution of hardware, it is possible for an advanced smartphone to support 3 Tx chains in one band</a:t>
            </a:r>
          </a:p>
          <a:p>
            <a:pPr lvl="2"/>
            <a:r>
              <a:rPr lang="en-US" altLang="zh-CN" dirty="0"/>
              <a:t>4 Tx chains is not likely in the near future due to limited form factor</a:t>
            </a:r>
          </a:p>
          <a:p>
            <a:pPr lvl="1"/>
            <a:endParaRPr lang="zh-CN" altLang="en-US" dirty="0"/>
          </a:p>
        </p:txBody>
      </p:sp>
      <p:pic>
        <p:nvPicPr>
          <p:cNvPr id="4" name="Picture 46">
            <a:extLst>
              <a:ext uri="{FF2B5EF4-FFF2-40B4-BE49-F238E27FC236}">
                <a16:creationId xmlns:a16="http://schemas.microsoft.com/office/drawing/2014/main" id="{CD946438-3E1E-4A0C-8FFD-84D51D603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9827" y="6028955"/>
            <a:ext cx="11399281" cy="3000745"/>
          </a:xfrm>
          <a:prstGeom prst="rect">
            <a:avLst/>
          </a:prstGeom>
        </p:spPr>
      </p:pic>
      <p:sp>
        <p:nvSpPr>
          <p:cNvPr id="5" name="矩形 3">
            <a:extLst>
              <a:ext uri="{FF2B5EF4-FFF2-40B4-BE49-F238E27FC236}">
                <a16:creationId xmlns:a16="http://schemas.microsoft.com/office/drawing/2014/main" id="{7C557034-B12F-410B-A89A-B57DA4EB871B}"/>
              </a:ext>
            </a:extLst>
          </p:cNvPr>
          <p:cNvSpPr/>
          <p:nvPr/>
        </p:nvSpPr>
        <p:spPr>
          <a:xfrm>
            <a:off x="14614041" y="5062899"/>
            <a:ext cx="6346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kern="1200" dirty="0">
                <a:solidFill>
                  <a:srgbClr val="0070C0"/>
                </a:solidFill>
                <a:latin typeface="Calibri" panose="020F0502020204030204"/>
                <a:ea typeface="宋体" panose="02010600030101010101" pitchFamily="2" charset="-122"/>
              </a:rPr>
              <a:t>Smart phone: RF chains for one band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38630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FDE87A2-4384-4B64-9BE7-A886A6D33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Support 3Tx UL MIMO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6C6E29-7CB6-4D3E-8B6F-D108215EA5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75559" y="2867529"/>
            <a:ext cx="10054405" cy="4353805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Benefit:</a:t>
            </a:r>
          </a:p>
          <a:p>
            <a:pPr lvl="1"/>
            <a:r>
              <a:rPr lang="en-US" altLang="zh-CN" dirty="0"/>
              <a:t>It can provide better user experience for UL-heavy services</a:t>
            </a:r>
          </a:p>
          <a:p>
            <a:pPr lvl="1"/>
            <a:r>
              <a:rPr lang="en-US" altLang="zh-CN" dirty="0"/>
              <a:t>Significant gain in UL throughput is observed:</a:t>
            </a:r>
          </a:p>
          <a:p>
            <a:pPr lvl="2"/>
            <a:r>
              <a:rPr lang="en-US" altLang="zh-CN" dirty="0"/>
              <a:t>50% throughput improvement for cell-center UEs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1875CC9-19D4-4E33-93B9-F962323942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75559" y="7832753"/>
            <a:ext cx="9913492" cy="389543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Proposals:</a:t>
            </a:r>
          </a:p>
          <a:p>
            <a:pPr lvl="1"/>
            <a:r>
              <a:rPr lang="en-US" altLang="zh-CN" dirty="0"/>
              <a:t>Specify signaling/mechanism to enable 3 Tx UL MIMO transmission, including </a:t>
            </a:r>
          </a:p>
          <a:p>
            <a:pPr lvl="2"/>
            <a:r>
              <a:rPr lang="en-US" altLang="zh-CN" dirty="0"/>
              <a:t>3-port codebook</a:t>
            </a:r>
          </a:p>
          <a:p>
            <a:pPr lvl="2"/>
            <a:r>
              <a:rPr lang="en-US" altLang="zh-CN" dirty="0"/>
              <a:t>3-port SRS resource</a:t>
            </a:r>
          </a:p>
          <a:p>
            <a:pPr lvl="2"/>
            <a:r>
              <a:rPr lang="en-US" altLang="zh-CN" dirty="0"/>
              <a:t>Corresponding UE capability</a:t>
            </a:r>
          </a:p>
          <a:p>
            <a:pPr lvl="2"/>
            <a:r>
              <a:rPr lang="en-US" altLang="zh-CN" dirty="0"/>
              <a:t>RAN4 requirements</a:t>
            </a:r>
          </a:p>
          <a:p>
            <a:endParaRPr lang="zh-CN" altLang="en-US" dirty="0"/>
          </a:p>
        </p:txBody>
      </p:sp>
      <p:pic>
        <p:nvPicPr>
          <p:cNvPr id="7" name="图片 112">
            <a:extLst>
              <a:ext uri="{FF2B5EF4-FFF2-40B4-BE49-F238E27FC236}">
                <a16:creationId xmlns:a16="http://schemas.microsoft.com/office/drawing/2014/main" id="{1811520A-862A-4AED-810D-3610DFC62F7C}"/>
              </a:ext>
            </a:extLst>
          </p:cNvPr>
          <p:cNvPicPr/>
          <p:nvPr/>
        </p:nvPicPr>
        <p:blipFill rotWithShape="1">
          <a:blip r:embed="rId2"/>
          <a:srcRect l="6161" t="2268" r="5349" b="3517"/>
          <a:stretch>
            <a:fillRect/>
          </a:stretch>
        </p:blipFill>
        <p:spPr bwMode="auto">
          <a:xfrm>
            <a:off x="12192000" y="7786811"/>
            <a:ext cx="5115387" cy="4353804"/>
          </a:xfrm>
          <a:prstGeom prst="rect">
            <a:avLst/>
          </a:prstGeom>
          <a:ln>
            <a:noFill/>
          </a:ln>
        </p:spPr>
      </p:pic>
      <p:pic>
        <p:nvPicPr>
          <p:cNvPr id="8" name="图片 114">
            <a:extLst>
              <a:ext uri="{FF2B5EF4-FFF2-40B4-BE49-F238E27FC236}">
                <a16:creationId xmlns:a16="http://schemas.microsoft.com/office/drawing/2014/main" id="{F47626CD-BFED-45FC-9E31-559D9E8F1CB2}"/>
              </a:ext>
            </a:extLst>
          </p:cNvPr>
          <p:cNvPicPr/>
          <p:nvPr/>
        </p:nvPicPr>
        <p:blipFill rotWithShape="1">
          <a:blip r:embed="rId3"/>
          <a:srcRect l="6321" t="2396" r="6523" b="3646"/>
          <a:stretch>
            <a:fillRect/>
          </a:stretch>
        </p:blipFill>
        <p:spPr bwMode="auto">
          <a:xfrm>
            <a:off x="12021730" y="2869324"/>
            <a:ext cx="5364600" cy="4135636"/>
          </a:xfrm>
          <a:prstGeom prst="rect">
            <a:avLst/>
          </a:prstGeom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EEACF2C-84AB-483C-8EA0-2E688AD39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78096" y="3060983"/>
            <a:ext cx="5241645" cy="87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01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C1B8DD-EB13-4A51-B219-712D501AE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Further enhance multi-TA for multiple TRP transmission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B72B37-F83A-4371-A1E1-0BA5594FA6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0883" y="2726080"/>
            <a:ext cx="10308299" cy="953433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dirty="0"/>
              <a:t>Motivation:</a:t>
            </a:r>
          </a:p>
          <a:p>
            <a:pPr lvl="1"/>
            <a:r>
              <a:rPr lang="en-US" altLang="zh-CN" dirty="0"/>
              <a:t>TA acquisition for multiple TRP transmission</a:t>
            </a:r>
          </a:p>
          <a:p>
            <a:pPr lvl="2"/>
            <a:r>
              <a:rPr lang="en-US" altLang="zh-CN" dirty="0"/>
              <a:t>For RACH-based TA acquisition, RACH resources are reserved for UEs. That costs additional either contention-based or contention-free UL resources. </a:t>
            </a:r>
          </a:p>
          <a:p>
            <a:pPr lvl="2"/>
            <a:r>
              <a:rPr lang="en-US" altLang="zh-CN" dirty="0"/>
              <a:t>RACH-less TA acquisition approach by measuring the difference of DL timing reference between serving cell and non-serving cell(s) may save UE efforts in UL.</a:t>
            </a:r>
          </a:p>
          <a:p>
            <a:pPr lvl="2"/>
            <a:r>
              <a:rPr lang="en-US" altLang="zh-CN" dirty="0"/>
              <a:t>In Rel-18, LTM has confirmed the working assumption on RACH-less TA acquisition for synchronous TRPs. </a:t>
            </a:r>
          </a:p>
          <a:p>
            <a:pPr lvl="1"/>
            <a:r>
              <a:rPr lang="en-US" altLang="zh-CN" dirty="0"/>
              <a:t> Rel-18 multi-TA for multiple TRP relies on unified TCI framework (specified in Rel-17), but does not support Rel-15/16 UL spatial relation framework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63102D-2A65-47B8-BA4D-B39E8F1C15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68136" y="3152724"/>
            <a:ext cx="11050144" cy="417482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dirty="0"/>
              <a:t>Benefits:</a:t>
            </a:r>
          </a:p>
          <a:p>
            <a:r>
              <a:rPr lang="en-US" altLang="zh-CN" dirty="0"/>
              <a:t>RACH-less TA acquisition allows UE to obtain TRP-specific TA without RACH procedure </a:t>
            </a:r>
          </a:p>
          <a:p>
            <a:r>
              <a:rPr lang="en-US" altLang="zh-CN" dirty="0"/>
              <a:t>Relaxing the dependency between multi-TA mechanism and Rel-17 unified TCI framework can enable more UEs/</a:t>
            </a:r>
            <a:r>
              <a:rPr lang="en-US" altLang="zh-CN" dirty="0" err="1"/>
              <a:t>gNBs</a:t>
            </a:r>
            <a:r>
              <a:rPr lang="en-US" altLang="zh-CN" dirty="0"/>
              <a:t> to support the multiple TA scenarios</a:t>
            </a:r>
          </a:p>
          <a:p>
            <a:endParaRPr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D1BB1B4C-19B7-49BE-806F-40AFC55C915C}"/>
              </a:ext>
            </a:extLst>
          </p:cNvPr>
          <p:cNvSpPr txBox="1">
            <a:spLocks/>
          </p:cNvSpPr>
          <p:nvPr/>
        </p:nvSpPr>
        <p:spPr>
          <a:xfrm>
            <a:off x="12568136" y="7643114"/>
            <a:ext cx="11050144" cy="3895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C6F70159-2D3A-4F3B-BFE8-FDD25954A6F2}"/>
              </a:ext>
            </a:extLst>
          </p:cNvPr>
          <p:cNvSpPr txBox="1">
            <a:spLocks/>
          </p:cNvSpPr>
          <p:nvPr/>
        </p:nvSpPr>
        <p:spPr>
          <a:xfrm>
            <a:off x="12568136" y="8157692"/>
            <a:ext cx="11050144" cy="286628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r>
              <a:rPr lang="en-US" altLang="zh-CN" b="1" dirty="0"/>
              <a:t>Proposals:</a:t>
            </a:r>
          </a:p>
          <a:p>
            <a:r>
              <a:rPr lang="en-US" altLang="zh-CN" dirty="0"/>
              <a:t>Support RACH-less TA acquisition based on DL timing reference measurement of different TRPs.</a:t>
            </a:r>
          </a:p>
          <a:p>
            <a:r>
              <a:rPr lang="en-US" altLang="zh-CN" dirty="0"/>
              <a:t>Support multiple TAs for multiple TRPs when legacy Rel-15/16 spatial relation framework is applied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7236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C1B8DD-EB13-4A51-B219-712D501AE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 uplink multi-panel transmission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B72B37-F83A-4371-A1E1-0BA5594FA6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0883" y="2726080"/>
            <a:ext cx="10308299" cy="9534336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dirty="0"/>
              <a:t>Motivation:</a:t>
            </a:r>
          </a:p>
          <a:p>
            <a:pPr lvl="1"/>
            <a:r>
              <a:rPr lang="en-US" altLang="zh-CN" dirty="0"/>
              <a:t>Multi-panel UL simultaneous transmission is specified in Rel-18. However, the design does not support asymmetric panels which in envisioned for CPE/FWA/vehicles type UEs.</a:t>
            </a:r>
          </a:p>
          <a:p>
            <a:pPr lvl="1"/>
            <a:r>
              <a:rPr lang="en-US" altLang="zh-CN" dirty="0"/>
              <a:t>In multi-DCI based multiple TRP system, PUSCH+PUSCH is supported in Rel-18. However, the cases of PUSCH+PUCCH and PUCCH+PUCCH are not supported, which would restrict the flexibility of system operation and limit the system throughput/latency enhancement.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63102D-2A65-47B8-BA4D-B39E8F1C15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68136" y="3152724"/>
            <a:ext cx="11050144" cy="3577916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b="1" dirty="0"/>
              <a:t>Benefits:</a:t>
            </a:r>
          </a:p>
          <a:p>
            <a:r>
              <a:rPr lang="en-US" altLang="zh-CN" dirty="0"/>
              <a:t>Supporting asymmetric panels can optimize the uplink transmission performance for CPE/FWA/vehicles type UEs</a:t>
            </a:r>
          </a:p>
          <a:p>
            <a:r>
              <a:rPr lang="en-US" altLang="zh-CN" dirty="0"/>
              <a:t>Allowing PUCCH+PUCCH/PUSCH+PUCCH can further improve the throughput and reduce uplink latency</a:t>
            </a:r>
          </a:p>
          <a:p>
            <a:endParaRPr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D1BB1B4C-19B7-49BE-806F-40AFC55C915C}"/>
              </a:ext>
            </a:extLst>
          </p:cNvPr>
          <p:cNvSpPr txBox="1">
            <a:spLocks/>
          </p:cNvSpPr>
          <p:nvPr/>
        </p:nvSpPr>
        <p:spPr>
          <a:xfrm>
            <a:off x="12568136" y="7643114"/>
            <a:ext cx="11050144" cy="3895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C6F70159-2D3A-4F3B-BFE8-FDD25954A6F2}"/>
              </a:ext>
            </a:extLst>
          </p:cNvPr>
          <p:cNvSpPr txBox="1">
            <a:spLocks/>
          </p:cNvSpPr>
          <p:nvPr/>
        </p:nvSpPr>
        <p:spPr>
          <a:xfrm>
            <a:off x="12442012" y="6589986"/>
            <a:ext cx="11176268" cy="4508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r>
              <a:rPr lang="en-US" altLang="zh-CN" b="1" dirty="0"/>
              <a:t>Proposals:</a:t>
            </a:r>
          </a:p>
          <a:p>
            <a:r>
              <a:rPr lang="en-US" altLang="zh-CN" dirty="0"/>
              <a:t>Extend the single-DCI based multi-panel uplink transmission and multi-DCI based multi-panel uplink transmission to UEs with asymmetric panels</a:t>
            </a:r>
          </a:p>
          <a:p>
            <a:r>
              <a:rPr lang="en-US" altLang="zh-CN" dirty="0"/>
              <a:t>Specify PUCCH+PUCCH multi-panel transmission in multi-DCI based multi-TRP system</a:t>
            </a:r>
          </a:p>
          <a:p>
            <a:r>
              <a:rPr lang="en-US" altLang="zh-CN" dirty="0"/>
              <a:t>Specify PUSCH+PUCCH multi-panel transmission in multi-DCI based multi-TRP system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375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C1B8DD-EB13-4A51-B219-712D501AE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 uplink multi-panel transmission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B72B37-F83A-4371-A1E1-0BA5594FA6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50883" y="2726080"/>
            <a:ext cx="10308299" cy="9534336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dirty="0"/>
              <a:t>Motivation:</a:t>
            </a:r>
          </a:p>
          <a:p>
            <a:pPr lvl="1"/>
            <a:r>
              <a:rPr lang="en-US" altLang="zh-CN" dirty="0"/>
              <a:t>All the beam reporting and beam switch/update specified in NR up to Rel-18 are NW-initiated method</a:t>
            </a:r>
          </a:p>
          <a:p>
            <a:pPr lvl="1"/>
            <a:r>
              <a:rPr lang="en-US" altLang="zh-CN" dirty="0"/>
              <a:t>NW-initiated beam reporting and beam switch might result in latency and signaling overhead because UE is always the first one who knows the best beam.</a:t>
            </a:r>
          </a:p>
          <a:p>
            <a:pPr lvl="1"/>
            <a:r>
              <a:rPr lang="en-US" altLang="zh-CN" dirty="0"/>
              <a:t>LTM beam reporting involves large number of candidate cells and large number of reported beams.</a:t>
            </a:r>
          </a:p>
          <a:p>
            <a:pPr lvl="1"/>
            <a:r>
              <a:rPr lang="en-US" altLang="zh-CN" dirty="0"/>
              <a:t>UE can be aware of the dynamic change of radio environment timely. 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63102D-2A65-47B8-BA4D-B39E8F1C15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68136" y="3152724"/>
            <a:ext cx="11050144" cy="389543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dirty="0"/>
              <a:t>Benefits:</a:t>
            </a:r>
          </a:p>
          <a:p>
            <a:r>
              <a:rPr lang="en-US" altLang="zh-CN" dirty="0"/>
              <a:t>UE initiated beam reporting reduces the signaling overhead for beam reporting.</a:t>
            </a:r>
          </a:p>
          <a:p>
            <a:r>
              <a:rPr lang="en-US" altLang="zh-CN" dirty="0"/>
              <a:t>UE initiated beam switch reduces beam update/switch latency and also reduce possibility of beam link failure</a:t>
            </a:r>
          </a:p>
          <a:p>
            <a:endParaRPr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D1BB1B4C-19B7-49BE-806F-40AFC55C915C}"/>
              </a:ext>
            </a:extLst>
          </p:cNvPr>
          <p:cNvSpPr txBox="1">
            <a:spLocks/>
          </p:cNvSpPr>
          <p:nvPr/>
        </p:nvSpPr>
        <p:spPr>
          <a:xfrm>
            <a:off x="12568136" y="7643114"/>
            <a:ext cx="11050144" cy="3895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C6F70159-2D3A-4F3B-BFE8-FDD25954A6F2}"/>
              </a:ext>
            </a:extLst>
          </p:cNvPr>
          <p:cNvSpPr txBox="1">
            <a:spLocks/>
          </p:cNvSpPr>
          <p:nvPr/>
        </p:nvSpPr>
        <p:spPr>
          <a:xfrm>
            <a:off x="12568136" y="7643114"/>
            <a:ext cx="11050144" cy="389543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r>
              <a:rPr lang="en-US" altLang="zh-CN" b="1" dirty="0"/>
              <a:t>Proposals:</a:t>
            </a:r>
          </a:p>
          <a:p>
            <a:r>
              <a:rPr lang="en-US" altLang="zh-CN" dirty="0"/>
              <a:t>Specify signaling/mechanism to facilitate UE-initiated beam management procedure, including,</a:t>
            </a:r>
          </a:p>
          <a:p>
            <a:pPr lvl="1"/>
            <a:r>
              <a:rPr lang="en-US" altLang="zh-CN" dirty="0"/>
              <a:t>UE-initiated L1 beam reporting.</a:t>
            </a:r>
          </a:p>
          <a:p>
            <a:pPr lvl="1"/>
            <a:r>
              <a:rPr lang="en-US" altLang="zh-CN" dirty="0"/>
              <a:t>UE-initiated beam switch/update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02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OPPO PPT template</Template>
  <TotalTime>252</TotalTime>
  <Words>672</Words>
  <Application>Microsoft Office PowerPoint</Application>
  <PresentationFormat>自定义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宋体</vt:lpstr>
      <vt:lpstr>Arial</vt:lpstr>
      <vt:lpstr>Calibri</vt:lpstr>
      <vt:lpstr>Helvetica</vt:lpstr>
      <vt:lpstr>Wingdings</vt:lpstr>
      <vt:lpstr>White 白底</vt:lpstr>
      <vt:lpstr>Black 黑底</vt:lpstr>
      <vt:lpstr>Views on Rel-19 MIMO Enhancement</vt:lpstr>
      <vt:lpstr>Outline on Rel-19 MIMO enhancement</vt:lpstr>
      <vt:lpstr>Support 3Tx UL MIMO</vt:lpstr>
      <vt:lpstr>Support 3Tx UL MIMO</vt:lpstr>
      <vt:lpstr>Further enhance multi-TA for multiple TRP transmission</vt:lpstr>
      <vt:lpstr>Enhance uplink multi-panel transmission</vt:lpstr>
      <vt:lpstr>Enhance uplink multi-panel transmission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OPPO(Zhongda)</dc:creator>
  <cp:lastModifiedBy>OPPO(Zonda)</cp:lastModifiedBy>
  <cp:revision>378</cp:revision>
  <dcterms:created xsi:type="dcterms:W3CDTF">2022-11-29T06:05:00Z</dcterms:created>
  <dcterms:modified xsi:type="dcterms:W3CDTF">2023-05-31T10:58:51Z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