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0"/>
  </p:notesMasterIdLst>
  <p:sldIdLst>
    <p:sldId id="789" r:id="rId5"/>
    <p:sldId id="801" r:id="rId6"/>
    <p:sldId id="802" r:id="rId7"/>
    <p:sldId id="803" r:id="rId8"/>
    <p:sldId id="800" r:id="rId9"/>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6B6B"/>
    <a:srgbClr val="FF6699"/>
    <a:srgbClr val="E46C0A"/>
    <a:srgbClr val="FFFFFF"/>
    <a:srgbClr val="0067A6"/>
    <a:srgbClr val="A50034"/>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82" autoAdjust="0"/>
    <p:restoredTop sz="95320" autoAdjust="0"/>
  </p:normalViewPr>
  <p:slideViewPr>
    <p:cSldViewPr>
      <p:cViewPr varScale="1">
        <p:scale>
          <a:sx n="72" d="100"/>
          <a:sy n="72" d="100"/>
        </p:scale>
        <p:origin x="204" y="72"/>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4022"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2023-05-31</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2023-05-31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userDrawn="1"/>
        </p:nvSpPr>
        <p:spPr>
          <a:xfrm>
            <a:off x="193053" y="181797"/>
            <a:ext cx="7618941" cy="646331"/>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 Rel-19 workshop</a:t>
            </a:r>
          </a:p>
          <a:p>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Taipei, </a:t>
            </a:r>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June </a:t>
            </a:r>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15 - June 16, 2023</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sp>
        <p:nvSpPr>
          <p:cNvPr id="10" name="직사각형 9"/>
          <p:cNvSpPr/>
          <p:nvPr userDrawn="1"/>
        </p:nvSpPr>
        <p:spPr>
          <a:xfrm>
            <a:off x="11171901" y="236609"/>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RWS-230204</a:t>
            </a:r>
            <a:endParaRPr lang="en-US" altLang="ko-KR" sz="24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7013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2023-05-31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2023-05-31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2023-05-31</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163"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smtClean="0"/>
              <a:t>Further enhanced SL relay in Rel-19</a:t>
            </a:r>
            <a:endParaRPr lang="ko-KR" altLang="en-US" dirty="0"/>
          </a:p>
        </p:txBody>
      </p:sp>
    </p:spTree>
    <p:extLst>
      <p:ext uri="{BB962C8B-B14F-4D97-AF65-F5344CB8AC3E}">
        <p14:creationId xmlns:p14="http://schemas.microsoft.com/office/powerpoint/2010/main" val="9519106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smtClean="0"/>
              <a:t>Motivation for </a:t>
            </a:r>
            <a:r>
              <a:rPr lang="en-US" altLang="ko-KR" sz="3600" dirty="0"/>
              <a:t>power saving and reduced UE complexity</a:t>
            </a:r>
            <a:endParaRPr lang="ko-KR" altLang="en-US" sz="3600" dirty="0"/>
          </a:p>
        </p:txBody>
      </p:sp>
      <p:sp>
        <p:nvSpPr>
          <p:cNvPr id="9" name="내용 개체 틀 2"/>
          <p:cNvSpPr>
            <a:spLocks noGrp="1"/>
          </p:cNvSpPr>
          <p:nvPr>
            <p:ph idx="1"/>
          </p:nvPr>
        </p:nvSpPr>
        <p:spPr>
          <a:xfrm>
            <a:off x="491208" y="1333922"/>
            <a:ext cx="14113568" cy="6840760"/>
          </a:xfrm>
          <a:ln>
            <a:noFill/>
          </a:ln>
        </p:spPr>
        <p:txBody>
          <a:bodyPr>
            <a:normAutofit fontScale="92500"/>
          </a:bodyPr>
          <a:lstStyle/>
          <a:p>
            <a:pPr marL="457200" lvl="1" indent="-457200"/>
            <a:r>
              <a:rPr lang="en-US" altLang="ko-KR" sz="2600" b="1" dirty="0"/>
              <a:t>The UE configured with Rel-18 multi-path relaying should always maintain both direct path and indirect path </a:t>
            </a:r>
            <a:r>
              <a:rPr lang="en-US" altLang="ko-KR" sz="2600" b="1" dirty="0" smtClean="0"/>
              <a:t>regardless </a:t>
            </a:r>
            <a:r>
              <a:rPr lang="en-US" altLang="ko-KR" sz="2600" b="1" dirty="0"/>
              <a:t>of which path is actually selected for user data transmission, otherwise frequent path addition, modification and/or removal are required.</a:t>
            </a:r>
          </a:p>
          <a:p>
            <a:pPr marL="957228" lvl="2" indent="-457200"/>
            <a:r>
              <a:rPr lang="en-US" altLang="ko-KR" sz="2400" dirty="0"/>
              <a:t>Rel-18 UE can be reconfigured with path removal and addition for releasing one path and adding one path for power saving, which requires signaling overhead and power consumption with frequency RRC reconfigurations for both relay UE and remote UE.</a:t>
            </a:r>
          </a:p>
          <a:p>
            <a:pPr marL="957228" lvl="2" indent="-457200"/>
            <a:r>
              <a:rPr lang="en-US" altLang="ko-KR" sz="2400" dirty="0"/>
              <a:t>Dynamic direct/indirect path activation/deactivation and possibly dynamic path selection can be helpful for power saving and better usage of multi-path operation. </a:t>
            </a:r>
          </a:p>
          <a:p>
            <a:pPr marL="457200" lvl="1" indent="-457200"/>
            <a:r>
              <a:rPr lang="en-US" altLang="ko-KR" sz="2600" b="1" dirty="0" smtClean="0"/>
              <a:t>Multi-path </a:t>
            </a:r>
            <a:r>
              <a:rPr lang="en-US" altLang="ko-KR" sz="2600" b="1" dirty="0"/>
              <a:t>relaying is </a:t>
            </a:r>
            <a:r>
              <a:rPr lang="en-US" altLang="ko-KR" sz="2600" b="1" dirty="0" err="1"/>
              <a:t>beneifical</a:t>
            </a:r>
            <a:r>
              <a:rPr lang="en-US" altLang="ko-KR" sz="2600" b="1" dirty="0"/>
              <a:t> especially when the remote UE is at cell edge. Direct uplink transmission can be restricted </a:t>
            </a:r>
            <a:r>
              <a:rPr lang="en-US" altLang="ko-KR" sz="2600" b="1" dirty="0" smtClean="0"/>
              <a:t>for the remote UE for </a:t>
            </a:r>
            <a:r>
              <a:rPr lang="en-US" altLang="ko-KR" sz="2600" b="1" dirty="0"/>
              <a:t>power </a:t>
            </a:r>
            <a:r>
              <a:rPr lang="en-US" altLang="ko-KR" sz="2600" b="1" dirty="0" smtClean="0"/>
              <a:t>saving and reduced UE complexity</a:t>
            </a:r>
            <a:endParaRPr lang="en-US" altLang="ko-KR" sz="2600" b="1" dirty="0"/>
          </a:p>
          <a:p>
            <a:pPr marL="957228" lvl="2" indent="-457200"/>
            <a:r>
              <a:rPr lang="en-US" altLang="ko-KR" sz="2400" dirty="0" smtClean="0"/>
              <a:t>This helps the </a:t>
            </a:r>
            <a:r>
              <a:rPr lang="en-US" altLang="ko-KR" sz="2400" dirty="0"/>
              <a:t>remote UE save UE power and reduce UE complexity required for multi-path operation.</a:t>
            </a:r>
          </a:p>
          <a:p>
            <a:pPr marL="957228" lvl="2" indent="-457200"/>
            <a:r>
              <a:rPr lang="en-US" altLang="ko-KR" sz="2400" dirty="0"/>
              <a:t>Uplink L1 control channels can be kept but uplink user data can go on indirect path via the relay UE.</a:t>
            </a:r>
          </a:p>
          <a:p>
            <a:pPr marL="957228" lvl="2" indent="-457200"/>
            <a:r>
              <a:rPr lang="en-US" altLang="ko-KR" sz="2400" dirty="0" err="1"/>
              <a:t>RedCap</a:t>
            </a:r>
            <a:r>
              <a:rPr lang="en-US" altLang="ko-KR" sz="2400" dirty="0"/>
              <a:t> UE capable of </a:t>
            </a:r>
            <a:r>
              <a:rPr lang="en-US" altLang="ko-KR" sz="2400" dirty="0" err="1"/>
              <a:t>sidelink</a:t>
            </a:r>
            <a:r>
              <a:rPr lang="en-US" altLang="ko-KR" sz="2400" dirty="0"/>
              <a:t> or </a:t>
            </a:r>
            <a:r>
              <a:rPr lang="en-US" altLang="ko-KR" sz="2400" dirty="0" err="1"/>
              <a:t>WiFi</a:t>
            </a:r>
            <a:r>
              <a:rPr lang="en-US" altLang="ko-KR" sz="2400" dirty="0"/>
              <a:t> (e.g. smart watch) can be implemented </a:t>
            </a:r>
            <a:r>
              <a:rPr lang="en-US" altLang="ko-KR" sz="2400" dirty="0" smtClean="0"/>
              <a:t>with reduced uplink capability.</a:t>
            </a:r>
            <a:endParaRPr lang="en-US" altLang="ko-KR" sz="2400" dirty="0"/>
          </a:p>
          <a:p>
            <a:pPr marL="457200" lvl="1" indent="-457200"/>
            <a:r>
              <a:rPr lang="en-US" altLang="ko-KR" sz="2600" b="1" dirty="0">
                <a:solidFill>
                  <a:srgbClr val="FF0000"/>
                </a:solidFill>
              </a:rPr>
              <a:t>Rel-18 multi-path relaying can be further enhanced </a:t>
            </a:r>
            <a:r>
              <a:rPr lang="en-US" altLang="ko-KR" sz="2600" b="1" dirty="0" smtClean="0">
                <a:solidFill>
                  <a:srgbClr val="FF0000"/>
                </a:solidFill>
              </a:rPr>
              <a:t>for power saving and reduced capability.</a:t>
            </a:r>
            <a:endParaRPr lang="en-US" altLang="ko-KR" sz="2600" b="1" dirty="0">
              <a:solidFill>
                <a:srgbClr val="FF0000"/>
              </a:solidFill>
            </a:endParaRPr>
          </a:p>
        </p:txBody>
      </p:sp>
    </p:spTree>
    <p:extLst>
      <p:ext uri="{BB962C8B-B14F-4D97-AF65-F5344CB8AC3E}">
        <p14:creationId xmlns:p14="http://schemas.microsoft.com/office/powerpoint/2010/main" val="35700686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smtClean="0"/>
              <a:t>Motivation for enhancing </a:t>
            </a:r>
            <a:r>
              <a:rPr lang="en-US" altLang="ko-KR" sz="3600" dirty="0"/>
              <a:t>non-3GPP based UE-to-UE link </a:t>
            </a:r>
            <a:endParaRPr lang="ko-KR" altLang="en-US" sz="3600" dirty="0"/>
          </a:p>
        </p:txBody>
      </p:sp>
      <p:sp>
        <p:nvSpPr>
          <p:cNvPr id="9" name="내용 개체 틀 2"/>
          <p:cNvSpPr>
            <a:spLocks noGrp="1"/>
          </p:cNvSpPr>
          <p:nvPr>
            <p:ph idx="1"/>
          </p:nvPr>
        </p:nvSpPr>
        <p:spPr>
          <a:xfrm>
            <a:off x="491208" y="1333922"/>
            <a:ext cx="14113568" cy="6840760"/>
          </a:xfrm>
          <a:ln>
            <a:noFill/>
          </a:ln>
        </p:spPr>
        <p:txBody>
          <a:bodyPr>
            <a:normAutofit/>
          </a:bodyPr>
          <a:lstStyle/>
          <a:p>
            <a:pPr marL="457200" lvl="1" indent="-457200"/>
            <a:r>
              <a:rPr lang="en-US" altLang="ko-KR" sz="2600" b="1" dirty="0"/>
              <a:t>In Rel-18 Scenario 2, UE-to-UE link is hidden in 3GPP with some </a:t>
            </a:r>
            <a:r>
              <a:rPr lang="en-US" altLang="ko-KR" sz="2600" b="1" dirty="0" smtClean="0"/>
              <a:t>restrictions:</a:t>
            </a:r>
          </a:p>
          <a:p>
            <a:pPr marL="957228" lvl="2" indent="-457200"/>
            <a:r>
              <a:rPr lang="en-US" altLang="ko-KR" sz="2400" dirty="0" smtClean="0"/>
              <a:t>Bearer </a:t>
            </a:r>
            <a:r>
              <a:rPr lang="en-US" altLang="ko-KR" sz="2400" dirty="0"/>
              <a:t>mapping </a:t>
            </a:r>
            <a:r>
              <a:rPr lang="en-US" altLang="ko-KR" sz="2400" dirty="0" smtClean="0"/>
              <a:t>on indirect path is </a:t>
            </a:r>
            <a:r>
              <a:rPr lang="en-US" altLang="ko-KR" sz="2400" dirty="0"/>
              <a:t>restricted. </a:t>
            </a:r>
          </a:p>
          <a:p>
            <a:pPr marL="957228" lvl="2" indent="-457200"/>
            <a:r>
              <a:rPr lang="en-US" altLang="ko-KR" sz="2400" dirty="0" smtClean="0"/>
              <a:t>Only </a:t>
            </a:r>
            <a:r>
              <a:rPr lang="en-US" altLang="ko-KR" sz="2400" dirty="0"/>
              <a:t>ideal UE-to-UE link and one candidate relay UE are </a:t>
            </a:r>
            <a:r>
              <a:rPr lang="en-US" altLang="ko-KR" sz="2400" dirty="0" smtClean="0"/>
              <a:t>considered</a:t>
            </a:r>
          </a:p>
          <a:p>
            <a:pPr marL="457200" lvl="1" indent="-457200"/>
            <a:r>
              <a:rPr lang="en-US" altLang="ko-KR" sz="2600" b="1" dirty="0" smtClean="0"/>
              <a:t>Such restrictions can </a:t>
            </a:r>
            <a:r>
              <a:rPr lang="en-US" altLang="ko-KR" sz="2600" b="1" dirty="0"/>
              <a:t>be removed for inter-operability and usage extension e.g. </a:t>
            </a:r>
            <a:r>
              <a:rPr lang="en-US" altLang="ko-KR" sz="2600" b="1" dirty="0" smtClean="0"/>
              <a:t>for </a:t>
            </a:r>
            <a:r>
              <a:rPr lang="en-US" altLang="ko-KR" sz="2400" b="1" dirty="0" smtClean="0"/>
              <a:t>in-car </a:t>
            </a:r>
            <a:r>
              <a:rPr lang="en-US" altLang="ko-KR" sz="2400" b="1" dirty="0"/>
              <a:t>passenger device connectivity using relay in the vehicle mounted </a:t>
            </a:r>
            <a:r>
              <a:rPr lang="en-US" altLang="ko-KR" sz="2400" b="1" dirty="0" smtClean="0"/>
              <a:t>UE; smart </a:t>
            </a:r>
            <a:r>
              <a:rPr lang="en-US" altLang="ko-KR" sz="2400" b="1" dirty="0"/>
              <a:t>watch connectivity using smart </a:t>
            </a:r>
            <a:r>
              <a:rPr lang="en-US" altLang="ko-KR" sz="2400" b="1" dirty="0" smtClean="0"/>
              <a:t>phone </a:t>
            </a:r>
            <a:r>
              <a:rPr lang="en-US" altLang="ko-KR" sz="2400" b="1" dirty="0"/>
              <a:t>or vehicle as </a:t>
            </a:r>
            <a:r>
              <a:rPr lang="en-US" altLang="ko-KR" sz="2400" b="1" dirty="0" smtClean="0"/>
              <a:t>relay; </a:t>
            </a:r>
            <a:r>
              <a:rPr lang="en-US" altLang="ko-KR" sz="2400" b="1" dirty="0"/>
              <a:t>and </a:t>
            </a:r>
            <a:r>
              <a:rPr lang="en-US" altLang="ko-KR" sz="2400" b="1" dirty="0" smtClean="0"/>
              <a:t>better </a:t>
            </a:r>
            <a:r>
              <a:rPr lang="en-US" altLang="ko-KR" sz="2400" b="1" dirty="0"/>
              <a:t>control of indirect path under </a:t>
            </a:r>
            <a:r>
              <a:rPr lang="en-US" altLang="ko-KR" sz="2400" b="1" dirty="0" err="1" smtClean="0"/>
              <a:t>gNB</a:t>
            </a:r>
            <a:r>
              <a:rPr lang="en-US" altLang="ko-KR" sz="2400" b="1" dirty="0" smtClean="0"/>
              <a:t>.</a:t>
            </a:r>
          </a:p>
          <a:p>
            <a:pPr marL="957228" lvl="2" indent="-457200"/>
            <a:r>
              <a:rPr lang="en-US" altLang="ko-KR" sz="2400" dirty="0" smtClean="0"/>
              <a:t>Restriction to bearer mapping on indirect path can be removed by using an adaptation layer on non-3GPP based UE-to-UE link in Rel-19.</a:t>
            </a:r>
          </a:p>
          <a:p>
            <a:pPr marL="957228" lvl="2" indent="-457200"/>
            <a:r>
              <a:rPr lang="en-US" altLang="ko-KR" sz="2400" dirty="0" smtClean="0"/>
              <a:t>More than one relay UE with or without direct path can be considered for better usage of multi-path operation e.g. mobility of remote UE between vehicle and house, mobility of smart watch between smart phone and vehicle, dynamic indirect path selection for </a:t>
            </a:r>
            <a:r>
              <a:rPr lang="en-US" altLang="ko-KR" sz="2400" dirty="0" err="1" smtClean="0"/>
              <a:t>IoT</a:t>
            </a:r>
            <a:r>
              <a:rPr lang="en-US" altLang="ko-KR" sz="2400" dirty="0" smtClean="0"/>
              <a:t> devices.</a:t>
            </a:r>
          </a:p>
          <a:p>
            <a:pPr marL="957228" lvl="2" indent="-457200"/>
            <a:r>
              <a:rPr lang="en-US" altLang="ko-KR" sz="2400" dirty="0" smtClean="0"/>
              <a:t>CN impact is seldom considered in Rel-18 Scenario 2. Considering SA workload for enhanced feature, RAN can keep CN less impacted in Rel-19. </a:t>
            </a:r>
          </a:p>
          <a:p>
            <a:pPr marL="457200" lvl="1" indent="-457200"/>
            <a:r>
              <a:rPr lang="en-US" altLang="ko-KR" sz="2600" b="1" dirty="0" smtClean="0">
                <a:solidFill>
                  <a:srgbClr val="FF0000"/>
                </a:solidFill>
              </a:rPr>
              <a:t>Enhance </a:t>
            </a:r>
            <a:r>
              <a:rPr lang="en-US" altLang="ko-KR" sz="2600" b="1" dirty="0">
                <a:solidFill>
                  <a:srgbClr val="FF0000"/>
                </a:solidFill>
              </a:rPr>
              <a:t>non-3GPP based UE-to-UE link for intra-</a:t>
            </a:r>
            <a:r>
              <a:rPr lang="en-US" altLang="ko-KR" sz="2600" b="1" dirty="0" err="1">
                <a:solidFill>
                  <a:srgbClr val="FF0000"/>
                </a:solidFill>
              </a:rPr>
              <a:t>gNB</a:t>
            </a:r>
            <a:r>
              <a:rPr lang="en-US" altLang="ko-KR" sz="2600" b="1" dirty="0">
                <a:solidFill>
                  <a:srgbClr val="FF0000"/>
                </a:solidFill>
              </a:rPr>
              <a:t> case without CN impact (as specified in Rel-18) </a:t>
            </a:r>
          </a:p>
        </p:txBody>
      </p:sp>
    </p:spTree>
    <p:extLst>
      <p:ext uri="{BB962C8B-B14F-4D97-AF65-F5344CB8AC3E}">
        <p14:creationId xmlns:p14="http://schemas.microsoft.com/office/powerpoint/2010/main" val="4195707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smtClean="0"/>
              <a:t>Other aspects for Rel-19 discussion</a:t>
            </a:r>
            <a:endParaRPr lang="ko-KR" altLang="en-US" sz="3600" dirty="0"/>
          </a:p>
        </p:txBody>
      </p:sp>
      <p:sp>
        <p:nvSpPr>
          <p:cNvPr id="9" name="내용 개체 틀 2"/>
          <p:cNvSpPr>
            <a:spLocks noGrp="1"/>
          </p:cNvSpPr>
          <p:nvPr>
            <p:ph idx="1"/>
          </p:nvPr>
        </p:nvSpPr>
        <p:spPr>
          <a:xfrm>
            <a:off x="491208" y="1333922"/>
            <a:ext cx="14113568" cy="6840760"/>
          </a:xfrm>
          <a:ln>
            <a:noFill/>
          </a:ln>
        </p:spPr>
        <p:txBody>
          <a:bodyPr>
            <a:normAutofit/>
          </a:bodyPr>
          <a:lstStyle/>
          <a:p>
            <a:pPr marL="457200" lvl="1" indent="-457200"/>
            <a:r>
              <a:rPr lang="en-US" altLang="ko-KR" sz="2600" b="1" dirty="0" smtClean="0"/>
              <a:t>Inter-</a:t>
            </a:r>
            <a:r>
              <a:rPr lang="en-US" altLang="ko-KR" sz="2600" b="1" dirty="0" err="1" smtClean="0"/>
              <a:t>gNB</a:t>
            </a:r>
            <a:r>
              <a:rPr lang="en-US" altLang="ko-KR" sz="2600" b="1" dirty="0" smtClean="0"/>
              <a:t> multi-path relaying</a:t>
            </a:r>
          </a:p>
          <a:p>
            <a:pPr marL="957228" lvl="2" indent="-457200"/>
            <a:r>
              <a:rPr lang="en-US" altLang="ko-KR" sz="2400" dirty="0"/>
              <a:t>In </a:t>
            </a:r>
            <a:r>
              <a:rPr lang="en-US" altLang="ko-KR" sz="2400" dirty="0" smtClean="0"/>
              <a:t>Rel-18, only intra-</a:t>
            </a:r>
            <a:r>
              <a:rPr lang="en-US" altLang="ko-KR" sz="2400" dirty="0" err="1" smtClean="0"/>
              <a:t>gNB</a:t>
            </a:r>
            <a:r>
              <a:rPr lang="en-US" altLang="ko-KR" sz="2400" dirty="0" smtClean="0"/>
              <a:t> multi-path relaying is supported.</a:t>
            </a:r>
          </a:p>
          <a:p>
            <a:pPr marL="957228" lvl="2" indent="-457200"/>
            <a:endParaRPr lang="en-US" altLang="ko-KR" sz="2400" dirty="0" smtClean="0"/>
          </a:p>
          <a:p>
            <a:pPr marL="457200" lvl="1" indent="-457200"/>
            <a:r>
              <a:rPr lang="en-US" altLang="ko-KR" sz="2600" b="1" dirty="0" smtClean="0"/>
              <a:t>Multi-hop </a:t>
            </a:r>
            <a:r>
              <a:rPr lang="en-US" altLang="ko-KR" sz="2600" b="1" dirty="0" smtClean="0"/>
              <a:t>U2N </a:t>
            </a:r>
            <a:r>
              <a:rPr lang="en-US" altLang="ko-KR" sz="2600" b="1" dirty="0" smtClean="0"/>
              <a:t>relay</a:t>
            </a:r>
          </a:p>
          <a:p>
            <a:pPr marL="957228" lvl="2" indent="-457200"/>
            <a:r>
              <a:rPr lang="en-US" altLang="ko-KR" sz="2400" dirty="0" err="1" smtClean="0"/>
              <a:t>gNB</a:t>
            </a:r>
            <a:r>
              <a:rPr lang="en-US" altLang="ko-KR" sz="2400" dirty="0" smtClean="0"/>
              <a:t> – Relay UE1 – Relay UE2 – Remote UE</a:t>
            </a:r>
          </a:p>
          <a:p>
            <a:pPr marL="957228" lvl="2" indent="-457200"/>
            <a:r>
              <a:rPr lang="en-US" altLang="ko-KR" sz="2400" dirty="0" smtClean="0"/>
              <a:t>Remote UE1 </a:t>
            </a:r>
            <a:r>
              <a:rPr lang="en-US" altLang="ko-KR" sz="2400" dirty="0"/>
              <a:t>– </a:t>
            </a:r>
            <a:r>
              <a:rPr lang="en-US" altLang="ko-KR" sz="2400" dirty="0" smtClean="0"/>
              <a:t>Relay </a:t>
            </a:r>
            <a:r>
              <a:rPr lang="en-US" altLang="ko-KR" sz="2400" dirty="0"/>
              <a:t>UE1 – </a:t>
            </a:r>
            <a:r>
              <a:rPr lang="en-US" altLang="ko-KR" sz="2400" dirty="0" smtClean="0"/>
              <a:t>Relay </a:t>
            </a:r>
            <a:r>
              <a:rPr lang="en-US" altLang="ko-KR" sz="2400" dirty="0"/>
              <a:t>UE2 – </a:t>
            </a:r>
            <a:r>
              <a:rPr lang="en-US" altLang="ko-KR" sz="2400" dirty="0" smtClean="0"/>
              <a:t>Remote UE2</a:t>
            </a:r>
            <a:endParaRPr lang="en-US" altLang="ko-KR" sz="2400" dirty="0"/>
          </a:p>
        </p:txBody>
      </p:sp>
    </p:spTree>
    <p:extLst>
      <p:ext uri="{BB962C8B-B14F-4D97-AF65-F5344CB8AC3E}">
        <p14:creationId xmlns:p14="http://schemas.microsoft.com/office/powerpoint/2010/main" val="7169330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Objective</a:t>
            </a:r>
            <a:endParaRPr lang="ko-KR" altLang="en-US" dirty="0"/>
          </a:p>
        </p:txBody>
      </p:sp>
      <p:sp>
        <p:nvSpPr>
          <p:cNvPr id="6" name="내용 개체 틀 2"/>
          <p:cNvSpPr>
            <a:spLocks noGrp="1"/>
          </p:cNvSpPr>
          <p:nvPr>
            <p:ph idx="1"/>
          </p:nvPr>
        </p:nvSpPr>
        <p:spPr>
          <a:xfrm>
            <a:off x="491208" y="1333922"/>
            <a:ext cx="14113568" cy="6840760"/>
          </a:xfrm>
          <a:ln>
            <a:noFill/>
          </a:ln>
        </p:spPr>
        <p:txBody>
          <a:bodyPr>
            <a:normAutofit fontScale="92500" lnSpcReduction="10000"/>
          </a:bodyPr>
          <a:lstStyle/>
          <a:p>
            <a:pPr marL="923891" lvl="2" indent="-423863"/>
            <a:r>
              <a:rPr lang="en-US" altLang="ko-KR" sz="3000" b="1" dirty="0" smtClean="0"/>
              <a:t>Support </a:t>
            </a:r>
            <a:r>
              <a:rPr lang="en-US" altLang="ko-KR" sz="3000" b="1" dirty="0"/>
              <a:t>power saving and reduced UE complexity for intra-</a:t>
            </a:r>
            <a:r>
              <a:rPr lang="en-US" altLang="ko-KR" sz="3000" b="1" dirty="0" err="1"/>
              <a:t>gNB</a:t>
            </a:r>
            <a:r>
              <a:rPr lang="en-US" altLang="ko-KR" sz="3000" b="1" dirty="0"/>
              <a:t> multi-path </a:t>
            </a:r>
            <a:r>
              <a:rPr lang="en-US" altLang="ko-KR" sz="3000" b="1" dirty="0" smtClean="0"/>
              <a:t>relaying [RAN2] </a:t>
            </a:r>
            <a:endParaRPr lang="en-US" altLang="ko-KR" sz="3000" b="1" dirty="0"/>
          </a:p>
          <a:p>
            <a:pPr marL="1495354" lvl="3" indent="-423863"/>
            <a:r>
              <a:rPr lang="en-US" altLang="ko-KR" sz="2800" dirty="0" smtClean="0"/>
              <a:t>Restriction to direct uplink data transmission</a:t>
            </a:r>
          </a:p>
          <a:p>
            <a:pPr marL="1495354" lvl="3" indent="-423863"/>
            <a:r>
              <a:rPr lang="en-US" altLang="ko-KR" sz="2800" dirty="0" smtClean="0"/>
              <a:t>Dynamic path activation/deactivation</a:t>
            </a:r>
          </a:p>
          <a:p>
            <a:pPr marL="2066816" lvl="4" indent="-423863"/>
            <a:r>
              <a:rPr lang="en-US" altLang="ko-KR" sz="2800" dirty="0" smtClean="0"/>
              <a:t>Support multiple indirect paths with or without direct path (e.g. smart watch via vehicle and smart phone)</a:t>
            </a:r>
          </a:p>
          <a:p>
            <a:pPr marL="2066816" lvl="4" indent="-423863"/>
            <a:r>
              <a:rPr lang="en-US" altLang="ko-KR" sz="2800" dirty="0" smtClean="0"/>
              <a:t>Only one active indirect among one or more configured indirect paths under a same </a:t>
            </a:r>
            <a:r>
              <a:rPr lang="en-US" altLang="ko-KR" sz="2800" dirty="0" err="1" smtClean="0"/>
              <a:t>gNB</a:t>
            </a:r>
            <a:endParaRPr lang="en-US" altLang="ko-KR" sz="2800" dirty="0" smtClean="0"/>
          </a:p>
          <a:p>
            <a:pPr marL="1495354" lvl="3" indent="-423863"/>
            <a:r>
              <a:rPr lang="en-US" altLang="ko-KR" sz="2800" dirty="0" smtClean="0"/>
              <a:t>Based on current CN operation i.e. without CN impact</a:t>
            </a:r>
          </a:p>
          <a:p>
            <a:pPr marL="923891" lvl="2" indent="-423863"/>
            <a:endParaRPr lang="en-US" altLang="ko-KR" sz="3000" b="1" dirty="0" smtClean="0"/>
          </a:p>
          <a:p>
            <a:pPr marL="923891" lvl="2" indent="-423863"/>
            <a:r>
              <a:rPr lang="en-US" altLang="ko-KR" sz="3000" b="1" dirty="0" smtClean="0"/>
              <a:t>Enhance single path or multi-path relaying with non-3GPP based UE-to-UE link for intra-</a:t>
            </a:r>
            <a:r>
              <a:rPr lang="en-US" altLang="ko-KR" sz="3000" b="1" dirty="0" err="1" smtClean="0"/>
              <a:t>gNB</a:t>
            </a:r>
            <a:r>
              <a:rPr lang="en-US" altLang="ko-KR" sz="3000" b="1" dirty="0" smtClean="0"/>
              <a:t> case without CN impact [RAN2]</a:t>
            </a:r>
          </a:p>
          <a:p>
            <a:pPr marL="1495354" lvl="3" indent="-423863"/>
            <a:r>
              <a:rPr lang="en-US" altLang="ko-KR" sz="2800" dirty="0" smtClean="0"/>
              <a:t>Support </a:t>
            </a:r>
            <a:r>
              <a:rPr lang="en-US" altLang="ko-KR" sz="2800" dirty="0"/>
              <a:t>non-ideal UE-to-UE link and adaptation layer i.e. no Rel-18 bearer mapping restriction</a:t>
            </a:r>
          </a:p>
          <a:p>
            <a:pPr marL="1495354" lvl="3" indent="-423863"/>
            <a:r>
              <a:rPr lang="en-US" altLang="ko-KR" sz="2800" dirty="0"/>
              <a:t>Support multiple candidate </a:t>
            </a:r>
            <a:r>
              <a:rPr lang="en-US" altLang="ko-KR" sz="2800"/>
              <a:t>relay </a:t>
            </a:r>
            <a:r>
              <a:rPr lang="en-US" altLang="ko-KR" sz="2800" smtClean="0"/>
              <a:t>UEs</a:t>
            </a:r>
            <a:endParaRPr lang="en-US" altLang="ko-KR" sz="2800" dirty="0" smtClean="0"/>
          </a:p>
          <a:p>
            <a:pPr lvl="3"/>
            <a:endParaRPr lang="en-US" altLang="ko-KR" sz="1400" dirty="0"/>
          </a:p>
        </p:txBody>
      </p:sp>
    </p:spTree>
    <p:extLst>
      <p:ext uri="{BB962C8B-B14F-4D97-AF65-F5344CB8AC3E}">
        <p14:creationId xmlns:p14="http://schemas.microsoft.com/office/powerpoint/2010/main" val="42119978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F126B1-5379-444F-8DBB-0A41228BE666}">
  <ds:schemaRefs>
    <ds:schemaRef ds:uri="http://purl.org/dc/terms/"/>
    <ds:schemaRef ds:uri="http://www.w3.org/XML/1998/namespace"/>
    <ds:schemaRef ds:uri="http://purl.org/dc/elements/1.1/"/>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5C5E36-BF63-4A2F-B977-501AF3EAC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76124</TotalTime>
  <Words>570</Words>
  <Application>Microsoft Office PowerPoint</Application>
  <PresentationFormat>사용자 지정</PresentationFormat>
  <Paragraphs>37</Paragraphs>
  <Slides>5</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LG스마트체 Bold</vt:lpstr>
      <vt:lpstr>LG스마트체 Regular</vt:lpstr>
      <vt:lpstr>굴림</vt:lpstr>
      <vt:lpstr>맑은 고딕</vt:lpstr>
      <vt:lpstr>Arial</vt:lpstr>
      <vt:lpstr>Office 테마</vt:lpstr>
      <vt:lpstr>Further enhanced SL relay in Rel-19</vt:lpstr>
      <vt:lpstr>Motivation for power saving and reduced UE complexity</vt:lpstr>
      <vt:lpstr>Motivation for enhancing non-3GPP based UE-to-UE link </vt:lpstr>
      <vt:lpstr>Other aspects for Rel-19 discussion</vt:lpstr>
      <vt:lpstr>Objective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LEE Young Dae/5G Wireless Communication Standard Task(youngdae.lee@lge.com)</cp:lastModifiedBy>
  <cp:revision>3506</cp:revision>
  <dcterms:created xsi:type="dcterms:W3CDTF">2016-10-11T04:12:52Z</dcterms:created>
  <dcterms:modified xsi:type="dcterms:W3CDTF">2023-05-31T03:09:16Z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