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4"/>
  </p:sldMasterIdLst>
  <p:notesMasterIdLst>
    <p:notesMasterId r:id="rId11"/>
  </p:notesMasterIdLst>
  <p:sldIdLst>
    <p:sldId id="276" r:id="rId5"/>
    <p:sldId id="789" r:id="rId6"/>
    <p:sldId id="790" r:id="rId7"/>
    <p:sldId id="791" r:id="rId8"/>
    <p:sldId id="792" r:id="rId9"/>
    <p:sldId id="793" r:id="rId10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3759ADF-5E35-4F33-99D5-3D7E0C37BF4B}">
          <p14:sldIdLst>
            <p14:sldId id="276"/>
            <p14:sldId id="789"/>
            <p14:sldId id="790"/>
            <p14:sldId id="791"/>
            <p14:sldId id="792"/>
            <p14:sldId id="793"/>
          </p14:sldIdLst>
        </p14:section>
        <p14:section name="제목 없는 구역" id="{8226C749-6BA4-46A8-A64D-C02447F6809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54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E46C0A"/>
    <a:srgbClr val="FFFFFF"/>
    <a:srgbClr val="0067A6"/>
    <a:srgbClr val="A50034"/>
    <a:srgbClr val="6B6B6B"/>
    <a:srgbClr val="000046"/>
    <a:srgbClr val="336699"/>
    <a:srgbClr val="D60093"/>
    <a:srgbClr val="D9C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82" autoAdjust="0"/>
    <p:restoredTop sz="95320" autoAdjust="0"/>
  </p:normalViewPr>
  <p:slideViewPr>
    <p:cSldViewPr>
      <p:cViewPr varScale="1">
        <p:scale>
          <a:sx n="93" d="100"/>
          <a:sy n="93" d="100"/>
        </p:scale>
        <p:origin x="450" y="102"/>
      </p:cViewPr>
      <p:guideLst>
        <p:guide orient="horz" pos="5400"/>
        <p:guide pos="4801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613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2023-05-31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5904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 smtClean="0">
                <a:solidFill>
                  <a:srgbClr val="FF0000"/>
                </a:solidFill>
              </a:rPr>
              <a:t>현재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PSI </a:t>
            </a:r>
            <a:r>
              <a:rPr lang="ko-KR" altLang="en-US" sz="1400" b="0" smtClean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discard </a:t>
            </a:r>
            <a:r>
              <a:rPr lang="ko-KR" altLang="en-US" sz="1400" b="0" smtClean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 </a:t>
            </a:r>
            <a:r>
              <a:rPr lang="ko-KR" altLang="en-US" sz="1400" b="0" smtClean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 PSI </a:t>
            </a:r>
            <a:r>
              <a:rPr lang="ko-KR" altLang="en-US" sz="1400" b="0" smtClean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reliability </a:t>
            </a:r>
            <a:r>
              <a:rPr lang="ko-KR" altLang="en-US" sz="1400" b="0" smtClean="0">
                <a:solidFill>
                  <a:srgbClr val="FF0000"/>
                </a:solidFill>
              </a:rPr>
              <a:t>및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prioritization</a:t>
            </a:r>
            <a:r>
              <a:rPr lang="ko-KR" altLang="en-US" sz="1400" b="0" smtClean="0">
                <a:solidFill>
                  <a:srgbClr val="FF0000"/>
                </a:solidFill>
              </a:rPr>
              <a:t>을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 </a:t>
            </a:r>
            <a:r>
              <a:rPr lang="ko-KR" altLang="en-US" sz="1400" b="0" smtClean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 smtClean="0">
                <a:solidFill>
                  <a:srgbClr val="FF0000"/>
                </a:solidFill>
              </a:rPr>
              <a:t>한줄로</a:t>
            </a:r>
            <a:r>
              <a:rPr lang="ko-KR" altLang="en-US" sz="1400" b="0" dirty="0" smtClean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 </a:t>
            </a:r>
            <a:r>
              <a:rPr lang="ko-KR" altLang="en-US" sz="1400" b="0" smtClean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observation </a:t>
            </a:r>
            <a:r>
              <a:rPr lang="ko-KR" altLang="en-US" sz="1400" b="0" smtClean="0">
                <a:solidFill>
                  <a:srgbClr val="FF0000"/>
                </a:solidFill>
              </a:rPr>
              <a:t>같이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</a:t>
            </a:r>
            <a:endParaRPr lang="ko-KR" altLang="en-US" sz="1400" b="0" smtClean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6737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41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2092DD-FC25-421B-8E80-EB7FFD06CCAE}" type="datetimeFigureOut">
              <a:rPr lang="ko-KR" altLang="en-US" smtClean="0"/>
              <a:pPr>
                <a:defRPr/>
              </a:pPr>
              <a:t>2023-05-31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직사각형 14"/>
          <p:cNvSpPr/>
          <p:nvPr userDrawn="1"/>
        </p:nvSpPr>
        <p:spPr>
          <a:xfrm>
            <a:off x="144810" y="181794"/>
            <a:ext cx="5715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Rel-19 workshop</a:t>
            </a:r>
          </a:p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Taipei, June 15 - 16, 2023</a:t>
            </a:r>
            <a:endParaRPr lang="en-US" altLang="ko-KR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12156504" y="274126"/>
            <a:ext cx="2906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RWS-230202</a:t>
            </a:r>
            <a:endParaRPr lang="en-US" altLang="ko-KR" sz="2400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819800" y="4860606"/>
            <a:ext cx="3456384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5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5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2023-05-31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34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7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0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0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60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8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01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2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41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61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2023-05-31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5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5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5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2023-05-31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9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2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163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67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35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01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270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34" indent="-423834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864" indent="-352402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892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355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817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609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2811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015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214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02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0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604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807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01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211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41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615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dirty="0"/>
              <a:t>Proposal on XR enhancement in Rel-19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8926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 for XR awareness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4257584" cy="6696744"/>
          </a:xfrm>
        </p:spPr>
        <p:txBody>
          <a:bodyPr>
            <a:normAutofit lnSpcReduction="10000"/>
          </a:bodyPr>
          <a:lstStyle/>
          <a:p>
            <a:r>
              <a:rPr lang="en-US" altLang="ko-KR" sz="2400" dirty="0"/>
              <a:t>In</a:t>
            </a:r>
            <a:r>
              <a:rPr lang="ko-KR" altLang="en-US" sz="2400" dirty="0"/>
              <a:t> </a:t>
            </a:r>
            <a:r>
              <a:rPr lang="en-US" altLang="ko-KR" sz="2400" dirty="0"/>
              <a:t>XR, dependency between PDU sets is important factor for XR service. For dependency, SA2 agreed that each PDU set </a:t>
            </a:r>
            <a:r>
              <a:rPr lang="en-US" altLang="ko-KR" sz="2400" dirty="0" smtClean="0"/>
              <a:t>within </a:t>
            </a:r>
            <a:r>
              <a:rPr lang="en-US" altLang="ko-KR" sz="2400" dirty="0"/>
              <a:t>a </a:t>
            </a:r>
            <a:r>
              <a:rPr lang="en-US" altLang="ko-KR" sz="2400" dirty="0" err="1"/>
              <a:t>QoS</a:t>
            </a:r>
            <a:r>
              <a:rPr lang="en-US" altLang="ko-KR" sz="2400" dirty="0"/>
              <a:t> flow can </a:t>
            </a:r>
            <a:r>
              <a:rPr lang="en-US" altLang="ko-KR" sz="2400" dirty="0" smtClean="0"/>
              <a:t>have </a:t>
            </a:r>
            <a:r>
              <a:rPr lang="en-US" altLang="ko-KR" sz="2400" dirty="0"/>
              <a:t>different importance (priority) level.</a:t>
            </a:r>
          </a:p>
          <a:p>
            <a:pPr lvl="1"/>
            <a:r>
              <a:rPr lang="en-US" altLang="ko-KR" dirty="0"/>
              <a:t>Even if all </a:t>
            </a:r>
            <a:r>
              <a:rPr lang="en-US" altLang="ko-KR" dirty="0" smtClean="0"/>
              <a:t>PDUs in </a:t>
            </a:r>
            <a:r>
              <a:rPr lang="en-US" altLang="ko-KR" dirty="0"/>
              <a:t>the non-important PDU set are successfully received, If </a:t>
            </a:r>
            <a:r>
              <a:rPr lang="en-US" altLang="ko-KR" dirty="0" smtClean="0"/>
              <a:t>at least one PDU in </a:t>
            </a:r>
            <a:r>
              <a:rPr lang="en-US" altLang="ko-KR" dirty="0"/>
              <a:t>the important PDU set</a:t>
            </a:r>
            <a:r>
              <a:rPr lang="ko-KR" altLang="en-US" dirty="0"/>
              <a:t> </a:t>
            </a:r>
            <a:r>
              <a:rPr lang="en-US" altLang="ko-KR" dirty="0"/>
              <a:t>is missed, all other </a:t>
            </a:r>
            <a:r>
              <a:rPr lang="en-US" altLang="ko-KR" dirty="0" smtClean="0"/>
              <a:t>PDUs in </a:t>
            </a:r>
            <a:r>
              <a:rPr lang="en-US" altLang="ko-KR" dirty="0"/>
              <a:t>the non-important PDU set are meaningless </a:t>
            </a:r>
            <a:r>
              <a:rPr lang="en-US" altLang="ko-KR" dirty="0" smtClean="0"/>
              <a:t>since </a:t>
            </a:r>
            <a:r>
              <a:rPr lang="en-US" altLang="ko-KR" dirty="0"/>
              <a:t>the non-important PDU set is decoded based on the important PDU set. </a:t>
            </a:r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sz="1200" dirty="0"/>
          </a:p>
          <a:p>
            <a:endParaRPr lang="en-US" altLang="ko-KR" sz="2400" dirty="0" smtClean="0"/>
          </a:p>
          <a:p>
            <a:r>
              <a:rPr lang="en-US" altLang="ko-KR" sz="2400" dirty="0" smtClean="0"/>
              <a:t>In </a:t>
            </a:r>
            <a:r>
              <a:rPr lang="en-US" altLang="ko-KR" sz="2400" dirty="0"/>
              <a:t>Rel-18, traffic awareness enhancement is limited to discard operation based on PSI (PDU Set Importance) at network congestion. But, it does not fully satisfy requirement of </a:t>
            </a:r>
            <a:r>
              <a:rPr lang="en-US" altLang="ko-KR" sz="2400" dirty="0" smtClean="0"/>
              <a:t>PSI. Thus, scheduling enhancement for important PDU set should be considered in Rel-19.</a:t>
            </a:r>
            <a:endParaRPr lang="en-US" altLang="ko-KR" sz="24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7472" y="3250152"/>
            <a:ext cx="9571520" cy="3124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87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 for XR awareness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4257585" cy="6480720"/>
          </a:xfrm>
        </p:spPr>
        <p:txBody>
          <a:bodyPr/>
          <a:lstStyle/>
          <a:p>
            <a:r>
              <a:rPr lang="en-US" altLang="ko-KR" sz="2400" dirty="0"/>
              <a:t>The PDCP duplication introduced in Rel-15 is used for enhancing the reliable transmission for the specific service by duplicating all PDUs within a DRB.</a:t>
            </a:r>
          </a:p>
          <a:p>
            <a:pPr lvl="1"/>
            <a:r>
              <a:rPr lang="en-US" altLang="ko-KR" dirty="0" smtClean="0"/>
              <a:t>The PDCP duplication in Rel-15 is inappropriate to increase reliability of XR traffic since it </a:t>
            </a:r>
            <a:r>
              <a:rPr lang="en-US" altLang="ko-KR" dirty="0"/>
              <a:t>consumes much radio resource </a:t>
            </a:r>
            <a:r>
              <a:rPr lang="en-US" altLang="ko-KR" dirty="0" smtClean="0"/>
              <a:t>to duplicate </a:t>
            </a:r>
            <a:r>
              <a:rPr lang="en-US" altLang="ko-KR" dirty="0"/>
              <a:t>all PDUs </a:t>
            </a:r>
            <a:r>
              <a:rPr lang="en-US" altLang="ko-KR" dirty="0" smtClean="0"/>
              <a:t>for </a:t>
            </a:r>
            <a:r>
              <a:rPr lang="en-US" altLang="ko-KR" dirty="0"/>
              <a:t>the high throughput </a:t>
            </a:r>
            <a:r>
              <a:rPr lang="en-US" altLang="ko-KR" dirty="0" smtClean="0"/>
              <a:t>of </a:t>
            </a:r>
            <a:r>
              <a:rPr lang="en-US" altLang="ko-KR" dirty="0"/>
              <a:t>XR </a:t>
            </a:r>
            <a:r>
              <a:rPr lang="en-US" altLang="ko-KR" dirty="0" smtClean="0"/>
              <a:t>traffic.</a:t>
            </a:r>
          </a:p>
          <a:p>
            <a:pPr lvl="1"/>
            <a:r>
              <a:rPr lang="en-US" altLang="ko-KR" dirty="0" smtClean="0"/>
              <a:t>Increasing reliability of important PDU set</a:t>
            </a:r>
            <a:r>
              <a:rPr lang="ko-KR" altLang="en-US" dirty="0" smtClean="0"/>
              <a:t> </a:t>
            </a:r>
            <a:r>
              <a:rPr lang="en-US" altLang="ko-KR" dirty="0" smtClean="0"/>
              <a:t>is much more important than non-important PDU set to improve user experience. </a:t>
            </a:r>
          </a:p>
          <a:p>
            <a:r>
              <a:rPr lang="en-US" altLang="ko-KR" sz="2400" dirty="0" smtClean="0"/>
              <a:t>However</a:t>
            </a:r>
            <a:r>
              <a:rPr lang="en-US" altLang="ko-KR" sz="2400" dirty="0"/>
              <a:t>, there is no mechanism to increase reliable transmission of the important PDU set than the non-importance PDU set</a:t>
            </a:r>
            <a:r>
              <a:rPr lang="en-US" altLang="ko-KR" sz="2400" dirty="0" smtClean="0"/>
              <a:t>.</a:t>
            </a:r>
            <a:endParaRPr lang="en-US" altLang="ko-KR" dirty="0" smtClean="0"/>
          </a:p>
          <a:p>
            <a:r>
              <a:rPr lang="en-US" altLang="ko-KR" sz="2400" dirty="0" smtClean="0">
                <a:solidFill>
                  <a:srgbClr val="C00000"/>
                </a:solidFill>
              </a:rPr>
              <a:t>In </a:t>
            </a:r>
            <a:r>
              <a:rPr lang="en-US" altLang="ko-KR" sz="2400" dirty="0">
                <a:solidFill>
                  <a:srgbClr val="C00000"/>
                </a:solidFill>
              </a:rPr>
              <a:t>order to improve the user experience, it is essential to support the prioritized handling and reliable transmission of the important PDU set.</a:t>
            </a:r>
            <a:endParaRPr lang="en-GB" altLang="ko-KR" sz="2400" dirty="0">
              <a:solidFill>
                <a:srgbClr val="C00000"/>
              </a:solidFill>
            </a:endParaRPr>
          </a:p>
          <a:p>
            <a:endParaRPr lang="en-US" altLang="ko-KR" sz="2400" dirty="0"/>
          </a:p>
          <a:p>
            <a:endParaRPr lang="en-US" altLang="ko-KR" sz="2400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2267" y="5276111"/>
            <a:ext cx="2327276" cy="301726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875412" y="8268176"/>
            <a:ext cx="26720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Selective PDCP duplication</a:t>
            </a:r>
            <a:endParaRPr lang="ko-KR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51448" y="8268176"/>
            <a:ext cx="36838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altLang="ko-KR" dirty="0"/>
              <a:t>Transmission via different RLC entities</a:t>
            </a:r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9520" y="5276112"/>
            <a:ext cx="2374524" cy="3056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2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 for XR </a:t>
            </a:r>
            <a:r>
              <a:rPr lang="en-US" altLang="ko-KR" dirty="0" smtClean="0"/>
              <a:t>power saving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4312373" cy="6912768"/>
          </a:xfrm>
        </p:spPr>
        <p:txBody>
          <a:bodyPr>
            <a:normAutofit/>
          </a:bodyPr>
          <a:lstStyle/>
          <a:p>
            <a:r>
              <a:rPr lang="en-GB" altLang="ko-KR" sz="2400" dirty="0"/>
              <a:t>In XR</a:t>
            </a:r>
            <a:r>
              <a:rPr lang="en-GB" altLang="ko-KR" sz="2400" dirty="0" smtClean="0"/>
              <a:t>, the </a:t>
            </a:r>
            <a:r>
              <a:rPr lang="en-GB" altLang="ko-KR" sz="2400" dirty="0"/>
              <a:t>power saving is critical since XR services consume more UE power than other services in order to satisfy tight </a:t>
            </a:r>
            <a:r>
              <a:rPr lang="en-GB" altLang="ko-KR" sz="2400" dirty="0" err="1"/>
              <a:t>QoS</a:t>
            </a:r>
            <a:r>
              <a:rPr lang="en-GB" altLang="ko-KR" sz="2400" dirty="0"/>
              <a:t> requirements, e.g., higher throughput and low </a:t>
            </a:r>
            <a:r>
              <a:rPr lang="en-GB" altLang="ko-KR" sz="2400" dirty="0" smtClean="0"/>
              <a:t>latency.  </a:t>
            </a:r>
            <a:endParaRPr lang="en-GB" altLang="ko-KR" sz="1000" dirty="0"/>
          </a:p>
          <a:p>
            <a:pPr lvl="1"/>
            <a:r>
              <a:rPr lang="en-US" altLang="ko-KR" dirty="0"/>
              <a:t>However, Rel-18 XR power saving enhancement is limited to handle non-integer periodicity and SFN wrap around problems in DRX operation. </a:t>
            </a:r>
          </a:p>
          <a:p>
            <a:endParaRPr lang="en-US" altLang="ko-KR" sz="2400" dirty="0" smtClean="0">
              <a:solidFill>
                <a:schemeClr val="tx1"/>
              </a:solidFill>
            </a:endParaRPr>
          </a:p>
          <a:p>
            <a:r>
              <a:rPr lang="en-US" altLang="ko-KR" sz="2400" dirty="0"/>
              <a:t>Rel-18 XR power saving enhancements may not be sufficient to support other important XR traffic characteristics, e.g., multiple flows and jitters, and it does not bring considerable power saving gain.</a:t>
            </a:r>
          </a:p>
          <a:p>
            <a:pPr lvl="1"/>
            <a:r>
              <a:rPr lang="en-US" altLang="ko-KR" dirty="0" smtClean="0"/>
              <a:t>Since only </a:t>
            </a:r>
            <a:r>
              <a:rPr lang="en-US" altLang="ko-KR" dirty="0"/>
              <a:t>one XR flow is aligned with the DRX cycle, it may cause the transmission delay </a:t>
            </a:r>
            <a:r>
              <a:rPr lang="en-US" altLang="ko-KR" dirty="0" smtClean="0"/>
              <a:t>for </a:t>
            </a:r>
            <a:r>
              <a:rPr lang="en-US" altLang="ko-KR" dirty="0"/>
              <a:t>other XR flows</a:t>
            </a:r>
            <a:r>
              <a:rPr lang="en-US" altLang="ko-KR" dirty="0" smtClean="0"/>
              <a:t>.</a:t>
            </a:r>
          </a:p>
          <a:p>
            <a:pPr lvl="1"/>
            <a:r>
              <a:rPr lang="en-GB" altLang="ko-KR" dirty="0" smtClean="0"/>
              <a:t>Due to jitter, </a:t>
            </a:r>
            <a:r>
              <a:rPr lang="en-US" altLang="ko-KR" dirty="0"/>
              <a:t>it may cause the transmission delay </a:t>
            </a:r>
            <a:r>
              <a:rPr lang="en-US" altLang="ko-KR" dirty="0" smtClean="0"/>
              <a:t>and </a:t>
            </a:r>
            <a:r>
              <a:rPr lang="en-US" altLang="ko-KR" dirty="0"/>
              <a:t>unnecessary PDCCH </a:t>
            </a:r>
            <a:r>
              <a:rPr lang="en-US" altLang="ko-KR" dirty="0" smtClean="0"/>
              <a:t>monitoring.</a:t>
            </a:r>
            <a:endParaRPr lang="en-GB" altLang="ko-KR" dirty="0"/>
          </a:p>
          <a:p>
            <a:pPr lvl="1"/>
            <a:endParaRPr lang="en-US" altLang="ko-KR" b="1" dirty="0"/>
          </a:p>
          <a:p>
            <a:endParaRPr lang="en-US" altLang="ko-KR" sz="2000" dirty="0"/>
          </a:p>
          <a:p>
            <a:endParaRPr lang="en-US" altLang="ko-KR" sz="900" dirty="0"/>
          </a:p>
          <a:p>
            <a:endParaRPr lang="en-US" altLang="ko-KR" sz="900" dirty="0"/>
          </a:p>
          <a:p>
            <a:endParaRPr lang="en-US" altLang="ko-KR" sz="22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15746" y="237339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87889"/>
            <a:ext cx="7115603" cy="2214585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5603" y="5399364"/>
            <a:ext cx="7995554" cy="2520280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1355304" y="7878938"/>
            <a:ext cx="468948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Transmission delay due to one DRX configuration</a:t>
            </a:r>
            <a:endParaRPr lang="ko-KR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8340080" y="7878938"/>
            <a:ext cx="64635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Unnecessary PDCCH monitoring and Transmission delay due to jitter</a:t>
            </a:r>
            <a:endParaRPr lang="ko-KR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747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 for XR power saving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4257584" cy="6480720"/>
          </a:xfrm>
        </p:spPr>
        <p:txBody>
          <a:bodyPr/>
          <a:lstStyle/>
          <a:p>
            <a:r>
              <a:rPr lang="en-US" altLang="ko-KR" sz="2200" dirty="0"/>
              <a:t>Considering that the XR traffic requires the low latency, the </a:t>
            </a:r>
            <a:r>
              <a:rPr lang="en-US" altLang="ko-KR" sz="2200" dirty="0" smtClean="0"/>
              <a:t>delayed </a:t>
            </a:r>
            <a:r>
              <a:rPr lang="en-US" altLang="ko-KR" sz="2200" dirty="0"/>
              <a:t>transmission </a:t>
            </a:r>
            <a:r>
              <a:rPr lang="en-US" altLang="ko-KR" sz="2200" dirty="0" smtClean="0"/>
              <a:t>of </a:t>
            </a:r>
            <a:r>
              <a:rPr lang="en-US" altLang="ko-KR" sz="2200" dirty="0"/>
              <a:t>XR traffic would </a:t>
            </a:r>
            <a:r>
              <a:rPr lang="en-US" altLang="ko-KR" sz="2200" dirty="0" smtClean="0"/>
              <a:t>degrade </a:t>
            </a:r>
            <a:r>
              <a:rPr lang="en-US" altLang="ko-KR" sz="2200" dirty="0"/>
              <a:t>the user experience.</a:t>
            </a:r>
          </a:p>
          <a:p>
            <a:endParaRPr lang="en-US" altLang="ko-KR" sz="2400" dirty="0"/>
          </a:p>
          <a:p>
            <a:r>
              <a:rPr lang="en-US" altLang="ko-KR" sz="2200" dirty="0"/>
              <a:t>In Rel-18 XR SI, it was already identified that main power saving gain comes from minimizing the unnecessary PDCCH monitoring as captured in TR38.838.</a:t>
            </a:r>
          </a:p>
          <a:p>
            <a:pPr lvl="1"/>
            <a:r>
              <a:rPr lang="en-US" altLang="ko-KR" sz="1900" dirty="0"/>
              <a:t>However, even though this aspect is important for XR power saving, it is not fully considered in Rel-18 XR power saving enhancement.</a:t>
            </a:r>
          </a:p>
          <a:p>
            <a:endParaRPr lang="en-US" altLang="ko-KR" sz="2200" dirty="0">
              <a:solidFill>
                <a:srgbClr val="FF0000"/>
              </a:solidFill>
            </a:endParaRPr>
          </a:p>
          <a:p>
            <a:r>
              <a:rPr lang="en-US" altLang="ko-KR" sz="2200" dirty="0">
                <a:solidFill>
                  <a:srgbClr val="C00000"/>
                </a:solidFill>
              </a:rPr>
              <a:t>In order to </a:t>
            </a:r>
            <a:r>
              <a:rPr lang="en-US" altLang="ko-KR" sz="2200" dirty="0" smtClean="0">
                <a:solidFill>
                  <a:srgbClr val="C00000"/>
                </a:solidFill>
              </a:rPr>
              <a:t>avoid </a:t>
            </a:r>
            <a:r>
              <a:rPr lang="en-US" altLang="ko-KR" sz="2200" dirty="0">
                <a:solidFill>
                  <a:srgbClr val="C00000"/>
                </a:solidFill>
              </a:rPr>
              <a:t>the transmission </a:t>
            </a:r>
            <a:r>
              <a:rPr lang="en-US" altLang="ko-KR" sz="2200" dirty="0" smtClean="0">
                <a:solidFill>
                  <a:srgbClr val="C00000"/>
                </a:solidFill>
              </a:rPr>
              <a:t>delay and unnecessary PDCCH monitoring, </a:t>
            </a:r>
            <a:r>
              <a:rPr lang="en-US" altLang="ko-KR" sz="2200" dirty="0">
                <a:solidFill>
                  <a:srgbClr val="C00000"/>
                </a:solidFill>
              </a:rPr>
              <a:t>it is essential to improve power saving gain for multiple flows and jitter.</a:t>
            </a:r>
          </a:p>
          <a:p>
            <a:endParaRPr lang="en-US" altLang="ko-KR" sz="2200" dirty="0">
              <a:solidFill>
                <a:srgbClr val="C00000"/>
              </a:solidFill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7540" y="5309710"/>
            <a:ext cx="7116644" cy="2664296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94362"/>
            <a:ext cx="7242057" cy="277372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42469" y="7974006"/>
            <a:ext cx="3031599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ko-KR"/>
            </a:defPPr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Multiple </a:t>
            </a:r>
            <a:r>
              <a:rPr lang="en-US" altLang="ko-KR" dirty="0"/>
              <a:t>DRX configurations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9939500" y="7989354"/>
            <a:ext cx="31172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Jitter efficient DRX operation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507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Objectives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3986899" cy="6480720"/>
          </a:xfrm>
        </p:spPr>
        <p:txBody>
          <a:bodyPr/>
          <a:lstStyle/>
          <a:p>
            <a:r>
              <a:rPr lang="en-US" altLang="ko-KR" sz="3200" dirty="0"/>
              <a:t>Traffic awareness enhancement</a:t>
            </a:r>
          </a:p>
          <a:p>
            <a:pPr lvl="1"/>
            <a:r>
              <a:rPr lang="en-US" altLang="ko-KR" sz="2400" dirty="0" smtClean="0"/>
              <a:t>Reliability improvement for important PDU set, e.g. selective PDCP duplication.</a:t>
            </a:r>
          </a:p>
          <a:p>
            <a:pPr lvl="1"/>
            <a:r>
              <a:rPr lang="en-US" altLang="ko-KR" sz="2400" dirty="0" smtClean="0"/>
              <a:t>Prioritized scheduling for important PDU set, e.g. transmission via different RLC entities.</a:t>
            </a:r>
          </a:p>
          <a:p>
            <a:endParaRPr lang="en-US" altLang="ko-KR" sz="3200" dirty="0" smtClean="0"/>
          </a:p>
          <a:p>
            <a:r>
              <a:rPr lang="en-US" altLang="ko-KR" sz="3200" dirty="0" smtClean="0"/>
              <a:t>Power </a:t>
            </a:r>
            <a:r>
              <a:rPr lang="en-US" altLang="ko-KR" sz="3200" dirty="0"/>
              <a:t>saving enhancement</a:t>
            </a:r>
          </a:p>
          <a:p>
            <a:pPr lvl="1"/>
            <a:r>
              <a:rPr lang="en-US" altLang="ko-KR" sz="2400" dirty="0"/>
              <a:t>Support for multiple flows, e.g. multiple DRX configurations.</a:t>
            </a:r>
          </a:p>
          <a:p>
            <a:pPr lvl="1"/>
            <a:r>
              <a:rPr lang="en-US" altLang="ko-KR" sz="2400" dirty="0"/>
              <a:t>Jitter efficient DRX operation, e.g. additional </a:t>
            </a:r>
            <a:r>
              <a:rPr lang="en-US" altLang="ko-KR" sz="2400" dirty="0" err="1"/>
              <a:t>onDuration</a:t>
            </a:r>
            <a:r>
              <a:rPr lang="en-US" altLang="ko-KR" sz="2400" dirty="0"/>
              <a:t>.</a:t>
            </a:r>
          </a:p>
          <a:p>
            <a:pPr marL="571500" lvl="1" indent="0">
              <a:buNone/>
            </a:pPr>
            <a:endParaRPr lang="en-GB" altLang="ko-KR" sz="1800" dirty="0"/>
          </a:p>
          <a:p>
            <a:pPr lvl="2"/>
            <a:endParaRPr lang="ko-KR" altLang="ko-KR" dirty="0"/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3414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BF126B1-5379-444F-8DBB-0A41228BE666}">
  <ds:schemaRefs>
    <ds:schemaRef ds:uri="http://schemas.microsoft.com/office/2006/documentManagement/types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www.w3.org/XML/1998/namespace"/>
    <ds:schemaRef ds:uri="http://purl.org/dc/terms/"/>
    <ds:schemaRef ds:uri="http://schemas.microsoft.com/sharepoint/v3"/>
    <ds:schemaRef ds:uri="http://purl.org/dc/elements/1.1/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76080</TotalTime>
  <Words>627</Words>
  <Application>Microsoft Office PowerPoint</Application>
  <PresentationFormat>사용자 지정</PresentationFormat>
  <Paragraphs>77</Paragraphs>
  <Slides>6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2" baseType="lpstr">
      <vt:lpstr>LG스마트체 Bold</vt:lpstr>
      <vt:lpstr>LG스마트체 Regular</vt:lpstr>
      <vt:lpstr>굴림</vt:lpstr>
      <vt:lpstr>맑은 고딕</vt:lpstr>
      <vt:lpstr>Arial</vt:lpstr>
      <vt:lpstr>Office 테마</vt:lpstr>
      <vt:lpstr>Proposal on XR enhancement in Rel-19</vt:lpstr>
      <vt:lpstr>Motivation for XR awareness</vt:lpstr>
      <vt:lpstr>Motivation for XR awareness</vt:lpstr>
      <vt:lpstr>Motivation for XR power saving</vt:lpstr>
      <vt:lpstr>Motivation for XR power saving</vt:lpstr>
      <vt:lpstr>Objectives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LGE (Gyeong-Cheol)</cp:lastModifiedBy>
  <cp:revision>3450</cp:revision>
  <dcterms:created xsi:type="dcterms:W3CDTF">2016-10-11T04:12:52Z</dcterms:created>
  <dcterms:modified xsi:type="dcterms:W3CDTF">2023-05-31T01:47:13Z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</Properties>
</file>