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Lst>
  <p:notesMasterIdLst>
    <p:notesMasterId r:id="rId16"/>
  </p:notesMasterIdLst>
  <p:sldIdLst>
    <p:sldId id="746" r:id="rId5"/>
    <p:sldId id="737" r:id="rId6"/>
    <p:sldId id="738" r:id="rId7"/>
    <p:sldId id="739" r:id="rId8"/>
    <p:sldId id="740" r:id="rId9"/>
    <p:sldId id="741" r:id="rId10"/>
    <p:sldId id="710" r:id="rId11"/>
    <p:sldId id="745" r:id="rId12"/>
    <p:sldId id="742" r:id="rId13"/>
    <p:sldId id="743" r:id="rId14"/>
    <p:sldId id="744" r:id="rId15"/>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EFAFB233-063F-42B5-8137-9DF3F51BA10A}">
      <p15:sldGuideLst xmlns:p15="http://schemas.microsoft.com/office/powerpoint/2012/main">
        <p15:guide id="1" orient="horz" pos="54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34"/>
    <a:srgbClr val="FF6699"/>
    <a:srgbClr val="E46C0A"/>
    <a:srgbClr val="FFFFFF"/>
    <a:srgbClr val="0067A6"/>
    <a:srgbClr val="6B6B6B"/>
    <a:srgbClr val="000046"/>
    <a:srgbClr val="336699"/>
    <a:srgbClr val="D60093"/>
    <a:srgbClr val="D9C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82" autoAdjust="0"/>
    <p:restoredTop sz="95320" autoAdjust="0"/>
  </p:normalViewPr>
  <p:slideViewPr>
    <p:cSldViewPr>
      <p:cViewPr varScale="1">
        <p:scale>
          <a:sx n="102" d="100"/>
          <a:sy n="102" d="100"/>
        </p:scale>
        <p:origin x="355" y="67"/>
      </p:cViewPr>
      <p:guideLst>
        <p:guide orient="horz" pos="5400"/>
        <p:guide pos="4801"/>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99" d="100"/>
          <a:sy n="99" d="100"/>
        </p:scale>
        <p:origin x="3514" y="91"/>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2023-05-30</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a:pPr>
                <a:defRPr/>
              </a:pPr>
              <a:t>1</a:t>
            </a:fld>
            <a:endParaRPr lang="ko-KR" altLang="en-US"/>
          </a:p>
        </p:txBody>
      </p:sp>
    </p:spTree>
    <p:extLst>
      <p:ext uri="{BB962C8B-B14F-4D97-AF65-F5344CB8AC3E}">
        <p14:creationId xmlns:p14="http://schemas.microsoft.com/office/powerpoint/2010/main" val="7983062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35"/>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522092DD-FC25-421B-8E80-EB7FFD06CCAE}" type="datetimeFigureOut">
              <a:rPr lang="ko-KR" altLang="en-US" smtClean="0"/>
              <a:pPr>
                <a:defRPr/>
              </a:pPr>
              <a:t>2023-05-30</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cxnSp>
        <p:nvCxnSpPr>
          <p:cNvPr id="9" name="직선 연결선 8"/>
          <p:cNvCxnSpPr/>
          <p:nvPr userDrawn="1"/>
        </p:nvCxnSpPr>
        <p:spPr>
          <a:xfrm flipV="1">
            <a:off x="923256" y="4422845"/>
            <a:ext cx="13681520" cy="4"/>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0" name="직선 연결선 9"/>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4"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783957" y="4862314"/>
            <a:ext cx="3672088" cy="508570"/>
          </a:xfrm>
          <a:prstGeom prst="rect">
            <a:avLst/>
          </a:prstGeom>
          <a:noFill/>
          <a:extLst>
            <a:ext uri="{909E8E84-426E-40DD-AFC4-6F175D3DCCD1}">
              <a14:hiddenFill xmlns:a14="http://schemas.microsoft.com/office/drawing/2010/main">
                <a:solidFill>
                  <a:srgbClr val="FFFFFF"/>
                </a:solidFill>
              </a14:hiddenFill>
            </a:ext>
          </a:extLst>
        </p:spPr>
      </p:pic>
      <p:sp>
        <p:nvSpPr>
          <p:cNvPr id="15" name="직사각형 14"/>
          <p:cNvSpPr/>
          <p:nvPr userDrawn="1"/>
        </p:nvSpPr>
        <p:spPr>
          <a:xfrm>
            <a:off x="193053" y="181797"/>
            <a:ext cx="7618941" cy="646331"/>
          </a:xfrm>
          <a:prstGeom prst="rect">
            <a:avLst/>
          </a:prstGeom>
        </p:spPr>
        <p:txBody>
          <a:bodyPr>
            <a:spAutoFit/>
          </a:bodyPr>
          <a:lstStyle/>
          <a:p>
            <a:r>
              <a:rPr lang="en-US" altLang="ko-KR" b="1" i="1" dirty="0" smtClean="0">
                <a:solidFill>
                  <a:srgbClr val="6B6B6B"/>
                </a:solidFill>
                <a:latin typeface="Arial" panose="020B0604020202020204" pitchFamily="34" charset="0"/>
                <a:cs typeface="Arial" panose="020B0604020202020204" pitchFamily="34" charset="0"/>
              </a:rPr>
              <a:t>3GPP TSG RAN Rel-19 workshop</a:t>
            </a:r>
          </a:p>
          <a:p>
            <a:r>
              <a:rPr kumimoji="1" lang="en-US" altLang="ko-KR" b="1" i="1" kern="1200" dirty="0" smtClean="0">
                <a:solidFill>
                  <a:srgbClr val="6B6B6B"/>
                </a:solidFill>
                <a:latin typeface="Arial" panose="020B0604020202020204" pitchFamily="34" charset="0"/>
                <a:ea typeface="굴림" panose="020B0600000101010101" pitchFamily="50" charset="-127"/>
                <a:cs typeface="Arial" panose="020B0604020202020204" pitchFamily="34" charset="0"/>
              </a:rPr>
              <a:t>Taipei, June 15 - June 16, 2023</a:t>
            </a:r>
            <a:endPar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endParaRPr>
          </a:p>
        </p:txBody>
      </p:sp>
      <p:sp>
        <p:nvSpPr>
          <p:cNvPr id="16" name="직사각형 15"/>
          <p:cNvSpPr/>
          <p:nvPr userDrawn="1"/>
        </p:nvSpPr>
        <p:spPr>
          <a:xfrm>
            <a:off x="11171901" y="236609"/>
            <a:ext cx="3875046" cy="461665"/>
          </a:xfrm>
          <a:prstGeom prst="rect">
            <a:avLst/>
          </a:prstGeom>
        </p:spPr>
        <p:txBody>
          <a:bodyPr wrap="square">
            <a:spAutoFit/>
          </a:bodyPr>
          <a:lstStyle/>
          <a:p>
            <a:pPr algn="r"/>
            <a:r>
              <a:rPr lang="en-US" altLang="ko-KR" sz="2400" b="1" i="1" dirty="0" smtClean="0">
                <a:solidFill>
                  <a:srgbClr val="6B6B6B"/>
                </a:solidFill>
                <a:latin typeface="Arial" panose="020B0604020202020204" pitchFamily="34" charset="0"/>
                <a:cs typeface="Arial" panose="020B0604020202020204" pitchFamily="34" charset="0"/>
              </a:rPr>
              <a:t>RWS-230200</a:t>
            </a:r>
            <a:endParaRPr lang="en-US" altLang="ko-KR" sz="2400" b="1" i="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4"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4" y="1333922"/>
            <a:ext cx="13716212"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2023-05-30</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28"/>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3"/>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40" indent="0">
              <a:buNone/>
              <a:defRPr sz="2300">
                <a:solidFill>
                  <a:schemeClr val="tx1">
                    <a:tint val="75000"/>
                  </a:schemeClr>
                </a:solidFill>
              </a:defRPr>
            </a:lvl2pPr>
            <a:lvl3pPr marL="1142480" indent="0">
              <a:buNone/>
              <a:defRPr sz="2000">
                <a:solidFill>
                  <a:schemeClr val="tx1">
                    <a:tint val="75000"/>
                  </a:schemeClr>
                </a:solidFill>
              </a:defRPr>
            </a:lvl3pPr>
            <a:lvl4pPr marL="1713718" indent="0">
              <a:buNone/>
              <a:defRPr sz="1800">
                <a:solidFill>
                  <a:schemeClr val="tx1">
                    <a:tint val="75000"/>
                  </a:schemeClr>
                </a:solidFill>
              </a:defRPr>
            </a:lvl4pPr>
            <a:lvl5pPr marL="2284959" indent="0">
              <a:buNone/>
              <a:defRPr sz="1800">
                <a:solidFill>
                  <a:schemeClr val="tx1">
                    <a:tint val="75000"/>
                  </a:schemeClr>
                </a:solidFill>
              </a:defRPr>
            </a:lvl5pPr>
            <a:lvl6pPr marL="2856200" indent="0">
              <a:buNone/>
              <a:defRPr sz="1800">
                <a:solidFill>
                  <a:schemeClr val="tx1">
                    <a:tint val="75000"/>
                  </a:schemeClr>
                </a:solidFill>
              </a:defRPr>
            </a:lvl6pPr>
            <a:lvl7pPr marL="3427440" indent="0">
              <a:buNone/>
              <a:defRPr sz="1800">
                <a:solidFill>
                  <a:schemeClr val="tx1">
                    <a:tint val="75000"/>
                  </a:schemeClr>
                </a:solidFill>
              </a:defRPr>
            </a:lvl7pPr>
            <a:lvl8pPr marL="3998678" indent="0">
              <a:buNone/>
              <a:defRPr sz="1800">
                <a:solidFill>
                  <a:schemeClr val="tx1">
                    <a:tint val="75000"/>
                  </a:schemeClr>
                </a:solidFill>
              </a:defRPr>
            </a:lvl8pPr>
            <a:lvl9pPr marL="4569920" indent="0">
              <a:buNone/>
              <a:defRPr sz="18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B0AC0706-528C-4E5B-A316-71D515866196}" type="datetimeFigureOut">
              <a:rPr lang="ko-KR" altLang="en-US" smtClean="0"/>
              <a:pPr>
                <a:defRPr/>
              </a:pPr>
              <a:t>2023-05-30</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7"/>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4"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4"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4" y="7945438"/>
            <a:ext cx="3555506" cy="457200"/>
          </a:xfrm>
          <a:prstGeom prst="rect">
            <a:avLst/>
          </a:prstGeom>
        </p:spPr>
        <p:txBody>
          <a:bodyPr vert="horz" wrap="square" lIns="114248" tIns="57124" rIns="114248" bIns="57124" numCol="1" anchor="ctr" anchorCtr="0" compatLnSpc="1">
            <a:prstTxWarp prst="textNoShape">
              <a:avLst/>
            </a:prstTxWarp>
          </a:bodyPr>
          <a:lstStyle>
            <a:lvl1pP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2023-05-30</a:t>
            </a:fld>
            <a:endParaRPr lang="ko-KR" altLang="en-US"/>
          </a:p>
        </p:txBody>
      </p:sp>
      <p:sp>
        <p:nvSpPr>
          <p:cNvPr id="5" name="바닥글 개체 틀 4"/>
          <p:cNvSpPr>
            <a:spLocks noGrp="1"/>
          </p:cNvSpPr>
          <p:nvPr>
            <p:ph type="ftr" sz="quarter" idx="3"/>
          </p:nvPr>
        </p:nvSpPr>
        <p:spPr>
          <a:xfrm>
            <a:off x="5206277"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0" y="7945438"/>
            <a:ext cx="3555506"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
        <p:nvSpPr>
          <p:cNvPr id="11" name="직사각형 10"/>
          <p:cNvSpPr/>
          <p:nvPr userDrawn="1"/>
        </p:nvSpPr>
        <p:spPr>
          <a:xfrm>
            <a:off x="13677056" y="322843"/>
            <a:ext cx="1565493" cy="369332"/>
          </a:xfrm>
          <a:prstGeom prst="rect">
            <a:avLst/>
          </a:prstGeom>
        </p:spPr>
        <p:txBody>
          <a:bodyPr wrap="none">
            <a:spAutoFit/>
          </a:bodyPr>
          <a:lstStyle/>
          <a:p>
            <a:r>
              <a:rPr lang="en-US" altLang="ko-KR" sz="1800" dirty="0" smtClean="0">
                <a:solidFill>
                  <a:schemeClr val="bg1"/>
                </a:solidFill>
                <a:effectLst/>
                <a:latin typeface="Arial" panose="020B0604020202020204" pitchFamily="34" charset="0"/>
                <a:ea typeface="맑은 고딕" panose="020B0503020000020004" pitchFamily="50" charset="-127"/>
              </a:rPr>
              <a:t>RWS-230200</a:t>
            </a:r>
            <a:endParaRPr lang="ko-KR" altLang="en-US"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1138238"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94"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89"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83"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378"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63" indent="-423863" algn="l" defTabSz="1138238"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80" rtl="0" eaLnBrk="1" latinLnBrk="1" hangingPunct="1">
        <a:defRPr sz="2300" kern="1200">
          <a:solidFill>
            <a:schemeClr val="tx1"/>
          </a:solidFill>
          <a:latin typeface="+mn-lt"/>
          <a:ea typeface="+mn-ea"/>
          <a:cs typeface="+mn-cs"/>
        </a:defRPr>
      </a:lvl1pPr>
      <a:lvl2pPr marL="571240" algn="l" defTabSz="1142480" rtl="0" eaLnBrk="1" latinLnBrk="1" hangingPunct="1">
        <a:defRPr sz="2300" kern="1200">
          <a:solidFill>
            <a:schemeClr val="tx1"/>
          </a:solidFill>
          <a:latin typeface="+mn-lt"/>
          <a:ea typeface="+mn-ea"/>
          <a:cs typeface="+mn-cs"/>
        </a:defRPr>
      </a:lvl2pPr>
      <a:lvl3pPr marL="1142480" algn="l" defTabSz="1142480" rtl="0" eaLnBrk="1" latinLnBrk="1" hangingPunct="1">
        <a:defRPr sz="2300" kern="1200">
          <a:solidFill>
            <a:schemeClr val="tx1"/>
          </a:solidFill>
          <a:latin typeface="+mn-lt"/>
          <a:ea typeface="+mn-ea"/>
          <a:cs typeface="+mn-cs"/>
        </a:defRPr>
      </a:lvl3pPr>
      <a:lvl4pPr marL="1713718" algn="l" defTabSz="1142480" rtl="0" eaLnBrk="1" latinLnBrk="1" hangingPunct="1">
        <a:defRPr sz="2300" kern="1200">
          <a:solidFill>
            <a:schemeClr val="tx1"/>
          </a:solidFill>
          <a:latin typeface="+mn-lt"/>
          <a:ea typeface="+mn-ea"/>
          <a:cs typeface="+mn-cs"/>
        </a:defRPr>
      </a:lvl4pPr>
      <a:lvl5pPr marL="2284959" algn="l" defTabSz="1142480" rtl="0" eaLnBrk="1" latinLnBrk="1" hangingPunct="1">
        <a:defRPr sz="2300" kern="1200">
          <a:solidFill>
            <a:schemeClr val="tx1"/>
          </a:solidFill>
          <a:latin typeface="+mn-lt"/>
          <a:ea typeface="+mn-ea"/>
          <a:cs typeface="+mn-cs"/>
        </a:defRPr>
      </a:lvl5pPr>
      <a:lvl6pPr marL="2856200" algn="l" defTabSz="1142480" rtl="0" eaLnBrk="1" latinLnBrk="1" hangingPunct="1">
        <a:defRPr sz="2300" kern="1200">
          <a:solidFill>
            <a:schemeClr val="tx1"/>
          </a:solidFill>
          <a:latin typeface="+mn-lt"/>
          <a:ea typeface="+mn-ea"/>
          <a:cs typeface="+mn-cs"/>
        </a:defRPr>
      </a:lvl6pPr>
      <a:lvl7pPr marL="3427440" algn="l" defTabSz="1142480" rtl="0" eaLnBrk="1" latinLnBrk="1" hangingPunct="1">
        <a:defRPr sz="2300" kern="1200">
          <a:solidFill>
            <a:schemeClr val="tx1"/>
          </a:solidFill>
          <a:latin typeface="+mn-lt"/>
          <a:ea typeface="+mn-ea"/>
          <a:cs typeface="+mn-cs"/>
        </a:defRPr>
      </a:lvl7pPr>
      <a:lvl8pPr marL="3998678" algn="l" defTabSz="1142480" rtl="0" eaLnBrk="1" latinLnBrk="1" hangingPunct="1">
        <a:defRPr sz="2300" kern="1200">
          <a:solidFill>
            <a:schemeClr val="tx1"/>
          </a:solidFill>
          <a:latin typeface="+mn-lt"/>
          <a:ea typeface="+mn-ea"/>
          <a:cs typeface="+mn-cs"/>
        </a:defRPr>
      </a:lvl8pPr>
      <a:lvl9pPr marL="4569920" algn="l" defTabSz="1142480"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p:txBody>
          <a:bodyPr/>
          <a:lstStyle/>
          <a:p>
            <a:r>
              <a:rPr lang="en-US" altLang="ko-KR" b="1" dirty="0"/>
              <a:t>Proposal on ML-Aided Predictive Mobility in Rel-19</a:t>
            </a:r>
            <a:endParaRPr lang="ko-KR" altLang="en-US" dirty="0"/>
          </a:p>
        </p:txBody>
      </p:sp>
    </p:spTree>
    <p:extLst>
      <p:ext uri="{BB962C8B-B14F-4D97-AF65-F5344CB8AC3E}">
        <p14:creationId xmlns:p14="http://schemas.microsoft.com/office/powerpoint/2010/main" val="25260763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Objectives for R19</a:t>
            </a:r>
            <a:endParaRPr lang="ko-KR" altLang="en-US" dirty="0"/>
          </a:p>
        </p:txBody>
      </p:sp>
      <p:sp>
        <p:nvSpPr>
          <p:cNvPr id="3" name="내용 개체 틀 2"/>
          <p:cNvSpPr>
            <a:spLocks noGrp="1"/>
          </p:cNvSpPr>
          <p:nvPr>
            <p:ph idx="1"/>
          </p:nvPr>
        </p:nvSpPr>
        <p:spPr>
          <a:xfrm>
            <a:off x="491208" y="1333922"/>
            <a:ext cx="14329592" cy="6480720"/>
          </a:xfrm>
        </p:spPr>
        <p:txBody>
          <a:bodyPr/>
          <a:lstStyle/>
          <a:p>
            <a:r>
              <a:rPr lang="en-US" altLang="ko-KR" dirty="0"/>
              <a:t>Objectives for SI scope : </a:t>
            </a:r>
          </a:p>
          <a:p>
            <a:pPr lvl="1"/>
            <a:r>
              <a:rPr lang="en-US" altLang="ko-KR" dirty="0"/>
              <a:t>1) To study requirement and functionalities to enable predictive mobility </a:t>
            </a:r>
          </a:p>
          <a:p>
            <a:pPr lvl="2"/>
            <a:r>
              <a:rPr lang="en-US" altLang="ko-KR" dirty="0"/>
              <a:t>To study requirements and functionalities to enable predictive measurements and measurement reporting</a:t>
            </a:r>
          </a:p>
          <a:p>
            <a:pPr lvl="3"/>
            <a:r>
              <a:rPr lang="en-US" altLang="ko-KR" dirty="0"/>
              <a:t>L3 filtering mechanism based on beam prediction. </a:t>
            </a:r>
          </a:p>
          <a:p>
            <a:pPr lvl="3"/>
            <a:r>
              <a:rPr lang="en-US" altLang="ko-KR" dirty="0"/>
              <a:t>Reporting condition for predictive measurements. </a:t>
            </a:r>
          </a:p>
          <a:p>
            <a:pPr lvl="2"/>
            <a:r>
              <a:rPr lang="en-US" altLang="ko-KR" dirty="0"/>
              <a:t>To study requirements and functionalities to enable predictive mobility</a:t>
            </a:r>
          </a:p>
          <a:p>
            <a:pPr lvl="3"/>
            <a:r>
              <a:rPr lang="en-US" altLang="ko-KR" dirty="0"/>
              <a:t>Predictive NW-triggered HO based on predictive measurement reporting is studied. </a:t>
            </a:r>
          </a:p>
          <a:p>
            <a:pPr lvl="3"/>
            <a:r>
              <a:rPr lang="en-US" altLang="ko-KR" dirty="0"/>
              <a:t>Conditional HO based on predictive measurement evaluation is studied.</a:t>
            </a:r>
          </a:p>
          <a:p>
            <a:pPr lvl="3"/>
            <a:r>
              <a:rPr lang="en-US" altLang="ko-KR" dirty="0"/>
              <a:t>Both UE and network side impacts need to be studied. </a:t>
            </a:r>
          </a:p>
          <a:p>
            <a:pPr lvl="2"/>
            <a:r>
              <a:rPr lang="en-US" altLang="ko-KR" dirty="0"/>
              <a:t>To study requirements and functionalities to enable predictive link failure detection and proactive recovery </a:t>
            </a:r>
          </a:p>
          <a:p>
            <a:pPr marL="1143000" lvl="2" indent="0">
              <a:buNone/>
            </a:pPr>
            <a:endParaRPr lang="en-US" altLang="ko-KR" dirty="0"/>
          </a:p>
          <a:p>
            <a:pPr lvl="1"/>
            <a:r>
              <a:rPr lang="en-US" altLang="ko-KR" dirty="0"/>
              <a:t>2) To study ML-based model management mechanism for predictive mobility </a:t>
            </a:r>
          </a:p>
          <a:p>
            <a:pPr lvl="2"/>
            <a:r>
              <a:rPr lang="en-US" altLang="ko-KR" dirty="0"/>
              <a:t>To study means for network to evaluate the accuracy of predictive measurements</a:t>
            </a:r>
          </a:p>
          <a:p>
            <a:pPr lvl="2"/>
            <a:r>
              <a:rPr lang="en-US" altLang="ko-KR" dirty="0"/>
              <a:t>To study means for network to activate/deactivate/switch predictive mobility. </a:t>
            </a:r>
          </a:p>
          <a:p>
            <a:pPr lvl="2"/>
            <a:endParaRPr lang="en-US" altLang="ko-KR" dirty="0"/>
          </a:p>
        </p:txBody>
      </p:sp>
    </p:spTree>
    <p:extLst>
      <p:ext uri="{BB962C8B-B14F-4D97-AF65-F5344CB8AC3E}">
        <p14:creationId xmlns:p14="http://schemas.microsoft.com/office/powerpoint/2010/main" val="20845954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Objectives for R19</a:t>
            </a:r>
            <a:endParaRPr lang="ko-KR" altLang="en-US" dirty="0"/>
          </a:p>
        </p:txBody>
      </p:sp>
      <p:sp>
        <p:nvSpPr>
          <p:cNvPr id="3" name="내용 개체 틀 2"/>
          <p:cNvSpPr>
            <a:spLocks noGrp="1"/>
          </p:cNvSpPr>
          <p:nvPr>
            <p:ph idx="1"/>
          </p:nvPr>
        </p:nvSpPr>
        <p:spPr>
          <a:xfrm>
            <a:off x="491208" y="1333922"/>
            <a:ext cx="14257584" cy="6480720"/>
          </a:xfrm>
        </p:spPr>
        <p:txBody>
          <a:bodyPr/>
          <a:lstStyle/>
          <a:p>
            <a:r>
              <a:rPr lang="en-US" altLang="ko-KR" dirty="0"/>
              <a:t>Objectives for WI scope : </a:t>
            </a:r>
          </a:p>
          <a:p>
            <a:pPr lvl="1"/>
            <a:r>
              <a:rPr lang="en-US" altLang="ko-KR" dirty="0"/>
              <a:t>1) To specify predictive measurements and measurement reporting procedure</a:t>
            </a:r>
          </a:p>
          <a:p>
            <a:pPr lvl="2"/>
            <a:r>
              <a:rPr lang="en-US" altLang="ko-KR" dirty="0"/>
              <a:t>Configuration of predictive measurements. </a:t>
            </a:r>
          </a:p>
          <a:p>
            <a:pPr lvl="2"/>
            <a:r>
              <a:rPr lang="en-US" altLang="ko-KR" dirty="0"/>
              <a:t>Reporting condition for predictive measurement reporting.  </a:t>
            </a:r>
          </a:p>
          <a:p>
            <a:pPr marL="1143000" lvl="2" indent="0">
              <a:buNone/>
            </a:pPr>
            <a:endParaRPr lang="en-US" altLang="ko-KR" dirty="0"/>
          </a:p>
          <a:p>
            <a:pPr lvl="1"/>
            <a:r>
              <a:rPr lang="en-US" altLang="ko-KR" dirty="0"/>
              <a:t>2) To specify predictive mobility procedure  </a:t>
            </a:r>
          </a:p>
          <a:p>
            <a:pPr lvl="2"/>
            <a:r>
              <a:rPr lang="en-US" altLang="ko-KR" dirty="0"/>
              <a:t>Enhancements of network-triggered mobility based on predictive measurement reporting over radio interface. </a:t>
            </a:r>
          </a:p>
          <a:p>
            <a:pPr lvl="2"/>
            <a:r>
              <a:rPr lang="en-US" altLang="ko-KR" dirty="0"/>
              <a:t>Enhancements of conditional mobility based on predictive measurements and evaluations, including execution conditions dedicated to predictive mobility. </a:t>
            </a:r>
          </a:p>
          <a:p>
            <a:pPr lvl="2"/>
            <a:r>
              <a:rPr lang="en-US" altLang="ko-KR" dirty="0"/>
              <a:t>Enhancements of inter-node signaling for predictive mobility </a:t>
            </a:r>
          </a:p>
          <a:p>
            <a:pPr marL="1143000" lvl="2" indent="0">
              <a:buNone/>
            </a:pPr>
            <a:endParaRPr lang="en-US" altLang="ko-KR" dirty="0"/>
          </a:p>
          <a:p>
            <a:pPr lvl="1"/>
            <a:r>
              <a:rPr lang="en-US" altLang="ko-KR" dirty="0"/>
              <a:t>3) To specify proactive link recovery procedure </a:t>
            </a:r>
          </a:p>
          <a:p>
            <a:pPr lvl="2"/>
            <a:r>
              <a:rPr lang="en-US" altLang="ko-KR" dirty="0"/>
              <a:t>Mechanisms to enable predictive radio link failure or beam failure</a:t>
            </a:r>
          </a:p>
          <a:p>
            <a:pPr lvl="2"/>
            <a:r>
              <a:rPr lang="en-US" altLang="ko-KR" dirty="0"/>
              <a:t>Proactive recovery actions upon detection of predictive link/beam failure. </a:t>
            </a:r>
          </a:p>
          <a:p>
            <a:pPr marL="1143000" lvl="2" indent="0">
              <a:buNone/>
            </a:pPr>
            <a:endParaRPr lang="en-US" altLang="ko-KR" dirty="0"/>
          </a:p>
          <a:p>
            <a:pPr lvl="1"/>
            <a:r>
              <a:rPr lang="en-US" altLang="ko-KR" dirty="0"/>
              <a:t>4) To specify ML-based model management mechanism for predictive mobility</a:t>
            </a:r>
          </a:p>
          <a:p>
            <a:pPr lvl="2"/>
            <a:r>
              <a:rPr lang="en-US" altLang="ko-KR" dirty="0"/>
              <a:t>To specify report mechanism with assistance information </a:t>
            </a:r>
          </a:p>
          <a:p>
            <a:pPr lvl="2"/>
            <a:r>
              <a:rPr lang="en-US" altLang="ko-KR" dirty="0"/>
              <a:t>To specify UE/NW operation according to performance metric(s), e.g., model (de)activation, switching, etc.</a:t>
            </a:r>
          </a:p>
          <a:p>
            <a:pPr lvl="2"/>
            <a:endParaRPr lang="en-US" altLang="ko-KR" dirty="0"/>
          </a:p>
          <a:p>
            <a:pPr lvl="2"/>
            <a:endParaRPr lang="en-US" altLang="ko-KR" dirty="0"/>
          </a:p>
          <a:p>
            <a:endParaRPr lang="ko-KR" altLang="en-US" dirty="0"/>
          </a:p>
        </p:txBody>
      </p:sp>
    </p:spTree>
    <p:extLst>
      <p:ext uri="{BB962C8B-B14F-4D97-AF65-F5344CB8AC3E}">
        <p14:creationId xmlns:p14="http://schemas.microsoft.com/office/powerpoint/2010/main" val="3092334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Justification</a:t>
            </a:r>
            <a:endParaRPr lang="ko-KR" altLang="en-US" dirty="0"/>
          </a:p>
        </p:txBody>
      </p:sp>
      <p:sp>
        <p:nvSpPr>
          <p:cNvPr id="3" name="내용 개체 틀 2"/>
          <p:cNvSpPr>
            <a:spLocks noGrp="1"/>
          </p:cNvSpPr>
          <p:nvPr>
            <p:ph idx="1"/>
          </p:nvPr>
        </p:nvSpPr>
        <p:spPr>
          <a:xfrm>
            <a:off x="419200" y="1333922"/>
            <a:ext cx="14401600" cy="6480720"/>
          </a:xfrm>
        </p:spPr>
        <p:txBody>
          <a:bodyPr>
            <a:normAutofit/>
          </a:bodyPr>
          <a:lstStyle/>
          <a:p>
            <a:r>
              <a:rPr lang="en-US" altLang="ko-KR" dirty="0"/>
              <a:t>Higher layer application of AIML</a:t>
            </a:r>
          </a:p>
          <a:p>
            <a:pPr lvl="1"/>
            <a:r>
              <a:rPr lang="en-US" altLang="ko-KR" dirty="0"/>
              <a:t>In Rel-18, CSI/beam prediction has been considered as one of the main use cases. </a:t>
            </a:r>
          </a:p>
          <a:p>
            <a:pPr lvl="1"/>
            <a:r>
              <a:rPr lang="en-US" altLang="ko-KR" dirty="0"/>
              <a:t>However, higher layer application of AIML remains unexplored. In Rel-19, higher layer application of AIML capabilities should be explored with an aim to at least study or even to specify relevant functionalities.</a:t>
            </a:r>
          </a:p>
          <a:p>
            <a:pPr marL="571500" lvl="1" indent="0">
              <a:buNone/>
            </a:pPr>
            <a:endParaRPr lang="en-US" altLang="ko-KR" dirty="0"/>
          </a:p>
          <a:p>
            <a:r>
              <a:rPr lang="en-US" altLang="ko-KR" dirty="0"/>
              <a:t>Predictive mobility based on Predictive measurements</a:t>
            </a:r>
          </a:p>
          <a:p>
            <a:pPr lvl="1"/>
            <a:r>
              <a:rPr lang="en-US" altLang="ko-KR" dirty="0"/>
              <a:t>In our view, mobility is the most important and suitable area to consider as higher layer application of AIML capabilities. </a:t>
            </a:r>
          </a:p>
          <a:p>
            <a:pPr lvl="1"/>
            <a:r>
              <a:rPr lang="en-US" altLang="ko-KR" dirty="0"/>
              <a:t>Mobility is triggered based on L3 measurements. That is, predictive measurement framework is fundamental to enable predictive mobility. </a:t>
            </a:r>
          </a:p>
          <a:p>
            <a:pPr lvl="2"/>
            <a:r>
              <a:rPr lang="en-US" altLang="ko-KR" dirty="0"/>
              <a:t>Predictive L1 measurements has been studied in Rel-18. </a:t>
            </a:r>
          </a:p>
          <a:p>
            <a:pPr lvl="2"/>
            <a:r>
              <a:rPr lang="en-US" altLang="ko-KR" dirty="0"/>
              <a:t>Predictive L3 measurement results can be obtained by consolidating predictive L1 measurements. Predictive mobility based on predictive L3 measurements can be explored. </a:t>
            </a:r>
          </a:p>
          <a:p>
            <a:pPr lvl="1"/>
            <a:r>
              <a:rPr lang="en-US" altLang="ko-KR" dirty="0"/>
              <a:t>In Rel-19, RAN WGs are recommended to study and specify predictive measurement framework and predictive mobility as main higher layer application of AIML</a:t>
            </a:r>
          </a:p>
          <a:p>
            <a:pPr lvl="2"/>
            <a:r>
              <a:rPr lang="en-US" altLang="ko-KR" dirty="0"/>
              <a:t> Predictive measurement framework can be extended to consider predictive failure detection and proactive failure avoidance. </a:t>
            </a:r>
          </a:p>
        </p:txBody>
      </p:sp>
    </p:spTree>
    <p:extLst>
      <p:ext uri="{BB962C8B-B14F-4D97-AF65-F5344CB8AC3E}">
        <p14:creationId xmlns:p14="http://schemas.microsoft.com/office/powerpoint/2010/main" val="1319426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Justification</a:t>
            </a:r>
            <a:endParaRPr lang="ko-KR" altLang="en-US" dirty="0"/>
          </a:p>
        </p:txBody>
      </p:sp>
      <p:sp>
        <p:nvSpPr>
          <p:cNvPr id="3" name="내용 개체 틀 2"/>
          <p:cNvSpPr>
            <a:spLocks noGrp="1"/>
          </p:cNvSpPr>
          <p:nvPr>
            <p:ph idx="1"/>
          </p:nvPr>
        </p:nvSpPr>
        <p:spPr>
          <a:xfrm>
            <a:off x="419200" y="1333922"/>
            <a:ext cx="14329592" cy="6984776"/>
          </a:xfrm>
        </p:spPr>
        <p:txBody>
          <a:bodyPr>
            <a:normAutofit fontScale="77500" lnSpcReduction="20000"/>
          </a:bodyPr>
          <a:lstStyle/>
          <a:p>
            <a:r>
              <a:rPr lang="en-US" altLang="ko-KR" sz="3600" dirty="0"/>
              <a:t>Handover failure or unnecessary handover  </a:t>
            </a:r>
          </a:p>
          <a:p>
            <a:pPr lvl="1"/>
            <a:endParaRPr lang="en-US" altLang="ko-KR" dirty="0">
              <a:ea typeface="맑은 고딕" panose="020B0503020000020004" pitchFamily="50" charset="-127"/>
            </a:endParaRPr>
          </a:p>
          <a:p>
            <a:pPr lvl="1"/>
            <a:endParaRPr lang="en-US" altLang="ko-KR" dirty="0">
              <a:ea typeface="맑은 고딕" panose="020B0503020000020004" pitchFamily="50" charset="-127"/>
            </a:endParaRPr>
          </a:p>
          <a:p>
            <a:pPr lvl="1"/>
            <a:endParaRPr lang="en-US" altLang="ko-KR" dirty="0">
              <a:ea typeface="맑은 고딕" panose="020B0503020000020004" pitchFamily="50" charset="-127"/>
            </a:endParaRPr>
          </a:p>
          <a:p>
            <a:pPr lvl="1"/>
            <a:endParaRPr lang="en-US" altLang="ko-KR" dirty="0">
              <a:ea typeface="맑은 고딕" panose="020B0503020000020004" pitchFamily="50" charset="-127"/>
            </a:endParaRPr>
          </a:p>
          <a:p>
            <a:pPr lvl="1"/>
            <a:endParaRPr lang="en-US" altLang="ko-KR" dirty="0">
              <a:ea typeface="맑은 고딕" panose="020B0503020000020004" pitchFamily="50" charset="-127"/>
            </a:endParaRPr>
          </a:p>
          <a:p>
            <a:pPr lvl="1"/>
            <a:endParaRPr lang="en-US" altLang="ko-KR" dirty="0">
              <a:ea typeface="맑은 고딕" panose="020B0503020000020004" pitchFamily="50" charset="-127"/>
            </a:endParaRPr>
          </a:p>
          <a:p>
            <a:pPr lvl="1"/>
            <a:endParaRPr lang="en-US" altLang="ko-KR" dirty="0"/>
          </a:p>
          <a:p>
            <a:pPr lvl="1"/>
            <a:endParaRPr lang="en-US" altLang="ko-KR" dirty="0"/>
          </a:p>
          <a:p>
            <a:pPr lvl="1"/>
            <a:endParaRPr lang="en-US" altLang="ko-KR" dirty="0"/>
          </a:p>
          <a:p>
            <a:pPr lvl="1"/>
            <a:endParaRPr lang="en-US" altLang="ko-KR" sz="2400" dirty="0"/>
          </a:p>
          <a:p>
            <a:pPr lvl="1"/>
            <a:r>
              <a:rPr lang="en-US" altLang="ko-KR" sz="2600" dirty="0"/>
              <a:t>Handover problems such as handover failures or unnecessary handovers incur data interruption causing significant QoS degradation. </a:t>
            </a:r>
          </a:p>
          <a:p>
            <a:pPr lvl="1"/>
            <a:r>
              <a:rPr lang="en-US" altLang="ko-KR" sz="2600" dirty="0"/>
              <a:t>The root cause of the handover problems is that the mobility decision is currently based on the present radio link quality. If there is a quality gap between the present and the future, the chance of the handover failure or wrong handover increases. Optimal</a:t>
            </a:r>
            <a:r>
              <a:rPr lang="ko-KR" altLang="en-US" sz="2600" dirty="0"/>
              <a:t> </a:t>
            </a:r>
            <a:r>
              <a:rPr lang="en-US" altLang="ko-KR" sz="2600" dirty="0"/>
              <a:t>mobility decision </a:t>
            </a:r>
            <a:r>
              <a:rPr lang="en-US" altLang="ko-KR" sz="2600" dirty="0">
                <a:ea typeface="맑은 고딕" panose="020B0503020000020004" pitchFamily="50" charset="-127"/>
              </a:rPr>
              <a:t>necessarily requires the knowledge of the future radio conditions for an appropriate time span.</a:t>
            </a:r>
          </a:p>
          <a:p>
            <a:endParaRPr lang="en-US" altLang="ko-KR" dirty="0"/>
          </a:p>
          <a:p>
            <a:r>
              <a:rPr lang="en-US" altLang="ko-KR" sz="3600" dirty="0"/>
              <a:t>Predictive Measurement and Predictive Mobility </a:t>
            </a:r>
          </a:p>
          <a:p>
            <a:pPr lvl="1"/>
            <a:r>
              <a:rPr lang="en-US" altLang="ko-KR" sz="2600" dirty="0">
                <a:ea typeface="맑은 고딕" panose="020B0503020000020004" pitchFamily="50" charset="-127"/>
              </a:rPr>
              <a:t>Time domain measurement prediction capabilities enabled by UE’s ML capabilities allows UE to predict radio quality for a source cell as well as target cells. </a:t>
            </a:r>
          </a:p>
          <a:p>
            <a:pPr lvl="1"/>
            <a:r>
              <a:rPr lang="en-US" altLang="ko-KR" sz="2600" dirty="0">
                <a:ea typeface="맑은 고딕" panose="020B0503020000020004" pitchFamily="50" charset="-127"/>
              </a:rPr>
              <a:t>Such predictive measurement capabilities can give new opportunity to avoid handover problem by performing predictive measurement reporting and/or predictive mobility execution. </a:t>
            </a:r>
          </a:p>
          <a:p>
            <a:pPr lvl="1"/>
            <a:r>
              <a:rPr lang="en-US" altLang="ko-KR" sz="2600" dirty="0">
                <a:ea typeface="맑은 고딕" panose="020B0503020000020004" pitchFamily="50" charset="-127"/>
              </a:rPr>
              <a:t>By avoiding handover problem via predictive measurement reporting and/or predictive mobility execution, quality of service can be significantly improved.  </a:t>
            </a:r>
          </a:p>
        </p:txBody>
      </p:sp>
      <p:cxnSp>
        <p:nvCxnSpPr>
          <p:cNvPr id="97" name="Straight Arrow Connector 96">
            <a:extLst>
              <a:ext uri="{FF2B5EF4-FFF2-40B4-BE49-F238E27FC236}">
                <a16:creationId xmlns:a16="http://schemas.microsoft.com/office/drawing/2014/main" id="{65CF2B2C-5C70-4D42-47B4-7F35D9A4E51C}"/>
              </a:ext>
            </a:extLst>
          </p:cNvPr>
          <p:cNvCxnSpPr>
            <a:cxnSpLocks/>
          </p:cNvCxnSpPr>
          <p:nvPr/>
        </p:nvCxnSpPr>
        <p:spPr>
          <a:xfrm>
            <a:off x="2672463" y="3590085"/>
            <a:ext cx="2787077" cy="0"/>
          </a:xfrm>
          <a:prstGeom prst="straightConnector1">
            <a:avLst/>
          </a:prstGeom>
          <a:ln>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8" name="직사각형 22">
            <a:extLst>
              <a:ext uri="{FF2B5EF4-FFF2-40B4-BE49-F238E27FC236}">
                <a16:creationId xmlns:a16="http://schemas.microsoft.com/office/drawing/2014/main" id="{98BC2BEE-7FE0-9DFF-7CA6-A1590D60EF11}"/>
              </a:ext>
            </a:extLst>
          </p:cNvPr>
          <p:cNvSpPr/>
          <p:nvPr/>
        </p:nvSpPr>
        <p:spPr>
          <a:xfrm>
            <a:off x="5152379" y="3590085"/>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Time</a:t>
            </a:r>
            <a:endParaRPr lang="ko-KR" altLang="en-US" sz="800" dirty="0"/>
          </a:p>
        </p:txBody>
      </p:sp>
      <p:cxnSp>
        <p:nvCxnSpPr>
          <p:cNvPr id="99" name="Straight Arrow Connector 98">
            <a:extLst>
              <a:ext uri="{FF2B5EF4-FFF2-40B4-BE49-F238E27FC236}">
                <a16:creationId xmlns:a16="http://schemas.microsoft.com/office/drawing/2014/main" id="{50555A8C-11C4-65B0-5F75-50908FBB0443}"/>
              </a:ext>
            </a:extLst>
          </p:cNvPr>
          <p:cNvCxnSpPr>
            <a:cxnSpLocks/>
          </p:cNvCxnSpPr>
          <p:nvPr/>
        </p:nvCxnSpPr>
        <p:spPr>
          <a:xfrm flipV="1">
            <a:off x="2672462" y="2090421"/>
            <a:ext cx="0" cy="1499665"/>
          </a:xfrm>
          <a:prstGeom prst="straightConnector1">
            <a:avLst/>
          </a:prstGeom>
          <a:ln>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0" name="직사각형 22">
            <a:extLst>
              <a:ext uri="{FF2B5EF4-FFF2-40B4-BE49-F238E27FC236}">
                <a16:creationId xmlns:a16="http://schemas.microsoft.com/office/drawing/2014/main" id="{32FC4529-C8F8-6D57-0173-25AC8A2CB78C}"/>
              </a:ext>
            </a:extLst>
          </p:cNvPr>
          <p:cNvSpPr/>
          <p:nvPr/>
        </p:nvSpPr>
        <p:spPr>
          <a:xfrm>
            <a:off x="2214530" y="2090420"/>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RSRP</a:t>
            </a:r>
            <a:endParaRPr lang="ko-KR" altLang="en-US" sz="800" dirty="0"/>
          </a:p>
        </p:txBody>
      </p:sp>
      <p:cxnSp>
        <p:nvCxnSpPr>
          <p:cNvPr id="101" name="Straight Arrow Connector 100">
            <a:extLst>
              <a:ext uri="{FF2B5EF4-FFF2-40B4-BE49-F238E27FC236}">
                <a16:creationId xmlns:a16="http://schemas.microsoft.com/office/drawing/2014/main" id="{C4F59C8F-AFE0-0F8E-4166-0ED5376A819A}"/>
              </a:ext>
            </a:extLst>
          </p:cNvPr>
          <p:cNvCxnSpPr>
            <a:cxnSpLocks/>
          </p:cNvCxnSpPr>
          <p:nvPr/>
        </p:nvCxnSpPr>
        <p:spPr>
          <a:xfrm>
            <a:off x="6224632" y="3590085"/>
            <a:ext cx="2787077" cy="0"/>
          </a:xfrm>
          <a:prstGeom prst="straightConnector1">
            <a:avLst/>
          </a:prstGeom>
          <a:ln>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2" name="직사각형 22">
            <a:extLst>
              <a:ext uri="{FF2B5EF4-FFF2-40B4-BE49-F238E27FC236}">
                <a16:creationId xmlns:a16="http://schemas.microsoft.com/office/drawing/2014/main" id="{6672A4B9-CADE-A31C-4927-7E4F658FCAE6}"/>
              </a:ext>
            </a:extLst>
          </p:cNvPr>
          <p:cNvSpPr/>
          <p:nvPr/>
        </p:nvSpPr>
        <p:spPr>
          <a:xfrm>
            <a:off x="8704548" y="3590085"/>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Time</a:t>
            </a:r>
            <a:endParaRPr lang="ko-KR" altLang="en-US" sz="800" dirty="0"/>
          </a:p>
        </p:txBody>
      </p:sp>
      <p:cxnSp>
        <p:nvCxnSpPr>
          <p:cNvPr id="103" name="Straight Arrow Connector 102">
            <a:extLst>
              <a:ext uri="{FF2B5EF4-FFF2-40B4-BE49-F238E27FC236}">
                <a16:creationId xmlns:a16="http://schemas.microsoft.com/office/drawing/2014/main" id="{E54476E3-1A68-627F-5341-D96D68DB71F0}"/>
              </a:ext>
            </a:extLst>
          </p:cNvPr>
          <p:cNvCxnSpPr>
            <a:cxnSpLocks/>
          </p:cNvCxnSpPr>
          <p:nvPr/>
        </p:nvCxnSpPr>
        <p:spPr>
          <a:xfrm flipV="1">
            <a:off x="6224631" y="2090421"/>
            <a:ext cx="0" cy="1499665"/>
          </a:xfrm>
          <a:prstGeom prst="straightConnector1">
            <a:avLst/>
          </a:prstGeom>
          <a:ln>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4" name="직사각형 22">
            <a:extLst>
              <a:ext uri="{FF2B5EF4-FFF2-40B4-BE49-F238E27FC236}">
                <a16:creationId xmlns:a16="http://schemas.microsoft.com/office/drawing/2014/main" id="{14A3BA71-C36B-51C7-D077-932F06965A35}"/>
              </a:ext>
            </a:extLst>
          </p:cNvPr>
          <p:cNvSpPr/>
          <p:nvPr/>
        </p:nvSpPr>
        <p:spPr>
          <a:xfrm>
            <a:off x="5766699" y="2090420"/>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RSRP</a:t>
            </a:r>
            <a:endParaRPr lang="ko-KR" altLang="en-US" sz="800" dirty="0"/>
          </a:p>
        </p:txBody>
      </p:sp>
      <p:cxnSp>
        <p:nvCxnSpPr>
          <p:cNvPr id="105" name="Straight Arrow Connector 104">
            <a:extLst>
              <a:ext uri="{FF2B5EF4-FFF2-40B4-BE49-F238E27FC236}">
                <a16:creationId xmlns:a16="http://schemas.microsoft.com/office/drawing/2014/main" id="{9067FF50-2E4F-927F-812A-36030E3112F7}"/>
              </a:ext>
            </a:extLst>
          </p:cNvPr>
          <p:cNvCxnSpPr>
            <a:cxnSpLocks/>
          </p:cNvCxnSpPr>
          <p:nvPr/>
        </p:nvCxnSpPr>
        <p:spPr>
          <a:xfrm>
            <a:off x="9806125" y="3590085"/>
            <a:ext cx="2787077" cy="0"/>
          </a:xfrm>
          <a:prstGeom prst="straightConnector1">
            <a:avLst/>
          </a:prstGeom>
          <a:ln>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6" name="직사각형 22">
            <a:extLst>
              <a:ext uri="{FF2B5EF4-FFF2-40B4-BE49-F238E27FC236}">
                <a16:creationId xmlns:a16="http://schemas.microsoft.com/office/drawing/2014/main" id="{EB06A13D-A5FB-597A-B33B-A49885D56D2E}"/>
              </a:ext>
            </a:extLst>
          </p:cNvPr>
          <p:cNvSpPr/>
          <p:nvPr/>
        </p:nvSpPr>
        <p:spPr>
          <a:xfrm>
            <a:off x="12286041" y="3590085"/>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Time</a:t>
            </a:r>
            <a:endParaRPr lang="ko-KR" altLang="en-US" sz="800" dirty="0"/>
          </a:p>
        </p:txBody>
      </p:sp>
      <p:cxnSp>
        <p:nvCxnSpPr>
          <p:cNvPr id="107" name="Straight Arrow Connector 106">
            <a:extLst>
              <a:ext uri="{FF2B5EF4-FFF2-40B4-BE49-F238E27FC236}">
                <a16:creationId xmlns:a16="http://schemas.microsoft.com/office/drawing/2014/main" id="{8CF63D1F-64FF-298F-1A96-952BB9956664}"/>
              </a:ext>
            </a:extLst>
          </p:cNvPr>
          <p:cNvCxnSpPr>
            <a:cxnSpLocks/>
          </p:cNvCxnSpPr>
          <p:nvPr/>
        </p:nvCxnSpPr>
        <p:spPr>
          <a:xfrm flipV="1">
            <a:off x="9806124" y="2103041"/>
            <a:ext cx="0" cy="1499665"/>
          </a:xfrm>
          <a:prstGeom prst="straightConnector1">
            <a:avLst/>
          </a:prstGeom>
          <a:ln>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8" name="직사각형 22">
            <a:extLst>
              <a:ext uri="{FF2B5EF4-FFF2-40B4-BE49-F238E27FC236}">
                <a16:creationId xmlns:a16="http://schemas.microsoft.com/office/drawing/2014/main" id="{A757A753-844B-54E3-AF21-D1197C4DE090}"/>
              </a:ext>
            </a:extLst>
          </p:cNvPr>
          <p:cNvSpPr/>
          <p:nvPr/>
        </p:nvSpPr>
        <p:spPr>
          <a:xfrm>
            <a:off x="9348192" y="2090420"/>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RSRP</a:t>
            </a:r>
            <a:endParaRPr lang="ko-KR" altLang="en-US" sz="800" dirty="0"/>
          </a:p>
        </p:txBody>
      </p:sp>
      <p:sp>
        <p:nvSpPr>
          <p:cNvPr id="109" name="Freeform: Shape 108">
            <a:extLst>
              <a:ext uri="{FF2B5EF4-FFF2-40B4-BE49-F238E27FC236}">
                <a16:creationId xmlns:a16="http://schemas.microsoft.com/office/drawing/2014/main" id="{515BFCB8-2E74-31AF-44E0-61C960706DA7}"/>
              </a:ext>
            </a:extLst>
          </p:cNvPr>
          <p:cNvSpPr/>
          <p:nvPr/>
        </p:nvSpPr>
        <p:spPr>
          <a:xfrm>
            <a:off x="3553459" y="2185353"/>
            <a:ext cx="1302351" cy="1309799"/>
          </a:xfrm>
          <a:custGeom>
            <a:avLst/>
            <a:gdLst>
              <a:gd name="connsiteX0" fmla="*/ 0 w 1302351"/>
              <a:gd name="connsiteY0" fmla="*/ 26714 h 1309799"/>
              <a:gd name="connsiteX1" fmla="*/ 175491 w 1302351"/>
              <a:gd name="connsiteY1" fmla="*/ 119078 h 1309799"/>
              <a:gd name="connsiteX2" fmla="*/ 480291 w 1302351"/>
              <a:gd name="connsiteY2" fmla="*/ 968824 h 1309799"/>
              <a:gd name="connsiteX3" fmla="*/ 1302327 w 1302351"/>
              <a:gd name="connsiteY3" fmla="*/ 1301333 h 1309799"/>
            </a:gdLst>
            <a:ahLst/>
            <a:cxnLst>
              <a:cxn ang="0">
                <a:pos x="connsiteX0" y="connsiteY0"/>
              </a:cxn>
              <a:cxn ang="0">
                <a:pos x="connsiteX1" y="connsiteY1"/>
              </a:cxn>
              <a:cxn ang="0">
                <a:pos x="connsiteX2" y="connsiteY2"/>
              </a:cxn>
              <a:cxn ang="0">
                <a:pos x="connsiteX3" y="connsiteY3"/>
              </a:cxn>
            </a:cxnLst>
            <a:rect l="l" t="t" r="r" b="b"/>
            <a:pathLst>
              <a:path w="1302351" h="1309799">
                <a:moveTo>
                  <a:pt x="0" y="26714"/>
                </a:moveTo>
                <a:cubicBezTo>
                  <a:pt x="47721" y="-5613"/>
                  <a:pt x="95443" y="-37940"/>
                  <a:pt x="175491" y="119078"/>
                </a:cubicBezTo>
                <a:cubicBezTo>
                  <a:pt x="255539" y="276096"/>
                  <a:pt x="292485" y="771782"/>
                  <a:pt x="480291" y="968824"/>
                </a:cubicBezTo>
                <a:cubicBezTo>
                  <a:pt x="668097" y="1165866"/>
                  <a:pt x="1306945" y="1352133"/>
                  <a:pt x="1302327" y="1301333"/>
                </a:cubicBezTo>
              </a:path>
            </a:pathLst>
          </a:custGeom>
          <a:no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0" name="Freeform: Shape 109">
            <a:extLst>
              <a:ext uri="{FF2B5EF4-FFF2-40B4-BE49-F238E27FC236}">
                <a16:creationId xmlns:a16="http://schemas.microsoft.com/office/drawing/2014/main" id="{F6737372-9520-DA90-6387-DD7CBBEE7170}"/>
              </a:ext>
            </a:extLst>
          </p:cNvPr>
          <p:cNvSpPr/>
          <p:nvPr/>
        </p:nvSpPr>
        <p:spPr>
          <a:xfrm>
            <a:off x="2701323" y="2204632"/>
            <a:ext cx="864763" cy="83117"/>
          </a:xfrm>
          <a:custGeom>
            <a:avLst/>
            <a:gdLst>
              <a:gd name="connsiteX0" fmla="*/ 526472 w 526472"/>
              <a:gd name="connsiteY0" fmla="*/ 0 h 84622"/>
              <a:gd name="connsiteX1" fmla="*/ 452581 w 526472"/>
              <a:gd name="connsiteY1" fmla="*/ 46181 h 84622"/>
              <a:gd name="connsiteX2" fmla="*/ 286327 w 526472"/>
              <a:gd name="connsiteY2" fmla="*/ 83127 h 84622"/>
              <a:gd name="connsiteX3" fmla="*/ 0 w 526472"/>
              <a:gd name="connsiteY3" fmla="*/ 73890 h 84622"/>
            </a:gdLst>
            <a:ahLst/>
            <a:cxnLst>
              <a:cxn ang="0">
                <a:pos x="connsiteX0" y="connsiteY0"/>
              </a:cxn>
              <a:cxn ang="0">
                <a:pos x="connsiteX1" y="connsiteY1"/>
              </a:cxn>
              <a:cxn ang="0">
                <a:pos x="connsiteX2" y="connsiteY2"/>
              </a:cxn>
              <a:cxn ang="0">
                <a:pos x="connsiteX3" y="connsiteY3"/>
              </a:cxn>
            </a:cxnLst>
            <a:rect l="l" t="t" r="r" b="b"/>
            <a:pathLst>
              <a:path w="526472" h="84622">
                <a:moveTo>
                  <a:pt x="526472" y="0"/>
                </a:moveTo>
                <a:cubicBezTo>
                  <a:pt x="509538" y="16163"/>
                  <a:pt x="492605" y="32327"/>
                  <a:pt x="452581" y="46181"/>
                </a:cubicBezTo>
                <a:cubicBezTo>
                  <a:pt x="412557" y="60035"/>
                  <a:pt x="361757" y="78509"/>
                  <a:pt x="286327" y="83127"/>
                </a:cubicBezTo>
                <a:cubicBezTo>
                  <a:pt x="210897" y="87745"/>
                  <a:pt x="105448" y="80817"/>
                  <a:pt x="0" y="73890"/>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11" name="Freeform: Shape 110">
            <a:extLst>
              <a:ext uri="{FF2B5EF4-FFF2-40B4-BE49-F238E27FC236}">
                <a16:creationId xmlns:a16="http://schemas.microsoft.com/office/drawing/2014/main" id="{4033F5E0-1357-D49E-B6D6-FDA45A4DC180}"/>
              </a:ext>
            </a:extLst>
          </p:cNvPr>
          <p:cNvSpPr/>
          <p:nvPr/>
        </p:nvSpPr>
        <p:spPr>
          <a:xfrm>
            <a:off x="3095032" y="2721871"/>
            <a:ext cx="498763" cy="175491"/>
          </a:xfrm>
          <a:custGeom>
            <a:avLst/>
            <a:gdLst>
              <a:gd name="connsiteX0" fmla="*/ 0 w 498763"/>
              <a:gd name="connsiteY0" fmla="*/ 175491 h 175491"/>
              <a:gd name="connsiteX1" fmla="*/ 249382 w 498763"/>
              <a:gd name="connsiteY1" fmla="*/ 157019 h 175491"/>
              <a:gd name="connsiteX2" fmla="*/ 498763 w 498763"/>
              <a:gd name="connsiteY2" fmla="*/ 0 h 175491"/>
            </a:gdLst>
            <a:ahLst/>
            <a:cxnLst>
              <a:cxn ang="0">
                <a:pos x="connsiteX0" y="connsiteY0"/>
              </a:cxn>
              <a:cxn ang="0">
                <a:pos x="connsiteX1" y="connsiteY1"/>
              </a:cxn>
              <a:cxn ang="0">
                <a:pos x="connsiteX2" y="connsiteY2"/>
              </a:cxn>
            </a:cxnLst>
            <a:rect l="l" t="t" r="r" b="b"/>
            <a:pathLst>
              <a:path w="498763" h="175491">
                <a:moveTo>
                  <a:pt x="0" y="175491"/>
                </a:moveTo>
                <a:lnTo>
                  <a:pt x="249382" y="157019"/>
                </a:lnTo>
                <a:cubicBezTo>
                  <a:pt x="332509" y="127770"/>
                  <a:pt x="415636" y="63885"/>
                  <a:pt x="498763" y="0"/>
                </a:cubicBezTo>
              </a:path>
            </a:pathLst>
          </a:cu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2" name="Freeform: Shape 111">
            <a:extLst>
              <a:ext uri="{FF2B5EF4-FFF2-40B4-BE49-F238E27FC236}">
                <a16:creationId xmlns:a16="http://schemas.microsoft.com/office/drawing/2014/main" id="{60681B8A-7B4A-1E2D-78F9-B2BA89C4A5D4}"/>
              </a:ext>
            </a:extLst>
          </p:cNvPr>
          <p:cNvSpPr/>
          <p:nvPr/>
        </p:nvSpPr>
        <p:spPr>
          <a:xfrm>
            <a:off x="3584558" y="2188772"/>
            <a:ext cx="600364" cy="542334"/>
          </a:xfrm>
          <a:custGeom>
            <a:avLst/>
            <a:gdLst>
              <a:gd name="connsiteX0" fmla="*/ 0 w 600364"/>
              <a:gd name="connsiteY0" fmla="*/ 637309 h 637309"/>
              <a:gd name="connsiteX1" fmla="*/ 341745 w 600364"/>
              <a:gd name="connsiteY1" fmla="*/ 369455 h 637309"/>
              <a:gd name="connsiteX2" fmla="*/ 600364 w 600364"/>
              <a:gd name="connsiteY2" fmla="*/ 0 h 637309"/>
            </a:gdLst>
            <a:ahLst/>
            <a:cxnLst>
              <a:cxn ang="0">
                <a:pos x="connsiteX0" y="connsiteY0"/>
              </a:cxn>
              <a:cxn ang="0">
                <a:pos x="connsiteX1" y="connsiteY1"/>
              </a:cxn>
              <a:cxn ang="0">
                <a:pos x="connsiteX2" y="connsiteY2"/>
              </a:cxn>
            </a:cxnLst>
            <a:rect l="l" t="t" r="r" b="b"/>
            <a:pathLst>
              <a:path w="600364" h="637309">
                <a:moveTo>
                  <a:pt x="0" y="637309"/>
                </a:moveTo>
                <a:cubicBezTo>
                  <a:pt x="120842" y="556491"/>
                  <a:pt x="241684" y="475673"/>
                  <a:pt x="341745" y="369455"/>
                </a:cubicBezTo>
                <a:cubicBezTo>
                  <a:pt x="441806" y="263237"/>
                  <a:pt x="560340" y="27709"/>
                  <a:pt x="600364" y="0"/>
                </a:cubicBezTo>
              </a:path>
            </a:pathLst>
          </a:cu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4" name="직사각형 22">
            <a:extLst>
              <a:ext uri="{FF2B5EF4-FFF2-40B4-BE49-F238E27FC236}">
                <a16:creationId xmlns:a16="http://schemas.microsoft.com/office/drawing/2014/main" id="{DEAED363-CC7E-8FB9-624B-BF75498F4CF5}"/>
              </a:ext>
            </a:extLst>
          </p:cNvPr>
          <p:cNvSpPr/>
          <p:nvPr/>
        </p:nvSpPr>
        <p:spPr>
          <a:xfrm>
            <a:off x="2639331" y="2264370"/>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Serving Cell (1)</a:t>
            </a:r>
            <a:endParaRPr lang="ko-KR" altLang="en-US" sz="700" dirty="0"/>
          </a:p>
        </p:txBody>
      </p:sp>
      <p:sp>
        <p:nvSpPr>
          <p:cNvPr id="115" name="직사각형 22">
            <a:extLst>
              <a:ext uri="{FF2B5EF4-FFF2-40B4-BE49-F238E27FC236}">
                <a16:creationId xmlns:a16="http://schemas.microsoft.com/office/drawing/2014/main" id="{DF0502B6-432A-867E-90DD-56EC1425DFD6}"/>
              </a:ext>
            </a:extLst>
          </p:cNvPr>
          <p:cNvSpPr/>
          <p:nvPr/>
        </p:nvSpPr>
        <p:spPr>
          <a:xfrm>
            <a:off x="2643907" y="2865134"/>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70C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(2)</a:t>
            </a:r>
            <a:endParaRPr lang="ko-KR" altLang="en-US" sz="700" dirty="0">
              <a:solidFill>
                <a:srgbClr val="0070C0"/>
              </a:solidFill>
            </a:endParaRPr>
          </a:p>
        </p:txBody>
      </p:sp>
      <p:sp>
        <p:nvSpPr>
          <p:cNvPr id="121" name="직사각형 21">
            <a:extLst>
              <a:ext uri="{FF2B5EF4-FFF2-40B4-BE49-F238E27FC236}">
                <a16:creationId xmlns:a16="http://schemas.microsoft.com/office/drawing/2014/main" id="{C52C0F43-2FE5-4310-DF55-54B51304D74A}"/>
              </a:ext>
            </a:extLst>
          </p:cNvPr>
          <p:cNvSpPr/>
          <p:nvPr/>
        </p:nvSpPr>
        <p:spPr>
          <a:xfrm>
            <a:off x="3144062" y="3877104"/>
            <a:ext cx="1734253"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(a) Too Late HO</a:t>
            </a:r>
            <a:endParaRPr lang="ko-KR" altLang="en-US" sz="1000" dirty="0"/>
          </a:p>
        </p:txBody>
      </p:sp>
      <p:sp>
        <p:nvSpPr>
          <p:cNvPr id="122" name="Freeform: Shape 121">
            <a:extLst>
              <a:ext uri="{FF2B5EF4-FFF2-40B4-BE49-F238E27FC236}">
                <a16:creationId xmlns:a16="http://schemas.microsoft.com/office/drawing/2014/main" id="{F6C1212F-0FCB-A15A-9D74-029F998F7E13}"/>
              </a:ext>
            </a:extLst>
          </p:cNvPr>
          <p:cNvSpPr/>
          <p:nvPr/>
        </p:nvSpPr>
        <p:spPr>
          <a:xfrm>
            <a:off x="6503248" y="2269285"/>
            <a:ext cx="711200" cy="609600"/>
          </a:xfrm>
          <a:custGeom>
            <a:avLst/>
            <a:gdLst>
              <a:gd name="connsiteX0" fmla="*/ 0 w 711200"/>
              <a:gd name="connsiteY0" fmla="*/ 0 h 609600"/>
              <a:gd name="connsiteX1" fmla="*/ 323272 w 711200"/>
              <a:gd name="connsiteY1" fmla="*/ 471055 h 609600"/>
              <a:gd name="connsiteX2" fmla="*/ 711200 w 711200"/>
              <a:gd name="connsiteY2" fmla="*/ 609600 h 609600"/>
            </a:gdLst>
            <a:ahLst/>
            <a:cxnLst>
              <a:cxn ang="0">
                <a:pos x="connsiteX0" y="connsiteY0"/>
              </a:cxn>
              <a:cxn ang="0">
                <a:pos x="connsiteX1" y="connsiteY1"/>
              </a:cxn>
              <a:cxn ang="0">
                <a:pos x="connsiteX2" y="connsiteY2"/>
              </a:cxn>
            </a:cxnLst>
            <a:rect l="l" t="t" r="r" b="b"/>
            <a:pathLst>
              <a:path w="711200" h="609600">
                <a:moveTo>
                  <a:pt x="0" y="0"/>
                </a:moveTo>
                <a:cubicBezTo>
                  <a:pt x="102369" y="184727"/>
                  <a:pt x="204739" y="369455"/>
                  <a:pt x="323272" y="471055"/>
                </a:cubicBezTo>
                <a:cubicBezTo>
                  <a:pt x="441805" y="572655"/>
                  <a:pt x="608061" y="581891"/>
                  <a:pt x="711200" y="609600"/>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3" name="Freeform: Shape 122">
            <a:extLst>
              <a:ext uri="{FF2B5EF4-FFF2-40B4-BE49-F238E27FC236}">
                <a16:creationId xmlns:a16="http://schemas.microsoft.com/office/drawing/2014/main" id="{351C2A35-64EE-FCD8-ABC4-E482B51A1A40}"/>
              </a:ext>
            </a:extLst>
          </p:cNvPr>
          <p:cNvSpPr/>
          <p:nvPr/>
        </p:nvSpPr>
        <p:spPr>
          <a:xfrm>
            <a:off x="7205212" y="2878886"/>
            <a:ext cx="1283855" cy="530755"/>
          </a:xfrm>
          <a:custGeom>
            <a:avLst/>
            <a:gdLst>
              <a:gd name="connsiteX0" fmla="*/ 0 w 1283855"/>
              <a:gd name="connsiteY0" fmla="*/ 0 h 530755"/>
              <a:gd name="connsiteX1" fmla="*/ 849746 w 1283855"/>
              <a:gd name="connsiteY1" fmla="*/ 166255 h 530755"/>
              <a:gd name="connsiteX2" fmla="*/ 1283855 w 1283855"/>
              <a:gd name="connsiteY2" fmla="*/ 526473 h 530755"/>
            </a:gdLst>
            <a:ahLst/>
            <a:cxnLst>
              <a:cxn ang="0">
                <a:pos x="connsiteX0" y="connsiteY0"/>
              </a:cxn>
              <a:cxn ang="0">
                <a:pos x="connsiteX1" y="connsiteY1"/>
              </a:cxn>
              <a:cxn ang="0">
                <a:pos x="connsiteX2" y="connsiteY2"/>
              </a:cxn>
            </a:cxnLst>
            <a:rect l="l" t="t" r="r" b="b"/>
            <a:pathLst>
              <a:path w="1283855" h="530755">
                <a:moveTo>
                  <a:pt x="0" y="0"/>
                </a:moveTo>
                <a:cubicBezTo>
                  <a:pt x="317885" y="39254"/>
                  <a:pt x="635770" y="78509"/>
                  <a:pt x="849746" y="166255"/>
                </a:cubicBezTo>
                <a:cubicBezTo>
                  <a:pt x="1063722" y="254001"/>
                  <a:pt x="1171479" y="571115"/>
                  <a:pt x="1283855" y="526473"/>
                </a:cubicBezTo>
              </a:path>
            </a:pathLst>
          </a:custGeom>
          <a:no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4" name="Freeform: Shape 123">
            <a:extLst>
              <a:ext uri="{FF2B5EF4-FFF2-40B4-BE49-F238E27FC236}">
                <a16:creationId xmlns:a16="http://schemas.microsoft.com/office/drawing/2014/main" id="{1F516504-B9F0-0C1E-78FA-3AAB2DCCFE01}"/>
              </a:ext>
            </a:extLst>
          </p:cNvPr>
          <p:cNvSpPr/>
          <p:nvPr/>
        </p:nvSpPr>
        <p:spPr>
          <a:xfrm>
            <a:off x="6558666" y="2750591"/>
            <a:ext cx="655782" cy="264611"/>
          </a:xfrm>
          <a:custGeom>
            <a:avLst/>
            <a:gdLst>
              <a:gd name="connsiteX0" fmla="*/ 0 w 655782"/>
              <a:gd name="connsiteY0" fmla="*/ 264611 h 264611"/>
              <a:gd name="connsiteX1" fmla="*/ 249382 w 655782"/>
              <a:gd name="connsiteY1" fmla="*/ 33701 h 264611"/>
              <a:gd name="connsiteX2" fmla="*/ 655782 w 655782"/>
              <a:gd name="connsiteY2" fmla="*/ 5992 h 264611"/>
            </a:gdLst>
            <a:ahLst/>
            <a:cxnLst>
              <a:cxn ang="0">
                <a:pos x="connsiteX0" y="connsiteY0"/>
              </a:cxn>
              <a:cxn ang="0">
                <a:pos x="connsiteX1" y="connsiteY1"/>
              </a:cxn>
              <a:cxn ang="0">
                <a:pos x="connsiteX2" y="connsiteY2"/>
              </a:cxn>
            </a:cxnLst>
            <a:rect l="l" t="t" r="r" b="b"/>
            <a:pathLst>
              <a:path w="655782" h="264611">
                <a:moveTo>
                  <a:pt x="0" y="264611"/>
                </a:moveTo>
                <a:cubicBezTo>
                  <a:pt x="70042" y="170707"/>
                  <a:pt x="140085" y="76804"/>
                  <a:pt x="249382" y="33701"/>
                </a:cubicBezTo>
                <a:cubicBezTo>
                  <a:pt x="358679" y="-9402"/>
                  <a:pt x="507230" y="-1705"/>
                  <a:pt x="655782" y="5992"/>
                </a:cubicBezTo>
              </a:path>
            </a:pathLst>
          </a:cu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5" name="Freeform: Shape 124">
            <a:extLst>
              <a:ext uri="{FF2B5EF4-FFF2-40B4-BE49-F238E27FC236}">
                <a16:creationId xmlns:a16="http://schemas.microsoft.com/office/drawing/2014/main" id="{78DBDD6A-2DA7-190D-B21E-4C2108299627}"/>
              </a:ext>
            </a:extLst>
          </p:cNvPr>
          <p:cNvSpPr/>
          <p:nvPr/>
        </p:nvSpPr>
        <p:spPr>
          <a:xfrm>
            <a:off x="7195975" y="2647977"/>
            <a:ext cx="1163782" cy="485143"/>
          </a:xfrm>
          <a:custGeom>
            <a:avLst/>
            <a:gdLst>
              <a:gd name="connsiteX0" fmla="*/ 0 w 1163782"/>
              <a:gd name="connsiteY0" fmla="*/ 101600 h 485143"/>
              <a:gd name="connsiteX1" fmla="*/ 267854 w 1163782"/>
              <a:gd name="connsiteY1" fmla="*/ 157018 h 485143"/>
              <a:gd name="connsiteX2" fmla="*/ 480291 w 1163782"/>
              <a:gd name="connsiteY2" fmla="*/ 434109 h 485143"/>
              <a:gd name="connsiteX3" fmla="*/ 655782 w 1163782"/>
              <a:gd name="connsiteY3" fmla="*/ 443345 h 485143"/>
              <a:gd name="connsiteX4" fmla="*/ 1163782 w 1163782"/>
              <a:gd name="connsiteY4" fmla="*/ 0 h 485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782" h="485143">
                <a:moveTo>
                  <a:pt x="0" y="101600"/>
                </a:moveTo>
                <a:cubicBezTo>
                  <a:pt x="93903" y="101600"/>
                  <a:pt x="187806" y="101600"/>
                  <a:pt x="267854" y="157018"/>
                </a:cubicBezTo>
                <a:cubicBezTo>
                  <a:pt x="347902" y="212436"/>
                  <a:pt x="415636" y="386388"/>
                  <a:pt x="480291" y="434109"/>
                </a:cubicBezTo>
                <a:cubicBezTo>
                  <a:pt x="544946" y="481830"/>
                  <a:pt x="541867" y="515696"/>
                  <a:pt x="655782" y="443345"/>
                </a:cubicBezTo>
                <a:cubicBezTo>
                  <a:pt x="769697" y="370994"/>
                  <a:pt x="1163782" y="0"/>
                  <a:pt x="1163782" y="0"/>
                </a:cubicBezTo>
              </a:path>
            </a:pathLst>
          </a:cu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126" name="Straight Connector 125">
            <a:extLst>
              <a:ext uri="{FF2B5EF4-FFF2-40B4-BE49-F238E27FC236}">
                <a16:creationId xmlns:a16="http://schemas.microsoft.com/office/drawing/2014/main" id="{6BDF6BCF-69C6-C5AC-CFA0-817FC097FBA8}"/>
              </a:ext>
            </a:extLst>
          </p:cNvPr>
          <p:cNvCxnSpPr>
            <a:cxnSpLocks/>
          </p:cNvCxnSpPr>
          <p:nvPr/>
        </p:nvCxnSpPr>
        <p:spPr>
          <a:xfrm>
            <a:off x="3901635" y="2103040"/>
            <a:ext cx="0" cy="1565558"/>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27" name="Oval 126">
            <a:extLst>
              <a:ext uri="{FF2B5EF4-FFF2-40B4-BE49-F238E27FC236}">
                <a16:creationId xmlns:a16="http://schemas.microsoft.com/office/drawing/2014/main" id="{BABC256D-7E03-807B-7196-64A2BBA5B95D}"/>
              </a:ext>
            </a:extLst>
          </p:cNvPr>
          <p:cNvSpPr/>
          <p:nvPr/>
        </p:nvSpPr>
        <p:spPr>
          <a:xfrm>
            <a:off x="3860772" y="2870344"/>
            <a:ext cx="103317" cy="941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128" name="직사각형 22">
            <a:extLst>
              <a:ext uri="{FF2B5EF4-FFF2-40B4-BE49-F238E27FC236}">
                <a16:creationId xmlns:a16="http://schemas.microsoft.com/office/drawing/2014/main" id="{11042076-64F1-8522-A1BE-9982E430305E}"/>
              </a:ext>
            </a:extLst>
          </p:cNvPr>
          <p:cNvSpPr/>
          <p:nvPr/>
        </p:nvSpPr>
        <p:spPr>
          <a:xfrm>
            <a:off x="3898195" y="2826040"/>
            <a:ext cx="472298" cy="21544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RLF</a:t>
            </a:r>
            <a:endParaRPr lang="ko-KR" altLang="en-US" sz="800" b="1" i="1" dirty="0">
              <a:solidFill>
                <a:srgbClr val="C00000"/>
              </a:solidFill>
            </a:endParaRPr>
          </a:p>
        </p:txBody>
      </p:sp>
      <p:sp>
        <p:nvSpPr>
          <p:cNvPr id="129" name="직사각형 22">
            <a:extLst>
              <a:ext uri="{FF2B5EF4-FFF2-40B4-BE49-F238E27FC236}">
                <a16:creationId xmlns:a16="http://schemas.microsoft.com/office/drawing/2014/main" id="{D925B735-CD8D-4FC0-7D1B-BA86AA706500}"/>
              </a:ext>
            </a:extLst>
          </p:cNvPr>
          <p:cNvSpPr/>
          <p:nvPr/>
        </p:nvSpPr>
        <p:spPr>
          <a:xfrm>
            <a:off x="6279209" y="2103041"/>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Serving Cell (1)</a:t>
            </a:r>
            <a:endParaRPr lang="ko-KR" altLang="en-US" sz="700" dirty="0"/>
          </a:p>
        </p:txBody>
      </p:sp>
      <p:sp>
        <p:nvSpPr>
          <p:cNvPr id="130" name="직사각형 22">
            <a:extLst>
              <a:ext uri="{FF2B5EF4-FFF2-40B4-BE49-F238E27FC236}">
                <a16:creationId xmlns:a16="http://schemas.microsoft.com/office/drawing/2014/main" id="{5F0EC1E0-8C43-B24D-4FCC-DC59F45E5029}"/>
              </a:ext>
            </a:extLst>
          </p:cNvPr>
          <p:cNvSpPr/>
          <p:nvPr/>
        </p:nvSpPr>
        <p:spPr>
          <a:xfrm>
            <a:off x="6261574" y="3002561"/>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70C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(2)</a:t>
            </a:r>
            <a:endParaRPr lang="ko-KR" altLang="en-US" sz="700" dirty="0">
              <a:solidFill>
                <a:srgbClr val="0070C0"/>
              </a:solidFill>
            </a:endParaRPr>
          </a:p>
        </p:txBody>
      </p:sp>
      <p:sp>
        <p:nvSpPr>
          <p:cNvPr id="134" name="Oval 133">
            <a:extLst>
              <a:ext uri="{FF2B5EF4-FFF2-40B4-BE49-F238E27FC236}">
                <a16:creationId xmlns:a16="http://schemas.microsoft.com/office/drawing/2014/main" id="{F7B16A8C-879C-B830-26A3-2E270909492C}"/>
              </a:ext>
            </a:extLst>
          </p:cNvPr>
          <p:cNvSpPr/>
          <p:nvPr/>
        </p:nvSpPr>
        <p:spPr>
          <a:xfrm>
            <a:off x="7222614" y="2717314"/>
            <a:ext cx="103317" cy="941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138" name="직사각형 21">
            <a:extLst>
              <a:ext uri="{FF2B5EF4-FFF2-40B4-BE49-F238E27FC236}">
                <a16:creationId xmlns:a16="http://schemas.microsoft.com/office/drawing/2014/main" id="{1A617DA6-B13F-D834-F058-979B356BDC60}"/>
              </a:ext>
            </a:extLst>
          </p:cNvPr>
          <p:cNvSpPr/>
          <p:nvPr/>
        </p:nvSpPr>
        <p:spPr>
          <a:xfrm>
            <a:off x="6819467" y="3874420"/>
            <a:ext cx="1734253"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(b) Too Early HO</a:t>
            </a:r>
            <a:endParaRPr lang="ko-KR" altLang="en-US" sz="1000" dirty="0"/>
          </a:p>
        </p:txBody>
      </p:sp>
      <p:sp>
        <p:nvSpPr>
          <p:cNvPr id="139" name="Freeform: Shape 138">
            <a:extLst>
              <a:ext uri="{FF2B5EF4-FFF2-40B4-BE49-F238E27FC236}">
                <a16:creationId xmlns:a16="http://schemas.microsoft.com/office/drawing/2014/main" id="{9E72E109-0CC3-B03E-D01F-84CD4B2D4306}"/>
              </a:ext>
            </a:extLst>
          </p:cNvPr>
          <p:cNvSpPr/>
          <p:nvPr/>
        </p:nvSpPr>
        <p:spPr>
          <a:xfrm>
            <a:off x="10227498" y="2424407"/>
            <a:ext cx="614320" cy="572324"/>
          </a:xfrm>
          <a:custGeom>
            <a:avLst/>
            <a:gdLst>
              <a:gd name="connsiteX0" fmla="*/ 0 w 905163"/>
              <a:gd name="connsiteY0" fmla="*/ 0 h 775855"/>
              <a:gd name="connsiteX1" fmla="*/ 221672 w 905163"/>
              <a:gd name="connsiteY1" fmla="*/ 350982 h 775855"/>
              <a:gd name="connsiteX2" fmla="*/ 905163 w 905163"/>
              <a:gd name="connsiteY2" fmla="*/ 775855 h 775855"/>
            </a:gdLst>
            <a:ahLst/>
            <a:cxnLst>
              <a:cxn ang="0">
                <a:pos x="connsiteX0" y="connsiteY0"/>
              </a:cxn>
              <a:cxn ang="0">
                <a:pos x="connsiteX1" y="connsiteY1"/>
              </a:cxn>
              <a:cxn ang="0">
                <a:pos x="connsiteX2" y="connsiteY2"/>
              </a:cxn>
            </a:cxnLst>
            <a:rect l="l" t="t" r="r" b="b"/>
            <a:pathLst>
              <a:path w="905163" h="775855">
                <a:moveTo>
                  <a:pt x="0" y="0"/>
                </a:moveTo>
                <a:cubicBezTo>
                  <a:pt x="35406" y="110836"/>
                  <a:pt x="70812" y="221673"/>
                  <a:pt x="221672" y="350982"/>
                </a:cubicBezTo>
                <a:cubicBezTo>
                  <a:pt x="372532" y="480291"/>
                  <a:pt x="638847" y="628073"/>
                  <a:pt x="905163" y="775855"/>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0" name="Freeform: Shape 139">
            <a:extLst>
              <a:ext uri="{FF2B5EF4-FFF2-40B4-BE49-F238E27FC236}">
                <a16:creationId xmlns:a16="http://schemas.microsoft.com/office/drawing/2014/main" id="{8F418451-11A8-F935-04A9-80EF68022B1A}"/>
              </a:ext>
            </a:extLst>
          </p:cNvPr>
          <p:cNvSpPr/>
          <p:nvPr/>
        </p:nvSpPr>
        <p:spPr>
          <a:xfrm>
            <a:off x="10841818" y="3000446"/>
            <a:ext cx="1413164" cy="295564"/>
          </a:xfrm>
          <a:custGeom>
            <a:avLst/>
            <a:gdLst>
              <a:gd name="connsiteX0" fmla="*/ 0 w 1413164"/>
              <a:gd name="connsiteY0" fmla="*/ 0 h 295564"/>
              <a:gd name="connsiteX1" fmla="*/ 508000 w 1413164"/>
              <a:gd name="connsiteY1" fmla="*/ 212436 h 295564"/>
              <a:gd name="connsiteX2" fmla="*/ 1413164 w 1413164"/>
              <a:gd name="connsiteY2" fmla="*/ 295564 h 295564"/>
            </a:gdLst>
            <a:ahLst/>
            <a:cxnLst>
              <a:cxn ang="0">
                <a:pos x="connsiteX0" y="connsiteY0"/>
              </a:cxn>
              <a:cxn ang="0">
                <a:pos x="connsiteX1" y="connsiteY1"/>
              </a:cxn>
              <a:cxn ang="0">
                <a:pos x="connsiteX2" y="connsiteY2"/>
              </a:cxn>
            </a:cxnLst>
            <a:rect l="l" t="t" r="r" b="b"/>
            <a:pathLst>
              <a:path w="1413164" h="295564">
                <a:moveTo>
                  <a:pt x="0" y="0"/>
                </a:moveTo>
                <a:cubicBezTo>
                  <a:pt x="136236" y="81587"/>
                  <a:pt x="272473" y="163175"/>
                  <a:pt x="508000" y="212436"/>
                </a:cubicBezTo>
                <a:cubicBezTo>
                  <a:pt x="743527" y="261697"/>
                  <a:pt x="1078345" y="278630"/>
                  <a:pt x="1413164" y="295564"/>
                </a:cubicBezTo>
              </a:path>
            </a:pathLst>
          </a:custGeom>
          <a:no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1" name="Freeform: Shape 140">
            <a:extLst>
              <a:ext uri="{FF2B5EF4-FFF2-40B4-BE49-F238E27FC236}">
                <a16:creationId xmlns:a16="http://schemas.microsoft.com/office/drawing/2014/main" id="{70393570-E6A8-1131-9AC2-15116895B8BF}"/>
              </a:ext>
            </a:extLst>
          </p:cNvPr>
          <p:cNvSpPr/>
          <p:nvPr/>
        </p:nvSpPr>
        <p:spPr>
          <a:xfrm>
            <a:off x="10241456" y="3015202"/>
            <a:ext cx="591127" cy="212437"/>
          </a:xfrm>
          <a:custGeom>
            <a:avLst/>
            <a:gdLst>
              <a:gd name="connsiteX0" fmla="*/ 0 w 591127"/>
              <a:gd name="connsiteY0" fmla="*/ 212437 h 212437"/>
              <a:gd name="connsiteX1" fmla="*/ 443345 w 591127"/>
              <a:gd name="connsiteY1" fmla="*/ 147782 h 212437"/>
              <a:gd name="connsiteX2" fmla="*/ 591127 w 591127"/>
              <a:gd name="connsiteY2" fmla="*/ 0 h 212437"/>
            </a:gdLst>
            <a:ahLst/>
            <a:cxnLst>
              <a:cxn ang="0">
                <a:pos x="connsiteX0" y="connsiteY0"/>
              </a:cxn>
              <a:cxn ang="0">
                <a:pos x="connsiteX1" y="connsiteY1"/>
              </a:cxn>
              <a:cxn ang="0">
                <a:pos x="connsiteX2" y="connsiteY2"/>
              </a:cxn>
            </a:cxnLst>
            <a:rect l="l" t="t" r="r" b="b"/>
            <a:pathLst>
              <a:path w="591127" h="212437">
                <a:moveTo>
                  <a:pt x="0" y="212437"/>
                </a:moveTo>
                <a:cubicBezTo>
                  <a:pt x="172412" y="197812"/>
                  <a:pt x="344824" y="183188"/>
                  <a:pt x="443345" y="147782"/>
                </a:cubicBezTo>
                <a:cubicBezTo>
                  <a:pt x="541866" y="112376"/>
                  <a:pt x="566496" y="56188"/>
                  <a:pt x="591127" y="0"/>
                </a:cubicBezTo>
              </a:path>
            </a:pathLst>
          </a:cu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2" name="Freeform: Shape 141">
            <a:extLst>
              <a:ext uri="{FF2B5EF4-FFF2-40B4-BE49-F238E27FC236}">
                <a16:creationId xmlns:a16="http://schemas.microsoft.com/office/drawing/2014/main" id="{A8326E94-C848-25E7-8332-E794B57CA06D}"/>
              </a:ext>
            </a:extLst>
          </p:cNvPr>
          <p:cNvSpPr/>
          <p:nvPr/>
        </p:nvSpPr>
        <p:spPr>
          <a:xfrm>
            <a:off x="10840665" y="2681986"/>
            <a:ext cx="1431636" cy="852808"/>
          </a:xfrm>
          <a:custGeom>
            <a:avLst/>
            <a:gdLst>
              <a:gd name="connsiteX0" fmla="*/ 0 w 1431636"/>
              <a:gd name="connsiteY0" fmla="*/ 307735 h 852808"/>
              <a:gd name="connsiteX1" fmla="*/ 138545 w 1431636"/>
              <a:gd name="connsiteY1" fmla="*/ 86063 h 852808"/>
              <a:gd name="connsiteX2" fmla="*/ 397164 w 1431636"/>
              <a:gd name="connsiteY2" fmla="*/ 2935 h 852808"/>
              <a:gd name="connsiteX3" fmla="*/ 692727 w 1431636"/>
              <a:gd name="connsiteY3" fmla="*/ 178426 h 852808"/>
              <a:gd name="connsiteX4" fmla="*/ 942109 w 1431636"/>
              <a:gd name="connsiteY4" fmla="*/ 741845 h 852808"/>
              <a:gd name="connsiteX5" fmla="*/ 1431636 w 1431636"/>
              <a:gd name="connsiteY5" fmla="*/ 852681 h 852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1636" h="852808">
                <a:moveTo>
                  <a:pt x="0" y="307735"/>
                </a:moveTo>
                <a:cubicBezTo>
                  <a:pt x="36175" y="222299"/>
                  <a:pt x="72351" y="136863"/>
                  <a:pt x="138545" y="86063"/>
                </a:cubicBezTo>
                <a:cubicBezTo>
                  <a:pt x="204739" y="35263"/>
                  <a:pt x="304800" y="-12459"/>
                  <a:pt x="397164" y="2935"/>
                </a:cubicBezTo>
                <a:cubicBezTo>
                  <a:pt x="489528" y="18329"/>
                  <a:pt x="601903" y="55274"/>
                  <a:pt x="692727" y="178426"/>
                </a:cubicBezTo>
                <a:cubicBezTo>
                  <a:pt x="783551" y="301578"/>
                  <a:pt x="818958" y="629469"/>
                  <a:pt x="942109" y="741845"/>
                </a:cubicBezTo>
                <a:cubicBezTo>
                  <a:pt x="1065261" y="854221"/>
                  <a:pt x="1248448" y="853451"/>
                  <a:pt x="1431636" y="852681"/>
                </a:cubicBezTo>
              </a:path>
            </a:pathLst>
          </a:cu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3" name="직사각형 22">
            <a:extLst>
              <a:ext uri="{FF2B5EF4-FFF2-40B4-BE49-F238E27FC236}">
                <a16:creationId xmlns:a16="http://schemas.microsoft.com/office/drawing/2014/main" id="{2876B5FB-9E1C-C9BA-839A-9B100BEE3E5E}"/>
              </a:ext>
            </a:extLst>
          </p:cNvPr>
          <p:cNvSpPr/>
          <p:nvPr/>
        </p:nvSpPr>
        <p:spPr>
          <a:xfrm>
            <a:off x="9946824" y="2980563"/>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70C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(2)</a:t>
            </a:r>
            <a:endParaRPr lang="ko-KR" altLang="en-US" sz="700" dirty="0">
              <a:solidFill>
                <a:srgbClr val="0070C0"/>
              </a:solidFill>
            </a:endParaRPr>
          </a:p>
        </p:txBody>
      </p:sp>
      <p:sp>
        <p:nvSpPr>
          <p:cNvPr id="144" name="직사각형 22">
            <a:extLst>
              <a:ext uri="{FF2B5EF4-FFF2-40B4-BE49-F238E27FC236}">
                <a16:creationId xmlns:a16="http://schemas.microsoft.com/office/drawing/2014/main" id="{B5BDFB27-3601-6197-337A-07C1465C2A73}"/>
              </a:ext>
            </a:extLst>
          </p:cNvPr>
          <p:cNvSpPr/>
          <p:nvPr/>
        </p:nvSpPr>
        <p:spPr>
          <a:xfrm>
            <a:off x="9962032" y="2222641"/>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Serving Cell (1)</a:t>
            </a:r>
            <a:endParaRPr lang="ko-KR" altLang="en-US" sz="700" dirty="0"/>
          </a:p>
        </p:txBody>
      </p:sp>
      <p:sp>
        <p:nvSpPr>
          <p:cNvPr id="145" name="직사각형 22">
            <a:extLst>
              <a:ext uri="{FF2B5EF4-FFF2-40B4-BE49-F238E27FC236}">
                <a16:creationId xmlns:a16="http://schemas.microsoft.com/office/drawing/2014/main" id="{232A9FEC-A3BC-9CDC-87CD-7E549D27E60A}"/>
              </a:ext>
            </a:extLst>
          </p:cNvPr>
          <p:cNvSpPr/>
          <p:nvPr/>
        </p:nvSpPr>
        <p:spPr>
          <a:xfrm>
            <a:off x="6963157" y="2416110"/>
            <a:ext cx="1005748"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mobility</a:t>
            </a:r>
          </a:p>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1 -&gt; Cell 2)</a:t>
            </a:r>
          </a:p>
        </p:txBody>
      </p:sp>
      <p:sp>
        <p:nvSpPr>
          <p:cNvPr id="146" name="Oval 145">
            <a:extLst>
              <a:ext uri="{FF2B5EF4-FFF2-40B4-BE49-F238E27FC236}">
                <a16:creationId xmlns:a16="http://schemas.microsoft.com/office/drawing/2014/main" id="{92BCAABF-65F5-5795-EC30-C9D2D40E00C0}"/>
              </a:ext>
            </a:extLst>
          </p:cNvPr>
          <p:cNvSpPr/>
          <p:nvPr/>
        </p:nvSpPr>
        <p:spPr>
          <a:xfrm>
            <a:off x="7709436" y="3088294"/>
            <a:ext cx="103317" cy="941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147" name="직사각형 22">
            <a:extLst>
              <a:ext uri="{FF2B5EF4-FFF2-40B4-BE49-F238E27FC236}">
                <a16:creationId xmlns:a16="http://schemas.microsoft.com/office/drawing/2014/main" id="{A358119A-D29D-5C4D-E736-5F212DFF3746}"/>
              </a:ext>
            </a:extLst>
          </p:cNvPr>
          <p:cNvSpPr/>
          <p:nvPr/>
        </p:nvSpPr>
        <p:spPr>
          <a:xfrm>
            <a:off x="7539399" y="3139246"/>
            <a:ext cx="1767963" cy="21544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RLF </a:t>
            </a:r>
          </a:p>
        </p:txBody>
      </p:sp>
      <p:sp>
        <p:nvSpPr>
          <p:cNvPr id="148" name="Freeform: Shape 147">
            <a:extLst>
              <a:ext uri="{FF2B5EF4-FFF2-40B4-BE49-F238E27FC236}">
                <a16:creationId xmlns:a16="http://schemas.microsoft.com/office/drawing/2014/main" id="{F83ACCBC-EF8C-CB50-FF97-9612AA2F0A18}"/>
              </a:ext>
            </a:extLst>
          </p:cNvPr>
          <p:cNvSpPr/>
          <p:nvPr/>
        </p:nvSpPr>
        <p:spPr>
          <a:xfrm>
            <a:off x="10268011" y="3220632"/>
            <a:ext cx="581891" cy="276603"/>
          </a:xfrm>
          <a:custGeom>
            <a:avLst/>
            <a:gdLst>
              <a:gd name="connsiteX0" fmla="*/ 0 w 581891"/>
              <a:gd name="connsiteY0" fmla="*/ 258618 h 276603"/>
              <a:gd name="connsiteX1" fmla="*/ 397164 w 581891"/>
              <a:gd name="connsiteY1" fmla="*/ 249381 h 276603"/>
              <a:gd name="connsiteX2" fmla="*/ 581891 w 581891"/>
              <a:gd name="connsiteY2" fmla="*/ 0 h 276603"/>
            </a:gdLst>
            <a:ahLst/>
            <a:cxnLst>
              <a:cxn ang="0">
                <a:pos x="connsiteX0" y="connsiteY0"/>
              </a:cxn>
              <a:cxn ang="0">
                <a:pos x="connsiteX1" y="connsiteY1"/>
              </a:cxn>
              <a:cxn ang="0">
                <a:pos x="connsiteX2" y="connsiteY2"/>
              </a:cxn>
            </a:cxnLst>
            <a:rect l="l" t="t" r="r" b="b"/>
            <a:pathLst>
              <a:path w="581891" h="276603">
                <a:moveTo>
                  <a:pt x="0" y="258618"/>
                </a:moveTo>
                <a:cubicBezTo>
                  <a:pt x="150091" y="275551"/>
                  <a:pt x="300182" y="292484"/>
                  <a:pt x="397164" y="249381"/>
                </a:cubicBezTo>
                <a:cubicBezTo>
                  <a:pt x="494146" y="206278"/>
                  <a:pt x="538018" y="103139"/>
                  <a:pt x="581891" y="0"/>
                </a:cubicBezTo>
              </a:path>
            </a:pathLst>
          </a:custGeom>
          <a:no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9" name="Freeform: Shape 148">
            <a:extLst>
              <a:ext uri="{FF2B5EF4-FFF2-40B4-BE49-F238E27FC236}">
                <a16:creationId xmlns:a16="http://schemas.microsoft.com/office/drawing/2014/main" id="{954ECDEC-027F-716A-7CC5-9535340D14C4}"/>
              </a:ext>
            </a:extLst>
          </p:cNvPr>
          <p:cNvSpPr/>
          <p:nvPr/>
        </p:nvSpPr>
        <p:spPr>
          <a:xfrm>
            <a:off x="10849903" y="2620267"/>
            <a:ext cx="1366982" cy="609600"/>
          </a:xfrm>
          <a:custGeom>
            <a:avLst/>
            <a:gdLst>
              <a:gd name="connsiteX0" fmla="*/ 0 w 1366982"/>
              <a:gd name="connsiteY0" fmla="*/ 609600 h 609600"/>
              <a:gd name="connsiteX1" fmla="*/ 286327 w 1366982"/>
              <a:gd name="connsiteY1" fmla="*/ 249382 h 609600"/>
              <a:gd name="connsiteX2" fmla="*/ 831273 w 1366982"/>
              <a:gd name="connsiteY2" fmla="*/ 46182 h 609600"/>
              <a:gd name="connsiteX3" fmla="*/ 1366982 w 1366982"/>
              <a:gd name="connsiteY3" fmla="*/ 0 h 609600"/>
            </a:gdLst>
            <a:ahLst/>
            <a:cxnLst>
              <a:cxn ang="0">
                <a:pos x="connsiteX0" y="connsiteY0"/>
              </a:cxn>
              <a:cxn ang="0">
                <a:pos x="connsiteX1" y="connsiteY1"/>
              </a:cxn>
              <a:cxn ang="0">
                <a:pos x="connsiteX2" y="connsiteY2"/>
              </a:cxn>
              <a:cxn ang="0">
                <a:pos x="connsiteX3" y="connsiteY3"/>
              </a:cxn>
            </a:cxnLst>
            <a:rect l="l" t="t" r="r" b="b"/>
            <a:pathLst>
              <a:path w="1366982" h="609600">
                <a:moveTo>
                  <a:pt x="0" y="609600"/>
                </a:moveTo>
                <a:cubicBezTo>
                  <a:pt x="73891" y="476442"/>
                  <a:pt x="147782" y="343285"/>
                  <a:pt x="286327" y="249382"/>
                </a:cubicBezTo>
                <a:cubicBezTo>
                  <a:pt x="424872" y="155479"/>
                  <a:pt x="651164" y="87746"/>
                  <a:pt x="831273" y="46182"/>
                </a:cubicBezTo>
                <a:cubicBezTo>
                  <a:pt x="1011382" y="4618"/>
                  <a:pt x="1189182" y="2309"/>
                  <a:pt x="1366982" y="0"/>
                </a:cubicBezTo>
              </a:path>
            </a:pathLst>
          </a:custGeom>
          <a:noFill/>
          <a:ln w="12700">
            <a:solidFill>
              <a:srgbClr val="00B05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0" name="직사각형 22">
            <a:extLst>
              <a:ext uri="{FF2B5EF4-FFF2-40B4-BE49-F238E27FC236}">
                <a16:creationId xmlns:a16="http://schemas.microsoft.com/office/drawing/2014/main" id="{04741767-A9A6-8F71-839B-A65B0C40039A}"/>
              </a:ext>
            </a:extLst>
          </p:cNvPr>
          <p:cNvSpPr/>
          <p:nvPr/>
        </p:nvSpPr>
        <p:spPr>
          <a:xfrm>
            <a:off x="9946824" y="3262358"/>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B05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(3)</a:t>
            </a:r>
            <a:endParaRPr lang="ko-KR" altLang="en-US" sz="700" dirty="0">
              <a:solidFill>
                <a:srgbClr val="00B050"/>
              </a:solidFill>
            </a:endParaRPr>
          </a:p>
        </p:txBody>
      </p:sp>
      <p:sp>
        <p:nvSpPr>
          <p:cNvPr id="156" name="Oval 155">
            <a:extLst>
              <a:ext uri="{FF2B5EF4-FFF2-40B4-BE49-F238E27FC236}">
                <a16:creationId xmlns:a16="http://schemas.microsoft.com/office/drawing/2014/main" id="{B4FC2CAF-DC03-C1A8-2D4F-133A5045CC68}"/>
              </a:ext>
            </a:extLst>
          </p:cNvPr>
          <p:cNvSpPr/>
          <p:nvPr/>
        </p:nvSpPr>
        <p:spPr>
          <a:xfrm>
            <a:off x="10815321" y="2953295"/>
            <a:ext cx="103317" cy="941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157" name="직사각형 22">
            <a:extLst>
              <a:ext uri="{FF2B5EF4-FFF2-40B4-BE49-F238E27FC236}">
                <a16:creationId xmlns:a16="http://schemas.microsoft.com/office/drawing/2014/main" id="{4C264B90-369C-51BE-6EEE-779F3198E97D}"/>
              </a:ext>
            </a:extLst>
          </p:cNvPr>
          <p:cNvSpPr/>
          <p:nvPr/>
        </p:nvSpPr>
        <p:spPr>
          <a:xfrm>
            <a:off x="10572440" y="2626435"/>
            <a:ext cx="1005748"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mobility</a:t>
            </a:r>
          </a:p>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1 -&gt; Cell 2)</a:t>
            </a:r>
          </a:p>
        </p:txBody>
      </p:sp>
      <p:sp>
        <p:nvSpPr>
          <p:cNvPr id="158" name="Oval 157">
            <a:extLst>
              <a:ext uri="{FF2B5EF4-FFF2-40B4-BE49-F238E27FC236}">
                <a16:creationId xmlns:a16="http://schemas.microsoft.com/office/drawing/2014/main" id="{E9B8B1FD-3434-32D9-FCAD-F348B059CCFC}"/>
              </a:ext>
            </a:extLst>
          </p:cNvPr>
          <p:cNvSpPr/>
          <p:nvPr/>
        </p:nvSpPr>
        <p:spPr>
          <a:xfrm>
            <a:off x="11631882" y="3213203"/>
            <a:ext cx="103317" cy="941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159" name="직사각형 22">
            <a:extLst>
              <a:ext uri="{FF2B5EF4-FFF2-40B4-BE49-F238E27FC236}">
                <a16:creationId xmlns:a16="http://schemas.microsoft.com/office/drawing/2014/main" id="{6B9EC7E5-26D9-8DD4-1B8C-454F4D75B841}"/>
              </a:ext>
            </a:extLst>
          </p:cNvPr>
          <p:cNvSpPr/>
          <p:nvPr/>
        </p:nvSpPr>
        <p:spPr>
          <a:xfrm>
            <a:off x="11603008" y="2919497"/>
            <a:ext cx="1229788"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mobility</a:t>
            </a:r>
          </a:p>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2-&gt; Cell 1)</a:t>
            </a:r>
            <a:endParaRPr lang="ko-KR" altLang="en-US" sz="800" b="1" i="1" dirty="0">
              <a:solidFill>
                <a:srgbClr val="C00000"/>
              </a:solidFill>
            </a:endParaRPr>
          </a:p>
        </p:txBody>
      </p:sp>
      <p:sp>
        <p:nvSpPr>
          <p:cNvPr id="161" name="직사각형 21">
            <a:extLst>
              <a:ext uri="{FF2B5EF4-FFF2-40B4-BE49-F238E27FC236}">
                <a16:creationId xmlns:a16="http://schemas.microsoft.com/office/drawing/2014/main" id="{760F3557-6168-CBFC-A15A-6973AF2BBBC5}"/>
              </a:ext>
            </a:extLst>
          </p:cNvPr>
          <p:cNvSpPr/>
          <p:nvPr/>
        </p:nvSpPr>
        <p:spPr>
          <a:xfrm>
            <a:off x="10551789" y="3835687"/>
            <a:ext cx="1734253"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 Ping-pong</a:t>
            </a:r>
            <a:endParaRPr lang="ko-KR" altLang="en-US" sz="1000" dirty="0"/>
          </a:p>
        </p:txBody>
      </p:sp>
      <p:cxnSp>
        <p:nvCxnSpPr>
          <p:cNvPr id="162" name="Straight Connector 161">
            <a:extLst>
              <a:ext uri="{FF2B5EF4-FFF2-40B4-BE49-F238E27FC236}">
                <a16:creationId xmlns:a16="http://schemas.microsoft.com/office/drawing/2014/main" id="{47352463-3CB0-3DF2-76A1-333F85A1E54F}"/>
              </a:ext>
            </a:extLst>
          </p:cNvPr>
          <p:cNvCxnSpPr>
            <a:cxnSpLocks/>
          </p:cNvCxnSpPr>
          <p:nvPr/>
        </p:nvCxnSpPr>
        <p:spPr>
          <a:xfrm>
            <a:off x="3706830" y="2343182"/>
            <a:ext cx="257259" cy="870021"/>
          </a:xfrm>
          <a:prstGeom prst="line">
            <a:avLst/>
          </a:prstGeom>
          <a:ln w="22225">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65" name="직사각형 22">
            <a:extLst>
              <a:ext uri="{FF2B5EF4-FFF2-40B4-BE49-F238E27FC236}">
                <a16:creationId xmlns:a16="http://schemas.microsoft.com/office/drawing/2014/main" id="{D43372D0-5FD8-E4F9-B7F9-C189B6C3A460}"/>
              </a:ext>
            </a:extLst>
          </p:cNvPr>
          <p:cNvSpPr/>
          <p:nvPr/>
        </p:nvSpPr>
        <p:spPr>
          <a:xfrm>
            <a:off x="3218581" y="2366784"/>
            <a:ext cx="560256"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lgn="r"/>
            <a:r>
              <a:rPr kumimoji="0" lang="en-US" altLang="ko-KR" sz="800"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Stiff</a:t>
            </a:r>
          </a:p>
          <a:p>
            <a:pPr algn="r"/>
            <a:r>
              <a:rPr kumimoji="0" lang="en-US" altLang="ko-KR" sz="800"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gradient</a:t>
            </a:r>
            <a:endParaRPr lang="ko-KR" altLang="en-US" sz="800" i="1" dirty="0">
              <a:solidFill>
                <a:srgbClr val="C00000"/>
              </a:solidFill>
            </a:endParaRPr>
          </a:p>
        </p:txBody>
      </p:sp>
    </p:spTree>
    <p:extLst>
      <p:ext uri="{BB962C8B-B14F-4D97-AF65-F5344CB8AC3E}">
        <p14:creationId xmlns:p14="http://schemas.microsoft.com/office/powerpoint/2010/main" val="1311837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rrow: Right 16">
            <a:extLst>
              <a:ext uri="{FF2B5EF4-FFF2-40B4-BE49-F238E27FC236}">
                <a16:creationId xmlns:a16="http://schemas.microsoft.com/office/drawing/2014/main" id="{CECE042D-0BB9-D9C2-97AF-EE4D3320D91D}"/>
              </a:ext>
            </a:extLst>
          </p:cNvPr>
          <p:cNvSpPr/>
          <p:nvPr/>
        </p:nvSpPr>
        <p:spPr>
          <a:xfrm rot="10800000">
            <a:off x="6852306" y="4624464"/>
            <a:ext cx="1004165" cy="167321"/>
          </a:xfrm>
          <a:prstGeom prst="rightArrow">
            <a:avLst/>
          </a:prstGeom>
          <a:solidFill>
            <a:srgbClr val="C0000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Arrow: Right 17">
            <a:extLst>
              <a:ext uri="{FF2B5EF4-FFF2-40B4-BE49-F238E27FC236}">
                <a16:creationId xmlns:a16="http://schemas.microsoft.com/office/drawing/2014/main" id="{4CA45BE6-CE31-F01B-BDA0-25DE1C37B6E4}"/>
              </a:ext>
            </a:extLst>
          </p:cNvPr>
          <p:cNvSpPr/>
          <p:nvPr/>
        </p:nvSpPr>
        <p:spPr>
          <a:xfrm rot="10800000">
            <a:off x="6851209" y="4783171"/>
            <a:ext cx="1794742" cy="167319"/>
          </a:xfrm>
          <a:prstGeom prst="rightArrow">
            <a:avLst/>
          </a:prstGeom>
          <a:solidFill>
            <a:srgbClr val="C0000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Arrow: Right 18">
            <a:extLst>
              <a:ext uri="{FF2B5EF4-FFF2-40B4-BE49-F238E27FC236}">
                <a16:creationId xmlns:a16="http://schemas.microsoft.com/office/drawing/2014/main" id="{A1F8D5B3-C620-D324-D80F-539B5FBA24BE}"/>
              </a:ext>
            </a:extLst>
          </p:cNvPr>
          <p:cNvSpPr/>
          <p:nvPr/>
        </p:nvSpPr>
        <p:spPr>
          <a:xfrm rot="10800000">
            <a:off x="6851209" y="4936287"/>
            <a:ext cx="2297920" cy="163079"/>
          </a:xfrm>
          <a:prstGeom prst="rightArrow">
            <a:avLst/>
          </a:prstGeom>
          <a:solidFill>
            <a:srgbClr val="C0000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30" name="Straight Connector 29">
            <a:extLst>
              <a:ext uri="{FF2B5EF4-FFF2-40B4-BE49-F238E27FC236}">
                <a16:creationId xmlns:a16="http://schemas.microsoft.com/office/drawing/2014/main" id="{26CD0E77-4415-98EC-7148-591279D79373}"/>
              </a:ext>
            </a:extLst>
          </p:cNvPr>
          <p:cNvCxnSpPr>
            <a:cxnSpLocks/>
          </p:cNvCxnSpPr>
          <p:nvPr/>
        </p:nvCxnSpPr>
        <p:spPr>
          <a:xfrm>
            <a:off x="6851209" y="4156009"/>
            <a:ext cx="0" cy="2820717"/>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제목 1"/>
          <p:cNvSpPr>
            <a:spLocks noGrp="1"/>
          </p:cNvSpPr>
          <p:nvPr>
            <p:ph type="title"/>
          </p:nvPr>
        </p:nvSpPr>
        <p:spPr/>
        <p:txBody>
          <a:bodyPr/>
          <a:lstStyle/>
          <a:p>
            <a:r>
              <a:rPr lang="en-US" altLang="ko-KR" dirty="0"/>
              <a:t>Justification</a:t>
            </a:r>
            <a:endParaRPr lang="ko-KR" altLang="en-US" dirty="0"/>
          </a:p>
        </p:txBody>
      </p:sp>
      <p:sp>
        <p:nvSpPr>
          <p:cNvPr id="3" name="내용 개체 틀 2"/>
          <p:cNvSpPr>
            <a:spLocks noGrp="1"/>
          </p:cNvSpPr>
          <p:nvPr>
            <p:ph idx="1"/>
          </p:nvPr>
        </p:nvSpPr>
        <p:spPr>
          <a:xfrm>
            <a:off x="419200" y="1333922"/>
            <a:ext cx="14401600" cy="6480720"/>
          </a:xfrm>
        </p:spPr>
        <p:txBody>
          <a:bodyPr/>
          <a:lstStyle/>
          <a:p>
            <a:r>
              <a:rPr lang="en-US" altLang="ko-KR" dirty="0"/>
              <a:t>Predictive Measurements</a:t>
            </a:r>
          </a:p>
          <a:p>
            <a:pPr lvl="1"/>
            <a:r>
              <a:rPr lang="en-US" altLang="ko-KR" dirty="0"/>
              <a:t>Predictive Measurements for future time</a:t>
            </a:r>
          </a:p>
          <a:p>
            <a:pPr lvl="2"/>
            <a:r>
              <a:rPr lang="en-US" altLang="ko-KR" dirty="0"/>
              <a:t>UE can perform measurements for serving cell and neighbour cells for future time.</a:t>
            </a:r>
          </a:p>
          <a:p>
            <a:pPr lvl="2"/>
            <a:r>
              <a:rPr lang="en-US" altLang="ko-KR" dirty="0"/>
              <a:t>UE can derive predictive measurement results for a future time.</a:t>
            </a:r>
          </a:p>
          <a:p>
            <a:pPr lvl="2"/>
            <a:r>
              <a:rPr lang="en-US" altLang="ko-KR" dirty="0"/>
              <a:t>UE can derive a future time at which predictive measurement results meet the report condition or execution condition for mobility. </a:t>
            </a:r>
          </a:p>
          <a:p>
            <a:pPr lvl="2"/>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ko-KR" altLang="en-US" dirty="0"/>
          </a:p>
        </p:txBody>
      </p:sp>
      <p:cxnSp>
        <p:nvCxnSpPr>
          <p:cNvPr id="4" name="Straight Arrow Connector 3">
            <a:extLst>
              <a:ext uri="{FF2B5EF4-FFF2-40B4-BE49-F238E27FC236}">
                <a16:creationId xmlns:a16="http://schemas.microsoft.com/office/drawing/2014/main" id="{0FBD87FA-E49C-105B-B57A-B5AEAF21E042}"/>
              </a:ext>
            </a:extLst>
          </p:cNvPr>
          <p:cNvCxnSpPr>
            <a:cxnSpLocks/>
          </p:cNvCxnSpPr>
          <p:nvPr/>
        </p:nvCxnSpPr>
        <p:spPr>
          <a:xfrm>
            <a:off x="4601489" y="6976725"/>
            <a:ext cx="6032259" cy="0"/>
          </a:xfrm>
          <a:prstGeom prst="straightConnector1">
            <a:avLst/>
          </a:prstGeom>
          <a:ln>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직사각형 22">
            <a:extLst>
              <a:ext uri="{FF2B5EF4-FFF2-40B4-BE49-F238E27FC236}">
                <a16:creationId xmlns:a16="http://schemas.microsoft.com/office/drawing/2014/main" id="{65A3A99C-58E1-A3B4-F60D-653C8560E2E0}"/>
              </a:ext>
            </a:extLst>
          </p:cNvPr>
          <p:cNvSpPr/>
          <p:nvPr/>
        </p:nvSpPr>
        <p:spPr>
          <a:xfrm>
            <a:off x="10326587" y="6985432"/>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Time</a:t>
            </a:r>
            <a:endParaRPr lang="ko-KR" altLang="en-US" sz="800" dirty="0"/>
          </a:p>
        </p:txBody>
      </p:sp>
      <p:cxnSp>
        <p:nvCxnSpPr>
          <p:cNvPr id="6" name="Straight Arrow Connector 5">
            <a:extLst>
              <a:ext uri="{FF2B5EF4-FFF2-40B4-BE49-F238E27FC236}">
                <a16:creationId xmlns:a16="http://schemas.microsoft.com/office/drawing/2014/main" id="{94F76828-4931-F5D2-07A3-A6D14AE8B0E2}"/>
              </a:ext>
            </a:extLst>
          </p:cNvPr>
          <p:cNvCxnSpPr>
            <a:cxnSpLocks/>
          </p:cNvCxnSpPr>
          <p:nvPr/>
        </p:nvCxnSpPr>
        <p:spPr>
          <a:xfrm flipV="1">
            <a:off x="4601488" y="3782194"/>
            <a:ext cx="0" cy="3203238"/>
          </a:xfrm>
          <a:prstGeom prst="straightConnector1">
            <a:avLst/>
          </a:prstGeom>
          <a:ln>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 name="직사각형 22">
            <a:extLst>
              <a:ext uri="{FF2B5EF4-FFF2-40B4-BE49-F238E27FC236}">
                <a16:creationId xmlns:a16="http://schemas.microsoft.com/office/drawing/2014/main" id="{724369F7-2174-3B80-6E8A-66F95946ABD1}"/>
              </a:ext>
            </a:extLst>
          </p:cNvPr>
          <p:cNvSpPr/>
          <p:nvPr/>
        </p:nvSpPr>
        <p:spPr>
          <a:xfrm>
            <a:off x="4143556" y="3782194"/>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RSRP</a:t>
            </a:r>
            <a:endParaRPr lang="ko-KR" altLang="en-US" sz="800" dirty="0"/>
          </a:p>
        </p:txBody>
      </p:sp>
      <p:sp>
        <p:nvSpPr>
          <p:cNvPr id="8" name="Freeform: Shape 7">
            <a:extLst>
              <a:ext uri="{FF2B5EF4-FFF2-40B4-BE49-F238E27FC236}">
                <a16:creationId xmlns:a16="http://schemas.microsoft.com/office/drawing/2014/main" id="{DB32A8FD-98F3-6A5C-D183-C3C4795B4F54}"/>
              </a:ext>
            </a:extLst>
          </p:cNvPr>
          <p:cNvSpPr/>
          <p:nvPr/>
        </p:nvSpPr>
        <p:spPr>
          <a:xfrm>
            <a:off x="4601489" y="3931664"/>
            <a:ext cx="2250831" cy="1811215"/>
          </a:xfrm>
          <a:custGeom>
            <a:avLst/>
            <a:gdLst>
              <a:gd name="connsiteX0" fmla="*/ 0 w 2250831"/>
              <a:gd name="connsiteY0" fmla="*/ 0 h 1626577"/>
              <a:gd name="connsiteX1" fmla="*/ 703385 w 2250831"/>
              <a:gd name="connsiteY1" fmla="*/ 975946 h 1626577"/>
              <a:gd name="connsiteX2" fmla="*/ 2250831 w 2250831"/>
              <a:gd name="connsiteY2" fmla="*/ 1626577 h 1626577"/>
            </a:gdLst>
            <a:ahLst/>
            <a:cxnLst>
              <a:cxn ang="0">
                <a:pos x="connsiteX0" y="connsiteY0"/>
              </a:cxn>
              <a:cxn ang="0">
                <a:pos x="connsiteX1" y="connsiteY1"/>
              </a:cxn>
              <a:cxn ang="0">
                <a:pos x="connsiteX2" y="connsiteY2"/>
              </a:cxn>
            </a:cxnLst>
            <a:rect l="l" t="t" r="r" b="b"/>
            <a:pathLst>
              <a:path w="2250831" h="1626577">
                <a:moveTo>
                  <a:pt x="0" y="0"/>
                </a:moveTo>
                <a:cubicBezTo>
                  <a:pt x="164123" y="352425"/>
                  <a:pt x="328247" y="704850"/>
                  <a:pt x="703385" y="975946"/>
                </a:cubicBezTo>
                <a:cubicBezTo>
                  <a:pt x="1078524" y="1247042"/>
                  <a:pt x="1839058" y="1529862"/>
                  <a:pt x="2250831" y="1626577"/>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9" name="Freeform: Shape 8">
            <a:extLst>
              <a:ext uri="{FF2B5EF4-FFF2-40B4-BE49-F238E27FC236}">
                <a16:creationId xmlns:a16="http://schemas.microsoft.com/office/drawing/2014/main" id="{1AD25063-C765-D8D4-48C1-0B9E302FCA41}"/>
              </a:ext>
            </a:extLst>
          </p:cNvPr>
          <p:cNvSpPr/>
          <p:nvPr/>
        </p:nvSpPr>
        <p:spPr>
          <a:xfrm>
            <a:off x="6852319" y="5742878"/>
            <a:ext cx="3596054" cy="852854"/>
          </a:xfrm>
          <a:custGeom>
            <a:avLst/>
            <a:gdLst>
              <a:gd name="connsiteX0" fmla="*/ 0 w 3596054"/>
              <a:gd name="connsiteY0" fmla="*/ 0 h 852854"/>
              <a:gd name="connsiteX1" fmla="*/ 2470639 w 3596054"/>
              <a:gd name="connsiteY1" fmla="*/ 694592 h 852854"/>
              <a:gd name="connsiteX2" fmla="*/ 3596054 w 3596054"/>
              <a:gd name="connsiteY2" fmla="*/ 852854 h 852854"/>
            </a:gdLst>
            <a:ahLst/>
            <a:cxnLst>
              <a:cxn ang="0">
                <a:pos x="connsiteX0" y="connsiteY0"/>
              </a:cxn>
              <a:cxn ang="0">
                <a:pos x="connsiteX1" y="connsiteY1"/>
              </a:cxn>
              <a:cxn ang="0">
                <a:pos x="connsiteX2" y="connsiteY2"/>
              </a:cxn>
            </a:cxnLst>
            <a:rect l="l" t="t" r="r" b="b"/>
            <a:pathLst>
              <a:path w="3596054" h="852854">
                <a:moveTo>
                  <a:pt x="0" y="0"/>
                </a:moveTo>
                <a:cubicBezTo>
                  <a:pt x="935648" y="276225"/>
                  <a:pt x="1871297" y="552450"/>
                  <a:pt x="2470639" y="694592"/>
                </a:cubicBezTo>
                <a:cubicBezTo>
                  <a:pt x="3069981" y="836734"/>
                  <a:pt x="3433396" y="823546"/>
                  <a:pt x="3596054" y="852854"/>
                </a:cubicBezTo>
              </a:path>
            </a:pathLst>
          </a:cu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Freeform: Shape 9">
            <a:extLst>
              <a:ext uri="{FF2B5EF4-FFF2-40B4-BE49-F238E27FC236}">
                <a16:creationId xmlns:a16="http://schemas.microsoft.com/office/drawing/2014/main" id="{87388648-EAE2-4F76-1B00-1857828D0209}"/>
              </a:ext>
            </a:extLst>
          </p:cNvPr>
          <p:cNvSpPr/>
          <p:nvPr/>
        </p:nvSpPr>
        <p:spPr>
          <a:xfrm flipH="1">
            <a:off x="4601488" y="6079912"/>
            <a:ext cx="2250832" cy="586159"/>
          </a:xfrm>
          <a:custGeom>
            <a:avLst/>
            <a:gdLst>
              <a:gd name="connsiteX0" fmla="*/ 0 w 3596054"/>
              <a:gd name="connsiteY0" fmla="*/ 0 h 852854"/>
              <a:gd name="connsiteX1" fmla="*/ 2470639 w 3596054"/>
              <a:gd name="connsiteY1" fmla="*/ 694592 h 852854"/>
              <a:gd name="connsiteX2" fmla="*/ 3596054 w 3596054"/>
              <a:gd name="connsiteY2" fmla="*/ 852854 h 852854"/>
            </a:gdLst>
            <a:ahLst/>
            <a:cxnLst>
              <a:cxn ang="0">
                <a:pos x="connsiteX0" y="connsiteY0"/>
              </a:cxn>
              <a:cxn ang="0">
                <a:pos x="connsiteX1" y="connsiteY1"/>
              </a:cxn>
              <a:cxn ang="0">
                <a:pos x="connsiteX2" y="connsiteY2"/>
              </a:cxn>
            </a:cxnLst>
            <a:rect l="l" t="t" r="r" b="b"/>
            <a:pathLst>
              <a:path w="3596054" h="852854">
                <a:moveTo>
                  <a:pt x="0" y="0"/>
                </a:moveTo>
                <a:cubicBezTo>
                  <a:pt x="935648" y="276225"/>
                  <a:pt x="1871297" y="552450"/>
                  <a:pt x="2470639" y="694592"/>
                </a:cubicBezTo>
                <a:cubicBezTo>
                  <a:pt x="3069981" y="836734"/>
                  <a:pt x="3433396" y="823546"/>
                  <a:pt x="3596054" y="852854"/>
                </a:cubicBezTo>
              </a:path>
            </a:pathLst>
          </a:custGeom>
          <a:noFill/>
          <a:ln w="1905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Freeform: Shape 10">
            <a:extLst>
              <a:ext uri="{FF2B5EF4-FFF2-40B4-BE49-F238E27FC236}">
                <a16:creationId xmlns:a16="http://schemas.microsoft.com/office/drawing/2014/main" id="{5DAAE044-30EB-5983-E316-150AB664CF08}"/>
              </a:ext>
            </a:extLst>
          </p:cNvPr>
          <p:cNvSpPr/>
          <p:nvPr/>
        </p:nvSpPr>
        <p:spPr>
          <a:xfrm rot="21385468" flipH="1">
            <a:off x="6808356" y="4214870"/>
            <a:ext cx="2960813" cy="1774530"/>
          </a:xfrm>
          <a:custGeom>
            <a:avLst/>
            <a:gdLst>
              <a:gd name="connsiteX0" fmla="*/ 0 w 2250831"/>
              <a:gd name="connsiteY0" fmla="*/ 0 h 1626577"/>
              <a:gd name="connsiteX1" fmla="*/ 703385 w 2250831"/>
              <a:gd name="connsiteY1" fmla="*/ 975946 h 1626577"/>
              <a:gd name="connsiteX2" fmla="*/ 2250831 w 2250831"/>
              <a:gd name="connsiteY2" fmla="*/ 1626577 h 1626577"/>
            </a:gdLst>
            <a:ahLst/>
            <a:cxnLst>
              <a:cxn ang="0">
                <a:pos x="connsiteX0" y="connsiteY0"/>
              </a:cxn>
              <a:cxn ang="0">
                <a:pos x="connsiteX1" y="connsiteY1"/>
              </a:cxn>
              <a:cxn ang="0">
                <a:pos x="connsiteX2" y="connsiteY2"/>
              </a:cxn>
            </a:cxnLst>
            <a:rect l="l" t="t" r="r" b="b"/>
            <a:pathLst>
              <a:path w="2250831" h="1626577">
                <a:moveTo>
                  <a:pt x="0" y="0"/>
                </a:moveTo>
                <a:cubicBezTo>
                  <a:pt x="164123" y="352425"/>
                  <a:pt x="328247" y="704850"/>
                  <a:pt x="703385" y="975946"/>
                </a:cubicBezTo>
                <a:cubicBezTo>
                  <a:pt x="1078524" y="1247042"/>
                  <a:pt x="1839058" y="1529862"/>
                  <a:pt x="2250831" y="1626577"/>
                </a:cubicBezTo>
              </a:path>
            </a:pathLst>
          </a:custGeom>
          <a:noFill/>
          <a:ln w="19050">
            <a:solidFill>
              <a:srgbClr val="0070C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2" name="Freeform: Shape 11">
            <a:extLst>
              <a:ext uri="{FF2B5EF4-FFF2-40B4-BE49-F238E27FC236}">
                <a16:creationId xmlns:a16="http://schemas.microsoft.com/office/drawing/2014/main" id="{B4BB7F34-5969-2268-FCB0-6774D1D20BD6}"/>
              </a:ext>
            </a:extLst>
          </p:cNvPr>
          <p:cNvSpPr/>
          <p:nvPr/>
        </p:nvSpPr>
        <p:spPr>
          <a:xfrm flipH="1">
            <a:off x="4601487" y="6460991"/>
            <a:ext cx="2250831" cy="339178"/>
          </a:xfrm>
          <a:custGeom>
            <a:avLst/>
            <a:gdLst>
              <a:gd name="connsiteX0" fmla="*/ 0 w 3596054"/>
              <a:gd name="connsiteY0" fmla="*/ 0 h 852854"/>
              <a:gd name="connsiteX1" fmla="*/ 2470639 w 3596054"/>
              <a:gd name="connsiteY1" fmla="*/ 694592 h 852854"/>
              <a:gd name="connsiteX2" fmla="*/ 3596054 w 3596054"/>
              <a:gd name="connsiteY2" fmla="*/ 852854 h 852854"/>
            </a:gdLst>
            <a:ahLst/>
            <a:cxnLst>
              <a:cxn ang="0">
                <a:pos x="connsiteX0" y="connsiteY0"/>
              </a:cxn>
              <a:cxn ang="0">
                <a:pos x="connsiteX1" y="connsiteY1"/>
              </a:cxn>
              <a:cxn ang="0">
                <a:pos x="connsiteX2" y="connsiteY2"/>
              </a:cxn>
            </a:cxnLst>
            <a:rect l="l" t="t" r="r" b="b"/>
            <a:pathLst>
              <a:path w="3596054" h="852854">
                <a:moveTo>
                  <a:pt x="0" y="0"/>
                </a:moveTo>
                <a:cubicBezTo>
                  <a:pt x="935648" y="276225"/>
                  <a:pt x="1871297" y="552450"/>
                  <a:pt x="2470639" y="694592"/>
                </a:cubicBezTo>
                <a:cubicBezTo>
                  <a:pt x="3069981" y="836734"/>
                  <a:pt x="3433396" y="823546"/>
                  <a:pt x="3596054" y="852854"/>
                </a:cubicBezTo>
              </a:path>
            </a:pathLst>
          </a:custGeom>
          <a:noFill/>
          <a:ln w="19050">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Freeform: Shape 12">
            <a:extLst>
              <a:ext uri="{FF2B5EF4-FFF2-40B4-BE49-F238E27FC236}">
                <a16:creationId xmlns:a16="http://schemas.microsoft.com/office/drawing/2014/main" id="{5D1BA411-560E-E9DE-7EED-778D01ADA2E5}"/>
              </a:ext>
            </a:extLst>
          </p:cNvPr>
          <p:cNvSpPr/>
          <p:nvPr/>
        </p:nvSpPr>
        <p:spPr>
          <a:xfrm rot="21385468" flipH="1">
            <a:off x="6824810" y="5123045"/>
            <a:ext cx="2960813" cy="1246835"/>
          </a:xfrm>
          <a:custGeom>
            <a:avLst/>
            <a:gdLst>
              <a:gd name="connsiteX0" fmla="*/ 0 w 2250831"/>
              <a:gd name="connsiteY0" fmla="*/ 0 h 1626577"/>
              <a:gd name="connsiteX1" fmla="*/ 703385 w 2250831"/>
              <a:gd name="connsiteY1" fmla="*/ 975946 h 1626577"/>
              <a:gd name="connsiteX2" fmla="*/ 2250831 w 2250831"/>
              <a:gd name="connsiteY2" fmla="*/ 1626577 h 1626577"/>
            </a:gdLst>
            <a:ahLst/>
            <a:cxnLst>
              <a:cxn ang="0">
                <a:pos x="connsiteX0" y="connsiteY0"/>
              </a:cxn>
              <a:cxn ang="0">
                <a:pos x="connsiteX1" y="connsiteY1"/>
              </a:cxn>
              <a:cxn ang="0">
                <a:pos x="connsiteX2" y="connsiteY2"/>
              </a:cxn>
            </a:cxnLst>
            <a:rect l="l" t="t" r="r" b="b"/>
            <a:pathLst>
              <a:path w="2250831" h="1626577">
                <a:moveTo>
                  <a:pt x="0" y="0"/>
                </a:moveTo>
                <a:cubicBezTo>
                  <a:pt x="164123" y="352425"/>
                  <a:pt x="328247" y="704850"/>
                  <a:pt x="703385" y="975946"/>
                </a:cubicBezTo>
                <a:cubicBezTo>
                  <a:pt x="1078524" y="1247042"/>
                  <a:pt x="1839058" y="1529862"/>
                  <a:pt x="2250831" y="1626577"/>
                </a:cubicBezTo>
              </a:path>
            </a:pathLst>
          </a:custGeom>
          <a:noFill/>
          <a:ln w="19050">
            <a:solidFill>
              <a:schemeClr val="accent6">
                <a:lumMod val="75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4" name="Freeform: Shape 13">
            <a:extLst>
              <a:ext uri="{FF2B5EF4-FFF2-40B4-BE49-F238E27FC236}">
                <a16:creationId xmlns:a16="http://schemas.microsoft.com/office/drawing/2014/main" id="{309EF4D0-A314-AD89-F967-3470F9B850A0}"/>
              </a:ext>
            </a:extLst>
          </p:cNvPr>
          <p:cNvSpPr/>
          <p:nvPr/>
        </p:nvSpPr>
        <p:spPr>
          <a:xfrm flipH="1">
            <a:off x="4601483" y="6666070"/>
            <a:ext cx="2250831" cy="245499"/>
          </a:xfrm>
          <a:custGeom>
            <a:avLst/>
            <a:gdLst>
              <a:gd name="connsiteX0" fmla="*/ 0 w 3596054"/>
              <a:gd name="connsiteY0" fmla="*/ 0 h 852854"/>
              <a:gd name="connsiteX1" fmla="*/ 2470639 w 3596054"/>
              <a:gd name="connsiteY1" fmla="*/ 694592 h 852854"/>
              <a:gd name="connsiteX2" fmla="*/ 3596054 w 3596054"/>
              <a:gd name="connsiteY2" fmla="*/ 852854 h 852854"/>
            </a:gdLst>
            <a:ahLst/>
            <a:cxnLst>
              <a:cxn ang="0">
                <a:pos x="connsiteX0" y="connsiteY0"/>
              </a:cxn>
              <a:cxn ang="0">
                <a:pos x="connsiteX1" y="connsiteY1"/>
              </a:cxn>
              <a:cxn ang="0">
                <a:pos x="connsiteX2" y="connsiteY2"/>
              </a:cxn>
            </a:cxnLst>
            <a:rect l="l" t="t" r="r" b="b"/>
            <a:pathLst>
              <a:path w="3596054" h="852854">
                <a:moveTo>
                  <a:pt x="0" y="0"/>
                </a:moveTo>
                <a:cubicBezTo>
                  <a:pt x="935648" y="276225"/>
                  <a:pt x="1871297" y="552450"/>
                  <a:pt x="2470639" y="694592"/>
                </a:cubicBezTo>
                <a:cubicBezTo>
                  <a:pt x="3069981" y="836734"/>
                  <a:pt x="3433396" y="823546"/>
                  <a:pt x="3596054" y="852854"/>
                </a:cubicBezTo>
              </a:path>
            </a:pathLst>
          </a:custGeom>
          <a:noFill/>
          <a:ln w="19050">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Freeform: Shape 14">
            <a:extLst>
              <a:ext uri="{FF2B5EF4-FFF2-40B4-BE49-F238E27FC236}">
                <a16:creationId xmlns:a16="http://schemas.microsoft.com/office/drawing/2014/main" id="{5EC59219-79CF-4A1D-E0E2-5B988F34F0FC}"/>
              </a:ext>
            </a:extLst>
          </p:cNvPr>
          <p:cNvSpPr/>
          <p:nvPr/>
        </p:nvSpPr>
        <p:spPr>
          <a:xfrm rot="21385468" flipH="1">
            <a:off x="6830055" y="5775111"/>
            <a:ext cx="2960813" cy="796555"/>
          </a:xfrm>
          <a:custGeom>
            <a:avLst/>
            <a:gdLst>
              <a:gd name="connsiteX0" fmla="*/ 0 w 2250831"/>
              <a:gd name="connsiteY0" fmla="*/ 0 h 1626577"/>
              <a:gd name="connsiteX1" fmla="*/ 703385 w 2250831"/>
              <a:gd name="connsiteY1" fmla="*/ 975946 h 1626577"/>
              <a:gd name="connsiteX2" fmla="*/ 2250831 w 2250831"/>
              <a:gd name="connsiteY2" fmla="*/ 1626577 h 1626577"/>
            </a:gdLst>
            <a:ahLst/>
            <a:cxnLst>
              <a:cxn ang="0">
                <a:pos x="connsiteX0" y="connsiteY0"/>
              </a:cxn>
              <a:cxn ang="0">
                <a:pos x="connsiteX1" y="connsiteY1"/>
              </a:cxn>
              <a:cxn ang="0">
                <a:pos x="connsiteX2" y="connsiteY2"/>
              </a:cxn>
            </a:cxnLst>
            <a:rect l="l" t="t" r="r" b="b"/>
            <a:pathLst>
              <a:path w="2250831" h="1626577">
                <a:moveTo>
                  <a:pt x="0" y="0"/>
                </a:moveTo>
                <a:cubicBezTo>
                  <a:pt x="164123" y="352425"/>
                  <a:pt x="328247" y="704850"/>
                  <a:pt x="703385" y="975946"/>
                </a:cubicBezTo>
                <a:cubicBezTo>
                  <a:pt x="1078524" y="1247042"/>
                  <a:pt x="1839058" y="1529862"/>
                  <a:pt x="2250831" y="1626577"/>
                </a:cubicBezTo>
              </a:path>
            </a:pathLst>
          </a:custGeom>
          <a:noFill/>
          <a:ln w="19050">
            <a:solidFill>
              <a:srgbClr val="00B05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cxnSp>
        <p:nvCxnSpPr>
          <p:cNvPr id="16" name="Straight Connector 15">
            <a:extLst>
              <a:ext uri="{FF2B5EF4-FFF2-40B4-BE49-F238E27FC236}">
                <a16:creationId xmlns:a16="http://schemas.microsoft.com/office/drawing/2014/main" id="{916143FE-B175-ADE7-5EE7-6F06060274F1}"/>
              </a:ext>
            </a:extLst>
          </p:cNvPr>
          <p:cNvCxnSpPr>
            <a:cxnSpLocks/>
          </p:cNvCxnSpPr>
          <p:nvPr/>
        </p:nvCxnSpPr>
        <p:spPr>
          <a:xfrm>
            <a:off x="9144921" y="4164716"/>
            <a:ext cx="0" cy="2820717"/>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0" name="직사각형 22">
            <a:extLst>
              <a:ext uri="{FF2B5EF4-FFF2-40B4-BE49-F238E27FC236}">
                <a16:creationId xmlns:a16="http://schemas.microsoft.com/office/drawing/2014/main" id="{F3FFD2C9-EE3B-CBBC-8ECD-3D6C58A44EF7}"/>
              </a:ext>
            </a:extLst>
          </p:cNvPr>
          <p:cNvSpPr/>
          <p:nvPr/>
        </p:nvSpPr>
        <p:spPr>
          <a:xfrm>
            <a:off x="4601482" y="3964661"/>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Serving Cell (1)</a:t>
            </a:r>
            <a:endParaRPr lang="ko-KR" altLang="en-US" sz="700" dirty="0"/>
          </a:p>
        </p:txBody>
      </p:sp>
      <p:sp>
        <p:nvSpPr>
          <p:cNvPr id="21" name="직사각형 22">
            <a:extLst>
              <a:ext uri="{FF2B5EF4-FFF2-40B4-BE49-F238E27FC236}">
                <a16:creationId xmlns:a16="http://schemas.microsoft.com/office/drawing/2014/main" id="{CA651E9A-BBA3-7C12-E707-2439CE180CF7}"/>
              </a:ext>
            </a:extLst>
          </p:cNvPr>
          <p:cNvSpPr/>
          <p:nvPr/>
        </p:nvSpPr>
        <p:spPr>
          <a:xfrm>
            <a:off x="9448149" y="4446072"/>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70C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(2)</a:t>
            </a:r>
            <a:endParaRPr lang="ko-KR" altLang="en-US" sz="700" dirty="0">
              <a:solidFill>
                <a:srgbClr val="0070C0"/>
              </a:solidFill>
            </a:endParaRPr>
          </a:p>
        </p:txBody>
      </p:sp>
      <p:sp>
        <p:nvSpPr>
          <p:cNvPr id="22" name="직사각형 22">
            <a:extLst>
              <a:ext uri="{FF2B5EF4-FFF2-40B4-BE49-F238E27FC236}">
                <a16:creationId xmlns:a16="http://schemas.microsoft.com/office/drawing/2014/main" id="{6E1BBC21-5328-8B3A-3585-8B1EC898A418}"/>
              </a:ext>
            </a:extLst>
          </p:cNvPr>
          <p:cNvSpPr/>
          <p:nvPr/>
        </p:nvSpPr>
        <p:spPr>
          <a:xfrm>
            <a:off x="9630267" y="5057665"/>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chemeClr val="accent6">
                    <a:lumMod val="75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(3)</a:t>
            </a:r>
            <a:endParaRPr lang="ko-KR" altLang="en-US" sz="700" dirty="0">
              <a:solidFill>
                <a:schemeClr val="accent6">
                  <a:lumMod val="75000"/>
                </a:schemeClr>
              </a:solidFill>
            </a:endParaRPr>
          </a:p>
        </p:txBody>
      </p:sp>
      <p:sp>
        <p:nvSpPr>
          <p:cNvPr id="23" name="직사각형 22">
            <a:extLst>
              <a:ext uri="{FF2B5EF4-FFF2-40B4-BE49-F238E27FC236}">
                <a16:creationId xmlns:a16="http://schemas.microsoft.com/office/drawing/2014/main" id="{E5BDAD1B-06B2-9A9D-C66D-3DDEEEBE1680}"/>
              </a:ext>
            </a:extLst>
          </p:cNvPr>
          <p:cNvSpPr/>
          <p:nvPr/>
        </p:nvSpPr>
        <p:spPr>
          <a:xfrm>
            <a:off x="9624287" y="5713323"/>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B05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(4)</a:t>
            </a:r>
            <a:endParaRPr lang="ko-KR" altLang="en-US" sz="700" dirty="0">
              <a:solidFill>
                <a:srgbClr val="00B050"/>
              </a:solidFill>
            </a:endParaRPr>
          </a:p>
        </p:txBody>
      </p:sp>
      <p:sp>
        <p:nvSpPr>
          <p:cNvPr id="24" name="직사각형 22">
            <a:extLst>
              <a:ext uri="{FF2B5EF4-FFF2-40B4-BE49-F238E27FC236}">
                <a16:creationId xmlns:a16="http://schemas.microsoft.com/office/drawing/2014/main" id="{EDF3FB00-C9FB-6F26-3397-DFC799B861D9}"/>
              </a:ext>
            </a:extLst>
          </p:cNvPr>
          <p:cNvSpPr/>
          <p:nvPr/>
        </p:nvSpPr>
        <p:spPr>
          <a:xfrm>
            <a:off x="6788811" y="4420475"/>
            <a:ext cx="2155662"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Predictive measurement</a:t>
            </a:r>
            <a:endParaRPr lang="ko-KR" altLang="en-US" sz="1000" b="1" i="1" dirty="0">
              <a:solidFill>
                <a:srgbClr val="C00000"/>
              </a:solidFill>
            </a:endParaRPr>
          </a:p>
        </p:txBody>
      </p:sp>
      <p:cxnSp>
        <p:nvCxnSpPr>
          <p:cNvPr id="25" name="Straight Connector 24">
            <a:extLst>
              <a:ext uri="{FF2B5EF4-FFF2-40B4-BE49-F238E27FC236}">
                <a16:creationId xmlns:a16="http://schemas.microsoft.com/office/drawing/2014/main" id="{94A73016-8AEB-6EA2-B361-6DCBB0839516}"/>
              </a:ext>
            </a:extLst>
          </p:cNvPr>
          <p:cNvCxnSpPr>
            <a:cxnSpLocks/>
          </p:cNvCxnSpPr>
          <p:nvPr/>
        </p:nvCxnSpPr>
        <p:spPr>
          <a:xfrm flipH="1">
            <a:off x="4601483" y="5742878"/>
            <a:ext cx="4722833"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5BB9D24B-951A-F3E4-E8D6-0EEC0CE56C7A}"/>
              </a:ext>
            </a:extLst>
          </p:cNvPr>
          <p:cNvCxnSpPr>
            <a:cxnSpLocks/>
          </p:cNvCxnSpPr>
          <p:nvPr/>
        </p:nvCxnSpPr>
        <p:spPr>
          <a:xfrm flipH="1">
            <a:off x="4603442" y="5944941"/>
            <a:ext cx="4722833"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BBB6AA6-3712-FC01-CA2F-7345D54BAE86}"/>
              </a:ext>
            </a:extLst>
          </p:cNvPr>
          <p:cNvCxnSpPr>
            <a:cxnSpLocks/>
          </p:cNvCxnSpPr>
          <p:nvPr/>
        </p:nvCxnSpPr>
        <p:spPr>
          <a:xfrm flipH="1">
            <a:off x="4601482" y="6106133"/>
            <a:ext cx="4722833"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C9FE72D-2426-D9D5-4E4A-8757CD80C295}"/>
              </a:ext>
            </a:extLst>
          </p:cNvPr>
          <p:cNvCxnSpPr>
            <a:cxnSpLocks/>
          </p:cNvCxnSpPr>
          <p:nvPr/>
        </p:nvCxnSpPr>
        <p:spPr>
          <a:xfrm>
            <a:off x="8650346" y="4160172"/>
            <a:ext cx="0" cy="2820717"/>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3B0894F1-67CF-CF19-6C0D-14B4D556C09D}"/>
              </a:ext>
            </a:extLst>
          </p:cNvPr>
          <p:cNvCxnSpPr>
            <a:cxnSpLocks/>
          </p:cNvCxnSpPr>
          <p:nvPr/>
        </p:nvCxnSpPr>
        <p:spPr>
          <a:xfrm>
            <a:off x="7856470" y="4164716"/>
            <a:ext cx="0" cy="2820717"/>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직사각형 22">
                <a:extLst>
                  <a:ext uri="{FF2B5EF4-FFF2-40B4-BE49-F238E27FC236}">
                    <a16:creationId xmlns:a16="http://schemas.microsoft.com/office/drawing/2014/main" id="{6A1C5D97-6B21-C161-DEE1-EB77105B8C07}"/>
                  </a:ext>
                </a:extLst>
              </p:cNvPr>
              <p:cNvSpPr/>
              <p:nvPr/>
            </p:nvSpPr>
            <p:spPr>
              <a:xfrm>
                <a:off x="7630664" y="5452651"/>
                <a:ext cx="517993" cy="265329"/>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14:m>
                  <m:oMathPara xmlns:m="http://schemas.openxmlformats.org/officeDocument/2006/math">
                    <m:oMathParaPr>
                      <m:jc m:val="centerGroup"/>
                    </m:oMathParaPr>
                    <m:oMath xmlns:m="http://schemas.openxmlformats.org/officeDocument/2006/math">
                      <m:sSubSup>
                        <m:sSubSupPr>
                          <m:ctrlPr>
                            <a:rPr lang="en-US" altLang="ko-KR" sz="900" b="1" i="1">
                              <a:solidFill>
                                <a:srgbClr val="0070C0"/>
                              </a:solidFill>
                              <a:latin typeface="Cambria Math" panose="02040503050406030204" pitchFamily="18" charset="0"/>
                            </a:rPr>
                          </m:ctrlPr>
                        </m:sSubSupPr>
                        <m:e>
                          <m:r>
                            <a:rPr lang="en-US" altLang="ko-KR" sz="900" b="1" i="1">
                              <a:solidFill>
                                <a:srgbClr val="0070C0"/>
                              </a:solidFill>
                              <a:latin typeface="Cambria Math" panose="02040503050406030204" pitchFamily="18" charset="0"/>
                            </a:rPr>
                            <m:t>𝑴</m:t>
                          </m:r>
                        </m:e>
                        <m:sub>
                          <m:r>
                            <a:rPr lang="en-US" altLang="ko-KR" sz="900" b="1" i="1">
                              <a:solidFill>
                                <a:srgbClr val="0070C0"/>
                              </a:solidFill>
                              <a:latin typeface="Cambria Math" panose="02040503050406030204" pitchFamily="18" charset="0"/>
                            </a:rPr>
                            <m:t>𝑵</m:t>
                          </m:r>
                          <m:r>
                            <a:rPr lang="en-US" altLang="ko-KR" sz="900" b="1" i="1">
                              <a:solidFill>
                                <a:srgbClr val="0070C0"/>
                              </a:solidFill>
                              <a:latin typeface="Cambria Math" panose="02040503050406030204" pitchFamily="18" charset="0"/>
                            </a:rPr>
                            <m:t>𝟐</m:t>
                          </m:r>
                        </m:sub>
                        <m:sup>
                          <m:r>
                            <a:rPr lang="en-US" altLang="ko-KR" sz="900" b="1" i="1">
                              <a:solidFill>
                                <a:srgbClr val="0070C0"/>
                              </a:solidFill>
                              <a:latin typeface="Cambria Math" panose="02040503050406030204" pitchFamily="18" charset="0"/>
                            </a:rPr>
                            <m:t>𝒑𝒓𝒆𝒅𝒊𝒄𝒕𝒊𝒐𝒏</m:t>
                          </m:r>
                        </m:sup>
                      </m:sSubSup>
                    </m:oMath>
                  </m:oMathPara>
                </a14:m>
                <a:endParaRPr lang="ko-KR" altLang="en-US" sz="900" b="1" dirty="0">
                  <a:solidFill>
                    <a:srgbClr val="0070C0"/>
                  </a:solidFill>
                </a:endParaRPr>
              </a:p>
            </p:txBody>
          </p:sp>
        </mc:Choice>
        <mc:Fallback xmlns="">
          <p:sp>
            <p:nvSpPr>
              <p:cNvPr id="31" name="직사각형 22">
                <a:extLst>
                  <a:ext uri="{FF2B5EF4-FFF2-40B4-BE49-F238E27FC236}">
                    <a16:creationId xmlns:a16="http://schemas.microsoft.com/office/drawing/2014/main" id="{6A1C5D97-6B21-C161-DEE1-EB77105B8C07}"/>
                  </a:ext>
                </a:extLst>
              </p:cNvPr>
              <p:cNvSpPr>
                <a:spLocks noRot="1" noChangeAspect="1" noMove="1" noResize="1" noEditPoints="1" noAdjustHandles="1" noChangeArrowheads="1" noChangeShapeType="1" noTextEdit="1"/>
              </p:cNvSpPr>
              <p:nvPr/>
            </p:nvSpPr>
            <p:spPr>
              <a:xfrm>
                <a:off x="7630664" y="5452651"/>
                <a:ext cx="517993" cy="265329"/>
              </a:xfrm>
              <a:prstGeom prst="rect">
                <a:avLst/>
              </a:prstGeom>
              <a:blipFill>
                <a:blip r:embed="rId2"/>
                <a:stretch>
                  <a:fillRect r="-31765"/>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2" name="직사각형 22">
                <a:extLst>
                  <a:ext uri="{FF2B5EF4-FFF2-40B4-BE49-F238E27FC236}">
                    <a16:creationId xmlns:a16="http://schemas.microsoft.com/office/drawing/2014/main" id="{7718D517-1BCC-7AD1-4AF2-F9221BFA21AD}"/>
                  </a:ext>
                </a:extLst>
              </p:cNvPr>
              <p:cNvSpPr/>
              <p:nvPr/>
            </p:nvSpPr>
            <p:spPr>
              <a:xfrm>
                <a:off x="8346724" y="5650287"/>
                <a:ext cx="517993" cy="265970"/>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14:m>
                  <m:oMathPara xmlns:m="http://schemas.openxmlformats.org/officeDocument/2006/math">
                    <m:oMathParaPr>
                      <m:jc m:val="centerGroup"/>
                    </m:oMathParaPr>
                    <m:oMath xmlns:m="http://schemas.openxmlformats.org/officeDocument/2006/math">
                      <m:sSubSup>
                        <m:sSubSupPr>
                          <m:ctrlPr>
                            <a:rPr lang="en-US" altLang="ko-KR" sz="900" b="1" i="1">
                              <a:solidFill>
                                <a:schemeClr val="accent6">
                                  <a:lumMod val="75000"/>
                                </a:schemeClr>
                              </a:solidFill>
                              <a:latin typeface="Cambria Math" panose="02040503050406030204" pitchFamily="18" charset="0"/>
                            </a:rPr>
                          </m:ctrlPr>
                        </m:sSubSupPr>
                        <m:e>
                          <m:r>
                            <a:rPr lang="en-US" altLang="ko-KR" sz="900" b="1" i="1">
                              <a:solidFill>
                                <a:schemeClr val="accent6">
                                  <a:lumMod val="75000"/>
                                </a:schemeClr>
                              </a:solidFill>
                              <a:latin typeface="Cambria Math" panose="02040503050406030204" pitchFamily="18" charset="0"/>
                            </a:rPr>
                            <m:t>𝑴</m:t>
                          </m:r>
                        </m:e>
                        <m:sub>
                          <m:r>
                            <a:rPr lang="en-US" altLang="ko-KR" sz="900" b="1" i="1">
                              <a:solidFill>
                                <a:schemeClr val="accent6">
                                  <a:lumMod val="75000"/>
                                </a:schemeClr>
                              </a:solidFill>
                              <a:latin typeface="Cambria Math" panose="02040503050406030204" pitchFamily="18" charset="0"/>
                            </a:rPr>
                            <m:t>𝑵</m:t>
                          </m:r>
                          <m:r>
                            <a:rPr lang="en-US" altLang="ko-KR" sz="900" b="1" i="1">
                              <a:solidFill>
                                <a:schemeClr val="accent6">
                                  <a:lumMod val="75000"/>
                                </a:schemeClr>
                              </a:solidFill>
                              <a:latin typeface="Cambria Math" panose="02040503050406030204" pitchFamily="18" charset="0"/>
                            </a:rPr>
                            <m:t>𝟑</m:t>
                          </m:r>
                        </m:sub>
                        <m:sup>
                          <m:r>
                            <a:rPr lang="en-US" altLang="ko-KR" sz="900" b="1" i="1">
                              <a:solidFill>
                                <a:schemeClr val="accent6">
                                  <a:lumMod val="75000"/>
                                </a:schemeClr>
                              </a:solidFill>
                              <a:latin typeface="Cambria Math" panose="02040503050406030204" pitchFamily="18" charset="0"/>
                            </a:rPr>
                            <m:t>𝒑𝒓𝒆𝒅𝒊𝒄𝒕𝒊𝒐𝒏</m:t>
                          </m:r>
                        </m:sup>
                      </m:sSubSup>
                    </m:oMath>
                  </m:oMathPara>
                </a14:m>
                <a:endParaRPr lang="ko-KR" altLang="en-US" sz="900" b="1" dirty="0">
                  <a:solidFill>
                    <a:schemeClr val="accent6">
                      <a:lumMod val="75000"/>
                    </a:schemeClr>
                  </a:solidFill>
                </a:endParaRPr>
              </a:p>
            </p:txBody>
          </p:sp>
        </mc:Choice>
        <mc:Fallback xmlns="">
          <p:sp>
            <p:nvSpPr>
              <p:cNvPr id="32" name="직사각형 22">
                <a:extLst>
                  <a:ext uri="{FF2B5EF4-FFF2-40B4-BE49-F238E27FC236}">
                    <a16:creationId xmlns:a16="http://schemas.microsoft.com/office/drawing/2014/main" id="{7718D517-1BCC-7AD1-4AF2-F9221BFA21AD}"/>
                  </a:ext>
                </a:extLst>
              </p:cNvPr>
              <p:cNvSpPr>
                <a:spLocks noRot="1" noChangeAspect="1" noMove="1" noResize="1" noEditPoints="1" noAdjustHandles="1" noChangeArrowheads="1" noChangeShapeType="1" noTextEdit="1"/>
              </p:cNvSpPr>
              <p:nvPr/>
            </p:nvSpPr>
            <p:spPr>
              <a:xfrm>
                <a:off x="8346724" y="5650287"/>
                <a:ext cx="517993" cy="265970"/>
              </a:xfrm>
              <a:prstGeom prst="rect">
                <a:avLst/>
              </a:prstGeom>
              <a:blipFill>
                <a:blip r:embed="rId3"/>
                <a:stretch>
                  <a:fillRect r="-32941"/>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3" name="직사각형 22">
                <a:extLst>
                  <a:ext uri="{FF2B5EF4-FFF2-40B4-BE49-F238E27FC236}">
                    <a16:creationId xmlns:a16="http://schemas.microsoft.com/office/drawing/2014/main" id="{132CE3B4-03A8-5A21-2499-7E5E2468376A}"/>
                  </a:ext>
                </a:extLst>
              </p:cNvPr>
              <p:cNvSpPr/>
              <p:nvPr/>
            </p:nvSpPr>
            <p:spPr>
              <a:xfrm>
                <a:off x="8784329" y="5829418"/>
                <a:ext cx="517993" cy="265137"/>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14:m>
                  <m:oMathPara xmlns:m="http://schemas.openxmlformats.org/officeDocument/2006/math">
                    <m:oMathParaPr>
                      <m:jc m:val="centerGroup"/>
                    </m:oMathParaPr>
                    <m:oMath xmlns:m="http://schemas.openxmlformats.org/officeDocument/2006/math">
                      <m:sSubSup>
                        <m:sSubSupPr>
                          <m:ctrlPr>
                            <a:rPr lang="en-US" altLang="ko-KR" sz="900" b="1" i="1">
                              <a:solidFill>
                                <a:srgbClr val="00B050"/>
                              </a:solidFill>
                              <a:latin typeface="Cambria Math" panose="02040503050406030204" pitchFamily="18" charset="0"/>
                            </a:rPr>
                          </m:ctrlPr>
                        </m:sSubSupPr>
                        <m:e>
                          <m:r>
                            <a:rPr lang="en-US" altLang="ko-KR" sz="900" b="1" i="1">
                              <a:solidFill>
                                <a:srgbClr val="00B050"/>
                              </a:solidFill>
                              <a:latin typeface="Cambria Math" panose="02040503050406030204" pitchFamily="18" charset="0"/>
                            </a:rPr>
                            <m:t>𝑴</m:t>
                          </m:r>
                        </m:e>
                        <m:sub>
                          <m:r>
                            <a:rPr lang="en-US" altLang="ko-KR" sz="900" b="1" i="1">
                              <a:solidFill>
                                <a:srgbClr val="00B050"/>
                              </a:solidFill>
                              <a:latin typeface="Cambria Math" panose="02040503050406030204" pitchFamily="18" charset="0"/>
                            </a:rPr>
                            <m:t>𝑵</m:t>
                          </m:r>
                          <m:r>
                            <a:rPr lang="en-US" altLang="ko-KR" sz="900" b="1" i="1">
                              <a:solidFill>
                                <a:srgbClr val="00B050"/>
                              </a:solidFill>
                              <a:latin typeface="Cambria Math" panose="02040503050406030204" pitchFamily="18" charset="0"/>
                            </a:rPr>
                            <m:t>𝟒</m:t>
                          </m:r>
                        </m:sub>
                        <m:sup>
                          <m:r>
                            <a:rPr lang="en-US" altLang="ko-KR" sz="900" b="1" i="1">
                              <a:solidFill>
                                <a:srgbClr val="00B050"/>
                              </a:solidFill>
                              <a:latin typeface="Cambria Math" panose="02040503050406030204" pitchFamily="18" charset="0"/>
                            </a:rPr>
                            <m:t>𝒑𝒓𝒆𝒅𝒊𝒄𝒕𝒊𝒐𝒏</m:t>
                          </m:r>
                        </m:sup>
                      </m:sSubSup>
                    </m:oMath>
                  </m:oMathPara>
                </a14:m>
                <a:endParaRPr lang="ko-KR" altLang="en-US" sz="900" b="1" dirty="0">
                  <a:solidFill>
                    <a:srgbClr val="00B050"/>
                  </a:solidFill>
                </a:endParaRPr>
              </a:p>
            </p:txBody>
          </p:sp>
        </mc:Choice>
        <mc:Fallback xmlns="">
          <p:sp>
            <p:nvSpPr>
              <p:cNvPr id="33" name="직사각형 22">
                <a:extLst>
                  <a:ext uri="{FF2B5EF4-FFF2-40B4-BE49-F238E27FC236}">
                    <a16:creationId xmlns:a16="http://schemas.microsoft.com/office/drawing/2014/main" id="{132CE3B4-03A8-5A21-2499-7E5E2468376A}"/>
                  </a:ext>
                </a:extLst>
              </p:cNvPr>
              <p:cNvSpPr>
                <a:spLocks noRot="1" noChangeAspect="1" noMove="1" noResize="1" noEditPoints="1" noAdjustHandles="1" noChangeArrowheads="1" noChangeShapeType="1" noTextEdit="1"/>
              </p:cNvSpPr>
              <p:nvPr/>
            </p:nvSpPr>
            <p:spPr>
              <a:xfrm>
                <a:off x="8784329" y="5829418"/>
                <a:ext cx="517993" cy="265137"/>
              </a:xfrm>
              <a:prstGeom prst="rect">
                <a:avLst/>
              </a:prstGeom>
              <a:blipFill>
                <a:blip r:embed="rId4"/>
                <a:stretch>
                  <a:fillRect r="-31765"/>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4" name="직사각형 22">
                <a:extLst>
                  <a:ext uri="{FF2B5EF4-FFF2-40B4-BE49-F238E27FC236}">
                    <a16:creationId xmlns:a16="http://schemas.microsoft.com/office/drawing/2014/main" id="{DF7312D4-E7FE-AEBA-F11A-A5D172313FF0}"/>
                  </a:ext>
                </a:extLst>
              </p:cNvPr>
              <p:cNvSpPr/>
              <p:nvPr/>
            </p:nvSpPr>
            <p:spPr>
              <a:xfrm>
                <a:off x="6552584" y="5466773"/>
                <a:ext cx="517993" cy="23538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14:m>
                  <m:oMathPara xmlns:m="http://schemas.openxmlformats.org/officeDocument/2006/math">
                    <m:oMathParaPr>
                      <m:jc m:val="centerGroup"/>
                    </m:oMathParaPr>
                    <m:oMath xmlns:m="http://schemas.openxmlformats.org/officeDocument/2006/math">
                      <m:sSubSup>
                        <m:sSubSupPr>
                          <m:ctrlPr>
                            <a:rPr lang="en-US" altLang="ko-KR" sz="900" b="1" i="1">
                              <a:latin typeface="Cambria Math" panose="02040503050406030204" pitchFamily="18" charset="0"/>
                            </a:rPr>
                          </m:ctrlPr>
                        </m:sSubSupPr>
                        <m:e>
                          <m:r>
                            <a:rPr lang="en-US" altLang="ko-KR" sz="900" b="1" i="1">
                              <a:latin typeface="Cambria Math" panose="02040503050406030204" pitchFamily="18" charset="0"/>
                            </a:rPr>
                            <m:t>𝑴</m:t>
                          </m:r>
                        </m:e>
                        <m:sub>
                          <m:r>
                            <a:rPr lang="en-US" altLang="ko-KR" sz="900" b="1" i="1">
                              <a:latin typeface="Cambria Math" panose="02040503050406030204" pitchFamily="18" charset="0"/>
                            </a:rPr>
                            <m:t>𝑺</m:t>
                          </m:r>
                          <m:r>
                            <a:rPr lang="en-US" altLang="ko-KR" sz="900" b="1" i="1">
                              <a:latin typeface="Cambria Math" panose="02040503050406030204" pitchFamily="18" charset="0"/>
                            </a:rPr>
                            <m:t>𝟏</m:t>
                          </m:r>
                        </m:sub>
                        <m:sup>
                          <m:r>
                            <a:rPr lang="en-US" altLang="ko-KR" sz="900" b="1" i="1">
                              <a:latin typeface="Cambria Math" panose="02040503050406030204" pitchFamily="18" charset="0"/>
                            </a:rPr>
                            <m:t>𝒄𝒖𝒓𝒓𝒆𝒏𝒕</m:t>
                          </m:r>
                        </m:sup>
                      </m:sSubSup>
                    </m:oMath>
                  </m:oMathPara>
                </a14:m>
                <a:endParaRPr lang="ko-KR" altLang="en-US" sz="900" b="1" dirty="0">
                  <a:solidFill>
                    <a:srgbClr val="0070C0"/>
                  </a:solidFill>
                </a:endParaRPr>
              </a:p>
            </p:txBody>
          </p:sp>
        </mc:Choice>
        <mc:Fallback xmlns="">
          <p:sp>
            <p:nvSpPr>
              <p:cNvPr id="34" name="직사각형 22">
                <a:extLst>
                  <a:ext uri="{FF2B5EF4-FFF2-40B4-BE49-F238E27FC236}">
                    <a16:creationId xmlns:a16="http://schemas.microsoft.com/office/drawing/2014/main" id="{DF7312D4-E7FE-AEBA-F11A-A5D172313FF0}"/>
                  </a:ext>
                </a:extLst>
              </p:cNvPr>
              <p:cNvSpPr>
                <a:spLocks noRot="1" noChangeAspect="1" noMove="1" noResize="1" noEditPoints="1" noAdjustHandles="1" noChangeArrowheads="1" noChangeShapeType="1" noTextEdit="1"/>
              </p:cNvSpPr>
              <p:nvPr/>
            </p:nvSpPr>
            <p:spPr>
              <a:xfrm>
                <a:off x="6552584" y="5466773"/>
                <a:ext cx="517993" cy="235385"/>
              </a:xfrm>
              <a:prstGeom prst="rect">
                <a:avLst/>
              </a:prstGeom>
              <a:blipFill>
                <a:blip r:embed="rId5"/>
                <a:stretch>
                  <a:fillRect r="-7059"/>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5" name="직사각형 22">
                <a:extLst>
                  <a:ext uri="{FF2B5EF4-FFF2-40B4-BE49-F238E27FC236}">
                    <a16:creationId xmlns:a16="http://schemas.microsoft.com/office/drawing/2014/main" id="{D12151A7-40F1-1FFB-87F5-91A661C4EA07}"/>
                  </a:ext>
                </a:extLst>
              </p:cNvPr>
              <p:cNvSpPr/>
              <p:nvPr/>
            </p:nvSpPr>
            <p:spPr>
              <a:xfrm>
                <a:off x="6744802" y="6927520"/>
                <a:ext cx="517993" cy="230832"/>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14:m>
                  <m:oMathPara xmlns:m="http://schemas.openxmlformats.org/officeDocument/2006/math">
                    <m:oMathParaPr>
                      <m:jc m:val="centerGroup"/>
                    </m:oMathParaPr>
                    <m:oMath xmlns:m="http://schemas.openxmlformats.org/officeDocument/2006/math">
                      <m:r>
                        <a:rPr lang="en-US" altLang="ko-KR" sz="900" i="1">
                          <a:latin typeface="Cambria Math" panose="02040503050406030204" pitchFamily="18" charset="0"/>
                        </a:rPr>
                        <m:t>𝑡</m:t>
                      </m:r>
                      <m:sSub>
                        <m:sSubPr>
                          <m:ctrlPr>
                            <a:rPr lang="en-US" altLang="ko-KR" sz="900" i="1">
                              <a:latin typeface="Cambria Math" panose="02040503050406030204" pitchFamily="18" charset="0"/>
                            </a:rPr>
                          </m:ctrlPr>
                        </m:sSubPr>
                        <m:e>
                          <m:r>
                            <a:rPr lang="en-US" altLang="ko-KR" sz="900" i="1">
                              <a:latin typeface="Cambria Math" panose="02040503050406030204" pitchFamily="18" charset="0"/>
                            </a:rPr>
                            <m:t>1</m:t>
                          </m:r>
                        </m:e>
                        <m:sub>
                          <m:r>
                            <a:rPr lang="en-US" altLang="ko-KR" sz="900" i="1">
                              <a:latin typeface="Cambria Math" panose="02040503050406030204" pitchFamily="18" charset="0"/>
                            </a:rPr>
                            <m:t>𝑐𝑢𝑟𝑟𝑒𝑛𝑡</m:t>
                          </m:r>
                        </m:sub>
                      </m:sSub>
                    </m:oMath>
                  </m:oMathPara>
                </a14:m>
                <a:endParaRPr lang="en-US" altLang="ko-KR" sz="900" dirty="0"/>
              </a:p>
            </p:txBody>
          </p:sp>
        </mc:Choice>
        <mc:Fallback xmlns="">
          <p:sp>
            <p:nvSpPr>
              <p:cNvPr id="35" name="직사각형 22">
                <a:extLst>
                  <a:ext uri="{FF2B5EF4-FFF2-40B4-BE49-F238E27FC236}">
                    <a16:creationId xmlns:a16="http://schemas.microsoft.com/office/drawing/2014/main" id="{D12151A7-40F1-1FFB-87F5-91A661C4EA07}"/>
                  </a:ext>
                </a:extLst>
              </p:cNvPr>
              <p:cNvSpPr>
                <a:spLocks noRot="1" noChangeAspect="1" noMove="1" noResize="1" noEditPoints="1" noAdjustHandles="1" noChangeArrowheads="1" noChangeShapeType="1" noTextEdit="1"/>
              </p:cNvSpPr>
              <p:nvPr/>
            </p:nvSpPr>
            <p:spPr>
              <a:xfrm>
                <a:off x="6744802" y="6927520"/>
                <a:ext cx="517993" cy="230832"/>
              </a:xfrm>
              <a:prstGeom prst="rect">
                <a:avLst/>
              </a:prstGeom>
              <a:blipFill>
                <a:blip r:embed="rId6"/>
                <a:stretch>
                  <a:fillRect r="-8235"/>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6" name="직사각형 22">
                <a:extLst>
                  <a:ext uri="{FF2B5EF4-FFF2-40B4-BE49-F238E27FC236}">
                    <a16:creationId xmlns:a16="http://schemas.microsoft.com/office/drawing/2014/main" id="{8053AAF0-0929-49CD-C07F-1D78E7D285B5}"/>
                  </a:ext>
                </a:extLst>
              </p:cNvPr>
              <p:cNvSpPr/>
              <p:nvPr/>
            </p:nvSpPr>
            <p:spPr>
              <a:xfrm>
                <a:off x="7688345" y="6933415"/>
                <a:ext cx="517993" cy="241476"/>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14:m>
                  <m:oMathPara xmlns:m="http://schemas.openxmlformats.org/officeDocument/2006/math">
                    <m:oMathParaPr>
                      <m:jc m:val="centerGroup"/>
                    </m:oMathParaPr>
                    <m:oMath xmlns:m="http://schemas.openxmlformats.org/officeDocument/2006/math">
                      <m:r>
                        <a:rPr lang="en-US" altLang="ko-KR" sz="900" i="1">
                          <a:latin typeface="Cambria Math" panose="02040503050406030204" pitchFamily="18" charset="0"/>
                        </a:rPr>
                        <m:t>𝑡</m:t>
                      </m:r>
                      <m:sSub>
                        <m:sSubPr>
                          <m:ctrlPr>
                            <a:rPr lang="en-US" altLang="ko-KR" sz="900" i="1">
                              <a:latin typeface="Cambria Math" panose="02040503050406030204" pitchFamily="18" charset="0"/>
                            </a:rPr>
                          </m:ctrlPr>
                        </m:sSubPr>
                        <m:e>
                          <m:r>
                            <a:rPr lang="en-US" altLang="ko-KR" sz="900" i="1">
                              <a:latin typeface="Cambria Math" panose="02040503050406030204" pitchFamily="18" charset="0"/>
                            </a:rPr>
                            <m:t>2</m:t>
                          </m:r>
                        </m:e>
                        <m:sub>
                          <m:r>
                            <a:rPr lang="en-US" altLang="ko-KR" sz="900" i="1">
                              <a:latin typeface="Cambria Math" panose="02040503050406030204" pitchFamily="18" charset="0"/>
                            </a:rPr>
                            <m:t>𝑝𝑟𝑒𝑑𝑖𝑐𝑡</m:t>
                          </m:r>
                        </m:sub>
                      </m:sSub>
                    </m:oMath>
                  </m:oMathPara>
                </a14:m>
                <a:endParaRPr lang="en-US" altLang="ko-KR" sz="900" dirty="0"/>
              </a:p>
            </p:txBody>
          </p:sp>
        </mc:Choice>
        <mc:Fallback xmlns="">
          <p:sp>
            <p:nvSpPr>
              <p:cNvPr id="36" name="직사각형 22">
                <a:extLst>
                  <a:ext uri="{FF2B5EF4-FFF2-40B4-BE49-F238E27FC236}">
                    <a16:creationId xmlns:a16="http://schemas.microsoft.com/office/drawing/2014/main" id="{8053AAF0-0929-49CD-C07F-1D78E7D285B5}"/>
                  </a:ext>
                </a:extLst>
              </p:cNvPr>
              <p:cNvSpPr>
                <a:spLocks noRot="1" noChangeAspect="1" noMove="1" noResize="1" noEditPoints="1" noAdjustHandles="1" noChangeArrowheads="1" noChangeShapeType="1" noTextEdit="1"/>
              </p:cNvSpPr>
              <p:nvPr/>
            </p:nvSpPr>
            <p:spPr>
              <a:xfrm>
                <a:off x="7688345" y="6933415"/>
                <a:ext cx="517993" cy="241476"/>
              </a:xfrm>
              <a:prstGeom prst="rect">
                <a:avLst/>
              </a:prstGeom>
              <a:blipFill>
                <a:blip r:embed="rId7"/>
                <a:stretch>
                  <a:fillRect r="-7059"/>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7" name="직사각형 22">
                <a:extLst>
                  <a:ext uri="{FF2B5EF4-FFF2-40B4-BE49-F238E27FC236}">
                    <a16:creationId xmlns:a16="http://schemas.microsoft.com/office/drawing/2014/main" id="{3FD5175D-F749-A99A-30D9-B63F343EDCAA}"/>
                  </a:ext>
                </a:extLst>
              </p:cNvPr>
              <p:cNvSpPr/>
              <p:nvPr/>
            </p:nvSpPr>
            <p:spPr>
              <a:xfrm>
                <a:off x="8497628" y="6936551"/>
                <a:ext cx="517993" cy="241476"/>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14:m>
                  <m:oMathPara xmlns:m="http://schemas.openxmlformats.org/officeDocument/2006/math">
                    <m:oMathParaPr>
                      <m:jc m:val="centerGroup"/>
                    </m:oMathParaPr>
                    <m:oMath xmlns:m="http://schemas.openxmlformats.org/officeDocument/2006/math">
                      <m:r>
                        <a:rPr lang="en-US" altLang="ko-KR" sz="900" i="1">
                          <a:latin typeface="Cambria Math" panose="02040503050406030204" pitchFamily="18" charset="0"/>
                        </a:rPr>
                        <m:t>𝑡</m:t>
                      </m:r>
                      <m:sSub>
                        <m:sSubPr>
                          <m:ctrlPr>
                            <a:rPr lang="en-US" altLang="ko-KR" sz="900" i="1">
                              <a:latin typeface="Cambria Math" panose="02040503050406030204" pitchFamily="18" charset="0"/>
                            </a:rPr>
                          </m:ctrlPr>
                        </m:sSubPr>
                        <m:e>
                          <m:r>
                            <a:rPr lang="en-US" altLang="ko-KR" sz="900" i="1">
                              <a:latin typeface="Cambria Math" panose="02040503050406030204" pitchFamily="18" charset="0"/>
                            </a:rPr>
                            <m:t>3</m:t>
                          </m:r>
                        </m:e>
                        <m:sub>
                          <m:r>
                            <a:rPr lang="en-US" altLang="ko-KR" sz="900" i="1">
                              <a:latin typeface="Cambria Math" panose="02040503050406030204" pitchFamily="18" charset="0"/>
                            </a:rPr>
                            <m:t>𝑝𝑟𝑒𝑑𝑖𝑐𝑡</m:t>
                          </m:r>
                        </m:sub>
                      </m:sSub>
                    </m:oMath>
                  </m:oMathPara>
                </a14:m>
                <a:endParaRPr lang="en-US" altLang="ko-KR" sz="900" dirty="0"/>
              </a:p>
            </p:txBody>
          </p:sp>
        </mc:Choice>
        <mc:Fallback xmlns="">
          <p:sp>
            <p:nvSpPr>
              <p:cNvPr id="37" name="직사각형 22">
                <a:extLst>
                  <a:ext uri="{FF2B5EF4-FFF2-40B4-BE49-F238E27FC236}">
                    <a16:creationId xmlns:a16="http://schemas.microsoft.com/office/drawing/2014/main" id="{3FD5175D-F749-A99A-30D9-B63F343EDCAA}"/>
                  </a:ext>
                </a:extLst>
              </p:cNvPr>
              <p:cNvSpPr>
                <a:spLocks noRot="1" noChangeAspect="1" noMove="1" noResize="1" noEditPoints="1" noAdjustHandles="1" noChangeArrowheads="1" noChangeShapeType="1" noTextEdit="1"/>
              </p:cNvSpPr>
              <p:nvPr/>
            </p:nvSpPr>
            <p:spPr>
              <a:xfrm>
                <a:off x="8497628" y="6936551"/>
                <a:ext cx="517993" cy="241476"/>
              </a:xfrm>
              <a:prstGeom prst="rect">
                <a:avLst/>
              </a:prstGeom>
              <a:blipFill>
                <a:blip r:embed="rId8"/>
                <a:stretch>
                  <a:fillRect r="-5882"/>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8" name="직사각형 22">
                <a:extLst>
                  <a:ext uri="{FF2B5EF4-FFF2-40B4-BE49-F238E27FC236}">
                    <a16:creationId xmlns:a16="http://schemas.microsoft.com/office/drawing/2014/main" id="{8FA18E6A-EE27-8E1F-7E32-2D387CFB69FA}"/>
                  </a:ext>
                </a:extLst>
              </p:cNvPr>
              <p:cNvSpPr/>
              <p:nvPr/>
            </p:nvSpPr>
            <p:spPr>
              <a:xfrm>
                <a:off x="9019978" y="6932065"/>
                <a:ext cx="517993" cy="241476"/>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14:m>
                  <m:oMathPara xmlns:m="http://schemas.openxmlformats.org/officeDocument/2006/math">
                    <m:oMathParaPr>
                      <m:jc m:val="centerGroup"/>
                    </m:oMathParaPr>
                    <m:oMath xmlns:m="http://schemas.openxmlformats.org/officeDocument/2006/math">
                      <m:r>
                        <a:rPr lang="en-US" altLang="ko-KR" sz="900" i="1">
                          <a:latin typeface="Cambria Math" panose="02040503050406030204" pitchFamily="18" charset="0"/>
                        </a:rPr>
                        <m:t>𝑡</m:t>
                      </m:r>
                      <m:sSub>
                        <m:sSubPr>
                          <m:ctrlPr>
                            <a:rPr lang="en-US" altLang="ko-KR" sz="900" i="1">
                              <a:latin typeface="Cambria Math" panose="02040503050406030204" pitchFamily="18" charset="0"/>
                            </a:rPr>
                          </m:ctrlPr>
                        </m:sSubPr>
                        <m:e>
                          <m:r>
                            <a:rPr lang="en-US" altLang="ko-KR" sz="900" i="1">
                              <a:latin typeface="Cambria Math" panose="02040503050406030204" pitchFamily="18" charset="0"/>
                            </a:rPr>
                            <m:t>4</m:t>
                          </m:r>
                        </m:e>
                        <m:sub>
                          <m:r>
                            <a:rPr lang="en-US" altLang="ko-KR" sz="900" i="1">
                              <a:latin typeface="Cambria Math" panose="02040503050406030204" pitchFamily="18" charset="0"/>
                            </a:rPr>
                            <m:t>𝑝𝑟𝑒𝑑𝑖𝑐𝑡</m:t>
                          </m:r>
                        </m:sub>
                      </m:sSub>
                    </m:oMath>
                  </m:oMathPara>
                </a14:m>
                <a:endParaRPr lang="en-US" altLang="ko-KR" sz="900" dirty="0"/>
              </a:p>
            </p:txBody>
          </p:sp>
        </mc:Choice>
        <mc:Fallback xmlns="">
          <p:sp>
            <p:nvSpPr>
              <p:cNvPr id="38" name="직사각형 22">
                <a:extLst>
                  <a:ext uri="{FF2B5EF4-FFF2-40B4-BE49-F238E27FC236}">
                    <a16:creationId xmlns:a16="http://schemas.microsoft.com/office/drawing/2014/main" id="{8FA18E6A-EE27-8E1F-7E32-2D387CFB69FA}"/>
                  </a:ext>
                </a:extLst>
              </p:cNvPr>
              <p:cNvSpPr>
                <a:spLocks noRot="1" noChangeAspect="1" noMove="1" noResize="1" noEditPoints="1" noAdjustHandles="1" noChangeArrowheads="1" noChangeShapeType="1" noTextEdit="1"/>
              </p:cNvSpPr>
              <p:nvPr/>
            </p:nvSpPr>
            <p:spPr>
              <a:xfrm>
                <a:off x="9019978" y="6932065"/>
                <a:ext cx="517993" cy="241476"/>
              </a:xfrm>
              <a:prstGeom prst="rect">
                <a:avLst/>
              </a:prstGeom>
              <a:blipFill>
                <a:blip r:embed="rId9"/>
                <a:stretch>
                  <a:fillRect r="-5882"/>
                </a:stretch>
              </a:blipFill>
            </p:spPr>
            <p:txBody>
              <a:bodyPr/>
              <a:lstStyle/>
              <a:p>
                <a:r>
                  <a:rPr lang="ko-KR" altLang="en-US">
                    <a:noFill/>
                  </a:rPr>
                  <a:t> </a:t>
                </a:r>
              </a:p>
            </p:txBody>
          </p:sp>
        </mc:Fallback>
      </mc:AlternateContent>
      <p:sp>
        <p:nvSpPr>
          <p:cNvPr id="39" name="직사각형 22">
            <a:extLst>
              <a:ext uri="{FF2B5EF4-FFF2-40B4-BE49-F238E27FC236}">
                <a16:creationId xmlns:a16="http://schemas.microsoft.com/office/drawing/2014/main" id="{2347F184-C31F-57BA-7FBA-9BD0D5372736}"/>
              </a:ext>
            </a:extLst>
          </p:cNvPr>
          <p:cNvSpPr/>
          <p:nvPr/>
        </p:nvSpPr>
        <p:spPr>
          <a:xfrm>
            <a:off x="6365508" y="3915511"/>
            <a:ext cx="930820" cy="369332"/>
          </a:xfrm>
          <a:prstGeom prst="rect">
            <a:avLst/>
          </a:prstGeom>
          <a:solidFill>
            <a:schemeClr val="bg1"/>
          </a:solidFill>
          <a:ln>
            <a:solidFill>
              <a:schemeClr val="tx1">
                <a:lumMod val="65000"/>
                <a:lumOff val="35000"/>
              </a:schemeClr>
            </a:solid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900" b="1" i="1"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Perform measurement</a:t>
            </a:r>
            <a:endParaRPr lang="ko-KR" altLang="en-US" sz="900" b="1" i="1" dirty="0"/>
          </a:p>
        </p:txBody>
      </p:sp>
      <p:sp>
        <p:nvSpPr>
          <p:cNvPr id="40" name="Oval 39">
            <a:extLst>
              <a:ext uri="{FF2B5EF4-FFF2-40B4-BE49-F238E27FC236}">
                <a16:creationId xmlns:a16="http://schemas.microsoft.com/office/drawing/2014/main" id="{0147E72E-6FB1-991D-69C2-CE8E6EAAB231}"/>
              </a:ext>
            </a:extLst>
          </p:cNvPr>
          <p:cNvSpPr/>
          <p:nvPr/>
        </p:nvSpPr>
        <p:spPr>
          <a:xfrm>
            <a:off x="6803088" y="6037442"/>
            <a:ext cx="103317" cy="9410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70C0"/>
              </a:solidFill>
            </a:endParaRPr>
          </a:p>
        </p:txBody>
      </p:sp>
      <p:sp>
        <p:nvSpPr>
          <p:cNvPr id="41" name="Oval 40">
            <a:extLst>
              <a:ext uri="{FF2B5EF4-FFF2-40B4-BE49-F238E27FC236}">
                <a16:creationId xmlns:a16="http://schemas.microsoft.com/office/drawing/2014/main" id="{50670B7F-D2BE-C6B4-6677-7427D951BB32}"/>
              </a:ext>
            </a:extLst>
          </p:cNvPr>
          <p:cNvSpPr/>
          <p:nvPr/>
        </p:nvSpPr>
        <p:spPr>
          <a:xfrm>
            <a:off x="6807711" y="6420748"/>
            <a:ext cx="103317" cy="941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accent2">
                  <a:lumMod val="75000"/>
                </a:schemeClr>
              </a:solidFill>
            </a:endParaRPr>
          </a:p>
        </p:txBody>
      </p:sp>
      <p:sp>
        <p:nvSpPr>
          <p:cNvPr id="42" name="Oval 41">
            <a:extLst>
              <a:ext uri="{FF2B5EF4-FFF2-40B4-BE49-F238E27FC236}">
                <a16:creationId xmlns:a16="http://schemas.microsoft.com/office/drawing/2014/main" id="{B020248F-961F-D941-B0DC-E91C47AF62E2}"/>
              </a:ext>
            </a:extLst>
          </p:cNvPr>
          <p:cNvSpPr/>
          <p:nvPr/>
        </p:nvSpPr>
        <p:spPr>
          <a:xfrm>
            <a:off x="6812335" y="6628564"/>
            <a:ext cx="103317" cy="9410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70C0"/>
              </a:solidFill>
            </a:endParaRPr>
          </a:p>
        </p:txBody>
      </p:sp>
      <p:sp>
        <p:nvSpPr>
          <p:cNvPr id="43" name="Oval 42">
            <a:extLst>
              <a:ext uri="{FF2B5EF4-FFF2-40B4-BE49-F238E27FC236}">
                <a16:creationId xmlns:a16="http://schemas.microsoft.com/office/drawing/2014/main" id="{C1038123-F39A-1A08-C268-42EBCB65551F}"/>
              </a:ext>
            </a:extLst>
          </p:cNvPr>
          <p:cNvSpPr/>
          <p:nvPr/>
        </p:nvSpPr>
        <p:spPr>
          <a:xfrm>
            <a:off x="7804816" y="5701527"/>
            <a:ext cx="103317" cy="9410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70C0"/>
              </a:solidFill>
            </a:endParaRPr>
          </a:p>
        </p:txBody>
      </p:sp>
      <p:sp>
        <p:nvSpPr>
          <p:cNvPr id="44" name="Oval 43">
            <a:extLst>
              <a:ext uri="{FF2B5EF4-FFF2-40B4-BE49-F238E27FC236}">
                <a16:creationId xmlns:a16="http://schemas.microsoft.com/office/drawing/2014/main" id="{DA96DAB8-6F1C-61DE-0DEB-AF3C07329E29}"/>
              </a:ext>
            </a:extLst>
          </p:cNvPr>
          <p:cNvSpPr/>
          <p:nvPr/>
        </p:nvSpPr>
        <p:spPr>
          <a:xfrm>
            <a:off x="8590267" y="5897889"/>
            <a:ext cx="103317" cy="941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70C0"/>
              </a:solidFill>
            </a:endParaRPr>
          </a:p>
        </p:txBody>
      </p:sp>
      <p:sp>
        <p:nvSpPr>
          <p:cNvPr id="45" name="Oval 44">
            <a:extLst>
              <a:ext uri="{FF2B5EF4-FFF2-40B4-BE49-F238E27FC236}">
                <a16:creationId xmlns:a16="http://schemas.microsoft.com/office/drawing/2014/main" id="{2068939A-F266-85E5-8300-2E5A02907354}"/>
              </a:ext>
            </a:extLst>
          </p:cNvPr>
          <p:cNvSpPr/>
          <p:nvPr/>
        </p:nvSpPr>
        <p:spPr>
          <a:xfrm>
            <a:off x="9094357" y="6059081"/>
            <a:ext cx="103317" cy="9410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70C0"/>
              </a:solidFill>
            </a:endParaRPr>
          </a:p>
        </p:txBody>
      </p:sp>
      <p:sp>
        <p:nvSpPr>
          <p:cNvPr id="46" name="Oval 45">
            <a:extLst>
              <a:ext uri="{FF2B5EF4-FFF2-40B4-BE49-F238E27FC236}">
                <a16:creationId xmlns:a16="http://schemas.microsoft.com/office/drawing/2014/main" id="{F86D7F77-27AC-4E7D-19CD-64BBB374C65A}"/>
              </a:ext>
            </a:extLst>
          </p:cNvPr>
          <p:cNvSpPr/>
          <p:nvPr/>
        </p:nvSpPr>
        <p:spPr>
          <a:xfrm>
            <a:off x="6802669" y="5706142"/>
            <a:ext cx="103317" cy="9410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mc:AlternateContent xmlns:mc="http://schemas.openxmlformats.org/markup-compatibility/2006" xmlns:a14="http://schemas.microsoft.com/office/drawing/2010/main">
        <mc:Choice Requires="a14">
          <p:sp>
            <p:nvSpPr>
              <p:cNvPr id="47" name="직사각형 21">
                <a:extLst>
                  <a:ext uri="{FF2B5EF4-FFF2-40B4-BE49-F238E27FC236}">
                    <a16:creationId xmlns:a16="http://schemas.microsoft.com/office/drawing/2014/main" id="{7B82AE3A-1B91-EECB-D780-E1058D0162A8}"/>
                  </a:ext>
                </a:extLst>
              </p:cNvPr>
              <p:cNvSpPr/>
              <p:nvPr/>
            </p:nvSpPr>
            <p:spPr>
              <a:xfrm>
                <a:off x="5185041" y="7238788"/>
                <a:ext cx="5524599" cy="721672"/>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&lt; Predictive Measurements for future time </a:t>
                </a:r>
                <a14:m>
                  <m:oMath xmlns:m="http://schemas.openxmlformats.org/officeDocument/2006/math">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𝑡</m:t>
                    </m:r>
                    <m:sSub>
                      <m:sSubPr>
                        <m:ctrlPr>
                          <a:rPr kumimoji="0" lang="en-US" altLang="ko-KR" sz="1000" i="1">
                            <a:latin typeface="Cambria Math" panose="02040503050406030204" pitchFamily="18" charset="0"/>
                            <a:ea typeface="LG스마트체 Regular" panose="020B0600000101010101" pitchFamily="50" charset="-127"/>
                            <a:cs typeface="Arial" panose="020B0604020202020204" pitchFamily="34" charset="0"/>
                          </a:rPr>
                        </m:ctrlPr>
                      </m:sSubPr>
                      <m:e>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2</m:t>
                        </m:r>
                      </m:e>
                      <m:sub>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𝑝𝑟𝑒𝑑𝑖𝑐𝑡</m:t>
                        </m:r>
                      </m:sub>
                    </m:sSub>
                  </m:oMath>
                </a14:m>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rPr>
                  <a:t>, </a:t>
                </a:r>
                <a14:m>
                  <m:oMath xmlns:m="http://schemas.openxmlformats.org/officeDocument/2006/math">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𝑡</m:t>
                    </m:r>
                    <m:sSub>
                      <m:sSubPr>
                        <m:ctrlPr>
                          <a:rPr kumimoji="0" lang="en-US" altLang="ko-KR" sz="1000" i="1">
                            <a:latin typeface="Cambria Math" panose="02040503050406030204" pitchFamily="18" charset="0"/>
                            <a:ea typeface="LG스마트체 Regular" panose="020B0600000101010101" pitchFamily="50" charset="-127"/>
                            <a:cs typeface="Arial" panose="020B0604020202020204" pitchFamily="34" charset="0"/>
                          </a:rPr>
                        </m:ctrlPr>
                      </m:sSubPr>
                      <m:e>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3</m:t>
                        </m:r>
                      </m:e>
                      <m:sub>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𝑝𝑟𝑒𝑑𝑖𝑐𝑡</m:t>
                        </m:r>
                      </m:sub>
                    </m:sSub>
                  </m:oMath>
                </a14:m>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rPr>
                  <a:t> and </a:t>
                </a:r>
                <a14:m>
                  <m:oMath xmlns:m="http://schemas.openxmlformats.org/officeDocument/2006/math">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𝑡</m:t>
                    </m:r>
                    <m:sSub>
                      <m:sSubPr>
                        <m:ctrlPr>
                          <a:rPr kumimoji="0" lang="en-US" altLang="ko-KR" sz="1000" i="1">
                            <a:latin typeface="Cambria Math" panose="02040503050406030204" pitchFamily="18" charset="0"/>
                            <a:ea typeface="LG스마트체 Regular" panose="020B0600000101010101" pitchFamily="50" charset="-127"/>
                            <a:cs typeface="Arial" panose="020B0604020202020204" pitchFamily="34" charset="0"/>
                          </a:rPr>
                        </m:ctrlPr>
                      </m:sSubPr>
                      <m:e>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4</m:t>
                        </m:r>
                      </m:e>
                      <m:sub>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𝑝𝑟𝑒𝑑𝑖𝑐𝑡</m:t>
                        </m:r>
                      </m:sub>
                    </m:sSub>
                  </m:oMath>
                </a14:m>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rPr>
                  <a:t> at </a:t>
                </a:r>
                <a14:m>
                  <m:oMath xmlns:m="http://schemas.openxmlformats.org/officeDocument/2006/math">
                    <m:r>
                      <a:rPr lang="en-US" altLang="ko-KR" sz="1000" i="1">
                        <a:latin typeface="Cambria Math" panose="02040503050406030204" pitchFamily="18" charset="0"/>
                      </a:rPr>
                      <m:t>𝑡</m:t>
                    </m:r>
                    <m:sSub>
                      <m:sSubPr>
                        <m:ctrlPr>
                          <a:rPr lang="en-US" altLang="ko-KR" sz="1000" i="1">
                            <a:latin typeface="Cambria Math" panose="02040503050406030204" pitchFamily="18" charset="0"/>
                          </a:rPr>
                        </m:ctrlPr>
                      </m:sSubPr>
                      <m:e>
                        <m:r>
                          <a:rPr lang="en-US" altLang="ko-KR" sz="1000" i="1">
                            <a:latin typeface="Cambria Math" panose="02040503050406030204" pitchFamily="18" charset="0"/>
                          </a:rPr>
                          <m:t>1</m:t>
                        </m:r>
                      </m:e>
                      <m:sub>
                        <m:r>
                          <a:rPr lang="en-US" altLang="ko-KR" sz="1000" i="1">
                            <a:latin typeface="Cambria Math" panose="02040503050406030204" pitchFamily="18" charset="0"/>
                          </a:rPr>
                          <m:t>𝑐𝑢𝑟𝑟𝑒𝑛𝑡</m:t>
                        </m:r>
                      </m:sub>
                    </m:sSub>
                  </m:oMath>
                </a14:m>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rPr>
                  <a:t> &gt;</a:t>
                </a:r>
              </a:p>
              <a:p>
                <a:endParaRPr kumimoji="0" lang="en-US" altLang="ko-KR" sz="1000" dirty="0">
                  <a:latin typeface="Arial" panose="020B0604020202020204" pitchFamily="34" charset="0"/>
                  <a:ea typeface="LG스마트체 Regular" panose="020B0600000101010101" pitchFamily="50" charset="-127"/>
                  <a:cs typeface="Arial" panose="020B0604020202020204" pitchFamily="34" charset="0"/>
                </a:endParaRPr>
              </a:p>
              <a:p>
                <a:endParaRPr lang="en-US" altLang="ko-KR" sz="1000" dirty="0"/>
              </a:p>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 </a:t>
                </a:r>
                <a:endParaRPr lang="ko-KR" altLang="en-US" sz="1000" dirty="0"/>
              </a:p>
            </p:txBody>
          </p:sp>
        </mc:Choice>
        <mc:Fallback xmlns="">
          <p:sp>
            <p:nvSpPr>
              <p:cNvPr id="47" name="직사각형 21">
                <a:extLst>
                  <a:ext uri="{FF2B5EF4-FFF2-40B4-BE49-F238E27FC236}">
                    <a16:creationId xmlns:a16="http://schemas.microsoft.com/office/drawing/2014/main" id="{7B82AE3A-1B91-EECB-D780-E1058D0162A8}"/>
                  </a:ext>
                </a:extLst>
              </p:cNvPr>
              <p:cNvSpPr>
                <a:spLocks noRot="1" noChangeAspect="1" noMove="1" noResize="1" noEditPoints="1" noAdjustHandles="1" noChangeArrowheads="1" noChangeShapeType="1" noTextEdit="1"/>
              </p:cNvSpPr>
              <p:nvPr/>
            </p:nvSpPr>
            <p:spPr>
              <a:xfrm>
                <a:off x="5185041" y="7238788"/>
                <a:ext cx="5524599" cy="721672"/>
              </a:xfrm>
              <a:prstGeom prst="rect">
                <a:avLst/>
              </a:prstGeom>
              <a:blipFill>
                <a:blip r:embed="rId10"/>
                <a:stretch>
                  <a:fillRect/>
                </a:stretch>
              </a:blipFill>
            </p:spPr>
            <p:txBody>
              <a:bodyPr/>
              <a:lstStyle/>
              <a:p>
                <a:r>
                  <a:rPr lang="ko-KR" altLang="en-US">
                    <a:noFill/>
                  </a:rPr>
                  <a:t> </a:t>
                </a:r>
              </a:p>
            </p:txBody>
          </p:sp>
        </mc:Fallback>
      </mc:AlternateContent>
    </p:spTree>
    <p:extLst>
      <p:ext uri="{BB962C8B-B14F-4D97-AF65-F5344CB8AC3E}">
        <p14:creationId xmlns:p14="http://schemas.microsoft.com/office/powerpoint/2010/main" val="1000230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Justification</a:t>
            </a:r>
            <a:endParaRPr lang="ko-KR" altLang="en-US" dirty="0"/>
          </a:p>
        </p:txBody>
      </p:sp>
      <p:sp>
        <p:nvSpPr>
          <p:cNvPr id="3" name="내용 개체 틀 2"/>
          <p:cNvSpPr>
            <a:spLocks noGrp="1"/>
          </p:cNvSpPr>
          <p:nvPr>
            <p:ph idx="1"/>
          </p:nvPr>
        </p:nvSpPr>
        <p:spPr>
          <a:xfrm>
            <a:off x="419200" y="1333922"/>
            <a:ext cx="14401600" cy="6480720"/>
          </a:xfrm>
        </p:spPr>
        <p:txBody>
          <a:bodyPr/>
          <a:lstStyle/>
          <a:p>
            <a:r>
              <a:rPr lang="en-US" altLang="ko-KR" dirty="0"/>
              <a:t>Predictive Mobility</a:t>
            </a:r>
          </a:p>
          <a:p>
            <a:pPr lvl="1"/>
            <a:r>
              <a:rPr lang="en-US" altLang="ko-KR" dirty="0"/>
              <a:t>Predictive mobility decision based on predictive measurements </a:t>
            </a:r>
          </a:p>
          <a:p>
            <a:pPr lvl="2"/>
            <a:r>
              <a:rPr lang="en-US" altLang="ko-KR" dirty="0"/>
              <a:t>Network-triggered Mobility</a:t>
            </a:r>
          </a:p>
          <a:p>
            <a:pPr lvl="3"/>
            <a:r>
              <a:rPr lang="en-US" altLang="ko-KR" dirty="0"/>
              <a:t>UE can send measurement reports including predictive measurement results</a:t>
            </a:r>
          </a:p>
          <a:p>
            <a:pPr lvl="3"/>
            <a:r>
              <a:rPr lang="en-US" altLang="ko-KR" dirty="0"/>
              <a:t>Network can decide a handover with an appropriate cell and an appropriate time based on predictive measurement reports. </a:t>
            </a:r>
          </a:p>
          <a:p>
            <a:pPr lvl="2"/>
            <a:r>
              <a:rPr lang="en-US" altLang="ko-KR" dirty="0"/>
              <a:t>Conditional mobility</a:t>
            </a:r>
          </a:p>
          <a:p>
            <a:pPr lvl="3"/>
            <a:r>
              <a:rPr lang="en-GB" altLang="ko-KR" dirty="0">
                <a:ea typeface="맑은 고딕" panose="020B0503020000020004" pitchFamily="50" charset="-127"/>
              </a:rPr>
              <a:t>UE can execute CHO to a suitable target cell among candidate target cells based on predictive measurement results of target cells </a:t>
            </a:r>
            <a:endParaRPr lang="en-US" altLang="ko-KR" dirty="0">
              <a:ea typeface="맑은 고딕" panose="020B0503020000020004" pitchFamily="50" charset="-127"/>
            </a:endParaRPr>
          </a:p>
          <a:p>
            <a:pPr lvl="2"/>
            <a:r>
              <a:rPr lang="en-US" altLang="ko-KR" dirty="0"/>
              <a:t>Based on the predictive mobility, handover problems such as handover failures or unnecessary handovers can be avoided. </a:t>
            </a:r>
          </a:p>
          <a:p>
            <a:pPr marL="1714500" lvl="3" indent="0">
              <a:buNone/>
            </a:pPr>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ko-KR" altLang="en-US" dirty="0"/>
          </a:p>
        </p:txBody>
      </p:sp>
      <p:cxnSp>
        <p:nvCxnSpPr>
          <p:cNvPr id="47" name="Straight Arrow Connector 46">
            <a:extLst>
              <a:ext uri="{FF2B5EF4-FFF2-40B4-BE49-F238E27FC236}">
                <a16:creationId xmlns:a16="http://schemas.microsoft.com/office/drawing/2014/main" id="{443207F4-B457-392A-4F26-9A7A99109774}"/>
              </a:ext>
            </a:extLst>
          </p:cNvPr>
          <p:cNvCxnSpPr>
            <a:cxnSpLocks/>
          </p:cNvCxnSpPr>
          <p:nvPr/>
        </p:nvCxnSpPr>
        <p:spPr>
          <a:xfrm>
            <a:off x="2749341" y="6746560"/>
            <a:ext cx="2787077"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직사각형 22">
            <a:extLst>
              <a:ext uri="{FF2B5EF4-FFF2-40B4-BE49-F238E27FC236}">
                <a16:creationId xmlns:a16="http://schemas.microsoft.com/office/drawing/2014/main" id="{402E4FB6-5EE5-4999-11CF-FA93E8B75A75}"/>
              </a:ext>
            </a:extLst>
          </p:cNvPr>
          <p:cNvSpPr/>
          <p:nvPr/>
        </p:nvSpPr>
        <p:spPr>
          <a:xfrm>
            <a:off x="5229257" y="6746560"/>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Time</a:t>
            </a:r>
            <a:endParaRPr lang="ko-KR" altLang="en-US" sz="800" dirty="0"/>
          </a:p>
        </p:txBody>
      </p:sp>
      <p:cxnSp>
        <p:nvCxnSpPr>
          <p:cNvPr id="49" name="Straight Arrow Connector 48">
            <a:extLst>
              <a:ext uri="{FF2B5EF4-FFF2-40B4-BE49-F238E27FC236}">
                <a16:creationId xmlns:a16="http://schemas.microsoft.com/office/drawing/2014/main" id="{94FC7537-3171-4CE8-682F-F672281528FB}"/>
              </a:ext>
            </a:extLst>
          </p:cNvPr>
          <p:cNvCxnSpPr>
            <a:cxnSpLocks/>
          </p:cNvCxnSpPr>
          <p:nvPr/>
        </p:nvCxnSpPr>
        <p:spPr>
          <a:xfrm flipV="1">
            <a:off x="2749340" y="5246896"/>
            <a:ext cx="0" cy="1499665"/>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0" name="직사각형 22">
            <a:extLst>
              <a:ext uri="{FF2B5EF4-FFF2-40B4-BE49-F238E27FC236}">
                <a16:creationId xmlns:a16="http://schemas.microsoft.com/office/drawing/2014/main" id="{F8FBCBD9-A9E3-2663-F0EC-15664D11C91F}"/>
              </a:ext>
            </a:extLst>
          </p:cNvPr>
          <p:cNvSpPr/>
          <p:nvPr/>
        </p:nvSpPr>
        <p:spPr>
          <a:xfrm>
            <a:off x="2291408" y="5246895"/>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RSRP</a:t>
            </a:r>
            <a:endParaRPr lang="ko-KR" altLang="en-US" sz="800" dirty="0"/>
          </a:p>
        </p:txBody>
      </p:sp>
      <p:cxnSp>
        <p:nvCxnSpPr>
          <p:cNvPr id="51" name="Straight Arrow Connector 50">
            <a:extLst>
              <a:ext uri="{FF2B5EF4-FFF2-40B4-BE49-F238E27FC236}">
                <a16:creationId xmlns:a16="http://schemas.microsoft.com/office/drawing/2014/main" id="{A1524235-DB3F-C6B0-C21F-581380B70954}"/>
              </a:ext>
            </a:extLst>
          </p:cNvPr>
          <p:cNvCxnSpPr>
            <a:cxnSpLocks/>
          </p:cNvCxnSpPr>
          <p:nvPr/>
        </p:nvCxnSpPr>
        <p:spPr>
          <a:xfrm>
            <a:off x="6301510" y="6746560"/>
            <a:ext cx="2787077"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직사각형 22">
            <a:extLst>
              <a:ext uri="{FF2B5EF4-FFF2-40B4-BE49-F238E27FC236}">
                <a16:creationId xmlns:a16="http://schemas.microsoft.com/office/drawing/2014/main" id="{1C174D3B-7F9D-6AA8-E801-5333BE2FC79C}"/>
              </a:ext>
            </a:extLst>
          </p:cNvPr>
          <p:cNvSpPr/>
          <p:nvPr/>
        </p:nvSpPr>
        <p:spPr>
          <a:xfrm>
            <a:off x="8781426" y="6746560"/>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Time</a:t>
            </a:r>
            <a:endParaRPr lang="ko-KR" altLang="en-US" sz="800" dirty="0"/>
          </a:p>
        </p:txBody>
      </p:sp>
      <p:cxnSp>
        <p:nvCxnSpPr>
          <p:cNvPr id="53" name="Straight Arrow Connector 52">
            <a:extLst>
              <a:ext uri="{FF2B5EF4-FFF2-40B4-BE49-F238E27FC236}">
                <a16:creationId xmlns:a16="http://schemas.microsoft.com/office/drawing/2014/main" id="{B90E670E-A2F2-D21D-CF9D-1601B3759EAC}"/>
              </a:ext>
            </a:extLst>
          </p:cNvPr>
          <p:cNvCxnSpPr>
            <a:cxnSpLocks/>
          </p:cNvCxnSpPr>
          <p:nvPr/>
        </p:nvCxnSpPr>
        <p:spPr>
          <a:xfrm flipV="1">
            <a:off x="6301509" y="5246896"/>
            <a:ext cx="0" cy="1499665"/>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직사각형 22">
            <a:extLst>
              <a:ext uri="{FF2B5EF4-FFF2-40B4-BE49-F238E27FC236}">
                <a16:creationId xmlns:a16="http://schemas.microsoft.com/office/drawing/2014/main" id="{94570F07-0B6D-A838-B8F1-0A3836744C32}"/>
              </a:ext>
            </a:extLst>
          </p:cNvPr>
          <p:cNvSpPr/>
          <p:nvPr/>
        </p:nvSpPr>
        <p:spPr>
          <a:xfrm>
            <a:off x="5843577" y="5246895"/>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RSRP</a:t>
            </a:r>
            <a:endParaRPr lang="ko-KR" altLang="en-US" sz="800" dirty="0"/>
          </a:p>
        </p:txBody>
      </p:sp>
      <p:cxnSp>
        <p:nvCxnSpPr>
          <p:cNvPr id="55" name="Straight Arrow Connector 54">
            <a:extLst>
              <a:ext uri="{FF2B5EF4-FFF2-40B4-BE49-F238E27FC236}">
                <a16:creationId xmlns:a16="http://schemas.microsoft.com/office/drawing/2014/main" id="{2967D011-287D-EA4B-63AB-471D3AAF825D}"/>
              </a:ext>
            </a:extLst>
          </p:cNvPr>
          <p:cNvCxnSpPr>
            <a:cxnSpLocks/>
          </p:cNvCxnSpPr>
          <p:nvPr/>
        </p:nvCxnSpPr>
        <p:spPr>
          <a:xfrm>
            <a:off x="10004451" y="6746560"/>
            <a:ext cx="2787077"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6" name="직사각형 22">
            <a:extLst>
              <a:ext uri="{FF2B5EF4-FFF2-40B4-BE49-F238E27FC236}">
                <a16:creationId xmlns:a16="http://schemas.microsoft.com/office/drawing/2014/main" id="{EAD95FC0-80B4-4DE6-76D0-84322E903291}"/>
              </a:ext>
            </a:extLst>
          </p:cNvPr>
          <p:cNvSpPr/>
          <p:nvPr/>
        </p:nvSpPr>
        <p:spPr>
          <a:xfrm>
            <a:off x="12484367" y="6746560"/>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Time</a:t>
            </a:r>
            <a:endParaRPr lang="ko-KR" altLang="en-US" sz="800" dirty="0"/>
          </a:p>
        </p:txBody>
      </p:sp>
      <p:cxnSp>
        <p:nvCxnSpPr>
          <p:cNvPr id="57" name="Straight Arrow Connector 56">
            <a:extLst>
              <a:ext uri="{FF2B5EF4-FFF2-40B4-BE49-F238E27FC236}">
                <a16:creationId xmlns:a16="http://schemas.microsoft.com/office/drawing/2014/main" id="{B4B27A31-53F0-F5C2-1B38-4BA8D3D1E708}"/>
              </a:ext>
            </a:extLst>
          </p:cNvPr>
          <p:cNvCxnSpPr>
            <a:cxnSpLocks/>
          </p:cNvCxnSpPr>
          <p:nvPr/>
        </p:nvCxnSpPr>
        <p:spPr>
          <a:xfrm flipV="1">
            <a:off x="10004450" y="5245658"/>
            <a:ext cx="0" cy="1499665"/>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8" name="직사각형 22">
            <a:extLst>
              <a:ext uri="{FF2B5EF4-FFF2-40B4-BE49-F238E27FC236}">
                <a16:creationId xmlns:a16="http://schemas.microsoft.com/office/drawing/2014/main" id="{75FE54E5-1C9A-1764-30F3-D64861E5DCED}"/>
              </a:ext>
            </a:extLst>
          </p:cNvPr>
          <p:cNvSpPr/>
          <p:nvPr/>
        </p:nvSpPr>
        <p:spPr>
          <a:xfrm>
            <a:off x="9546518" y="5246895"/>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RSRP</a:t>
            </a:r>
            <a:endParaRPr lang="ko-KR" altLang="en-US" sz="800" dirty="0"/>
          </a:p>
        </p:txBody>
      </p:sp>
      <p:sp>
        <p:nvSpPr>
          <p:cNvPr id="59" name="Freeform: Shape 58">
            <a:extLst>
              <a:ext uri="{FF2B5EF4-FFF2-40B4-BE49-F238E27FC236}">
                <a16:creationId xmlns:a16="http://schemas.microsoft.com/office/drawing/2014/main" id="{4750EE5D-1AEB-C7A2-A805-0AF53C5E6E66}"/>
              </a:ext>
            </a:extLst>
          </p:cNvPr>
          <p:cNvSpPr/>
          <p:nvPr/>
        </p:nvSpPr>
        <p:spPr>
          <a:xfrm>
            <a:off x="3630337" y="5341828"/>
            <a:ext cx="1302351" cy="1309799"/>
          </a:xfrm>
          <a:custGeom>
            <a:avLst/>
            <a:gdLst>
              <a:gd name="connsiteX0" fmla="*/ 0 w 1302351"/>
              <a:gd name="connsiteY0" fmla="*/ 26714 h 1309799"/>
              <a:gd name="connsiteX1" fmla="*/ 175491 w 1302351"/>
              <a:gd name="connsiteY1" fmla="*/ 119078 h 1309799"/>
              <a:gd name="connsiteX2" fmla="*/ 480291 w 1302351"/>
              <a:gd name="connsiteY2" fmla="*/ 968824 h 1309799"/>
              <a:gd name="connsiteX3" fmla="*/ 1302327 w 1302351"/>
              <a:gd name="connsiteY3" fmla="*/ 1301333 h 1309799"/>
            </a:gdLst>
            <a:ahLst/>
            <a:cxnLst>
              <a:cxn ang="0">
                <a:pos x="connsiteX0" y="connsiteY0"/>
              </a:cxn>
              <a:cxn ang="0">
                <a:pos x="connsiteX1" y="connsiteY1"/>
              </a:cxn>
              <a:cxn ang="0">
                <a:pos x="connsiteX2" y="connsiteY2"/>
              </a:cxn>
              <a:cxn ang="0">
                <a:pos x="connsiteX3" y="connsiteY3"/>
              </a:cxn>
            </a:cxnLst>
            <a:rect l="l" t="t" r="r" b="b"/>
            <a:pathLst>
              <a:path w="1302351" h="1309799">
                <a:moveTo>
                  <a:pt x="0" y="26714"/>
                </a:moveTo>
                <a:cubicBezTo>
                  <a:pt x="47721" y="-5613"/>
                  <a:pt x="95443" y="-37940"/>
                  <a:pt x="175491" y="119078"/>
                </a:cubicBezTo>
                <a:cubicBezTo>
                  <a:pt x="255539" y="276096"/>
                  <a:pt x="292485" y="771782"/>
                  <a:pt x="480291" y="968824"/>
                </a:cubicBezTo>
                <a:cubicBezTo>
                  <a:pt x="668097" y="1165866"/>
                  <a:pt x="1306945" y="1352133"/>
                  <a:pt x="1302327" y="1301333"/>
                </a:cubicBezTo>
              </a:path>
            </a:pathLst>
          </a:custGeom>
          <a:no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0" name="Freeform: Shape 59">
            <a:extLst>
              <a:ext uri="{FF2B5EF4-FFF2-40B4-BE49-F238E27FC236}">
                <a16:creationId xmlns:a16="http://schemas.microsoft.com/office/drawing/2014/main" id="{C4D68136-9D6F-2518-B75F-300A74FA5CC3}"/>
              </a:ext>
            </a:extLst>
          </p:cNvPr>
          <p:cNvSpPr/>
          <p:nvPr/>
        </p:nvSpPr>
        <p:spPr>
          <a:xfrm>
            <a:off x="2778201" y="5361107"/>
            <a:ext cx="864763" cy="83117"/>
          </a:xfrm>
          <a:custGeom>
            <a:avLst/>
            <a:gdLst>
              <a:gd name="connsiteX0" fmla="*/ 526472 w 526472"/>
              <a:gd name="connsiteY0" fmla="*/ 0 h 84622"/>
              <a:gd name="connsiteX1" fmla="*/ 452581 w 526472"/>
              <a:gd name="connsiteY1" fmla="*/ 46181 h 84622"/>
              <a:gd name="connsiteX2" fmla="*/ 286327 w 526472"/>
              <a:gd name="connsiteY2" fmla="*/ 83127 h 84622"/>
              <a:gd name="connsiteX3" fmla="*/ 0 w 526472"/>
              <a:gd name="connsiteY3" fmla="*/ 73890 h 84622"/>
            </a:gdLst>
            <a:ahLst/>
            <a:cxnLst>
              <a:cxn ang="0">
                <a:pos x="connsiteX0" y="connsiteY0"/>
              </a:cxn>
              <a:cxn ang="0">
                <a:pos x="connsiteX1" y="connsiteY1"/>
              </a:cxn>
              <a:cxn ang="0">
                <a:pos x="connsiteX2" y="connsiteY2"/>
              </a:cxn>
              <a:cxn ang="0">
                <a:pos x="connsiteX3" y="connsiteY3"/>
              </a:cxn>
            </a:cxnLst>
            <a:rect l="l" t="t" r="r" b="b"/>
            <a:pathLst>
              <a:path w="526472" h="84622">
                <a:moveTo>
                  <a:pt x="526472" y="0"/>
                </a:moveTo>
                <a:cubicBezTo>
                  <a:pt x="509538" y="16163"/>
                  <a:pt x="492605" y="32327"/>
                  <a:pt x="452581" y="46181"/>
                </a:cubicBezTo>
                <a:cubicBezTo>
                  <a:pt x="412557" y="60035"/>
                  <a:pt x="361757" y="78509"/>
                  <a:pt x="286327" y="83127"/>
                </a:cubicBezTo>
                <a:cubicBezTo>
                  <a:pt x="210897" y="87745"/>
                  <a:pt x="105448" y="80817"/>
                  <a:pt x="0" y="73890"/>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61" name="Freeform: Shape 60">
            <a:extLst>
              <a:ext uri="{FF2B5EF4-FFF2-40B4-BE49-F238E27FC236}">
                <a16:creationId xmlns:a16="http://schemas.microsoft.com/office/drawing/2014/main" id="{2C51B734-F4F0-FD05-B4BA-E06987C3D04B}"/>
              </a:ext>
            </a:extLst>
          </p:cNvPr>
          <p:cNvSpPr/>
          <p:nvPr/>
        </p:nvSpPr>
        <p:spPr>
          <a:xfrm>
            <a:off x="3171910" y="5878346"/>
            <a:ext cx="498763" cy="175491"/>
          </a:xfrm>
          <a:custGeom>
            <a:avLst/>
            <a:gdLst>
              <a:gd name="connsiteX0" fmla="*/ 0 w 498763"/>
              <a:gd name="connsiteY0" fmla="*/ 175491 h 175491"/>
              <a:gd name="connsiteX1" fmla="*/ 249382 w 498763"/>
              <a:gd name="connsiteY1" fmla="*/ 157019 h 175491"/>
              <a:gd name="connsiteX2" fmla="*/ 498763 w 498763"/>
              <a:gd name="connsiteY2" fmla="*/ 0 h 175491"/>
            </a:gdLst>
            <a:ahLst/>
            <a:cxnLst>
              <a:cxn ang="0">
                <a:pos x="connsiteX0" y="connsiteY0"/>
              </a:cxn>
              <a:cxn ang="0">
                <a:pos x="connsiteX1" y="connsiteY1"/>
              </a:cxn>
              <a:cxn ang="0">
                <a:pos x="connsiteX2" y="connsiteY2"/>
              </a:cxn>
            </a:cxnLst>
            <a:rect l="l" t="t" r="r" b="b"/>
            <a:pathLst>
              <a:path w="498763" h="175491">
                <a:moveTo>
                  <a:pt x="0" y="175491"/>
                </a:moveTo>
                <a:lnTo>
                  <a:pt x="249382" y="157019"/>
                </a:lnTo>
                <a:cubicBezTo>
                  <a:pt x="332509" y="127770"/>
                  <a:pt x="415636" y="63885"/>
                  <a:pt x="498763" y="0"/>
                </a:cubicBezTo>
              </a:path>
            </a:pathLst>
          </a:cu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2" name="Freeform: Shape 61">
            <a:extLst>
              <a:ext uri="{FF2B5EF4-FFF2-40B4-BE49-F238E27FC236}">
                <a16:creationId xmlns:a16="http://schemas.microsoft.com/office/drawing/2014/main" id="{8DDE1416-F435-5DE7-7C62-83DF7200F776}"/>
              </a:ext>
            </a:extLst>
          </p:cNvPr>
          <p:cNvSpPr/>
          <p:nvPr/>
        </p:nvSpPr>
        <p:spPr>
          <a:xfrm>
            <a:off x="3661436" y="5345247"/>
            <a:ext cx="600364" cy="542334"/>
          </a:xfrm>
          <a:custGeom>
            <a:avLst/>
            <a:gdLst>
              <a:gd name="connsiteX0" fmla="*/ 0 w 600364"/>
              <a:gd name="connsiteY0" fmla="*/ 637309 h 637309"/>
              <a:gd name="connsiteX1" fmla="*/ 341745 w 600364"/>
              <a:gd name="connsiteY1" fmla="*/ 369455 h 637309"/>
              <a:gd name="connsiteX2" fmla="*/ 600364 w 600364"/>
              <a:gd name="connsiteY2" fmla="*/ 0 h 637309"/>
            </a:gdLst>
            <a:ahLst/>
            <a:cxnLst>
              <a:cxn ang="0">
                <a:pos x="connsiteX0" y="connsiteY0"/>
              </a:cxn>
              <a:cxn ang="0">
                <a:pos x="connsiteX1" y="connsiteY1"/>
              </a:cxn>
              <a:cxn ang="0">
                <a:pos x="connsiteX2" y="connsiteY2"/>
              </a:cxn>
            </a:cxnLst>
            <a:rect l="l" t="t" r="r" b="b"/>
            <a:pathLst>
              <a:path w="600364" h="637309">
                <a:moveTo>
                  <a:pt x="0" y="637309"/>
                </a:moveTo>
                <a:cubicBezTo>
                  <a:pt x="120842" y="556491"/>
                  <a:pt x="241684" y="475673"/>
                  <a:pt x="341745" y="369455"/>
                </a:cubicBezTo>
                <a:cubicBezTo>
                  <a:pt x="441806" y="263237"/>
                  <a:pt x="560340" y="27709"/>
                  <a:pt x="600364" y="0"/>
                </a:cubicBezTo>
              </a:path>
            </a:pathLst>
          </a:cu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63" name="Straight Connector 62">
            <a:extLst>
              <a:ext uri="{FF2B5EF4-FFF2-40B4-BE49-F238E27FC236}">
                <a16:creationId xmlns:a16="http://schemas.microsoft.com/office/drawing/2014/main" id="{3D6AE381-F06B-3C03-A82C-DCCF8AA28430}"/>
              </a:ext>
            </a:extLst>
          </p:cNvPr>
          <p:cNvCxnSpPr>
            <a:cxnSpLocks/>
          </p:cNvCxnSpPr>
          <p:nvPr/>
        </p:nvCxnSpPr>
        <p:spPr>
          <a:xfrm>
            <a:off x="3687993" y="5245657"/>
            <a:ext cx="0" cy="1565558"/>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64" name="직사각형 22">
            <a:extLst>
              <a:ext uri="{FF2B5EF4-FFF2-40B4-BE49-F238E27FC236}">
                <a16:creationId xmlns:a16="http://schemas.microsoft.com/office/drawing/2014/main" id="{E7F63D30-B844-33FF-1298-8DBDE4021028}"/>
              </a:ext>
            </a:extLst>
          </p:cNvPr>
          <p:cNvSpPr/>
          <p:nvPr/>
        </p:nvSpPr>
        <p:spPr>
          <a:xfrm>
            <a:off x="2716209" y="5420845"/>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Serving Cell (1)</a:t>
            </a:r>
            <a:endParaRPr lang="ko-KR" altLang="en-US" sz="700" dirty="0"/>
          </a:p>
        </p:txBody>
      </p:sp>
      <p:sp>
        <p:nvSpPr>
          <p:cNvPr id="65" name="직사각형 22">
            <a:extLst>
              <a:ext uri="{FF2B5EF4-FFF2-40B4-BE49-F238E27FC236}">
                <a16:creationId xmlns:a16="http://schemas.microsoft.com/office/drawing/2014/main" id="{D3F65FB6-9291-E380-561E-EE2794E4374F}"/>
              </a:ext>
            </a:extLst>
          </p:cNvPr>
          <p:cNvSpPr/>
          <p:nvPr/>
        </p:nvSpPr>
        <p:spPr>
          <a:xfrm>
            <a:off x="2720785" y="6021609"/>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70C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(2)</a:t>
            </a:r>
            <a:endParaRPr lang="ko-KR" altLang="en-US" sz="700" dirty="0">
              <a:solidFill>
                <a:srgbClr val="0070C0"/>
              </a:solidFill>
            </a:endParaRPr>
          </a:p>
        </p:txBody>
      </p:sp>
      <p:sp>
        <p:nvSpPr>
          <p:cNvPr id="66" name="직사각형 22">
            <a:extLst>
              <a:ext uri="{FF2B5EF4-FFF2-40B4-BE49-F238E27FC236}">
                <a16:creationId xmlns:a16="http://schemas.microsoft.com/office/drawing/2014/main" id="{5912E468-44F2-24D2-9907-FE2E77B3E365}"/>
              </a:ext>
            </a:extLst>
          </p:cNvPr>
          <p:cNvSpPr/>
          <p:nvPr/>
        </p:nvSpPr>
        <p:spPr>
          <a:xfrm>
            <a:off x="2952838" y="4947378"/>
            <a:ext cx="930820"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(1)Predictive measurement</a:t>
            </a:r>
            <a:endParaRPr lang="ko-KR" altLang="en-US" sz="800" b="1" i="1" dirty="0">
              <a:solidFill>
                <a:srgbClr val="C00000"/>
              </a:solidFill>
            </a:endParaRPr>
          </a:p>
        </p:txBody>
      </p:sp>
      <p:cxnSp>
        <p:nvCxnSpPr>
          <p:cNvPr id="67" name="Straight Connector 66">
            <a:extLst>
              <a:ext uri="{FF2B5EF4-FFF2-40B4-BE49-F238E27FC236}">
                <a16:creationId xmlns:a16="http://schemas.microsoft.com/office/drawing/2014/main" id="{17C24C61-F81C-2D2E-BF8B-6A8F20A8EDB0}"/>
              </a:ext>
            </a:extLst>
          </p:cNvPr>
          <p:cNvCxnSpPr>
            <a:cxnSpLocks/>
          </p:cNvCxnSpPr>
          <p:nvPr/>
        </p:nvCxnSpPr>
        <p:spPr>
          <a:xfrm>
            <a:off x="3812259" y="5245657"/>
            <a:ext cx="0" cy="1565558"/>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68" name="직사각형 22">
            <a:extLst>
              <a:ext uri="{FF2B5EF4-FFF2-40B4-BE49-F238E27FC236}">
                <a16:creationId xmlns:a16="http://schemas.microsoft.com/office/drawing/2014/main" id="{D1BB971E-2C4D-AF64-8458-AF065BF1134B}"/>
              </a:ext>
            </a:extLst>
          </p:cNvPr>
          <p:cNvSpPr/>
          <p:nvPr/>
        </p:nvSpPr>
        <p:spPr>
          <a:xfrm>
            <a:off x="3717685" y="4950798"/>
            <a:ext cx="1672935"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(2)Mobility </a:t>
            </a:r>
          </a:p>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1 -&gt; Cell 2</a:t>
            </a:r>
            <a:endParaRPr lang="ko-KR" altLang="en-US" sz="800" b="1" i="1" dirty="0">
              <a:solidFill>
                <a:srgbClr val="C00000"/>
              </a:solidFill>
            </a:endParaRPr>
          </a:p>
        </p:txBody>
      </p:sp>
      <p:sp>
        <p:nvSpPr>
          <p:cNvPr id="69" name="직사각형 29">
            <a:extLst>
              <a:ext uri="{FF2B5EF4-FFF2-40B4-BE49-F238E27FC236}">
                <a16:creationId xmlns:a16="http://schemas.microsoft.com/office/drawing/2014/main" id="{6054F5F6-842D-0ACC-1524-026096A3B945}"/>
              </a:ext>
            </a:extLst>
          </p:cNvPr>
          <p:cNvSpPr/>
          <p:nvPr/>
        </p:nvSpPr>
        <p:spPr>
          <a:xfrm>
            <a:off x="3448421" y="6739034"/>
            <a:ext cx="473052"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lgn="ctr"/>
            <a:r>
              <a:rPr kumimoji="0" lang="en-US" altLang="ko-KR" sz="800"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(t1)</a:t>
            </a:r>
          </a:p>
        </p:txBody>
      </p:sp>
      <p:sp>
        <p:nvSpPr>
          <p:cNvPr id="70" name="직사각형 29">
            <a:extLst>
              <a:ext uri="{FF2B5EF4-FFF2-40B4-BE49-F238E27FC236}">
                <a16:creationId xmlns:a16="http://schemas.microsoft.com/office/drawing/2014/main" id="{133FE754-FEE9-5D3E-5413-FF2F60EE4353}"/>
              </a:ext>
            </a:extLst>
          </p:cNvPr>
          <p:cNvSpPr/>
          <p:nvPr/>
        </p:nvSpPr>
        <p:spPr>
          <a:xfrm>
            <a:off x="3629709" y="6743141"/>
            <a:ext cx="473052"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lgn="ctr"/>
            <a:r>
              <a:rPr kumimoji="0" lang="en-US" altLang="ko-KR" sz="800"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(t2)</a:t>
            </a:r>
          </a:p>
        </p:txBody>
      </p:sp>
      <p:sp>
        <p:nvSpPr>
          <p:cNvPr id="71" name="직사각형 21">
            <a:extLst>
              <a:ext uri="{FF2B5EF4-FFF2-40B4-BE49-F238E27FC236}">
                <a16:creationId xmlns:a16="http://schemas.microsoft.com/office/drawing/2014/main" id="{2BC20D12-B5D4-D6C6-3474-283F55FF8B17}"/>
              </a:ext>
            </a:extLst>
          </p:cNvPr>
          <p:cNvSpPr/>
          <p:nvPr/>
        </p:nvSpPr>
        <p:spPr>
          <a:xfrm>
            <a:off x="3220940" y="7033579"/>
            <a:ext cx="1734253"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(a) Avoidance of late HO</a:t>
            </a:r>
            <a:endParaRPr lang="ko-KR" altLang="en-US" sz="1000" dirty="0"/>
          </a:p>
        </p:txBody>
      </p:sp>
      <p:sp>
        <p:nvSpPr>
          <p:cNvPr id="72" name="Freeform: Shape 71">
            <a:extLst>
              <a:ext uri="{FF2B5EF4-FFF2-40B4-BE49-F238E27FC236}">
                <a16:creationId xmlns:a16="http://schemas.microsoft.com/office/drawing/2014/main" id="{258C8DA3-9B44-89DB-6B9D-6766D26C00A9}"/>
              </a:ext>
            </a:extLst>
          </p:cNvPr>
          <p:cNvSpPr/>
          <p:nvPr/>
        </p:nvSpPr>
        <p:spPr>
          <a:xfrm>
            <a:off x="6580126" y="5425760"/>
            <a:ext cx="711200" cy="609600"/>
          </a:xfrm>
          <a:custGeom>
            <a:avLst/>
            <a:gdLst>
              <a:gd name="connsiteX0" fmla="*/ 0 w 711200"/>
              <a:gd name="connsiteY0" fmla="*/ 0 h 609600"/>
              <a:gd name="connsiteX1" fmla="*/ 323272 w 711200"/>
              <a:gd name="connsiteY1" fmla="*/ 471055 h 609600"/>
              <a:gd name="connsiteX2" fmla="*/ 711200 w 711200"/>
              <a:gd name="connsiteY2" fmla="*/ 609600 h 609600"/>
            </a:gdLst>
            <a:ahLst/>
            <a:cxnLst>
              <a:cxn ang="0">
                <a:pos x="connsiteX0" y="connsiteY0"/>
              </a:cxn>
              <a:cxn ang="0">
                <a:pos x="connsiteX1" y="connsiteY1"/>
              </a:cxn>
              <a:cxn ang="0">
                <a:pos x="connsiteX2" y="connsiteY2"/>
              </a:cxn>
            </a:cxnLst>
            <a:rect l="l" t="t" r="r" b="b"/>
            <a:pathLst>
              <a:path w="711200" h="609600">
                <a:moveTo>
                  <a:pt x="0" y="0"/>
                </a:moveTo>
                <a:cubicBezTo>
                  <a:pt x="102369" y="184727"/>
                  <a:pt x="204739" y="369455"/>
                  <a:pt x="323272" y="471055"/>
                </a:cubicBezTo>
                <a:cubicBezTo>
                  <a:pt x="441805" y="572655"/>
                  <a:pt x="608061" y="581891"/>
                  <a:pt x="711200" y="609600"/>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3" name="Freeform: Shape 72">
            <a:extLst>
              <a:ext uri="{FF2B5EF4-FFF2-40B4-BE49-F238E27FC236}">
                <a16:creationId xmlns:a16="http://schemas.microsoft.com/office/drawing/2014/main" id="{8F6E9643-9216-CD4D-902D-42197834159D}"/>
              </a:ext>
            </a:extLst>
          </p:cNvPr>
          <p:cNvSpPr/>
          <p:nvPr/>
        </p:nvSpPr>
        <p:spPr>
          <a:xfrm>
            <a:off x="7282090" y="6035361"/>
            <a:ext cx="1283855" cy="530755"/>
          </a:xfrm>
          <a:custGeom>
            <a:avLst/>
            <a:gdLst>
              <a:gd name="connsiteX0" fmla="*/ 0 w 1283855"/>
              <a:gd name="connsiteY0" fmla="*/ 0 h 530755"/>
              <a:gd name="connsiteX1" fmla="*/ 849746 w 1283855"/>
              <a:gd name="connsiteY1" fmla="*/ 166255 h 530755"/>
              <a:gd name="connsiteX2" fmla="*/ 1283855 w 1283855"/>
              <a:gd name="connsiteY2" fmla="*/ 526473 h 530755"/>
            </a:gdLst>
            <a:ahLst/>
            <a:cxnLst>
              <a:cxn ang="0">
                <a:pos x="connsiteX0" y="connsiteY0"/>
              </a:cxn>
              <a:cxn ang="0">
                <a:pos x="connsiteX1" y="connsiteY1"/>
              </a:cxn>
              <a:cxn ang="0">
                <a:pos x="connsiteX2" y="connsiteY2"/>
              </a:cxn>
            </a:cxnLst>
            <a:rect l="l" t="t" r="r" b="b"/>
            <a:pathLst>
              <a:path w="1283855" h="530755">
                <a:moveTo>
                  <a:pt x="0" y="0"/>
                </a:moveTo>
                <a:cubicBezTo>
                  <a:pt x="317885" y="39254"/>
                  <a:pt x="635770" y="78509"/>
                  <a:pt x="849746" y="166255"/>
                </a:cubicBezTo>
                <a:cubicBezTo>
                  <a:pt x="1063722" y="254001"/>
                  <a:pt x="1171479" y="571115"/>
                  <a:pt x="1283855" y="526473"/>
                </a:cubicBezTo>
              </a:path>
            </a:pathLst>
          </a:custGeom>
          <a:no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4" name="Freeform: Shape 73">
            <a:extLst>
              <a:ext uri="{FF2B5EF4-FFF2-40B4-BE49-F238E27FC236}">
                <a16:creationId xmlns:a16="http://schemas.microsoft.com/office/drawing/2014/main" id="{1A72B099-DE6F-C883-88BE-9D6088340868}"/>
              </a:ext>
            </a:extLst>
          </p:cNvPr>
          <p:cNvSpPr/>
          <p:nvPr/>
        </p:nvSpPr>
        <p:spPr>
          <a:xfrm>
            <a:off x="6635544" y="5907066"/>
            <a:ext cx="655782" cy="264611"/>
          </a:xfrm>
          <a:custGeom>
            <a:avLst/>
            <a:gdLst>
              <a:gd name="connsiteX0" fmla="*/ 0 w 655782"/>
              <a:gd name="connsiteY0" fmla="*/ 264611 h 264611"/>
              <a:gd name="connsiteX1" fmla="*/ 249382 w 655782"/>
              <a:gd name="connsiteY1" fmla="*/ 33701 h 264611"/>
              <a:gd name="connsiteX2" fmla="*/ 655782 w 655782"/>
              <a:gd name="connsiteY2" fmla="*/ 5992 h 264611"/>
            </a:gdLst>
            <a:ahLst/>
            <a:cxnLst>
              <a:cxn ang="0">
                <a:pos x="connsiteX0" y="connsiteY0"/>
              </a:cxn>
              <a:cxn ang="0">
                <a:pos x="connsiteX1" y="connsiteY1"/>
              </a:cxn>
              <a:cxn ang="0">
                <a:pos x="connsiteX2" y="connsiteY2"/>
              </a:cxn>
            </a:cxnLst>
            <a:rect l="l" t="t" r="r" b="b"/>
            <a:pathLst>
              <a:path w="655782" h="264611">
                <a:moveTo>
                  <a:pt x="0" y="264611"/>
                </a:moveTo>
                <a:cubicBezTo>
                  <a:pt x="70042" y="170707"/>
                  <a:pt x="140085" y="76804"/>
                  <a:pt x="249382" y="33701"/>
                </a:cubicBezTo>
                <a:cubicBezTo>
                  <a:pt x="358679" y="-9402"/>
                  <a:pt x="507230" y="-1705"/>
                  <a:pt x="655782" y="5992"/>
                </a:cubicBezTo>
              </a:path>
            </a:pathLst>
          </a:cu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5" name="Freeform: Shape 74">
            <a:extLst>
              <a:ext uri="{FF2B5EF4-FFF2-40B4-BE49-F238E27FC236}">
                <a16:creationId xmlns:a16="http://schemas.microsoft.com/office/drawing/2014/main" id="{D656B4A7-8249-21D7-68CB-9F45D340764C}"/>
              </a:ext>
            </a:extLst>
          </p:cNvPr>
          <p:cNvSpPr/>
          <p:nvPr/>
        </p:nvSpPr>
        <p:spPr>
          <a:xfrm>
            <a:off x="7272853" y="5804452"/>
            <a:ext cx="1163782" cy="485143"/>
          </a:xfrm>
          <a:custGeom>
            <a:avLst/>
            <a:gdLst>
              <a:gd name="connsiteX0" fmla="*/ 0 w 1163782"/>
              <a:gd name="connsiteY0" fmla="*/ 101600 h 485143"/>
              <a:gd name="connsiteX1" fmla="*/ 267854 w 1163782"/>
              <a:gd name="connsiteY1" fmla="*/ 157018 h 485143"/>
              <a:gd name="connsiteX2" fmla="*/ 480291 w 1163782"/>
              <a:gd name="connsiteY2" fmla="*/ 434109 h 485143"/>
              <a:gd name="connsiteX3" fmla="*/ 655782 w 1163782"/>
              <a:gd name="connsiteY3" fmla="*/ 443345 h 485143"/>
              <a:gd name="connsiteX4" fmla="*/ 1163782 w 1163782"/>
              <a:gd name="connsiteY4" fmla="*/ 0 h 485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782" h="485143">
                <a:moveTo>
                  <a:pt x="0" y="101600"/>
                </a:moveTo>
                <a:cubicBezTo>
                  <a:pt x="93903" y="101600"/>
                  <a:pt x="187806" y="101600"/>
                  <a:pt x="267854" y="157018"/>
                </a:cubicBezTo>
                <a:cubicBezTo>
                  <a:pt x="347902" y="212436"/>
                  <a:pt x="415636" y="386388"/>
                  <a:pt x="480291" y="434109"/>
                </a:cubicBezTo>
                <a:cubicBezTo>
                  <a:pt x="544946" y="481830"/>
                  <a:pt x="541867" y="515696"/>
                  <a:pt x="655782" y="443345"/>
                </a:cubicBezTo>
                <a:cubicBezTo>
                  <a:pt x="769697" y="370994"/>
                  <a:pt x="1163782" y="0"/>
                  <a:pt x="1163782" y="0"/>
                </a:cubicBezTo>
              </a:path>
            </a:pathLst>
          </a:cu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7" name="Oval 76">
            <a:extLst>
              <a:ext uri="{FF2B5EF4-FFF2-40B4-BE49-F238E27FC236}">
                <a16:creationId xmlns:a16="http://schemas.microsoft.com/office/drawing/2014/main" id="{47A55477-E03D-C4DF-6112-CD33507E017A}"/>
              </a:ext>
            </a:extLst>
          </p:cNvPr>
          <p:cNvSpPr/>
          <p:nvPr/>
        </p:nvSpPr>
        <p:spPr>
          <a:xfrm>
            <a:off x="3875585" y="5894680"/>
            <a:ext cx="103317" cy="941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78" name="직사각형 22">
            <a:extLst>
              <a:ext uri="{FF2B5EF4-FFF2-40B4-BE49-F238E27FC236}">
                <a16:creationId xmlns:a16="http://schemas.microsoft.com/office/drawing/2014/main" id="{D30F74BF-CD2E-3C28-0EE3-CDF24497CB8A}"/>
              </a:ext>
            </a:extLst>
          </p:cNvPr>
          <p:cNvSpPr/>
          <p:nvPr/>
        </p:nvSpPr>
        <p:spPr>
          <a:xfrm>
            <a:off x="3923022" y="5798418"/>
            <a:ext cx="1767963"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RLF </a:t>
            </a:r>
          </a:p>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w/ Legacy mobility</a:t>
            </a:r>
            <a:endParaRPr lang="ko-KR" altLang="en-US" sz="800" i="1" dirty="0">
              <a:solidFill>
                <a:schemeClr val="bg1">
                  <a:lumMod val="50000"/>
                </a:schemeClr>
              </a:solidFill>
            </a:endParaRPr>
          </a:p>
        </p:txBody>
      </p:sp>
      <p:sp>
        <p:nvSpPr>
          <p:cNvPr id="79" name="직사각형 22">
            <a:extLst>
              <a:ext uri="{FF2B5EF4-FFF2-40B4-BE49-F238E27FC236}">
                <a16:creationId xmlns:a16="http://schemas.microsoft.com/office/drawing/2014/main" id="{B90EDAA1-BF86-F428-B0CE-7ADF3447B056}"/>
              </a:ext>
            </a:extLst>
          </p:cNvPr>
          <p:cNvSpPr/>
          <p:nvPr/>
        </p:nvSpPr>
        <p:spPr>
          <a:xfrm>
            <a:off x="6356087" y="5259516"/>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Serving Cell (1)</a:t>
            </a:r>
            <a:endParaRPr lang="ko-KR" altLang="en-US" sz="700" dirty="0"/>
          </a:p>
        </p:txBody>
      </p:sp>
      <p:sp>
        <p:nvSpPr>
          <p:cNvPr id="80" name="직사각형 22">
            <a:extLst>
              <a:ext uri="{FF2B5EF4-FFF2-40B4-BE49-F238E27FC236}">
                <a16:creationId xmlns:a16="http://schemas.microsoft.com/office/drawing/2014/main" id="{D590E889-04E7-26AC-A2B3-5B3D60F2746C}"/>
              </a:ext>
            </a:extLst>
          </p:cNvPr>
          <p:cNvSpPr/>
          <p:nvPr/>
        </p:nvSpPr>
        <p:spPr>
          <a:xfrm>
            <a:off x="6338452" y="6159036"/>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70C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(2)</a:t>
            </a:r>
            <a:endParaRPr lang="ko-KR" altLang="en-US" sz="700" dirty="0">
              <a:solidFill>
                <a:srgbClr val="0070C0"/>
              </a:solidFill>
            </a:endParaRPr>
          </a:p>
        </p:txBody>
      </p:sp>
      <p:cxnSp>
        <p:nvCxnSpPr>
          <p:cNvPr id="81" name="Straight Connector 80">
            <a:extLst>
              <a:ext uri="{FF2B5EF4-FFF2-40B4-BE49-F238E27FC236}">
                <a16:creationId xmlns:a16="http://schemas.microsoft.com/office/drawing/2014/main" id="{2F9BA1B7-235A-93CF-64EE-464E4C3D389C}"/>
              </a:ext>
            </a:extLst>
          </p:cNvPr>
          <p:cNvCxnSpPr>
            <a:cxnSpLocks/>
          </p:cNvCxnSpPr>
          <p:nvPr/>
        </p:nvCxnSpPr>
        <p:spPr>
          <a:xfrm>
            <a:off x="7325932" y="5253183"/>
            <a:ext cx="0" cy="1565558"/>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2" name="직사각형 22">
            <a:extLst>
              <a:ext uri="{FF2B5EF4-FFF2-40B4-BE49-F238E27FC236}">
                <a16:creationId xmlns:a16="http://schemas.microsoft.com/office/drawing/2014/main" id="{B5DD5A11-1E59-49CB-CBBC-9DC71127CD9B}"/>
              </a:ext>
            </a:extLst>
          </p:cNvPr>
          <p:cNvSpPr/>
          <p:nvPr/>
        </p:nvSpPr>
        <p:spPr>
          <a:xfrm>
            <a:off x="6689180" y="4954904"/>
            <a:ext cx="930820"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(1)Predictive measurement</a:t>
            </a:r>
            <a:endParaRPr lang="ko-KR" altLang="en-US" sz="800" b="1" i="1" dirty="0">
              <a:solidFill>
                <a:srgbClr val="C00000"/>
              </a:solidFill>
            </a:endParaRPr>
          </a:p>
        </p:txBody>
      </p:sp>
      <p:sp>
        <p:nvSpPr>
          <p:cNvPr id="83" name="직사각형 29">
            <a:extLst>
              <a:ext uri="{FF2B5EF4-FFF2-40B4-BE49-F238E27FC236}">
                <a16:creationId xmlns:a16="http://schemas.microsoft.com/office/drawing/2014/main" id="{F5167884-60D8-4980-EA65-76D8A2CCA9E3}"/>
              </a:ext>
            </a:extLst>
          </p:cNvPr>
          <p:cNvSpPr/>
          <p:nvPr/>
        </p:nvSpPr>
        <p:spPr>
          <a:xfrm>
            <a:off x="7086360" y="6746560"/>
            <a:ext cx="473052"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lgn="ctr"/>
            <a:r>
              <a:rPr kumimoji="0" lang="en-US" altLang="ko-KR" sz="800"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(t1)</a:t>
            </a:r>
          </a:p>
        </p:txBody>
      </p:sp>
      <p:sp>
        <p:nvSpPr>
          <p:cNvPr id="84" name="Oval 83">
            <a:extLst>
              <a:ext uri="{FF2B5EF4-FFF2-40B4-BE49-F238E27FC236}">
                <a16:creationId xmlns:a16="http://schemas.microsoft.com/office/drawing/2014/main" id="{55D7E00D-3770-6D0B-F282-813209956E60}"/>
              </a:ext>
            </a:extLst>
          </p:cNvPr>
          <p:cNvSpPr/>
          <p:nvPr/>
        </p:nvSpPr>
        <p:spPr>
          <a:xfrm>
            <a:off x="7299492" y="5873789"/>
            <a:ext cx="103317" cy="941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cxnSp>
        <p:nvCxnSpPr>
          <p:cNvPr id="85" name="Straight Connector 84">
            <a:extLst>
              <a:ext uri="{FF2B5EF4-FFF2-40B4-BE49-F238E27FC236}">
                <a16:creationId xmlns:a16="http://schemas.microsoft.com/office/drawing/2014/main" id="{CA56423D-DE6E-AF94-C32C-A87A52DD3C77}"/>
              </a:ext>
            </a:extLst>
          </p:cNvPr>
          <p:cNvCxnSpPr>
            <a:cxnSpLocks/>
          </p:cNvCxnSpPr>
          <p:nvPr/>
        </p:nvCxnSpPr>
        <p:spPr>
          <a:xfrm>
            <a:off x="8075254" y="5242237"/>
            <a:ext cx="0" cy="1565558"/>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6" name="직사각형 22">
            <a:extLst>
              <a:ext uri="{FF2B5EF4-FFF2-40B4-BE49-F238E27FC236}">
                <a16:creationId xmlns:a16="http://schemas.microsoft.com/office/drawing/2014/main" id="{A11CF079-EA54-6776-3B45-C679413AFA91}"/>
              </a:ext>
            </a:extLst>
          </p:cNvPr>
          <p:cNvSpPr/>
          <p:nvPr/>
        </p:nvSpPr>
        <p:spPr>
          <a:xfrm>
            <a:off x="7836025" y="4947378"/>
            <a:ext cx="1672935"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(2)Mobility </a:t>
            </a:r>
          </a:p>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1 -&gt; Cell 2</a:t>
            </a:r>
            <a:endParaRPr lang="ko-KR" altLang="en-US" sz="800" b="1" i="1" dirty="0">
              <a:solidFill>
                <a:srgbClr val="C00000"/>
              </a:solidFill>
            </a:endParaRPr>
          </a:p>
        </p:txBody>
      </p:sp>
      <p:sp>
        <p:nvSpPr>
          <p:cNvPr id="87" name="직사각형 29">
            <a:extLst>
              <a:ext uri="{FF2B5EF4-FFF2-40B4-BE49-F238E27FC236}">
                <a16:creationId xmlns:a16="http://schemas.microsoft.com/office/drawing/2014/main" id="{7D4C5A8B-1D8F-AC0C-DEF6-FF49F252E5F7}"/>
              </a:ext>
            </a:extLst>
          </p:cNvPr>
          <p:cNvSpPr/>
          <p:nvPr/>
        </p:nvSpPr>
        <p:spPr>
          <a:xfrm>
            <a:off x="7892704" y="6757804"/>
            <a:ext cx="473052"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lgn="ctr"/>
            <a:r>
              <a:rPr kumimoji="0" lang="en-US" altLang="ko-KR" sz="800"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(t2)</a:t>
            </a:r>
          </a:p>
        </p:txBody>
      </p:sp>
      <p:sp>
        <p:nvSpPr>
          <p:cNvPr id="88" name="직사각형 21">
            <a:extLst>
              <a:ext uri="{FF2B5EF4-FFF2-40B4-BE49-F238E27FC236}">
                <a16:creationId xmlns:a16="http://schemas.microsoft.com/office/drawing/2014/main" id="{C713036D-787F-B1C7-9CA7-D9EB34BF8F58}"/>
              </a:ext>
            </a:extLst>
          </p:cNvPr>
          <p:cNvSpPr/>
          <p:nvPr/>
        </p:nvSpPr>
        <p:spPr>
          <a:xfrm>
            <a:off x="6896345" y="7030895"/>
            <a:ext cx="1734253"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(b) Avoidance of early HO</a:t>
            </a:r>
            <a:endParaRPr lang="ko-KR" altLang="en-US" sz="1000" dirty="0"/>
          </a:p>
        </p:txBody>
      </p:sp>
      <p:sp>
        <p:nvSpPr>
          <p:cNvPr id="89" name="Freeform: Shape 88">
            <a:extLst>
              <a:ext uri="{FF2B5EF4-FFF2-40B4-BE49-F238E27FC236}">
                <a16:creationId xmlns:a16="http://schemas.microsoft.com/office/drawing/2014/main" id="{A36F8113-760A-13CD-B682-4A5E029BAD6B}"/>
              </a:ext>
            </a:extLst>
          </p:cNvPr>
          <p:cNvSpPr/>
          <p:nvPr/>
        </p:nvSpPr>
        <p:spPr>
          <a:xfrm>
            <a:off x="10492962" y="5580882"/>
            <a:ext cx="614320" cy="572324"/>
          </a:xfrm>
          <a:custGeom>
            <a:avLst/>
            <a:gdLst>
              <a:gd name="connsiteX0" fmla="*/ 0 w 905163"/>
              <a:gd name="connsiteY0" fmla="*/ 0 h 775855"/>
              <a:gd name="connsiteX1" fmla="*/ 221672 w 905163"/>
              <a:gd name="connsiteY1" fmla="*/ 350982 h 775855"/>
              <a:gd name="connsiteX2" fmla="*/ 905163 w 905163"/>
              <a:gd name="connsiteY2" fmla="*/ 775855 h 775855"/>
            </a:gdLst>
            <a:ahLst/>
            <a:cxnLst>
              <a:cxn ang="0">
                <a:pos x="connsiteX0" y="connsiteY0"/>
              </a:cxn>
              <a:cxn ang="0">
                <a:pos x="connsiteX1" y="connsiteY1"/>
              </a:cxn>
              <a:cxn ang="0">
                <a:pos x="connsiteX2" y="connsiteY2"/>
              </a:cxn>
            </a:cxnLst>
            <a:rect l="l" t="t" r="r" b="b"/>
            <a:pathLst>
              <a:path w="905163" h="775855">
                <a:moveTo>
                  <a:pt x="0" y="0"/>
                </a:moveTo>
                <a:cubicBezTo>
                  <a:pt x="35406" y="110836"/>
                  <a:pt x="70812" y="221673"/>
                  <a:pt x="221672" y="350982"/>
                </a:cubicBezTo>
                <a:cubicBezTo>
                  <a:pt x="372532" y="480291"/>
                  <a:pt x="638847" y="628073"/>
                  <a:pt x="905163" y="775855"/>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0" name="Freeform: Shape 89">
            <a:extLst>
              <a:ext uri="{FF2B5EF4-FFF2-40B4-BE49-F238E27FC236}">
                <a16:creationId xmlns:a16="http://schemas.microsoft.com/office/drawing/2014/main" id="{11E573C1-C2E6-52AE-1B80-E2C072932F6A}"/>
              </a:ext>
            </a:extLst>
          </p:cNvPr>
          <p:cNvSpPr/>
          <p:nvPr/>
        </p:nvSpPr>
        <p:spPr>
          <a:xfrm>
            <a:off x="11107282" y="6156921"/>
            <a:ext cx="1413164" cy="295564"/>
          </a:xfrm>
          <a:custGeom>
            <a:avLst/>
            <a:gdLst>
              <a:gd name="connsiteX0" fmla="*/ 0 w 1413164"/>
              <a:gd name="connsiteY0" fmla="*/ 0 h 295564"/>
              <a:gd name="connsiteX1" fmla="*/ 508000 w 1413164"/>
              <a:gd name="connsiteY1" fmla="*/ 212436 h 295564"/>
              <a:gd name="connsiteX2" fmla="*/ 1413164 w 1413164"/>
              <a:gd name="connsiteY2" fmla="*/ 295564 h 295564"/>
            </a:gdLst>
            <a:ahLst/>
            <a:cxnLst>
              <a:cxn ang="0">
                <a:pos x="connsiteX0" y="connsiteY0"/>
              </a:cxn>
              <a:cxn ang="0">
                <a:pos x="connsiteX1" y="connsiteY1"/>
              </a:cxn>
              <a:cxn ang="0">
                <a:pos x="connsiteX2" y="connsiteY2"/>
              </a:cxn>
            </a:cxnLst>
            <a:rect l="l" t="t" r="r" b="b"/>
            <a:pathLst>
              <a:path w="1413164" h="295564">
                <a:moveTo>
                  <a:pt x="0" y="0"/>
                </a:moveTo>
                <a:cubicBezTo>
                  <a:pt x="136236" y="81587"/>
                  <a:pt x="272473" y="163175"/>
                  <a:pt x="508000" y="212436"/>
                </a:cubicBezTo>
                <a:cubicBezTo>
                  <a:pt x="743527" y="261697"/>
                  <a:pt x="1078345" y="278630"/>
                  <a:pt x="1413164" y="295564"/>
                </a:cubicBezTo>
              </a:path>
            </a:pathLst>
          </a:custGeom>
          <a:no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1" name="Freeform: Shape 90">
            <a:extLst>
              <a:ext uri="{FF2B5EF4-FFF2-40B4-BE49-F238E27FC236}">
                <a16:creationId xmlns:a16="http://schemas.microsoft.com/office/drawing/2014/main" id="{3D94015E-0856-5FD7-100E-3EE8696FB11E}"/>
              </a:ext>
            </a:extLst>
          </p:cNvPr>
          <p:cNvSpPr/>
          <p:nvPr/>
        </p:nvSpPr>
        <p:spPr>
          <a:xfrm>
            <a:off x="10506920" y="6171677"/>
            <a:ext cx="591127" cy="212437"/>
          </a:xfrm>
          <a:custGeom>
            <a:avLst/>
            <a:gdLst>
              <a:gd name="connsiteX0" fmla="*/ 0 w 591127"/>
              <a:gd name="connsiteY0" fmla="*/ 212437 h 212437"/>
              <a:gd name="connsiteX1" fmla="*/ 443345 w 591127"/>
              <a:gd name="connsiteY1" fmla="*/ 147782 h 212437"/>
              <a:gd name="connsiteX2" fmla="*/ 591127 w 591127"/>
              <a:gd name="connsiteY2" fmla="*/ 0 h 212437"/>
            </a:gdLst>
            <a:ahLst/>
            <a:cxnLst>
              <a:cxn ang="0">
                <a:pos x="connsiteX0" y="connsiteY0"/>
              </a:cxn>
              <a:cxn ang="0">
                <a:pos x="connsiteX1" y="connsiteY1"/>
              </a:cxn>
              <a:cxn ang="0">
                <a:pos x="connsiteX2" y="connsiteY2"/>
              </a:cxn>
            </a:cxnLst>
            <a:rect l="l" t="t" r="r" b="b"/>
            <a:pathLst>
              <a:path w="591127" h="212437">
                <a:moveTo>
                  <a:pt x="0" y="212437"/>
                </a:moveTo>
                <a:cubicBezTo>
                  <a:pt x="172412" y="197812"/>
                  <a:pt x="344824" y="183188"/>
                  <a:pt x="443345" y="147782"/>
                </a:cubicBezTo>
                <a:cubicBezTo>
                  <a:pt x="541866" y="112376"/>
                  <a:pt x="566496" y="56188"/>
                  <a:pt x="591127" y="0"/>
                </a:cubicBezTo>
              </a:path>
            </a:pathLst>
          </a:cu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2" name="Freeform: Shape 91">
            <a:extLst>
              <a:ext uri="{FF2B5EF4-FFF2-40B4-BE49-F238E27FC236}">
                <a16:creationId xmlns:a16="http://schemas.microsoft.com/office/drawing/2014/main" id="{03E5820B-EED1-3E15-26D4-99A7DECA2FDD}"/>
              </a:ext>
            </a:extLst>
          </p:cNvPr>
          <p:cNvSpPr/>
          <p:nvPr/>
        </p:nvSpPr>
        <p:spPr>
          <a:xfrm>
            <a:off x="11106129" y="5838461"/>
            <a:ext cx="1431636" cy="852808"/>
          </a:xfrm>
          <a:custGeom>
            <a:avLst/>
            <a:gdLst>
              <a:gd name="connsiteX0" fmla="*/ 0 w 1431636"/>
              <a:gd name="connsiteY0" fmla="*/ 307735 h 852808"/>
              <a:gd name="connsiteX1" fmla="*/ 138545 w 1431636"/>
              <a:gd name="connsiteY1" fmla="*/ 86063 h 852808"/>
              <a:gd name="connsiteX2" fmla="*/ 397164 w 1431636"/>
              <a:gd name="connsiteY2" fmla="*/ 2935 h 852808"/>
              <a:gd name="connsiteX3" fmla="*/ 692727 w 1431636"/>
              <a:gd name="connsiteY3" fmla="*/ 178426 h 852808"/>
              <a:gd name="connsiteX4" fmla="*/ 942109 w 1431636"/>
              <a:gd name="connsiteY4" fmla="*/ 741845 h 852808"/>
              <a:gd name="connsiteX5" fmla="*/ 1431636 w 1431636"/>
              <a:gd name="connsiteY5" fmla="*/ 852681 h 852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1636" h="852808">
                <a:moveTo>
                  <a:pt x="0" y="307735"/>
                </a:moveTo>
                <a:cubicBezTo>
                  <a:pt x="36175" y="222299"/>
                  <a:pt x="72351" y="136863"/>
                  <a:pt x="138545" y="86063"/>
                </a:cubicBezTo>
                <a:cubicBezTo>
                  <a:pt x="204739" y="35263"/>
                  <a:pt x="304800" y="-12459"/>
                  <a:pt x="397164" y="2935"/>
                </a:cubicBezTo>
                <a:cubicBezTo>
                  <a:pt x="489528" y="18329"/>
                  <a:pt x="601903" y="55274"/>
                  <a:pt x="692727" y="178426"/>
                </a:cubicBezTo>
                <a:cubicBezTo>
                  <a:pt x="783551" y="301578"/>
                  <a:pt x="818958" y="629469"/>
                  <a:pt x="942109" y="741845"/>
                </a:cubicBezTo>
                <a:cubicBezTo>
                  <a:pt x="1065261" y="854221"/>
                  <a:pt x="1248448" y="853451"/>
                  <a:pt x="1431636" y="852681"/>
                </a:cubicBezTo>
              </a:path>
            </a:pathLst>
          </a:cu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3" name="직사각형 22">
            <a:extLst>
              <a:ext uri="{FF2B5EF4-FFF2-40B4-BE49-F238E27FC236}">
                <a16:creationId xmlns:a16="http://schemas.microsoft.com/office/drawing/2014/main" id="{188A09AD-EB31-61A2-D040-05035088E29F}"/>
              </a:ext>
            </a:extLst>
          </p:cNvPr>
          <p:cNvSpPr/>
          <p:nvPr/>
        </p:nvSpPr>
        <p:spPr>
          <a:xfrm>
            <a:off x="9948139" y="6137038"/>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70C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(2)</a:t>
            </a:r>
            <a:endParaRPr lang="ko-KR" altLang="en-US" sz="700" dirty="0">
              <a:solidFill>
                <a:srgbClr val="0070C0"/>
              </a:solidFill>
            </a:endParaRPr>
          </a:p>
        </p:txBody>
      </p:sp>
      <p:sp>
        <p:nvSpPr>
          <p:cNvPr id="94" name="직사각형 22">
            <a:extLst>
              <a:ext uri="{FF2B5EF4-FFF2-40B4-BE49-F238E27FC236}">
                <a16:creationId xmlns:a16="http://schemas.microsoft.com/office/drawing/2014/main" id="{35CDC949-7116-6CB6-A6CD-0B491CD9B830}"/>
              </a:ext>
            </a:extLst>
          </p:cNvPr>
          <p:cNvSpPr/>
          <p:nvPr/>
        </p:nvSpPr>
        <p:spPr>
          <a:xfrm>
            <a:off x="9967617" y="5379116"/>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Serving Cell (1)</a:t>
            </a:r>
            <a:endParaRPr lang="ko-KR" altLang="en-US" sz="700" dirty="0"/>
          </a:p>
        </p:txBody>
      </p:sp>
      <p:sp>
        <p:nvSpPr>
          <p:cNvPr id="95" name="직사각형 22">
            <a:extLst>
              <a:ext uri="{FF2B5EF4-FFF2-40B4-BE49-F238E27FC236}">
                <a16:creationId xmlns:a16="http://schemas.microsoft.com/office/drawing/2014/main" id="{A630E78D-CDD4-5E9F-0F2E-FDAC1C312898}"/>
              </a:ext>
            </a:extLst>
          </p:cNvPr>
          <p:cNvSpPr/>
          <p:nvPr/>
        </p:nvSpPr>
        <p:spPr>
          <a:xfrm>
            <a:off x="7040035" y="5572585"/>
            <a:ext cx="1005748"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Legacy mobility</a:t>
            </a:r>
          </a:p>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1 -&gt; Cell 2)</a:t>
            </a:r>
          </a:p>
        </p:txBody>
      </p:sp>
      <p:sp>
        <p:nvSpPr>
          <p:cNvPr id="96" name="Oval 95">
            <a:extLst>
              <a:ext uri="{FF2B5EF4-FFF2-40B4-BE49-F238E27FC236}">
                <a16:creationId xmlns:a16="http://schemas.microsoft.com/office/drawing/2014/main" id="{DF70DFD5-8634-F159-D655-D40DCAC6B713}"/>
              </a:ext>
            </a:extLst>
          </p:cNvPr>
          <p:cNvSpPr/>
          <p:nvPr/>
        </p:nvSpPr>
        <p:spPr>
          <a:xfrm>
            <a:off x="7786314" y="6244769"/>
            <a:ext cx="103317" cy="941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97" name="직사각형 22">
            <a:extLst>
              <a:ext uri="{FF2B5EF4-FFF2-40B4-BE49-F238E27FC236}">
                <a16:creationId xmlns:a16="http://schemas.microsoft.com/office/drawing/2014/main" id="{BA24228D-1582-8902-81AD-B5880F61293A}"/>
              </a:ext>
            </a:extLst>
          </p:cNvPr>
          <p:cNvSpPr/>
          <p:nvPr/>
        </p:nvSpPr>
        <p:spPr>
          <a:xfrm>
            <a:off x="7616277" y="6295721"/>
            <a:ext cx="1767963"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RLF </a:t>
            </a:r>
          </a:p>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w/ Legacy mobility</a:t>
            </a:r>
            <a:endParaRPr lang="ko-KR" altLang="en-US" sz="800" i="1" dirty="0">
              <a:solidFill>
                <a:schemeClr val="bg1">
                  <a:lumMod val="50000"/>
                </a:schemeClr>
              </a:solidFill>
            </a:endParaRPr>
          </a:p>
        </p:txBody>
      </p:sp>
      <p:sp>
        <p:nvSpPr>
          <p:cNvPr id="98" name="Freeform: Shape 97">
            <a:extLst>
              <a:ext uri="{FF2B5EF4-FFF2-40B4-BE49-F238E27FC236}">
                <a16:creationId xmlns:a16="http://schemas.microsoft.com/office/drawing/2014/main" id="{951BE95E-47FD-47D8-6846-0E8BBE312976}"/>
              </a:ext>
            </a:extLst>
          </p:cNvPr>
          <p:cNvSpPr/>
          <p:nvPr/>
        </p:nvSpPr>
        <p:spPr>
          <a:xfrm>
            <a:off x="10533475" y="6377107"/>
            <a:ext cx="581891" cy="276603"/>
          </a:xfrm>
          <a:custGeom>
            <a:avLst/>
            <a:gdLst>
              <a:gd name="connsiteX0" fmla="*/ 0 w 581891"/>
              <a:gd name="connsiteY0" fmla="*/ 258618 h 276603"/>
              <a:gd name="connsiteX1" fmla="*/ 397164 w 581891"/>
              <a:gd name="connsiteY1" fmla="*/ 249381 h 276603"/>
              <a:gd name="connsiteX2" fmla="*/ 581891 w 581891"/>
              <a:gd name="connsiteY2" fmla="*/ 0 h 276603"/>
            </a:gdLst>
            <a:ahLst/>
            <a:cxnLst>
              <a:cxn ang="0">
                <a:pos x="connsiteX0" y="connsiteY0"/>
              </a:cxn>
              <a:cxn ang="0">
                <a:pos x="connsiteX1" y="connsiteY1"/>
              </a:cxn>
              <a:cxn ang="0">
                <a:pos x="connsiteX2" y="connsiteY2"/>
              </a:cxn>
            </a:cxnLst>
            <a:rect l="l" t="t" r="r" b="b"/>
            <a:pathLst>
              <a:path w="581891" h="276603">
                <a:moveTo>
                  <a:pt x="0" y="258618"/>
                </a:moveTo>
                <a:cubicBezTo>
                  <a:pt x="150091" y="275551"/>
                  <a:pt x="300182" y="292484"/>
                  <a:pt x="397164" y="249381"/>
                </a:cubicBezTo>
                <a:cubicBezTo>
                  <a:pt x="494146" y="206278"/>
                  <a:pt x="538018" y="103139"/>
                  <a:pt x="581891" y="0"/>
                </a:cubicBezTo>
              </a:path>
            </a:pathLst>
          </a:custGeom>
          <a:no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9" name="Freeform: Shape 98">
            <a:extLst>
              <a:ext uri="{FF2B5EF4-FFF2-40B4-BE49-F238E27FC236}">
                <a16:creationId xmlns:a16="http://schemas.microsoft.com/office/drawing/2014/main" id="{42E0D394-64A9-E315-7450-B126BA631C49}"/>
              </a:ext>
            </a:extLst>
          </p:cNvPr>
          <p:cNvSpPr/>
          <p:nvPr/>
        </p:nvSpPr>
        <p:spPr>
          <a:xfrm>
            <a:off x="11115367" y="5776742"/>
            <a:ext cx="1366982" cy="609600"/>
          </a:xfrm>
          <a:custGeom>
            <a:avLst/>
            <a:gdLst>
              <a:gd name="connsiteX0" fmla="*/ 0 w 1366982"/>
              <a:gd name="connsiteY0" fmla="*/ 609600 h 609600"/>
              <a:gd name="connsiteX1" fmla="*/ 286327 w 1366982"/>
              <a:gd name="connsiteY1" fmla="*/ 249382 h 609600"/>
              <a:gd name="connsiteX2" fmla="*/ 831273 w 1366982"/>
              <a:gd name="connsiteY2" fmla="*/ 46182 h 609600"/>
              <a:gd name="connsiteX3" fmla="*/ 1366982 w 1366982"/>
              <a:gd name="connsiteY3" fmla="*/ 0 h 609600"/>
            </a:gdLst>
            <a:ahLst/>
            <a:cxnLst>
              <a:cxn ang="0">
                <a:pos x="connsiteX0" y="connsiteY0"/>
              </a:cxn>
              <a:cxn ang="0">
                <a:pos x="connsiteX1" y="connsiteY1"/>
              </a:cxn>
              <a:cxn ang="0">
                <a:pos x="connsiteX2" y="connsiteY2"/>
              </a:cxn>
              <a:cxn ang="0">
                <a:pos x="connsiteX3" y="connsiteY3"/>
              </a:cxn>
            </a:cxnLst>
            <a:rect l="l" t="t" r="r" b="b"/>
            <a:pathLst>
              <a:path w="1366982" h="609600">
                <a:moveTo>
                  <a:pt x="0" y="609600"/>
                </a:moveTo>
                <a:cubicBezTo>
                  <a:pt x="73891" y="476442"/>
                  <a:pt x="147782" y="343285"/>
                  <a:pt x="286327" y="249382"/>
                </a:cubicBezTo>
                <a:cubicBezTo>
                  <a:pt x="424872" y="155479"/>
                  <a:pt x="651164" y="87746"/>
                  <a:pt x="831273" y="46182"/>
                </a:cubicBezTo>
                <a:cubicBezTo>
                  <a:pt x="1011382" y="4618"/>
                  <a:pt x="1189182" y="2309"/>
                  <a:pt x="1366982" y="0"/>
                </a:cubicBezTo>
              </a:path>
            </a:pathLst>
          </a:custGeom>
          <a:noFill/>
          <a:ln w="12700">
            <a:solidFill>
              <a:srgbClr val="00B05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0" name="직사각형 22">
            <a:extLst>
              <a:ext uri="{FF2B5EF4-FFF2-40B4-BE49-F238E27FC236}">
                <a16:creationId xmlns:a16="http://schemas.microsoft.com/office/drawing/2014/main" id="{D3EFCE8D-31B4-4440-8F1B-323F9081FF7F}"/>
              </a:ext>
            </a:extLst>
          </p:cNvPr>
          <p:cNvSpPr/>
          <p:nvPr/>
        </p:nvSpPr>
        <p:spPr>
          <a:xfrm>
            <a:off x="9943506" y="6418833"/>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B05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(3)</a:t>
            </a:r>
            <a:endParaRPr lang="ko-KR" altLang="en-US" sz="700" dirty="0">
              <a:solidFill>
                <a:srgbClr val="00B050"/>
              </a:solidFill>
            </a:endParaRPr>
          </a:p>
        </p:txBody>
      </p:sp>
      <p:cxnSp>
        <p:nvCxnSpPr>
          <p:cNvPr id="101" name="Straight Connector 100">
            <a:extLst>
              <a:ext uri="{FF2B5EF4-FFF2-40B4-BE49-F238E27FC236}">
                <a16:creationId xmlns:a16="http://schemas.microsoft.com/office/drawing/2014/main" id="{AD636D7E-B7E6-580A-A659-AEC011BC19CB}"/>
              </a:ext>
            </a:extLst>
          </p:cNvPr>
          <p:cNvCxnSpPr>
            <a:cxnSpLocks/>
          </p:cNvCxnSpPr>
          <p:nvPr/>
        </p:nvCxnSpPr>
        <p:spPr>
          <a:xfrm>
            <a:off x="11136754" y="5240616"/>
            <a:ext cx="0" cy="1565558"/>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02" name="직사각형 22">
            <a:extLst>
              <a:ext uri="{FF2B5EF4-FFF2-40B4-BE49-F238E27FC236}">
                <a16:creationId xmlns:a16="http://schemas.microsoft.com/office/drawing/2014/main" id="{B1A140B4-19E6-F8DC-6576-102E575C1910}"/>
              </a:ext>
            </a:extLst>
          </p:cNvPr>
          <p:cNvSpPr/>
          <p:nvPr/>
        </p:nvSpPr>
        <p:spPr>
          <a:xfrm>
            <a:off x="10401599" y="4942337"/>
            <a:ext cx="930820"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(1)Predictive measurement</a:t>
            </a:r>
            <a:endParaRPr lang="ko-KR" altLang="en-US" sz="800" b="1" i="1" dirty="0">
              <a:solidFill>
                <a:srgbClr val="C00000"/>
              </a:solidFill>
            </a:endParaRPr>
          </a:p>
        </p:txBody>
      </p:sp>
      <p:sp>
        <p:nvSpPr>
          <p:cNvPr id="103" name="직사각형 29">
            <a:extLst>
              <a:ext uri="{FF2B5EF4-FFF2-40B4-BE49-F238E27FC236}">
                <a16:creationId xmlns:a16="http://schemas.microsoft.com/office/drawing/2014/main" id="{72A42B46-F483-6BAA-4700-3674245BAEC9}"/>
              </a:ext>
            </a:extLst>
          </p:cNvPr>
          <p:cNvSpPr/>
          <p:nvPr/>
        </p:nvSpPr>
        <p:spPr>
          <a:xfrm>
            <a:off x="10897182" y="6733993"/>
            <a:ext cx="473052"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lgn="ctr"/>
            <a:r>
              <a:rPr kumimoji="0" lang="en-US" altLang="ko-KR" sz="800"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(t1)</a:t>
            </a:r>
          </a:p>
        </p:txBody>
      </p:sp>
      <p:cxnSp>
        <p:nvCxnSpPr>
          <p:cNvPr id="104" name="Straight Connector 103">
            <a:extLst>
              <a:ext uri="{FF2B5EF4-FFF2-40B4-BE49-F238E27FC236}">
                <a16:creationId xmlns:a16="http://schemas.microsoft.com/office/drawing/2014/main" id="{989BB5AE-4F70-2A56-F78E-1154B26CEC5F}"/>
              </a:ext>
            </a:extLst>
          </p:cNvPr>
          <p:cNvCxnSpPr>
            <a:cxnSpLocks/>
          </p:cNvCxnSpPr>
          <p:nvPr/>
        </p:nvCxnSpPr>
        <p:spPr>
          <a:xfrm>
            <a:off x="11296804" y="5237370"/>
            <a:ext cx="0" cy="1565558"/>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05" name="직사각형 22">
            <a:extLst>
              <a:ext uri="{FF2B5EF4-FFF2-40B4-BE49-F238E27FC236}">
                <a16:creationId xmlns:a16="http://schemas.microsoft.com/office/drawing/2014/main" id="{DC5205BC-D1FA-05BF-6952-3F38FA313EA1}"/>
              </a:ext>
            </a:extLst>
          </p:cNvPr>
          <p:cNvSpPr/>
          <p:nvPr/>
        </p:nvSpPr>
        <p:spPr>
          <a:xfrm>
            <a:off x="11148393" y="4934322"/>
            <a:ext cx="1672935"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(2)Mobility </a:t>
            </a:r>
          </a:p>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1 -&gt; Cell 3</a:t>
            </a:r>
            <a:endParaRPr lang="ko-KR" altLang="en-US" sz="800" b="1" i="1" dirty="0">
              <a:solidFill>
                <a:srgbClr val="C00000"/>
              </a:solidFill>
            </a:endParaRPr>
          </a:p>
        </p:txBody>
      </p:sp>
      <p:sp>
        <p:nvSpPr>
          <p:cNvPr id="106" name="Oval 105">
            <a:extLst>
              <a:ext uri="{FF2B5EF4-FFF2-40B4-BE49-F238E27FC236}">
                <a16:creationId xmlns:a16="http://schemas.microsoft.com/office/drawing/2014/main" id="{CD36EBDE-A148-4BF5-3A45-9E6D4132B8AE}"/>
              </a:ext>
            </a:extLst>
          </p:cNvPr>
          <p:cNvSpPr/>
          <p:nvPr/>
        </p:nvSpPr>
        <p:spPr>
          <a:xfrm>
            <a:off x="11080785" y="6109770"/>
            <a:ext cx="103317" cy="941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107" name="직사각형 22">
            <a:extLst>
              <a:ext uri="{FF2B5EF4-FFF2-40B4-BE49-F238E27FC236}">
                <a16:creationId xmlns:a16="http://schemas.microsoft.com/office/drawing/2014/main" id="{2D64DA73-2403-BC3D-20F9-05CC51681098}"/>
              </a:ext>
            </a:extLst>
          </p:cNvPr>
          <p:cNvSpPr/>
          <p:nvPr/>
        </p:nvSpPr>
        <p:spPr>
          <a:xfrm>
            <a:off x="10764461" y="5704852"/>
            <a:ext cx="1005748"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Legacy mobility</a:t>
            </a:r>
          </a:p>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1 -&gt; Cell 2)</a:t>
            </a:r>
          </a:p>
        </p:txBody>
      </p:sp>
      <p:sp>
        <p:nvSpPr>
          <p:cNvPr id="108" name="Oval 107">
            <a:extLst>
              <a:ext uri="{FF2B5EF4-FFF2-40B4-BE49-F238E27FC236}">
                <a16:creationId xmlns:a16="http://schemas.microsoft.com/office/drawing/2014/main" id="{87455B44-AAF5-FABD-06AC-B7E3E51DCCB8}"/>
              </a:ext>
            </a:extLst>
          </p:cNvPr>
          <p:cNvSpPr/>
          <p:nvPr/>
        </p:nvSpPr>
        <p:spPr>
          <a:xfrm>
            <a:off x="11897346" y="6369678"/>
            <a:ext cx="103317" cy="941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109" name="직사각형 22">
            <a:extLst>
              <a:ext uri="{FF2B5EF4-FFF2-40B4-BE49-F238E27FC236}">
                <a16:creationId xmlns:a16="http://schemas.microsoft.com/office/drawing/2014/main" id="{B16BFA95-3648-9129-990C-7B47FA422A97}"/>
              </a:ext>
            </a:extLst>
          </p:cNvPr>
          <p:cNvSpPr/>
          <p:nvPr/>
        </p:nvSpPr>
        <p:spPr>
          <a:xfrm>
            <a:off x="11803441" y="6065114"/>
            <a:ext cx="1229788"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Legacy mobility</a:t>
            </a:r>
          </a:p>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2-&gt; Cell 1)</a:t>
            </a:r>
            <a:endParaRPr lang="ko-KR" altLang="en-US" sz="800" i="1" dirty="0">
              <a:solidFill>
                <a:schemeClr val="bg1">
                  <a:lumMod val="50000"/>
                </a:schemeClr>
              </a:solidFill>
            </a:endParaRPr>
          </a:p>
        </p:txBody>
      </p:sp>
      <p:sp>
        <p:nvSpPr>
          <p:cNvPr id="110" name="직사각형 29">
            <a:extLst>
              <a:ext uri="{FF2B5EF4-FFF2-40B4-BE49-F238E27FC236}">
                <a16:creationId xmlns:a16="http://schemas.microsoft.com/office/drawing/2014/main" id="{26257535-FE25-0822-5965-A142D7C3680B}"/>
              </a:ext>
            </a:extLst>
          </p:cNvPr>
          <p:cNvSpPr/>
          <p:nvPr/>
        </p:nvSpPr>
        <p:spPr>
          <a:xfrm>
            <a:off x="11086496" y="6734643"/>
            <a:ext cx="473052"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lgn="ctr"/>
            <a:r>
              <a:rPr kumimoji="0" lang="en-US" altLang="ko-KR" sz="800"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(t2)</a:t>
            </a:r>
          </a:p>
        </p:txBody>
      </p:sp>
      <p:sp>
        <p:nvSpPr>
          <p:cNvPr id="111" name="직사각형 21">
            <a:extLst>
              <a:ext uri="{FF2B5EF4-FFF2-40B4-BE49-F238E27FC236}">
                <a16:creationId xmlns:a16="http://schemas.microsoft.com/office/drawing/2014/main" id="{5F7B41D7-A155-C8AA-59B6-62F5002CFAA1}"/>
              </a:ext>
            </a:extLst>
          </p:cNvPr>
          <p:cNvSpPr/>
          <p:nvPr/>
        </p:nvSpPr>
        <p:spPr>
          <a:xfrm>
            <a:off x="10602521" y="6992162"/>
            <a:ext cx="1734253"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 Avoidance of Ping-pong</a:t>
            </a:r>
            <a:endParaRPr lang="ko-KR" altLang="en-US" sz="1000" dirty="0"/>
          </a:p>
        </p:txBody>
      </p:sp>
    </p:spTree>
    <p:extLst>
      <p:ext uri="{BB962C8B-B14F-4D97-AF65-F5344CB8AC3E}">
        <p14:creationId xmlns:p14="http://schemas.microsoft.com/office/powerpoint/2010/main" val="3189421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472104E-7CDE-FE1F-4994-2A02C312049B}"/>
              </a:ext>
            </a:extLst>
          </p:cNvPr>
          <p:cNvPicPr>
            <a:picLocks noChangeAspect="1"/>
          </p:cNvPicPr>
          <p:nvPr/>
        </p:nvPicPr>
        <p:blipFill>
          <a:blip r:embed="rId2"/>
          <a:stretch>
            <a:fillRect/>
          </a:stretch>
        </p:blipFill>
        <p:spPr>
          <a:xfrm>
            <a:off x="2631786" y="5150347"/>
            <a:ext cx="10148380" cy="1813481"/>
          </a:xfrm>
          <a:prstGeom prst="rect">
            <a:avLst/>
          </a:prstGeom>
        </p:spPr>
      </p:pic>
      <p:sp>
        <p:nvSpPr>
          <p:cNvPr id="2" name="제목 1"/>
          <p:cNvSpPr>
            <a:spLocks noGrp="1"/>
          </p:cNvSpPr>
          <p:nvPr>
            <p:ph type="title"/>
          </p:nvPr>
        </p:nvSpPr>
        <p:spPr/>
        <p:txBody>
          <a:bodyPr/>
          <a:lstStyle/>
          <a:p>
            <a:r>
              <a:rPr lang="en-US" altLang="ko-KR" dirty="0"/>
              <a:t>Justification</a:t>
            </a:r>
            <a:endParaRPr lang="ko-KR" altLang="en-US" dirty="0"/>
          </a:p>
        </p:txBody>
      </p:sp>
      <p:sp>
        <p:nvSpPr>
          <p:cNvPr id="3" name="내용 개체 틀 2"/>
          <p:cNvSpPr>
            <a:spLocks noGrp="1"/>
          </p:cNvSpPr>
          <p:nvPr>
            <p:ph idx="1"/>
          </p:nvPr>
        </p:nvSpPr>
        <p:spPr>
          <a:xfrm>
            <a:off x="491208" y="1333922"/>
            <a:ext cx="14257584" cy="6480720"/>
          </a:xfrm>
        </p:spPr>
        <p:txBody>
          <a:bodyPr>
            <a:normAutofit/>
          </a:bodyPr>
          <a:lstStyle/>
          <a:p>
            <a:r>
              <a:rPr lang="en-US" altLang="ko-KR" dirty="0">
                <a:ea typeface="맑은 고딕" panose="020B0503020000020004" pitchFamily="50" charset="-127"/>
              </a:rPr>
              <a:t>Radio Link Failure and Reactive Recovery </a:t>
            </a:r>
          </a:p>
          <a:p>
            <a:pPr lvl="1"/>
            <a:r>
              <a:rPr lang="en-US" altLang="ko-KR" dirty="0">
                <a:ea typeface="맑은 고딕" panose="020B0503020000020004" pitchFamily="50" charset="-127"/>
              </a:rPr>
              <a:t>Currently UE declares radio link failure (RLF) if ‘consecutive’ failures are detected. Radio link monitoring is based on measurement results of RLM-RS. </a:t>
            </a:r>
          </a:p>
          <a:p>
            <a:pPr lvl="1"/>
            <a:r>
              <a:rPr lang="en-US" altLang="ko-KR" dirty="0">
                <a:ea typeface="맑은 고딕" panose="020B0503020000020004" pitchFamily="50" charset="-127"/>
              </a:rPr>
              <a:t>Upon detection of RLF for a cell group, the operation of the cell group is suspended, i.e., service is interrupted or degraded. </a:t>
            </a:r>
          </a:p>
          <a:p>
            <a:pPr lvl="1"/>
            <a:r>
              <a:rPr lang="en-US" altLang="ko-KR" dirty="0">
                <a:ea typeface="맑은 고딕" panose="020B0503020000020004" pitchFamily="50" charset="-127"/>
              </a:rPr>
              <a:t>Recovery procedure is initiated via RRC re-establishment or, in case of DC, fast recovery. Until the recovery is completed, interruption or degraded service quality persists. Depending on the recovery procedure, UE may experience severe QoS degradation. </a:t>
            </a:r>
          </a:p>
        </p:txBody>
      </p:sp>
      <p:sp>
        <p:nvSpPr>
          <p:cNvPr id="41" name="Rectangle 40">
            <a:extLst>
              <a:ext uri="{FF2B5EF4-FFF2-40B4-BE49-F238E27FC236}">
                <a16:creationId xmlns:a16="http://schemas.microsoft.com/office/drawing/2014/main" id="{51C4EFFB-B250-579D-4451-12E58ABDD7A7}"/>
              </a:ext>
            </a:extLst>
          </p:cNvPr>
          <p:cNvSpPr/>
          <p:nvPr/>
        </p:nvSpPr>
        <p:spPr>
          <a:xfrm>
            <a:off x="5747794" y="5895143"/>
            <a:ext cx="216023" cy="603094"/>
          </a:xfrm>
          <a:prstGeom prst="rect">
            <a:avLst/>
          </a:prstGeom>
          <a:solidFill>
            <a:srgbClr val="FF6699">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0" name="직사각형 22">
            <a:extLst>
              <a:ext uri="{FF2B5EF4-FFF2-40B4-BE49-F238E27FC236}">
                <a16:creationId xmlns:a16="http://schemas.microsoft.com/office/drawing/2014/main" id="{4C2A1431-477B-8DCE-B7F3-ECD78C3984E5}"/>
              </a:ext>
            </a:extLst>
          </p:cNvPr>
          <p:cNvSpPr/>
          <p:nvPr/>
        </p:nvSpPr>
        <p:spPr>
          <a:xfrm>
            <a:off x="7043936" y="6873454"/>
            <a:ext cx="936104" cy="307777"/>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400" b="1" i="1" dirty="0">
                <a:solidFill>
                  <a:srgbClr val="FF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NR RLF</a:t>
            </a:r>
            <a:endParaRPr lang="ko-KR" altLang="en-US" sz="1400" b="1" i="1" dirty="0">
              <a:solidFill>
                <a:srgbClr val="FF0000"/>
              </a:solidFill>
            </a:endParaRPr>
          </a:p>
        </p:txBody>
      </p:sp>
      <p:sp>
        <p:nvSpPr>
          <p:cNvPr id="6" name="Rectangle 5">
            <a:extLst>
              <a:ext uri="{FF2B5EF4-FFF2-40B4-BE49-F238E27FC236}">
                <a16:creationId xmlns:a16="http://schemas.microsoft.com/office/drawing/2014/main" id="{502DA5E2-3E0B-A429-FA5B-30AA379D05D6}"/>
              </a:ext>
            </a:extLst>
          </p:cNvPr>
          <p:cNvSpPr/>
          <p:nvPr/>
        </p:nvSpPr>
        <p:spPr>
          <a:xfrm>
            <a:off x="6561737" y="5895142"/>
            <a:ext cx="2246395" cy="603094"/>
          </a:xfrm>
          <a:prstGeom prst="rect">
            <a:avLst/>
          </a:prstGeom>
          <a:solidFill>
            <a:srgbClr val="FF6699">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Rectangle 6">
            <a:extLst>
              <a:ext uri="{FF2B5EF4-FFF2-40B4-BE49-F238E27FC236}">
                <a16:creationId xmlns:a16="http://schemas.microsoft.com/office/drawing/2014/main" id="{E9C9AE46-DD0E-3491-0682-DB5BA8A58A90}"/>
              </a:ext>
            </a:extLst>
          </p:cNvPr>
          <p:cNvSpPr/>
          <p:nvPr/>
        </p:nvSpPr>
        <p:spPr>
          <a:xfrm>
            <a:off x="9876103" y="5874706"/>
            <a:ext cx="624218" cy="603094"/>
          </a:xfrm>
          <a:prstGeom prst="rect">
            <a:avLst/>
          </a:prstGeom>
          <a:solidFill>
            <a:srgbClr val="FF6699">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Rectangle 7">
            <a:extLst>
              <a:ext uri="{FF2B5EF4-FFF2-40B4-BE49-F238E27FC236}">
                <a16:creationId xmlns:a16="http://schemas.microsoft.com/office/drawing/2014/main" id="{F8621933-89C9-A654-B2E4-5A2356C00E5B}"/>
              </a:ext>
            </a:extLst>
          </p:cNvPr>
          <p:cNvSpPr/>
          <p:nvPr/>
        </p:nvSpPr>
        <p:spPr>
          <a:xfrm>
            <a:off x="10770272" y="5129910"/>
            <a:ext cx="90088" cy="1813481"/>
          </a:xfrm>
          <a:prstGeom prst="rect">
            <a:avLst/>
          </a:prstGeom>
          <a:solidFill>
            <a:srgbClr val="FFFF00">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Rectangle 8">
            <a:extLst>
              <a:ext uri="{FF2B5EF4-FFF2-40B4-BE49-F238E27FC236}">
                <a16:creationId xmlns:a16="http://schemas.microsoft.com/office/drawing/2014/main" id="{2B485797-8013-F181-14B5-D0246D8447DB}"/>
              </a:ext>
            </a:extLst>
          </p:cNvPr>
          <p:cNvSpPr/>
          <p:nvPr/>
        </p:nvSpPr>
        <p:spPr>
          <a:xfrm>
            <a:off x="11317156" y="5877853"/>
            <a:ext cx="245204" cy="603094"/>
          </a:xfrm>
          <a:prstGeom prst="rect">
            <a:avLst/>
          </a:prstGeom>
          <a:solidFill>
            <a:srgbClr val="FF6699">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직사각형 21">
            <a:extLst>
              <a:ext uri="{FF2B5EF4-FFF2-40B4-BE49-F238E27FC236}">
                <a16:creationId xmlns:a16="http://schemas.microsoft.com/office/drawing/2014/main" id="{B159FB64-94C4-27FC-EAC2-11B92AB75CA9}"/>
              </a:ext>
            </a:extLst>
          </p:cNvPr>
          <p:cNvSpPr/>
          <p:nvPr/>
        </p:nvSpPr>
        <p:spPr>
          <a:xfrm>
            <a:off x="5891809" y="7211549"/>
            <a:ext cx="5524599"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 RSRP in ENDC (LTE B13 + NR FR2 n261) for </a:t>
            </a:r>
            <a:r>
              <a:rPr kumimoji="0" lang="en-US" altLang="ko-KR" sz="100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mobile UE</a:t>
            </a:r>
            <a:endParaRPr lang="ko-KR" altLang="en-US" sz="1000" dirty="0"/>
          </a:p>
        </p:txBody>
      </p:sp>
      <p:cxnSp>
        <p:nvCxnSpPr>
          <p:cNvPr id="12" name="직선 연결선 11"/>
          <p:cNvCxnSpPr>
            <a:stCxn id="41" idx="2"/>
          </p:cNvCxnSpPr>
          <p:nvPr/>
        </p:nvCxnSpPr>
        <p:spPr>
          <a:xfrm>
            <a:off x="5855806" y="6498238"/>
            <a:ext cx="1332147" cy="33463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직선 연결선 17"/>
          <p:cNvCxnSpPr/>
          <p:nvPr/>
        </p:nvCxnSpPr>
        <p:spPr>
          <a:xfrm flipH="1">
            <a:off x="7457903" y="6498237"/>
            <a:ext cx="164218" cy="35507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직선 연결선 18"/>
          <p:cNvCxnSpPr/>
          <p:nvPr/>
        </p:nvCxnSpPr>
        <p:spPr>
          <a:xfrm flipH="1">
            <a:off x="7620000" y="6498238"/>
            <a:ext cx="2529242" cy="31420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직선 연결선 19"/>
          <p:cNvCxnSpPr/>
          <p:nvPr/>
        </p:nvCxnSpPr>
        <p:spPr>
          <a:xfrm flipH="1">
            <a:off x="7925958" y="6498237"/>
            <a:ext cx="3526677" cy="4069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7972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Justification</a:t>
            </a:r>
            <a:endParaRPr lang="ko-KR" altLang="en-US" dirty="0"/>
          </a:p>
        </p:txBody>
      </p:sp>
      <p:sp>
        <p:nvSpPr>
          <p:cNvPr id="3" name="내용 개체 틀 2"/>
          <p:cNvSpPr>
            <a:spLocks noGrp="1"/>
          </p:cNvSpPr>
          <p:nvPr>
            <p:ph idx="1"/>
          </p:nvPr>
        </p:nvSpPr>
        <p:spPr>
          <a:xfrm>
            <a:off x="491208" y="1333922"/>
            <a:ext cx="14257584" cy="6480720"/>
          </a:xfrm>
        </p:spPr>
        <p:txBody>
          <a:bodyPr>
            <a:normAutofit/>
          </a:bodyPr>
          <a:lstStyle/>
          <a:p>
            <a:r>
              <a:rPr lang="en-US" altLang="ko-KR" dirty="0"/>
              <a:t>Predictive RLF Detection and Proactive Recovery </a:t>
            </a:r>
          </a:p>
          <a:p>
            <a:pPr lvl="1"/>
            <a:r>
              <a:rPr lang="en-US" altLang="ko-KR" dirty="0">
                <a:ea typeface="맑은 고딕" panose="020B0503020000020004" pitchFamily="50" charset="-127"/>
              </a:rPr>
              <a:t>Time domain measurement prediction capabilities enabled by UE’s ML capabilities allows UE to predict the occurrence of RLF in advance. Such predictive RLF detection can give new opportunity to avoid the pending RLF by triggering e.g., proactive failure reporting of mobility, rather than waiting for the RLF to just happen. </a:t>
            </a:r>
          </a:p>
          <a:p>
            <a:pPr lvl="1"/>
            <a:r>
              <a:rPr lang="en-US" altLang="ko-KR" dirty="0">
                <a:ea typeface="맑은 고딕" panose="020B0503020000020004" pitchFamily="50" charset="-127"/>
              </a:rPr>
              <a:t>By avoiding RLF via predictive RLF detection and proactive actions, quality of service can be significantly improved.  </a:t>
            </a:r>
          </a:p>
          <a:p>
            <a:endParaRPr lang="en-US" altLang="ko-KR" dirty="0">
              <a:ea typeface="맑은 고딕" panose="020B0503020000020004" pitchFamily="50" charset="-127"/>
            </a:endParaRPr>
          </a:p>
          <a:p>
            <a:r>
              <a:rPr lang="en-US" altLang="ko-KR" dirty="0">
                <a:ea typeface="맑은 고딕" panose="020B0503020000020004" pitchFamily="50" charset="-127"/>
              </a:rPr>
              <a:t>Predictive Beam Failure detection and P</a:t>
            </a:r>
            <a:r>
              <a:rPr lang="en-US" altLang="ko-KR" dirty="0"/>
              <a:t>roactive</a:t>
            </a:r>
            <a:r>
              <a:rPr lang="en-US" altLang="ko-KR" dirty="0">
                <a:ea typeface="맑은 고딕" panose="020B0503020000020004" pitchFamily="50" charset="-127"/>
              </a:rPr>
              <a:t> Recovery</a:t>
            </a:r>
          </a:p>
          <a:p>
            <a:pPr lvl="1"/>
            <a:r>
              <a:rPr lang="en-US" altLang="ko-KR" dirty="0">
                <a:ea typeface="맑은 고딕" panose="020B0503020000020004" pitchFamily="50" charset="-127"/>
              </a:rPr>
              <a:t>Beam failure detection and BFR can be enhanced to predictive BFD and proactive BFR. Predictive BFD and proactive BFR can also improve QoS by avoiding beam interruption.  </a:t>
            </a:r>
          </a:p>
        </p:txBody>
      </p:sp>
    </p:spTree>
    <p:extLst>
      <p:ext uri="{BB962C8B-B14F-4D97-AF65-F5344CB8AC3E}">
        <p14:creationId xmlns:p14="http://schemas.microsoft.com/office/powerpoint/2010/main" val="18352497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Justification</a:t>
            </a:r>
            <a:endParaRPr lang="ko-KR" altLang="en-US" dirty="0"/>
          </a:p>
        </p:txBody>
      </p:sp>
      <p:sp>
        <p:nvSpPr>
          <p:cNvPr id="3" name="내용 개체 틀 2"/>
          <p:cNvSpPr>
            <a:spLocks noGrp="1"/>
          </p:cNvSpPr>
          <p:nvPr>
            <p:ph idx="1"/>
          </p:nvPr>
        </p:nvSpPr>
        <p:spPr>
          <a:xfrm>
            <a:off x="491208" y="1333922"/>
            <a:ext cx="14257584" cy="6480720"/>
          </a:xfrm>
        </p:spPr>
        <p:txBody>
          <a:bodyPr>
            <a:normAutofit/>
          </a:bodyPr>
          <a:lstStyle/>
          <a:p>
            <a:r>
              <a:rPr lang="en-US" altLang="ko-KR" dirty="0"/>
              <a:t>ML-based model management for predictive mobility</a:t>
            </a:r>
          </a:p>
          <a:p>
            <a:pPr lvl="1"/>
            <a:r>
              <a:rPr lang="en-US" altLang="ko-KR" sz="2000" dirty="0"/>
              <a:t>R18 ML-based model management is specific to RAN1 use cases</a:t>
            </a:r>
          </a:p>
          <a:p>
            <a:pPr lvl="1"/>
            <a:r>
              <a:rPr lang="en-US" altLang="ko-KR" sz="2000" dirty="0"/>
              <a:t>In R19, ML-based model management for predictive mobility is required</a:t>
            </a:r>
            <a:endParaRPr lang="ko-KR" altLang="ko-KR" sz="1600" dirty="0">
              <a:effectLst/>
              <a:latin typeface="Arial" panose="020B0604020202020204" pitchFamily="34" charset="0"/>
              <a:ea typeface="Times New Roman" panose="02020603050405020304" pitchFamily="18" charset="0"/>
            </a:endParaRPr>
          </a:p>
          <a:p>
            <a:pPr lvl="2">
              <a:lnSpc>
                <a:spcPct val="107000"/>
              </a:lnSpc>
            </a:pPr>
            <a:r>
              <a:rPr lang="en-GB" altLang="ko-KR" dirty="0"/>
              <a:t>For model management in LCM perspective (Model selection/(de)activation/switching/etc) based on predictive L3 measurement results and/or predictive mobility results</a:t>
            </a:r>
          </a:p>
          <a:p>
            <a:pPr marL="1143000" lvl="2" indent="0">
              <a:lnSpc>
                <a:spcPct val="107000"/>
              </a:lnSpc>
              <a:buNone/>
            </a:pPr>
            <a:endParaRPr lang="en-GB" altLang="ko-KR" dirty="0"/>
          </a:p>
          <a:p>
            <a:pPr marL="1143000" lvl="2" indent="0">
              <a:lnSpc>
                <a:spcPct val="107000"/>
              </a:lnSpc>
              <a:buNone/>
            </a:pPr>
            <a:endParaRPr lang="ko-KR" altLang="ko-KR" dirty="0"/>
          </a:p>
          <a:p>
            <a:pPr lvl="1"/>
            <a:endParaRPr lang="en-US" altLang="ko-KR" sz="2000" dirty="0"/>
          </a:p>
          <a:p>
            <a:endParaRPr lang="en-US" altLang="ko-KR" dirty="0">
              <a:ea typeface="맑은 고딕" panose="020B0503020000020004" pitchFamily="50" charset="-127"/>
            </a:endParaRPr>
          </a:p>
          <a:p>
            <a:pPr marL="0" indent="0">
              <a:buNone/>
            </a:pPr>
            <a:endParaRPr lang="en-US" altLang="ko-KR" dirty="0">
              <a:ea typeface="맑은 고딕" panose="020B0503020000020004" pitchFamily="50" charset="-127"/>
            </a:endParaRPr>
          </a:p>
        </p:txBody>
      </p:sp>
      <p:sp>
        <p:nvSpPr>
          <p:cNvPr id="4" name="Rectangle 3">
            <a:extLst>
              <a:ext uri="{FF2B5EF4-FFF2-40B4-BE49-F238E27FC236}">
                <a16:creationId xmlns:a16="http://schemas.microsoft.com/office/drawing/2014/main" id="{66A575CA-863E-4DC0-E7A3-7C7C840A2476}"/>
              </a:ext>
            </a:extLst>
          </p:cNvPr>
          <p:cNvSpPr/>
          <p:nvPr/>
        </p:nvSpPr>
        <p:spPr>
          <a:xfrm>
            <a:off x="6597937" y="3929418"/>
            <a:ext cx="1310640" cy="343451"/>
          </a:xfrm>
          <a:prstGeom prst="rect">
            <a:avLst/>
          </a:prstGeom>
          <a:solidFill>
            <a:schemeClr val="bg1">
              <a:lumMod val="95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dirty="0">
                <a:solidFill>
                  <a:schemeClr val="tx1">
                    <a:lumMod val="85000"/>
                    <a:lumOff val="15000"/>
                  </a:schemeClr>
                </a:solidFill>
                <a:latin typeface="Arial" panose="020B0604020202020204" pitchFamily="34" charset="0"/>
                <a:cs typeface="Arial" panose="020B0604020202020204" pitchFamily="34" charset="0"/>
              </a:rPr>
              <a:t>Model Training</a:t>
            </a:r>
            <a:endParaRPr lang="ko-KR" altLang="en-US" sz="10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0699DB10-DF82-1179-1D78-4B3EA4F7D403}"/>
              </a:ext>
            </a:extLst>
          </p:cNvPr>
          <p:cNvSpPr/>
          <p:nvPr/>
        </p:nvSpPr>
        <p:spPr>
          <a:xfrm>
            <a:off x="6597936" y="4566333"/>
            <a:ext cx="1299653" cy="321899"/>
          </a:xfrm>
          <a:prstGeom prst="rect">
            <a:avLst/>
          </a:prstGeom>
          <a:solidFill>
            <a:schemeClr val="bg1">
              <a:lumMod val="95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dirty="0">
                <a:solidFill>
                  <a:srgbClr val="C00000"/>
                </a:solidFill>
                <a:latin typeface="Arial" panose="020B0604020202020204" pitchFamily="34" charset="0"/>
                <a:cs typeface="Arial" panose="020B0604020202020204" pitchFamily="34" charset="0"/>
              </a:rPr>
              <a:t>Model Management</a:t>
            </a:r>
            <a:endParaRPr lang="ko-KR" altLang="en-US" sz="1000" dirty="0">
              <a:solidFill>
                <a:srgbClr val="C00000"/>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9DC3BF9F-F69C-97A7-5205-D8656D5AD7F6}"/>
              </a:ext>
            </a:extLst>
          </p:cNvPr>
          <p:cNvSpPr/>
          <p:nvPr/>
        </p:nvSpPr>
        <p:spPr>
          <a:xfrm>
            <a:off x="6597936" y="5296460"/>
            <a:ext cx="1310640" cy="343451"/>
          </a:xfrm>
          <a:prstGeom prst="rect">
            <a:avLst/>
          </a:prstGeom>
          <a:solidFill>
            <a:schemeClr val="bg1">
              <a:lumMod val="95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dirty="0">
                <a:solidFill>
                  <a:schemeClr val="tx1">
                    <a:lumMod val="85000"/>
                    <a:lumOff val="15000"/>
                  </a:schemeClr>
                </a:solidFill>
                <a:latin typeface="Arial" panose="020B0604020202020204" pitchFamily="34" charset="0"/>
                <a:cs typeface="Arial" panose="020B0604020202020204" pitchFamily="34" charset="0"/>
              </a:rPr>
              <a:t>Model Inference</a:t>
            </a:r>
            <a:endParaRPr lang="ko-KR" altLang="en-US" sz="10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BAEAFCF-F955-6CED-38AB-FF45F6D1529E}"/>
              </a:ext>
            </a:extLst>
          </p:cNvPr>
          <p:cNvSpPr/>
          <p:nvPr/>
        </p:nvSpPr>
        <p:spPr>
          <a:xfrm>
            <a:off x="8973656" y="4561790"/>
            <a:ext cx="1310640" cy="321899"/>
          </a:xfrm>
          <a:prstGeom prst="rect">
            <a:avLst/>
          </a:prstGeom>
          <a:solidFill>
            <a:schemeClr val="bg1">
              <a:lumMod val="95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dirty="0">
                <a:solidFill>
                  <a:schemeClr val="tx1">
                    <a:lumMod val="85000"/>
                    <a:lumOff val="15000"/>
                  </a:schemeClr>
                </a:solidFill>
                <a:latin typeface="Arial" panose="020B0604020202020204" pitchFamily="34" charset="0"/>
                <a:cs typeface="Arial" panose="020B0604020202020204" pitchFamily="34" charset="0"/>
              </a:rPr>
              <a:t>Model Storage</a:t>
            </a:r>
            <a:endParaRPr lang="ko-KR" altLang="en-US" sz="1000" dirty="0">
              <a:solidFill>
                <a:schemeClr val="tx1">
                  <a:lumMod val="85000"/>
                  <a:lumOff val="15000"/>
                </a:schemeClr>
              </a:solidFill>
              <a:latin typeface="Arial" panose="020B0604020202020204" pitchFamily="34" charset="0"/>
              <a:cs typeface="Arial" panose="020B0604020202020204" pitchFamily="34" charset="0"/>
            </a:endParaRPr>
          </a:p>
        </p:txBody>
      </p:sp>
      <p:cxnSp>
        <p:nvCxnSpPr>
          <p:cNvPr id="8" name="Straight Arrow Connector 7">
            <a:extLst>
              <a:ext uri="{FF2B5EF4-FFF2-40B4-BE49-F238E27FC236}">
                <a16:creationId xmlns:a16="http://schemas.microsoft.com/office/drawing/2014/main" id="{A4A26FA6-9774-9A68-ABC6-5A82FCCC6D50}"/>
              </a:ext>
            </a:extLst>
          </p:cNvPr>
          <p:cNvCxnSpPr>
            <a:cxnSpLocks/>
            <a:endCxn id="4" idx="1"/>
          </p:cNvCxnSpPr>
          <p:nvPr/>
        </p:nvCxnSpPr>
        <p:spPr>
          <a:xfrm>
            <a:off x="4154058" y="4101144"/>
            <a:ext cx="2443879" cy="0"/>
          </a:xfrm>
          <a:prstGeom prst="straightConnector1">
            <a:avLst/>
          </a:prstGeom>
          <a:ln>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 name="Connector: Elbow 10">
            <a:extLst>
              <a:ext uri="{FF2B5EF4-FFF2-40B4-BE49-F238E27FC236}">
                <a16:creationId xmlns:a16="http://schemas.microsoft.com/office/drawing/2014/main" id="{6C7E991B-8604-1354-767F-D2900A1672B6}"/>
              </a:ext>
            </a:extLst>
          </p:cNvPr>
          <p:cNvCxnSpPr>
            <a:cxnSpLocks/>
            <a:stCxn id="4" idx="3"/>
            <a:endCxn id="7" idx="0"/>
          </p:cNvCxnSpPr>
          <p:nvPr/>
        </p:nvCxnSpPr>
        <p:spPr>
          <a:xfrm>
            <a:off x="7908577" y="4101144"/>
            <a:ext cx="1720399" cy="460646"/>
          </a:xfrm>
          <a:prstGeom prst="bentConnector2">
            <a:avLst/>
          </a:prstGeom>
          <a:ln>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3F99A031-4326-F94A-8D6C-2B93458175C7}"/>
              </a:ext>
            </a:extLst>
          </p:cNvPr>
          <p:cNvCxnSpPr>
            <a:cxnSpLocks/>
            <a:stCxn id="7" idx="2"/>
            <a:endCxn id="6" idx="3"/>
          </p:cNvCxnSpPr>
          <p:nvPr/>
        </p:nvCxnSpPr>
        <p:spPr>
          <a:xfrm rot="5400000">
            <a:off x="8476528" y="4315737"/>
            <a:ext cx="584497" cy="1720400"/>
          </a:xfrm>
          <a:prstGeom prst="bentConnector2">
            <a:avLst/>
          </a:prstGeom>
          <a:ln>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15BA5C3F-9428-8626-1F32-BB3D7964C522}"/>
              </a:ext>
            </a:extLst>
          </p:cNvPr>
          <p:cNvCxnSpPr>
            <a:cxnSpLocks/>
          </p:cNvCxnSpPr>
          <p:nvPr/>
        </p:nvCxnSpPr>
        <p:spPr>
          <a:xfrm flipV="1">
            <a:off x="6853558" y="4888232"/>
            <a:ext cx="0" cy="388623"/>
          </a:xfrm>
          <a:prstGeom prst="straightConnector1">
            <a:avLst/>
          </a:prstGeom>
          <a:ln>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4CEA468-857F-5B13-5896-D5DE75189129}"/>
              </a:ext>
            </a:extLst>
          </p:cNvPr>
          <p:cNvCxnSpPr>
            <a:cxnSpLocks/>
          </p:cNvCxnSpPr>
          <p:nvPr/>
        </p:nvCxnSpPr>
        <p:spPr>
          <a:xfrm>
            <a:off x="7585103" y="4888232"/>
            <a:ext cx="0" cy="388623"/>
          </a:xfrm>
          <a:prstGeom prst="straightConnector1">
            <a:avLst/>
          </a:prstGeom>
          <a:ln>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2FEA46D9-DFDD-ED7A-CC0A-0F0CED8FF370}"/>
              </a:ext>
            </a:extLst>
          </p:cNvPr>
          <p:cNvCxnSpPr>
            <a:cxnSpLocks/>
            <a:stCxn id="5" idx="0"/>
            <a:endCxn id="4" idx="2"/>
          </p:cNvCxnSpPr>
          <p:nvPr/>
        </p:nvCxnSpPr>
        <p:spPr>
          <a:xfrm flipV="1">
            <a:off x="7247763" y="4272869"/>
            <a:ext cx="5494" cy="293464"/>
          </a:xfrm>
          <a:prstGeom prst="straightConnector1">
            <a:avLst/>
          </a:prstGeom>
          <a:ln>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F1447C8-2960-6746-3F2C-E63FAC99E855}"/>
              </a:ext>
            </a:extLst>
          </p:cNvPr>
          <p:cNvSpPr/>
          <p:nvPr/>
        </p:nvSpPr>
        <p:spPr>
          <a:xfrm>
            <a:off x="5162652" y="4949961"/>
            <a:ext cx="1740851"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ko-KR" sz="1000" b="1" i="1" dirty="0">
                <a:solidFill>
                  <a:srgbClr val="C00000"/>
                </a:solidFill>
                <a:latin typeface="Arial" panose="020B0604020202020204" pitchFamily="34" charset="0"/>
                <a:cs typeface="Arial" panose="020B0604020202020204" pitchFamily="34" charset="0"/>
              </a:rPr>
              <a:t> Predictive </a:t>
            </a:r>
          </a:p>
          <a:p>
            <a:pPr algn="r"/>
            <a:r>
              <a:rPr lang="en-US" altLang="ko-KR" sz="1000" b="1" i="1" dirty="0">
                <a:solidFill>
                  <a:srgbClr val="C00000"/>
                </a:solidFill>
                <a:latin typeface="Arial" panose="020B0604020202020204" pitchFamily="34" charset="0"/>
                <a:cs typeface="Arial" panose="020B0604020202020204" pitchFamily="34" charset="0"/>
              </a:rPr>
              <a:t>Measurement Results</a:t>
            </a:r>
            <a:endParaRPr lang="ko-KR" altLang="en-US" sz="1000" b="1" i="1" dirty="0">
              <a:solidFill>
                <a:srgbClr val="C00000"/>
              </a:solidFill>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20ACF9F1-FD2B-2EF0-858A-46B4A11FAE2B}"/>
              </a:ext>
            </a:extLst>
          </p:cNvPr>
          <p:cNvSpPr/>
          <p:nvPr/>
        </p:nvSpPr>
        <p:spPr>
          <a:xfrm>
            <a:off x="7893535" y="3859984"/>
            <a:ext cx="1735441"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000" i="1" dirty="0">
                <a:solidFill>
                  <a:schemeClr val="tx1">
                    <a:lumMod val="50000"/>
                    <a:lumOff val="50000"/>
                  </a:schemeClr>
                </a:solidFill>
                <a:latin typeface="Arial" panose="020B0604020202020204" pitchFamily="34" charset="0"/>
                <a:cs typeface="Arial" panose="020B0604020202020204" pitchFamily="34" charset="0"/>
              </a:rPr>
              <a:t>Trained/Updated Model</a:t>
            </a:r>
            <a:endParaRPr lang="ko-KR" altLang="en-US" sz="1000" i="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EE160949-8E93-9EF5-278E-64908FBBB208}"/>
              </a:ext>
            </a:extLst>
          </p:cNvPr>
          <p:cNvSpPr/>
          <p:nvPr/>
        </p:nvSpPr>
        <p:spPr>
          <a:xfrm>
            <a:off x="4212994" y="4492367"/>
            <a:ext cx="1310641"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000" i="1" dirty="0">
                <a:solidFill>
                  <a:srgbClr val="C00000"/>
                </a:solidFill>
                <a:latin typeface="Arial" panose="020B0604020202020204" pitchFamily="34" charset="0"/>
                <a:cs typeface="Arial" panose="020B0604020202020204" pitchFamily="34" charset="0"/>
              </a:rPr>
              <a:t>Monitoring Data</a:t>
            </a:r>
          </a:p>
        </p:txBody>
      </p:sp>
      <p:sp>
        <p:nvSpPr>
          <p:cNvPr id="19" name="Rectangle 18">
            <a:extLst>
              <a:ext uri="{FF2B5EF4-FFF2-40B4-BE49-F238E27FC236}">
                <a16:creationId xmlns:a16="http://schemas.microsoft.com/office/drawing/2014/main" id="{FFC586C6-6835-7A20-F0D5-9B65FA1E5B1D}"/>
              </a:ext>
            </a:extLst>
          </p:cNvPr>
          <p:cNvSpPr/>
          <p:nvPr/>
        </p:nvSpPr>
        <p:spPr>
          <a:xfrm>
            <a:off x="7601866" y="4943206"/>
            <a:ext cx="1663432"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000" b="1" i="1" dirty="0">
                <a:solidFill>
                  <a:srgbClr val="C00000"/>
                </a:solidFill>
                <a:latin typeface="Arial" panose="020B0604020202020204" pitchFamily="34" charset="0"/>
                <a:cs typeface="Arial" panose="020B0604020202020204" pitchFamily="34" charset="0"/>
              </a:rPr>
              <a:t>Model (de)activate, switching, etc.</a:t>
            </a:r>
            <a:endParaRPr lang="ko-KR" altLang="en-US" sz="1000" b="1" i="1" dirty="0">
              <a:solidFill>
                <a:srgbClr val="C00000"/>
              </a:solidFill>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1A355368-B5FB-4B15-CCF8-3F48E56F4B37}"/>
              </a:ext>
            </a:extLst>
          </p:cNvPr>
          <p:cNvSpPr/>
          <p:nvPr/>
        </p:nvSpPr>
        <p:spPr>
          <a:xfrm>
            <a:off x="4209591" y="3874585"/>
            <a:ext cx="1310641"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000" i="1" dirty="0">
                <a:solidFill>
                  <a:schemeClr val="tx1">
                    <a:lumMod val="50000"/>
                    <a:lumOff val="50000"/>
                  </a:schemeClr>
                </a:solidFill>
                <a:latin typeface="Arial" panose="020B0604020202020204" pitchFamily="34" charset="0"/>
                <a:cs typeface="Arial" panose="020B0604020202020204" pitchFamily="34" charset="0"/>
              </a:rPr>
              <a:t>Training Data.</a:t>
            </a:r>
            <a:endParaRPr lang="ko-KR" altLang="en-US" sz="1000" i="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EE204805-AFBF-932F-5713-6A6334FA4D02}"/>
              </a:ext>
            </a:extLst>
          </p:cNvPr>
          <p:cNvSpPr/>
          <p:nvPr/>
        </p:nvSpPr>
        <p:spPr>
          <a:xfrm>
            <a:off x="7965543" y="5390024"/>
            <a:ext cx="1663433"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000" i="1" dirty="0">
                <a:solidFill>
                  <a:schemeClr val="tx1">
                    <a:lumMod val="50000"/>
                    <a:lumOff val="50000"/>
                  </a:schemeClr>
                </a:solidFill>
                <a:latin typeface="Arial" panose="020B0604020202020204" pitchFamily="34" charset="0"/>
                <a:cs typeface="Arial" panose="020B0604020202020204" pitchFamily="34" charset="0"/>
              </a:rPr>
              <a:t>Model Transfer/Delivery</a:t>
            </a:r>
            <a:endParaRPr lang="ko-KR" altLang="en-US" sz="1000" i="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22" name="Rectangle 21">
            <a:extLst>
              <a:ext uri="{FF2B5EF4-FFF2-40B4-BE49-F238E27FC236}">
                <a16:creationId xmlns:a16="http://schemas.microsoft.com/office/drawing/2014/main" id="{8EC9AE92-3CF2-9F5B-781E-5D7E964A9751}"/>
              </a:ext>
            </a:extLst>
          </p:cNvPr>
          <p:cNvSpPr/>
          <p:nvPr/>
        </p:nvSpPr>
        <p:spPr>
          <a:xfrm>
            <a:off x="3299520" y="3926372"/>
            <a:ext cx="854538" cy="1710494"/>
          </a:xfrm>
          <a:prstGeom prst="rect">
            <a:avLst/>
          </a:prstGeom>
          <a:solidFill>
            <a:schemeClr val="bg1">
              <a:lumMod val="95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dirty="0">
                <a:solidFill>
                  <a:schemeClr val="tx1">
                    <a:lumMod val="85000"/>
                    <a:lumOff val="15000"/>
                  </a:schemeClr>
                </a:solidFill>
                <a:latin typeface="Arial" panose="020B0604020202020204" pitchFamily="34" charset="0"/>
                <a:cs typeface="Arial" panose="020B0604020202020204" pitchFamily="34" charset="0"/>
              </a:rPr>
              <a:t>Data</a:t>
            </a:r>
            <a:r>
              <a:rPr lang="ko-KR" altLang="en-US" sz="1000" dirty="0">
                <a:solidFill>
                  <a:schemeClr val="tx1">
                    <a:lumMod val="85000"/>
                    <a:lumOff val="15000"/>
                  </a:schemeClr>
                </a:solidFill>
                <a:latin typeface="Arial" panose="020B0604020202020204" pitchFamily="34" charset="0"/>
                <a:cs typeface="Arial" panose="020B0604020202020204" pitchFamily="34" charset="0"/>
              </a:rPr>
              <a:t> </a:t>
            </a:r>
            <a:r>
              <a:rPr lang="en-US" altLang="ko-KR" sz="1000" dirty="0">
                <a:solidFill>
                  <a:schemeClr val="tx1">
                    <a:lumMod val="85000"/>
                    <a:lumOff val="15000"/>
                  </a:schemeClr>
                </a:solidFill>
                <a:latin typeface="Arial" panose="020B0604020202020204" pitchFamily="34" charset="0"/>
                <a:cs typeface="Arial" panose="020B0604020202020204" pitchFamily="34" charset="0"/>
              </a:rPr>
              <a:t>Collection</a:t>
            </a:r>
            <a:endParaRPr lang="ko-KR" altLang="en-US" sz="10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600F3D15-E1F1-080D-0430-225DE386D486}"/>
              </a:ext>
            </a:extLst>
          </p:cNvPr>
          <p:cNvSpPr/>
          <p:nvPr/>
        </p:nvSpPr>
        <p:spPr>
          <a:xfrm>
            <a:off x="7187952" y="5826424"/>
            <a:ext cx="2586260"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000" b="1" i="1" dirty="0">
                <a:solidFill>
                  <a:srgbClr val="0070C0"/>
                </a:solidFill>
                <a:latin typeface="Arial" panose="020B0604020202020204" pitchFamily="34" charset="0"/>
                <a:cs typeface="Arial" panose="020B0604020202020204" pitchFamily="34" charset="0"/>
              </a:rPr>
              <a:t> Predictive Measurement Results</a:t>
            </a:r>
            <a:endParaRPr lang="ko-KR" altLang="en-US" sz="1000" b="1" i="1" dirty="0">
              <a:solidFill>
                <a:srgbClr val="0070C0"/>
              </a:solidFill>
              <a:latin typeface="Arial" panose="020B0604020202020204" pitchFamily="34" charset="0"/>
              <a:cs typeface="Arial" panose="020B0604020202020204" pitchFamily="34" charset="0"/>
            </a:endParaRPr>
          </a:p>
        </p:txBody>
      </p:sp>
      <p:cxnSp>
        <p:nvCxnSpPr>
          <p:cNvPr id="24" name="Connector: Elbow 23">
            <a:extLst>
              <a:ext uri="{FF2B5EF4-FFF2-40B4-BE49-F238E27FC236}">
                <a16:creationId xmlns:a16="http://schemas.microsoft.com/office/drawing/2014/main" id="{554AD96F-CEDB-8B1E-D116-85E088F4905C}"/>
              </a:ext>
            </a:extLst>
          </p:cNvPr>
          <p:cNvCxnSpPr>
            <a:cxnSpLocks/>
            <a:stCxn id="27" idx="0"/>
            <a:endCxn id="22" idx="0"/>
          </p:cNvCxnSpPr>
          <p:nvPr/>
        </p:nvCxnSpPr>
        <p:spPr>
          <a:xfrm rot="16200000" flipH="1" flipV="1">
            <a:off x="7380639" y="272520"/>
            <a:ext cx="1" cy="7307702"/>
          </a:xfrm>
          <a:prstGeom prst="bentConnector3">
            <a:avLst>
              <a:gd name="adj1" fmla="val -22860000000"/>
            </a:avLst>
          </a:prstGeom>
          <a:ln w="3175">
            <a:solidFill>
              <a:srgbClr val="0070C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9B486B60-2260-6A3C-2B70-F8232D46DDCC}"/>
              </a:ext>
            </a:extLst>
          </p:cNvPr>
          <p:cNvSpPr/>
          <p:nvPr/>
        </p:nvSpPr>
        <p:spPr>
          <a:xfrm>
            <a:off x="9628976" y="3425391"/>
            <a:ext cx="1552384"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000" b="1" i="1" dirty="0">
                <a:solidFill>
                  <a:srgbClr val="0070C0"/>
                </a:solidFill>
                <a:latin typeface="Arial" panose="020B0604020202020204" pitchFamily="34" charset="0"/>
                <a:cs typeface="Arial" panose="020B0604020202020204" pitchFamily="34" charset="0"/>
              </a:rPr>
              <a:t>HO Success/Failure</a:t>
            </a:r>
            <a:endParaRPr lang="ko-KR" altLang="en-US" sz="1000" b="1" i="1" dirty="0">
              <a:solidFill>
                <a:srgbClr val="0070C0"/>
              </a:solidFill>
              <a:latin typeface="Arial" panose="020B0604020202020204" pitchFamily="34" charset="0"/>
              <a:cs typeface="Arial" panose="020B0604020202020204" pitchFamily="34" charset="0"/>
            </a:endParaRPr>
          </a:p>
        </p:txBody>
      </p:sp>
      <p:cxnSp>
        <p:nvCxnSpPr>
          <p:cNvPr id="26" name="Connector: Elbow 25">
            <a:extLst>
              <a:ext uri="{FF2B5EF4-FFF2-40B4-BE49-F238E27FC236}">
                <a16:creationId xmlns:a16="http://schemas.microsoft.com/office/drawing/2014/main" id="{28FE3E17-0982-0EF3-A4B9-5AA03758282F}"/>
              </a:ext>
            </a:extLst>
          </p:cNvPr>
          <p:cNvCxnSpPr>
            <a:cxnSpLocks/>
            <a:stCxn id="6" idx="2"/>
            <a:endCxn id="27" idx="2"/>
          </p:cNvCxnSpPr>
          <p:nvPr/>
        </p:nvCxnSpPr>
        <p:spPr>
          <a:xfrm rot="5400000" flipH="1" flipV="1">
            <a:off x="9143872" y="3749293"/>
            <a:ext cx="1" cy="3781235"/>
          </a:xfrm>
          <a:prstGeom prst="bentConnector3">
            <a:avLst>
              <a:gd name="adj1" fmla="val -22860000000"/>
            </a:avLst>
          </a:prstGeom>
          <a:ln w="3175">
            <a:solidFill>
              <a:srgbClr val="0070C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3AEEBA46-4D7B-3311-6C1B-269B8D6BAA24}"/>
              </a:ext>
            </a:extLst>
          </p:cNvPr>
          <p:cNvSpPr/>
          <p:nvPr/>
        </p:nvSpPr>
        <p:spPr>
          <a:xfrm>
            <a:off x="10632558" y="3926371"/>
            <a:ext cx="803866" cy="1713539"/>
          </a:xfrm>
          <a:prstGeom prst="rect">
            <a:avLst/>
          </a:prstGeom>
          <a:solidFill>
            <a:schemeClr val="bg1">
              <a:lumMod val="95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b="1" dirty="0">
                <a:solidFill>
                  <a:srgbClr val="0070C0"/>
                </a:solidFill>
                <a:latin typeface="Arial" panose="020B0604020202020204" pitchFamily="34" charset="0"/>
                <a:cs typeface="Arial" panose="020B0604020202020204" pitchFamily="34" charset="0"/>
              </a:rPr>
              <a:t>Predictive</a:t>
            </a:r>
            <a:r>
              <a:rPr lang="ko-KR" altLang="en-US" sz="1000" b="1" dirty="0">
                <a:solidFill>
                  <a:srgbClr val="0070C0"/>
                </a:solidFill>
                <a:latin typeface="Arial" panose="020B0604020202020204" pitchFamily="34" charset="0"/>
                <a:cs typeface="Arial" panose="020B0604020202020204" pitchFamily="34" charset="0"/>
              </a:rPr>
              <a:t> </a:t>
            </a:r>
            <a:r>
              <a:rPr lang="en-US" altLang="ko-KR" sz="1000" b="1" dirty="0">
                <a:solidFill>
                  <a:srgbClr val="0070C0"/>
                </a:solidFill>
                <a:latin typeface="Arial" panose="020B0604020202020204" pitchFamily="34" charset="0"/>
                <a:cs typeface="Arial" panose="020B0604020202020204" pitchFamily="34" charset="0"/>
              </a:rPr>
              <a:t>Mobility</a:t>
            </a:r>
          </a:p>
          <a:p>
            <a:pPr algn="ctr"/>
            <a:endParaRPr lang="en-US" altLang="ko-KR" sz="1000" b="1" dirty="0">
              <a:solidFill>
                <a:srgbClr val="0070C0"/>
              </a:solidFill>
              <a:latin typeface="Arial" panose="020B0604020202020204" pitchFamily="34" charset="0"/>
              <a:cs typeface="Arial" panose="020B0604020202020204" pitchFamily="34" charset="0"/>
            </a:endParaRPr>
          </a:p>
        </p:txBody>
      </p:sp>
      <p:sp>
        <p:nvSpPr>
          <p:cNvPr id="28" name="Rectangle 27">
            <a:extLst>
              <a:ext uri="{FF2B5EF4-FFF2-40B4-BE49-F238E27FC236}">
                <a16:creationId xmlns:a16="http://schemas.microsoft.com/office/drawing/2014/main" id="{43DF0D2B-6E86-AFAB-1DDD-529627AB9971}"/>
              </a:ext>
            </a:extLst>
          </p:cNvPr>
          <p:cNvSpPr/>
          <p:nvPr/>
        </p:nvSpPr>
        <p:spPr>
          <a:xfrm>
            <a:off x="4221127" y="5233357"/>
            <a:ext cx="1310641"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000" i="1" dirty="0">
                <a:solidFill>
                  <a:schemeClr val="tx1">
                    <a:lumMod val="50000"/>
                    <a:lumOff val="50000"/>
                  </a:schemeClr>
                </a:solidFill>
                <a:latin typeface="Arial" panose="020B0604020202020204" pitchFamily="34" charset="0"/>
                <a:cs typeface="Arial" panose="020B0604020202020204" pitchFamily="34" charset="0"/>
              </a:rPr>
              <a:t>Inference Data.</a:t>
            </a:r>
            <a:endParaRPr lang="ko-KR" altLang="en-US" sz="1000" i="1"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37" name="Straight Arrow Connector 36">
            <a:extLst>
              <a:ext uri="{FF2B5EF4-FFF2-40B4-BE49-F238E27FC236}">
                <a16:creationId xmlns:a16="http://schemas.microsoft.com/office/drawing/2014/main" id="{C0B46F10-49B4-4759-31C7-AA302B3A3900}"/>
              </a:ext>
            </a:extLst>
          </p:cNvPr>
          <p:cNvCxnSpPr>
            <a:cxnSpLocks/>
          </p:cNvCxnSpPr>
          <p:nvPr/>
        </p:nvCxnSpPr>
        <p:spPr>
          <a:xfrm>
            <a:off x="4154057" y="4722739"/>
            <a:ext cx="2443879" cy="0"/>
          </a:xfrm>
          <a:prstGeom prst="straightConnector1">
            <a:avLst/>
          </a:prstGeom>
          <a:ln>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5F71BCF5-43B9-FC32-D534-D91932CCFB51}"/>
              </a:ext>
            </a:extLst>
          </p:cNvPr>
          <p:cNvCxnSpPr>
            <a:cxnSpLocks/>
          </p:cNvCxnSpPr>
          <p:nvPr/>
        </p:nvCxnSpPr>
        <p:spPr>
          <a:xfrm>
            <a:off x="4154056" y="5468185"/>
            <a:ext cx="2443879" cy="0"/>
          </a:xfrm>
          <a:prstGeom prst="straightConnector1">
            <a:avLst/>
          </a:prstGeom>
          <a:ln>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3" name="직사각형 21">
            <a:extLst>
              <a:ext uri="{FF2B5EF4-FFF2-40B4-BE49-F238E27FC236}">
                <a16:creationId xmlns:a16="http://schemas.microsoft.com/office/drawing/2014/main" id="{895F15B4-B687-2A95-AF09-C916FEE9F230}"/>
              </a:ext>
            </a:extLst>
          </p:cNvPr>
          <p:cNvSpPr/>
          <p:nvPr/>
        </p:nvSpPr>
        <p:spPr>
          <a:xfrm>
            <a:off x="5911825" y="6272277"/>
            <a:ext cx="5524599"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General Framework for predictive mobility </a:t>
            </a:r>
            <a:endParaRPr lang="ko-KR" altLang="en-US" sz="1000" dirty="0"/>
          </a:p>
        </p:txBody>
      </p:sp>
    </p:spTree>
    <p:extLst>
      <p:ext uri="{BB962C8B-B14F-4D97-AF65-F5344CB8AC3E}">
        <p14:creationId xmlns:p14="http://schemas.microsoft.com/office/powerpoint/2010/main" val="960570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Proposed R19 Work Plan</a:t>
            </a:r>
            <a:endParaRPr lang="ko-KR" altLang="en-US" dirty="0"/>
          </a:p>
        </p:txBody>
      </p:sp>
      <p:sp>
        <p:nvSpPr>
          <p:cNvPr id="3" name="내용 개체 틀 2"/>
          <p:cNvSpPr>
            <a:spLocks noGrp="1"/>
          </p:cNvSpPr>
          <p:nvPr>
            <p:ph idx="1"/>
          </p:nvPr>
        </p:nvSpPr>
        <p:spPr>
          <a:xfrm>
            <a:off x="491208" y="1333922"/>
            <a:ext cx="14257584" cy="6480720"/>
          </a:xfrm>
        </p:spPr>
        <p:txBody>
          <a:bodyPr/>
          <a:lstStyle/>
          <a:p>
            <a:pPr algn="just"/>
            <a:r>
              <a:rPr lang="en-US" altLang="ko-KR" dirty="0"/>
              <a:t>Possible Work Plan for Predictive Mobility </a:t>
            </a:r>
          </a:p>
          <a:p>
            <a:pPr lvl="1" algn="just"/>
            <a:r>
              <a:rPr lang="en-US" altLang="ko-KR" dirty="0"/>
              <a:t>Alt1: SI only in Rel-19</a:t>
            </a:r>
          </a:p>
          <a:p>
            <a:pPr lvl="1" algn="just"/>
            <a:r>
              <a:rPr lang="en-US" altLang="ko-KR" dirty="0">
                <a:solidFill>
                  <a:srgbClr val="C00000"/>
                </a:solidFill>
              </a:rPr>
              <a:t>Alt2: Work Item with study phase </a:t>
            </a:r>
          </a:p>
          <a:p>
            <a:pPr marL="1143000" lvl="2" indent="0" algn="just">
              <a:buNone/>
            </a:pPr>
            <a:endParaRPr lang="en-US" altLang="ko-KR" i="1" dirty="0" smtClean="0">
              <a:solidFill>
                <a:schemeClr val="accent6">
                  <a:lumMod val="75000"/>
                </a:schemeClr>
              </a:solidFill>
            </a:endParaRPr>
          </a:p>
          <a:p>
            <a:pPr marL="1143000" lvl="2" indent="0" algn="just">
              <a:buNone/>
            </a:pPr>
            <a:r>
              <a:rPr lang="en-US" altLang="ko-KR" i="1" dirty="0" smtClean="0">
                <a:solidFill>
                  <a:schemeClr val="accent6">
                    <a:lumMod val="75000"/>
                  </a:schemeClr>
                </a:solidFill>
              </a:rPr>
              <a:t>Whether to have</a:t>
            </a:r>
            <a:r>
              <a:rPr lang="ko-KR" altLang="en-US" i="1" dirty="0" smtClean="0">
                <a:solidFill>
                  <a:schemeClr val="accent6">
                    <a:lumMod val="75000"/>
                  </a:schemeClr>
                </a:solidFill>
              </a:rPr>
              <a:t> </a:t>
            </a:r>
            <a:r>
              <a:rPr lang="en-US" altLang="ko-KR" i="1" dirty="0" smtClean="0">
                <a:solidFill>
                  <a:schemeClr val="accent6">
                    <a:lumMod val="75000"/>
                  </a:schemeClr>
                </a:solidFill>
              </a:rPr>
              <a:t>work item in Rel-19 is highly dependent of the progress of Rel-18 AIML study item</a:t>
            </a:r>
            <a:endParaRPr lang="en-US" altLang="ko-KR" i="1" dirty="0">
              <a:solidFill>
                <a:schemeClr val="accent6">
                  <a:lumMod val="75000"/>
                </a:schemeClr>
              </a:solidFill>
            </a:endParaRPr>
          </a:p>
          <a:p>
            <a:pPr algn="just"/>
            <a:endParaRPr lang="en-US" altLang="ko-KR" dirty="0" smtClean="0"/>
          </a:p>
          <a:p>
            <a:pPr algn="just"/>
            <a:r>
              <a:rPr lang="en-US" altLang="ko-KR" dirty="0" smtClean="0"/>
              <a:t>Proposed </a:t>
            </a:r>
            <a:r>
              <a:rPr lang="en-US" altLang="ko-KR" dirty="0"/>
              <a:t>R19 Work Plan for Predictive Mobility </a:t>
            </a:r>
          </a:p>
          <a:p>
            <a:pPr lvl="1" algn="just"/>
            <a:r>
              <a:rPr lang="en-US" altLang="ko-KR" b="0" dirty="0">
                <a:solidFill>
                  <a:srgbClr val="374151"/>
                </a:solidFill>
              </a:rPr>
              <a:t>Study phase is necessary to identify requirements and functionalities to enable predictive  measurements and predictive mobility. </a:t>
            </a:r>
          </a:p>
          <a:p>
            <a:pPr lvl="1" algn="just"/>
            <a:r>
              <a:rPr lang="en-US" altLang="ko-KR" b="0" dirty="0">
                <a:solidFill>
                  <a:srgbClr val="374151"/>
                </a:solidFill>
              </a:rPr>
              <a:t>3GPP can aim at specifying predictive measurement and mobility procedure in Rel-19</a:t>
            </a:r>
            <a:r>
              <a:rPr lang="en-US" altLang="ko-KR" dirty="0">
                <a:solidFill>
                  <a:srgbClr val="374151"/>
                </a:solidFill>
              </a:rPr>
              <a:t> on top of Rel-18 study item and Rel-19 study phase, but whether WI is possible is highly dependent of Rel-18 AIML SI progress:</a:t>
            </a:r>
          </a:p>
          <a:p>
            <a:pPr lvl="2" algn="just"/>
            <a:r>
              <a:rPr lang="en-US" altLang="ko-KR" dirty="0">
                <a:solidFill>
                  <a:srgbClr val="374151"/>
                </a:solidFill>
              </a:rPr>
              <a:t>R18 CSI/beam  prediction </a:t>
            </a:r>
          </a:p>
          <a:p>
            <a:pPr lvl="2" algn="just"/>
            <a:r>
              <a:rPr lang="en-US" altLang="ko-KR" dirty="0">
                <a:solidFill>
                  <a:srgbClr val="374151"/>
                </a:solidFill>
              </a:rPr>
              <a:t>R18 ML lifecycle management </a:t>
            </a:r>
            <a:r>
              <a:rPr lang="en-US" altLang="ko-KR" b="0" dirty="0">
                <a:solidFill>
                  <a:srgbClr val="374151"/>
                </a:solidFill>
              </a:rPr>
              <a:t> (LCM) </a:t>
            </a:r>
          </a:p>
          <a:p>
            <a:pPr lvl="2" algn="just"/>
            <a:r>
              <a:rPr lang="en-US" altLang="ko-KR" dirty="0">
                <a:solidFill>
                  <a:srgbClr val="374151"/>
                </a:solidFill>
              </a:rPr>
              <a:t>R18 UE capabilities </a:t>
            </a:r>
            <a:endParaRPr lang="en-US" altLang="ko-KR" b="0" dirty="0">
              <a:solidFill>
                <a:srgbClr val="374151"/>
              </a:solidFill>
            </a:endParaRPr>
          </a:p>
          <a:p>
            <a:endParaRPr lang="ko-KR" altLang="en-US" dirty="0"/>
          </a:p>
        </p:txBody>
      </p:sp>
    </p:spTree>
    <p:extLst>
      <p:ext uri="{BB962C8B-B14F-4D97-AF65-F5344CB8AC3E}">
        <p14:creationId xmlns:p14="http://schemas.microsoft.com/office/powerpoint/2010/main" val="2550981002"/>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B5C5E36-BF63-4A2F-B977-501AF3EACC86}">
  <ds:schemaRefs>
    <ds:schemaRef ds:uri="http://schemas.microsoft.com/sharepoint/v3/contenttype/forms"/>
  </ds:schemaRefs>
</ds:datastoreItem>
</file>

<file path=customXml/itemProps2.xml><?xml version="1.0" encoding="utf-8"?>
<ds:datastoreItem xmlns:ds="http://schemas.openxmlformats.org/officeDocument/2006/customXml" ds:itemID="{DBF126B1-5379-444F-8DBB-0A41228BE666}">
  <ds:schemaRefs>
    <ds:schemaRef ds:uri="http://schemas.microsoft.com/office/infopath/2007/PartnerControls"/>
    <ds:schemaRef ds:uri="http://schemas.microsoft.com/office/2006/documentManagement/types"/>
    <ds:schemaRef ds:uri="http://purl.org/dc/terms/"/>
    <ds:schemaRef ds:uri="http://schemas.microsoft.com/sharepoint/v3"/>
    <ds:schemaRef ds:uri="http://schemas.microsoft.com/office/2006/metadata/properties"/>
    <ds:schemaRef ds:uri="http://www.w3.org/XML/1998/namespace"/>
    <ds:schemaRef ds:uri="http://purl.org/dc/dcmitype/"/>
    <ds:schemaRef ds:uri="http://schemas.openxmlformats.org/package/2006/metadata/core-properties"/>
    <ds:schemaRef ds:uri="http://purl.org/dc/elements/1.1/"/>
  </ds:schemaRefs>
</ds:datastoreItem>
</file>

<file path=customXml/itemProps3.xml><?xml version="1.0" encoding="utf-8"?>
<ds:datastoreItem xmlns:ds="http://schemas.openxmlformats.org/officeDocument/2006/customXml" ds:itemID="{A387A800-FD13-4A08-9E6D-57390EB24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74731</TotalTime>
  <Words>1477</Words>
  <Application>Microsoft Office PowerPoint</Application>
  <PresentationFormat>사용자 지정</PresentationFormat>
  <Paragraphs>237</Paragraphs>
  <Slides>11</Slides>
  <Notes>1</Notes>
  <HiddenSlides>0</HiddenSlides>
  <MMClips>0</MMClips>
  <ScaleCrop>false</ScaleCrop>
  <HeadingPairs>
    <vt:vector size="6" baseType="variant">
      <vt:variant>
        <vt:lpstr>사용한 글꼴</vt:lpstr>
      </vt:variant>
      <vt:variant>
        <vt:i4>8</vt:i4>
      </vt:variant>
      <vt:variant>
        <vt:lpstr>테마</vt:lpstr>
      </vt:variant>
      <vt:variant>
        <vt:i4>1</vt:i4>
      </vt:variant>
      <vt:variant>
        <vt:lpstr>슬라이드 제목</vt:lpstr>
      </vt:variant>
      <vt:variant>
        <vt:i4>11</vt:i4>
      </vt:variant>
    </vt:vector>
  </HeadingPairs>
  <TitlesOfParts>
    <vt:vector size="20" baseType="lpstr">
      <vt:lpstr>LG스마트체 Bold</vt:lpstr>
      <vt:lpstr>LG스마트체 Regular</vt:lpstr>
      <vt:lpstr>굴림</vt:lpstr>
      <vt:lpstr>맑은 고딕</vt:lpstr>
      <vt:lpstr>Arial</vt:lpstr>
      <vt:lpstr>Cambria Math</vt:lpstr>
      <vt:lpstr>Times New Roman</vt:lpstr>
      <vt:lpstr>Wingdings</vt:lpstr>
      <vt:lpstr>Office 테마</vt:lpstr>
      <vt:lpstr>Proposal on ML-Aided Predictive Mobility in Rel-19</vt:lpstr>
      <vt:lpstr>Justification</vt:lpstr>
      <vt:lpstr>Justification</vt:lpstr>
      <vt:lpstr>Justification</vt:lpstr>
      <vt:lpstr>Justification</vt:lpstr>
      <vt:lpstr>Justification</vt:lpstr>
      <vt:lpstr>Justification</vt:lpstr>
      <vt:lpstr>Justification</vt:lpstr>
      <vt:lpstr>Proposed R19 Work Plan</vt:lpstr>
      <vt:lpstr>Objectives for R19</vt:lpstr>
      <vt:lpstr>Objectives for R19</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정성훈/책임연구원/ICT기술센터 C&amp;M표준(연)5G무선프로토콜표준Task(sunghoon.jung@lge.com)</cp:lastModifiedBy>
  <cp:revision>3241</cp:revision>
  <dcterms:created xsi:type="dcterms:W3CDTF">2016-10-11T04:12:52Z</dcterms:created>
  <dcterms:modified xsi:type="dcterms:W3CDTF">2023-05-30T06:15:12Z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ies>
</file>