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2"/>
  </p:notesMasterIdLst>
  <p:sldIdLst>
    <p:sldId id="276" r:id="rId5"/>
    <p:sldId id="808" r:id="rId6"/>
    <p:sldId id="802" r:id="rId7"/>
    <p:sldId id="809" r:id="rId8"/>
    <p:sldId id="806" r:id="rId9"/>
    <p:sldId id="807" r:id="rId10"/>
    <p:sldId id="796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8"/>
            <p14:sldId id="802"/>
            <p14:sldId id="809"/>
            <p14:sldId id="806"/>
            <p14:sldId id="807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9CBB5"/>
    <a:srgbClr val="FF6699"/>
    <a:srgbClr val="E46C0A"/>
    <a:srgbClr val="FFFFFF"/>
    <a:srgbClr val="0067A6"/>
    <a:srgbClr val="A50034"/>
    <a:srgbClr val="6B6B6B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7461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14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625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25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4010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Taipei,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June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15 - June 16, 2023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RWS-230198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ambient IoT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Generic requirements of ambient IoT devices</a:t>
            </a:r>
          </a:p>
          <a:p>
            <a:pPr lvl="1"/>
            <a:r>
              <a:rPr lang="en-US" altLang="ko-KR" dirty="0" smtClean="0"/>
              <a:t>Ultra-low </a:t>
            </a:r>
            <a:r>
              <a:rPr lang="en-US" altLang="ko-KR" dirty="0"/>
              <a:t>complexity, ultra-low power, </a:t>
            </a:r>
            <a:r>
              <a:rPr lang="en-US" altLang="ko-KR" dirty="0" smtClean="0"/>
              <a:t>and compact </a:t>
            </a:r>
            <a:r>
              <a:rPr lang="en-US" altLang="ko-KR" dirty="0"/>
              <a:t>form factor</a:t>
            </a:r>
            <a:endParaRPr lang="en-US" altLang="ko-KR" dirty="0" smtClean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 smtClean="0"/>
              <a:t>Device </a:t>
            </a:r>
            <a:r>
              <a:rPr lang="en-US" altLang="ko-KR" sz="2400" b="1" dirty="0"/>
              <a:t>types/categories/set of devices</a:t>
            </a:r>
          </a:p>
          <a:p>
            <a:pPr lvl="1"/>
            <a:r>
              <a:rPr lang="en-US" altLang="ko-KR" dirty="0"/>
              <a:t>Device A: No energy storage, </a:t>
            </a:r>
            <a:r>
              <a:rPr lang="en-US" altLang="ko-KR" dirty="0" smtClean="0"/>
              <a:t>backscattering transmission</a:t>
            </a:r>
            <a:endParaRPr lang="en-US" altLang="ko-KR" dirty="0"/>
          </a:p>
          <a:p>
            <a:pPr lvl="1"/>
            <a:r>
              <a:rPr lang="en-US" altLang="ko-KR" dirty="0"/>
              <a:t>Device B: Has </a:t>
            </a:r>
            <a:r>
              <a:rPr lang="en-US" altLang="ko-KR" i="1" dirty="0" smtClean="0"/>
              <a:t>limited</a:t>
            </a:r>
            <a:r>
              <a:rPr lang="en-US" altLang="ko-KR" dirty="0" smtClean="0"/>
              <a:t> energy storage (e.g., capacitor), backscattering transmission</a:t>
            </a:r>
            <a:endParaRPr lang="en-US" altLang="ko-KR" dirty="0"/>
          </a:p>
          <a:p>
            <a:pPr lvl="1"/>
            <a:r>
              <a:rPr lang="en-US" altLang="ko-KR" dirty="0"/>
              <a:t>Device C: Has energy storage, </a:t>
            </a:r>
            <a:r>
              <a:rPr lang="en-US" altLang="ko-KR" dirty="0" smtClean="0"/>
              <a:t>independent </a:t>
            </a:r>
            <a:r>
              <a:rPr lang="en-US" altLang="ko-KR" dirty="0"/>
              <a:t>signal </a:t>
            </a:r>
            <a:r>
              <a:rPr lang="en-US" altLang="ko-KR" dirty="0" smtClean="0"/>
              <a:t>generation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 smtClean="0"/>
              <a:t>Target use cases</a:t>
            </a:r>
          </a:p>
          <a:p>
            <a:pPr lvl="1"/>
            <a:r>
              <a:rPr lang="en-US" altLang="ko-KR" dirty="0" smtClean="0"/>
              <a:t>Inventory, sensors, positioning</a:t>
            </a:r>
            <a:r>
              <a:rPr lang="en-US" altLang="ko-KR" dirty="0"/>
              <a:t>, </a:t>
            </a:r>
            <a:r>
              <a:rPr lang="en-US" altLang="ko-KR" dirty="0" smtClean="0"/>
              <a:t>and command</a:t>
            </a:r>
          </a:p>
          <a:p>
            <a:pPr lvl="1"/>
            <a:r>
              <a:rPr lang="en-US" altLang="ko-KR" dirty="0" smtClean="0"/>
              <a:t>Indoor and outdoor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 smtClean="0"/>
              <a:t>Competing non-3GPP IoT technologies</a:t>
            </a:r>
            <a:endParaRPr lang="en-US" altLang="ko-KR" sz="2400" b="1" dirty="0"/>
          </a:p>
          <a:p>
            <a:pPr lvl="1"/>
            <a:r>
              <a:rPr lang="en-US" altLang="ko-KR" dirty="0" smtClean="0"/>
              <a:t>RFID and barcode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 smtClean="0"/>
              <a:t>Compared to existing 3GPP IoT </a:t>
            </a:r>
            <a:r>
              <a:rPr lang="en-US" altLang="ko-KR" sz="2400" b="1" dirty="0"/>
              <a:t>technologies </a:t>
            </a:r>
            <a:endParaRPr lang="en-US" altLang="ko-KR" sz="2400" b="1" dirty="0" smtClean="0"/>
          </a:p>
          <a:p>
            <a:pPr marL="0" lvl="1" indent="0">
              <a:buNone/>
            </a:pPr>
            <a:r>
              <a:rPr lang="en-US" altLang="ko-KR" sz="2400" b="1" dirty="0" smtClean="0"/>
              <a:t>     (NB-IoT/LTE MTC/RedCap</a:t>
            </a:r>
            <a:r>
              <a:rPr lang="en-US" altLang="ko-KR" sz="2400" b="1" dirty="0"/>
              <a:t>)</a:t>
            </a:r>
          </a:p>
          <a:p>
            <a:pPr lvl="1"/>
            <a:r>
              <a:rPr lang="en-US" altLang="ko-KR" dirty="0" smtClean="0"/>
              <a:t>Power and complexity orders of magnitude lower</a:t>
            </a:r>
          </a:p>
          <a:p>
            <a:pPr lvl="1"/>
            <a:r>
              <a:rPr lang="en-US" altLang="ko-KR" dirty="0" smtClean="0"/>
              <a:t>Device (connection) density </a:t>
            </a:r>
            <a:r>
              <a:rPr lang="en-US" altLang="ko-KR" dirty="0"/>
              <a:t>orders of magnitude </a:t>
            </a:r>
            <a:r>
              <a:rPr lang="en-US" altLang="ko-KR" dirty="0" smtClean="0"/>
              <a:t>higher</a:t>
            </a:r>
          </a:p>
          <a:p>
            <a:pPr lvl="1"/>
            <a:r>
              <a:rPr lang="en-US" altLang="ko-KR" dirty="0" smtClean="0"/>
              <a:t>Coverage much smaller, especially </a:t>
            </a:r>
            <a:r>
              <a:rPr lang="en-US" altLang="ko-KR" dirty="0"/>
              <a:t>f</a:t>
            </a:r>
            <a:r>
              <a:rPr lang="en-US" altLang="ko-KR" dirty="0" smtClean="0"/>
              <a:t>or Devices A and B</a:t>
            </a:r>
            <a:endParaRPr lang="en-US" altLang="ko-KR" dirty="0"/>
          </a:p>
          <a:p>
            <a:pPr lvl="1"/>
            <a:endParaRPr lang="en-US" altLang="ko-KR" sz="2400" dirty="0"/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080" y="2983382"/>
            <a:ext cx="5424404" cy="461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Supporting ambient IoT in 3GPP is beneficial</a:t>
            </a:r>
          </a:p>
          <a:p>
            <a:pPr lvl="1"/>
            <a:r>
              <a:rPr lang="en-US" altLang="ko-KR" dirty="0" smtClean="0"/>
              <a:t>To accelerate automation and digitization of various industries</a:t>
            </a:r>
          </a:p>
          <a:p>
            <a:pPr lvl="1"/>
            <a:r>
              <a:rPr lang="en-US" altLang="ko-KR" dirty="0" smtClean="0"/>
              <a:t>To expand </a:t>
            </a:r>
            <a:r>
              <a:rPr lang="en-US" altLang="ko-KR" dirty="0"/>
              <a:t>the 3GPP echo system </a:t>
            </a:r>
            <a:r>
              <a:rPr lang="en-US" altLang="ko-KR" dirty="0" smtClean="0"/>
              <a:t>and create </a:t>
            </a:r>
            <a:r>
              <a:rPr lang="en-US" altLang="ko-KR" dirty="0"/>
              <a:t>a new market </a:t>
            </a:r>
            <a:r>
              <a:rPr lang="en-US" altLang="ko-KR" dirty="0" smtClean="0"/>
              <a:t>opportunity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We support to introduce RAN WG-level SI for ambient IoT in Rel-19</a:t>
            </a:r>
          </a:p>
          <a:p>
            <a:pPr lvl="1"/>
            <a:r>
              <a:rPr lang="en-US" altLang="ko-KR" dirty="0" smtClean="0"/>
              <a:t>To gain a deeper insight into feasibility and potential specification effort needed to support the ambient IoT in 3GPP</a:t>
            </a:r>
          </a:p>
          <a:p>
            <a:pPr lvl="1"/>
            <a:r>
              <a:rPr lang="en-US" altLang="ko-KR" dirty="0" smtClean="0"/>
              <a:t>To continue feasibility study in WG level on power, complexity, coverage, and so on (mainly by RAN1)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Timely completion of Rel-19 SI/WI within the 18-month time frame is important  </a:t>
            </a:r>
          </a:p>
          <a:p>
            <a:pPr marL="571462" lvl="1" indent="0">
              <a:buNone/>
            </a:pPr>
            <a:r>
              <a:rPr lang="en-US" altLang="ko-KR" dirty="0" smtClean="0"/>
              <a:t>* At </a:t>
            </a:r>
            <a:r>
              <a:rPr lang="en-US" altLang="ko-KR" dirty="0"/>
              <a:t>some point of time in </a:t>
            </a:r>
            <a:r>
              <a:rPr lang="en-US" altLang="ko-KR" dirty="0" smtClean="0"/>
              <a:t>Rel-19, we may need to (and we are open to) discuss </a:t>
            </a:r>
            <a:r>
              <a:rPr lang="en-US" altLang="ko-KR" dirty="0"/>
              <a:t>whether to proceed with a normative work on ambient IoT, </a:t>
            </a:r>
            <a:r>
              <a:rPr lang="en-US" altLang="ko-KR" dirty="0" smtClean="0"/>
              <a:t>but, for now, we </a:t>
            </a:r>
            <a:r>
              <a:rPr lang="en-US" altLang="ko-KR" dirty="0"/>
              <a:t>think it is more realistic to pursue </a:t>
            </a:r>
            <a:r>
              <a:rPr lang="en-US" altLang="ko-KR" dirty="0" smtClean="0"/>
              <a:t>the study </a:t>
            </a:r>
            <a:r>
              <a:rPr lang="en-US" altLang="ko-KR" dirty="0"/>
              <a:t>phase only in </a:t>
            </a:r>
            <a:r>
              <a:rPr lang="en-US" altLang="ko-KR" dirty="0" smtClean="0"/>
              <a:t>Rel-19</a:t>
            </a:r>
            <a:endParaRPr lang="en-US" altLang="ko-KR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en-US" altLang="ko-KR" sz="2400" i="1" dirty="0" smtClean="0">
                <a:solidFill>
                  <a:srgbClr val="C00000"/>
                </a:solidFill>
              </a:rPr>
              <a:t>Proposal: Introduce RAN WG-level SI for </a:t>
            </a:r>
            <a:r>
              <a:rPr lang="en-US" altLang="ko-KR" sz="2400" i="1" dirty="0">
                <a:solidFill>
                  <a:srgbClr val="C00000"/>
                </a:solidFill>
              </a:rPr>
              <a:t>the feasibility study of </a:t>
            </a:r>
            <a:r>
              <a:rPr lang="en-US" altLang="ko-KR" sz="2400" i="1" dirty="0" smtClean="0">
                <a:solidFill>
                  <a:srgbClr val="C00000"/>
                </a:solidFill>
              </a:rPr>
              <a:t>ambient IoT </a:t>
            </a:r>
            <a:r>
              <a:rPr lang="en-US" altLang="ko-KR" sz="2400" i="1" dirty="0">
                <a:solidFill>
                  <a:srgbClr val="C00000"/>
                </a:solidFill>
              </a:rPr>
              <a:t>in Rel-19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The study to be led by </a:t>
            </a:r>
            <a:r>
              <a:rPr lang="en-US" altLang="ko-KR" i="1" dirty="0" smtClean="0">
                <a:solidFill>
                  <a:srgbClr val="0000FF"/>
                </a:solidFill>
              </a:rPr>
              <a:t>RAN1</a:t>
            </a:r>
            <a:endParaRPr lang="en-US" altLang="ko-KR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8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Connectivity topologies (Rel-18 RAN study)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WG-level study to focus on topology 1 in Rel-19</a:t>
            </a:r>
          </a:p>
          <a:p>
            <a:pPr lvl="1"/>
            <a:r>
              <a:rPr lang="en-US" altLang="ko-KR" dirty="0" smtClean="0"/>
              <a:t>Feasibility study on topology 1 can be the basis for studying other topologies. Therefore, studying topology 1 is considered to be most important as well as urgent in Rel-19</a:t>
            </a:r>
          </a:p>
          <a:p>
            <a:pPr lvl="1"/>
            <a:r>
              <a:rPr lang="en-US" altLang="ko-KR" dirty="0" smtClean="0"/>
              <a:t>To </a:t>
            </a:r>
            <a:r>
              <a:rPr lang="en-US" altLang="ko-KR" dirty="0"/>
              <a:t>extend the deployment scenarios (and hence use cases</a:t>
            </a:r>
            <a:r>
              <a:rPr lang="en-US" altLang="ko-KR" dirty="0" smtClean="0"/>
              <a:t>), study on topologies </a:t>
            </a:r>
            <a:r>
              <a:rPr lang="en-US" altLang="ko-KR" dirty="0"/>
              <a:t>2 and </a:t>
            </a:r>
            <a:r>
              <a:rPr lang="en-US" altLang="ko-KR" dirty="0" smtClean="0"/>
              <a:t>3 can start </a:t>
            </a:r>
            <a:r>
              <a:rPr lang="en-US" altLang="ko-KR" dirty="0"/>
              <a:t>in a later phase </a:t>
            </a:r>
            <a:r>
              <a:rPr lang="en-US" altLang="ko-KR" dirty="0" smtClean="0"/>
              <a:t>in Rel-19 or in the next release</a:t>
            </a:r>
          </a:p>
          <a:p>
            <a:pPr marL="571462" lvl="1" indent="0">
              <a:buNone/>
            </a:pPr>
            <a:r>
              <a:rPr lang="en-US" altLang="ko-KR" dirty="0" smtClean="0"/>
              <a:t>* For topology 1, being without the intermediate/assisting node, whether it is feasible, in terms of power</a:t>
            </a:r>
            <a:r>
              <a:rPr lang="en-US" altLang="ko-KR" dirty="0"/>
              <a:t>, complexity, and </a:t>
            </a:r>
            <a:r>
              <a:rPr lang="en-US" altLang="ko-KR" dirty="0" smtClean="0"/>
              <a:t>coverage, that it can be supported by all ambient IoT devices </a:t>
            </a:r>
            <a:r>
              <a:rPr lang="en-US" altLang="ko-KR" dirty="0"/>
              <a:t>(Device A/B/C) </a:t>
            </a:r>
            <a:r>
              <a:rPr lang="en-US" altLang="ko-KR" dirty="0" smtClean="0"/>
              <a:t>needs to be discussed. </a:t>
            </a:r>
            <a:endParaRPr lang="en-US" altLang="ko-KR" dirty="0"/>
          </a:p>
          <a:p>
            <a:r>
              <a:rPr lang="en-US" altLang="ko-KR" sz="2400" i="1" dirty="0" smtClean="0">
                <a:solidFill>
                  <a:srgbClr val="C00000"/>
                </a:solidFill>
              </a:rPr>
              <a:t>SI </a:t>
            </a:r>
            <a:r>
              <a:rPr lang="en-US" altLang="ko-KR" sz="2400" i="1" dirty="0">
                <a:solidFill>
                  <a:srgbClr val="C00000"/>
                </a:solidFill>
              </a:rPr>
              <a:t>focuses on (or prioritize) connectivity topology 1 (BS </a:t>
            </a:r>
            <a:r>
              <a:rPr lang="en-US" altLang="ko-KR" sz="2400" i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</a:t>
            </a:r>
            <a:r>
              <a:rPr lang="en-US" altLang="ko-KR" sz="2400" i="1" dirty="0" smtClean="0">
                <a:solidFill>
                  <a:srgbClr val="C00000"/>
                </a:solidFill>
              </a:rPr>
              <a:t> Ambient </a:t>
            </a:r>
            <a:r>
              <a:rPr lang="en-US" altLang="ko-KR" sz="2400" i="1" dirty="0">
                <a:solidFill>
                  <a:srgbClr val="C00000"/>
                </a:solidFill>
              </a:rPr>
              <a:t>IoT device):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</a:t>
            </a:r>
            <a:r>
              <a:rPr lang="en-US" altLang="ko-KR" i="1" dirty="0" smtClean="0">
                <a:solidFill>
                  <a:srgbClr val="0000FF"/>
                </a:solidFill>
              </a:rPr>
              <a:t>consideration : </a:t>
            </a:r>
            <a:r>
              <a:rPr lang="en-US" altLang="ko-KR" i="1" dirty="0">
                <a:solidFill>
                  <a:srgbClr val="0000FF"/>
                </a:solidFill>
              </a:rPr>
              <a:t>whether to additionally study connectivity topologies 2 and 3 in Rel-19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whether to focus on Device C [and B] for topology 1, or consider </a:t>
            </a:r>
            <a:r>
              <a:rPr lang="en-US" altLang="ko-KR" i="1" dirty="0" smtClean="0">
                <a:solidFill>
                  <a:srgbClr val="0000FF"/>
                </a:solidFill>
              </a:rPr>
              <a:t>all ambient IoT devices (Device A/B/C)</a:t>
            </a:r>
            <a:endParaRPr lang="en-US" altLang="ko-KR" i="1" dirty="0">
              <a:solidFill>
                <a:srgbClr val="0000FF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26" y="2342034"/>
            <a:ext cx="13593608" cy="2160240"/>
          </a:xfrm>
          <a:prstGeom prst="rect">
            <a:avLst/>
          </a:prstGeom>
        </p:spPr>
      </p:pic>
      <p:sp>
        <p:nvSpPr>
          <p:cNvPr id="9" name="순서도: 대체 처리 8"/>
          <p:cNvSpPr/>
          <p:nvPr/>
        </p:nvSpPr>
        <p:spPr>
          <a:xfrm>
            <a:off x="915126" y="1837978"/>
            <a:ext cx="3032466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1: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</a:t>
            </a:r>
            <a:r>
              <a:rPr lang="en-US" altLang="ko-KR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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순서도: 대체 처리 9"/>
          <p:cNvSpPr/>
          <p:nvPr/>
        </p:nvSpPr>
        <p:spPr>
          <a:xfrm>
            <a:off x="4163616" y="1837978"/>
            <a:ext cx="3176482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2: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intermediate node ↔ Ambient IoT </a:t>
            </a:r>
            <a:r>
              <a:rPr lang="en-US" altLang="ko-KR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순서도: 대체 처리 10"/>
          <p:cNvSpPr/>
          <p:nvPr/>
        </p:nvSpPr>
        <p:spPr>
          <a:xfrm>
            <a:off x="7556122" y="1837978"/>
            <a:ext cx="416833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</a:t>
            </a:r>
            <a:r>
              <a:rPr lang="en-US" altLang="ko-K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</a:t>
            </a:r>
            <a:endParaRPr lang="en-US" altLang="ko-K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assisting node ↔ Ambient IoT device ↔ BS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순서도: 대체 처리 11"/>
          <p:cNvSpPr/>
          <p:nvPr/>
        </p:nvSpPr>
        <p:spPr>
          <a:xfrm>
            <a:off x="11940480" y="1837978"/>
            <a:ext cx="237626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4:</a:t>
            </a:r>
          </a:p>
          <a:p>
            <a:pPr algn="ctr">
              <a:lnSpc>
                <a:spcPct val="150000"/>
              </a:lnSpc>
            </a:pPr>
            <a:r>
              <a:rPr lang="fr-FR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 ↔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9909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Topology 3 with DL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38141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Topology 3 with UL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Spectrum in deployment scenarios </a:t>
            </a:r>
            <a:r>
              <a:rPr lang="en-US" altLang="ko-KR" sz="2400" dirty="0"/>
              <a:t>(Rel-18 RAN study)</a:t>
            </a:r>
          </a:p>
          <a:p>
            <a:pPr lvl="1"/>
            <a:r>
              <a:rPr lang="en-US" altLang="ko-KR" dirty="0" smtClean="0"/>
              <a:t>Licensed </a:t>
            </a:r>
            <a:r>
              <a:rPr lang="en-US" altLang="ko-KR" dirty="0"/>
              <a:t>FDD, licensed TDD, and </a:t>
            </a:r>
            <a:r>
              <a:rPr lang="en-US" altLang="ko-KR" dirty="0" smtClean="0"/>
              <a:t>unlicensed were agreed as the spectrum in deployment scenarios, with a note “Further </a:t>
            </a:r>
            <a:r>
              <a:rPr lang="en-US" altLang="ko-KR" dirty="0"/>
              <a:t>discuss if the study should apply any limitations to the cases for which unlicensed spectrum is </a:t>
            </a:r>
            <a:r>
              <a:rPr lang="en-US" altLang="ko-KR" dirty="0" smtClean="0"/>
              <a:t>studied”</a:t>
            </a:r>
            <a:endParaRPr lang="en-US" altLang="ko-KR" dirty="0"/>
          </a:p>
          <a:p>
            <a:r>
              <a:rPr lang="en-US" altLang="ko-KR" sz="2400" dirty="0"/>
              <a:t>WG-level study to focus on </a:t>
            </a:r>
            <a:r>
              <a:rPr lang="en-US" altLang="ko-KR" sz="2400" dirty="0" smtClean="0"/>
              <a:t>licensed spectrum in </a:t>
            </a:r>
            <a:r>
              <a:rPr lang="en-US" altLang="ko-KR" sz="2400" dirty="0"/>
              <a:t>Rel-19</a:t>
            </a:r>
          </a:p>
          <a:p>
            <a:pPr lvl="1"/>
            <a:r>
              <a:rPr lang="en-US" altLang="ko-KR" dirty="0" smtClean="0"/>
              <a:t>WG-level study in Rel-19 should focus on supporting the ambient IoT in licensed spectrum in FR1</a:t>
            </a:r>
          </a:p>
          <a:p>
            <a:pPr lvl="1"/>
            <a:r>
              <a:rPr lang="en-US" altLang="ko-KR" dirty="0" smtClean="0"/>
              <a:t>After feasibility study on the licensed spectrum, study on operation in unlicensed spectrum can start in later releases</a:t>
            </a:r>
          </a:p>
          <a:p>
            <a:pPr lvl="1"/>
            <a:r>
              <a:rPr lang="en-US" altLang="ko-KR" dirty="0" smtClean="0"/>
              <a:t>For FR2, discussion on justification in terms of applications and use cases, and the feasibility in terms of power, complexity, coverage, etc., needs to be preceded before starting the study/work in RAN WG</a:t>
            </a:r>
          </a:p>
          <a:p>
            <a:pPr marL="571462" lvl="1" indent="0">
              <a:buNone/>
            </a:pPr>
            <a:endParaRPr lang="en-US" altLang="ko-KR" dirty="0" smtClean="0"/>
          </a:p>
          <a:p>
            <a:pPr marL="571462" lvl="1" indent="0">
              <a:buNone/>
            </a:pPr>
            <a:r>
              <a:rPr lang="en-US" altLang="ko-KR" dirty="0" smtClean="0"/>
              <a:t>* Currently, non-3GPP competing technology (e.g., RFID) is mainly operating in ISM bands. To support the ambient IoT in licensed FDD, we think there is a need to check if there is any (regional) spectrum regulation issues, especially for the devices based on backscattering communications, which is why we put “further consideration” on the licensed FDD</a:t>
            </a:r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r>
              <a:rPr lang="en-US" altLang="ko-KR" sz="2400" i="1" dirty="0" smtClean="0">
                <a:solidFill>
                  <a:srgbClr val="C00000"/>
                </a:solidFill>
              </a:rPr>
              <a:t>SI </a:t>
            </a:r>
            <a:r>
              <a:rPr lang="en-US" altLang="ko-KR" sz="2400" i="1" dirty="0">
                <a:solidFill>
                  <a:srgbClr val="C00000"/>
                </a:solidFill>
              </a:rPr>
              <a:t>focuses on (or prioritize) the licensed spectrum in FR1: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Licensed TDD in FR1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licensed FDD</a:t>
            </a:r>
          </a:p>
        </p:txBody>
      </p:sp>
    </p:spTree>
    <p:extLst>
      <p:ext uri="{BB962C8B-B14F-4D97-AF65-F5344CB8AC3E}">
        <p14:creationId xmlns:p14="http://schemas.microsoft.com/office/powerpoint/2010/main" val="176297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Major topics to be included in the WG-level study</a:t>
            </a:r>
          </a:p>
          <a:p>
            <a:pPr lvl="1"/>
            <a:r>
              <a:rPr lang="en-US" altLang="ko-KR" b="1" dirty="0" smtClean="0"/>
              <a:t>PHY </a:t>
            </a:r>
            <a:r>
              <a:rPr lang="en-US" altLang="ko-KR" b="1" dirty="0"/>
              <a:t>layer DL/UL signal design &amp; L1 </a:t>
            </a:r>
            <a:r>
              <a:rPr lang="en-US" altLang="ko-KR" b="1" dirty="0" smtClean="0"/>
              <a:t>procedures </a:t>
            </a:r>
            <a:r>
              <a:rPr lang="en-US" altLang="ko-KR" b="1" dirty="0"/>
              <a:t>to support </a:t>
            </a:r>
            <a:r>
              <a:rPr lang="en-US" altLang="ko-KR" b="1" dirty="0" smtClean="0"/>
              <a:t>ambient IoT</a:t>
            </a:r>
          </a:p>
          <a:p>
            <a:pPr lvl="2"/>
            <a:r>
              <a:rPr lang="en-US" altLang="ko-KR" sz="2000" dirty="0" smtClean="0"/>
              <a:t>Study on PHY layer signal design &amp; L1 procedures is needed to support the ambient IoT devices in NR network</a:t>
            </a:r>
          </a:p>
          <a:p>
            <a:pPr lvl="1"/>
            <a:r>
              <a:rPr lang="en-US" altLang="ko-KR" b="1" dirty="0" smtClean="0"/>
              <a:t>Collision/interference/load </a:t>
            </a:r>
            <a:r>
              <a:rPr lang="en-US" altLang="ko-KR" b="1" dirty="0"/>
              <a:t>handling</a:t>
            </a:r>
            <a:endParaRPr lang="en-US" altLang="ko-KR" b="1" dirty="0" smtClean="0"/>
          </a:p>
          <a:p>
            <a:pPr lvl="2"/>
            <a:r>
              <a:rPr lang="en-US" altLang="ko-KR" sz="2000" dirty="0" smtClean="0"/>
              <a:t>As stated in the SID, these are considered as the areas that need enhancements to support larger coverage and denser deployment of devices compared to existing non-3GPP IoT technologies</a:t>
            </a:r>
          </a:p>
          <a:p>
            <a:pPr lvl="1"/>
            <a:r>
              <a:rPr lang="en-US" altLang="ko-KR" b="1" dirty="0" smtClean="0"/>
              <a:t>Coexistence/harmonization with existing NR signals/channels</a:t>
            </a:r>
          </a:p>
          <a:p>
            <a:pPr lvl="2"/>
            <a:r>
              <a:rPr lang="en-US" altLang="ko-KR" sz="2000" dirty="0" smtClean="0"/>
              <a:t>Concerning the operating band of the ambient IoT in relation to NR band, WG study can be focused on in-band deployment scenario in Rel-19 and later on extended to other scenarios, i.e., guard-band and standalone band</a:t>
            </a:r>
          </a:p>
          <a:p>
            <a:pPr lvl="2"/>
            <a:r>
              <a:rPr lang="en-US" altLang="ko-KR" sz="2000" dirty="0" smtClean="0"/>
              <a:t>Coexistence/harmonization with existing NR signals/channels is an important design criterion especially for in-band</a:t>
            </a:r>
          </a:p>
          <a:p>
            <a:pPr lvl="1"/>
            <a:endParaRPr lang="en-US" altLang="ko-KR" dirty="0" smtClean="0"/>
          </a:p>
          <a:p>
            <a:endParaRPr lang="en-US" altLang="ko-KR" sz="2400" i="1" dirty="0" smtClean="0"/>
          </a:p>
          <a:p>
            <a:endParaRPr lang="en-US" altLang="ko-KR" sz="2400" i="1" dirty="0"/>
          </a:p>
          <a:p>
            <a:r>
              <a:rPr lang="en-US" altLang="ko-KR" sz="2400" i="1" dirty="0" smtClean="0">
                <a:solidFill>
                  <a:srgbClr val="C00000"/>
                </a:solidFill>
              </a:rPr>
              <a:t>SI </a:t>
            </a:r>
            <a:r>
              <a:rPr lang="en-US" altLang="ko-KR" sz="2400" i="1" dirty="0">
                <a:solidFill>
                  <a:srgbClr val="C00000"/>
                </a:solidFill>
              </a:rPr>
              <a:t>includes study on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PHY layer DL/UL signal design &amp; L1 procedures to support </a:t>
            </a:r>
            <a:r>
              <a:rPr lang="en-US" altLang="ko-KR" i="1" dirty="0" smtClean="0">
                <a:solidFill>
                  <a:srgbClr val="0000FF"/>
                </a:solidFill>
              </a:rPr>
              <a:t>ambient IoT</a:t>
            </a:r>
            <a:endParaRPr lang="en-US" altLang="ko-KR" i="1" dirty="0">
              <a:solidFill>
                <a:srgbClr val="0000FF"/>
              </a:solidFill>
            </a:endParaRP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Collision/interference/load handling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Coexistence/harmonization with existing NR signals/channels</a:t>
            </a:r>
          </a:p>
        </p:txBody>
      </p:sp>
    </p:spTree>
    <p:extLst>
      <p:ext uri="{BB962C8B-B14F-4D97-AF65-F5344CB8AC3E}">
        <p14:creationId xmlns:p14="http://schemas.microsoft.com/office/powerpoint/2010/main" val="24673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on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dirty="0" smtClean="0"/>
              <a:t>Introduce </a:t>
            </a:r>
            <a:r>
              <a:rPr lang="en-US" altLang="ko-KR" dirty="0"/>
              <a:t>RAN WG-level SI for the feasibility study of </a:t>
            </a:r>
            <a:r>
              <a:rPr lang="en-US" altLang="ko-KR" dirty="0" smtClean="0"/>
              <a:t>ambient IoT </a:t>
            </a:r>
            <a:r>
              <a:rPr lang="en-US" altLang="ko-KR" dirty="0"/>
              <a:t>in Rel-19</a:t>
            </a:r>
          </a:p>
          <a:p>
            <a:pPr lvl="1"/>
            <a:r>
              <a:rPr lang="en-US" altLang="ko-KR" dirty="0"/>
              <a:t>The study to be led by RAN1</a:t>
            </a:r>
          </a:p>
          <a:p>
            <a:r>
              <a:rPr lang="en-US" altLang="ko-KR" dirty="0"/>
              <a:t>SI focuses on (or prioritize) connectivity topology 1 (BS </a:t>
            </a:r>
            <a:r>
              <a:rPr lang="en-US" altLang="ko-KR" dirty="0" smtClean="0">
                <a:sym typeface="Wingdings" panose="05000000000000000000" pitchFamily="2" charset="2"/>
              </a:rPr>
              <a:t></a:t>
            </a:r>
            <a:r>
              <a:rPr lang="en-US" altLang="ko-KR" dirty="0" smtClean="0"/>
              <a:t> </a:t>
            </a:r>
            <a:r>
              <a:rPr lang="en-US" altLang="ko-KR" dirty="0"/>
              <a:t>Ambient IoT device):</a:t>
            </a:r>
          </a:p>
          <a:p>
            <a:pPr lvl="1"/>
            <a:r>
              <a:rPr lang="en-US" altLang="ko-KR" dirty="0"/>
              <a:t>Further </a:t>
            </a:r>
            <a:r>
              <a:rPr lang="en-US" altLang="ko-KR" dirty="0" smtClean="0"/>
              <a:t>consideration : </a:t>
            </a:r>
            <a:r>
              <a:rPr lang="en-US" altLang="ko-KR" dirty="0"/>
              <a:t>whether to additionally study connectivity topologies 2 and 3 in Rel-19</a:t>
            </a:r>
          </a:p>
          <a:p>
            <a:pPr lvl="1"/>
            <a:r>
              <a:rPr lang="en-US" altLang="ko-KR" dirty="0"/>
              <a:t>Further consideration : whether to focus on Device C [and B] for topology 1, or consider all ambient IoT devices (Device A/B/C)</a:t>
            </a:r>
          </a:p>
          <a:p>
            <a:r>
              <a:rPr lang="en-US" altLang="ko-KR" dirty="0"/>
              <a:t>SI focuses on (or prioritize) the licensed spectrum in FR1:</a:t>
            </a:r>
          </a:p>
          <a:p>
            <a:pPr lvl="1"/>
            <a:r>
              <a:rPr lang="en-US" altLang="ko-KR" dirty="0"/>
              <a:t>Licensed TDD in FR1</a:t>
            </a:r>
          </a:p>
          <a:p>
            <a:pPr lvl="1"/>
            <a:r>
              <a:rPr lang="en-US" altLang="ko-KR" dirty="0"/>
              <a:t>Further consideration : licensed FDD</a:t>
            </a:r>
          </a:p>
          <a:p>
            <a:r>
              <a:rPr lang="en-US" altLang="ko-KR" dirty="0"/>
              <a:t>SI includes study on</a:t>
            </a:r>
          </a:p>
          <a:p>
            <a:pPr lvl="1"/>
            <a:r>
              <a:rPr lang="en-US" altLang="ko-KR" dirty="0"/>
              <a:t>PHY layer DL/UL signal design &amp; L1 procedures to support </a:t>
            </a:r>
            <a:r>
              <a:rPr lang="en-US" altLang="ko-KR" dirty="0" smtClean="0"/>
              <a:t>ambient IoT</a:t>
            </a:r>
            <a:endParaRPr lang="en-US" altLang="ko-KR" dirty="0"/>
          </a:p>
          <a:p>
            <a:pPr lvl="1"/>
            <a:r>
              <a:rPr lang="en-US" altLang="ko-KR" dirty="0"/>
              <a:t>Collision/interference/load handling</a:t>
            </a:r>
          </a:p>
          <a:p>
            <a:pPr lvl="1"/>
            <a:r>
              <a:rPr lang="en-US" altLang="ko-KR" dirty="0"/>
              <a:t>Coexistence/harmonization with existing NR signals/channels</a:t>
            </a:r>
          </a:p>
          <a:p>
            <a:pPr marL="571500" lvl="1" indent="0">
              <a:buNone/>
            </a:pPr>
            <a:endParaRPr lang="en-GB" altLang="ko-KR" sz="1600" dirty="0"/>
          </a:p>
          <a:p>
            <a:pPr lvl="2"/>
            <a:endParaRPr lang="ko-KR" altLang="ko-KR" sz="1600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sharepoint/v3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85360</TotalTime>
  <Words>1028</Words>
  <Application>Microsoft Office PowerPoint</Application>
  <PresentationFormat>사용자 지정</PresentationFormat>
  <Paragraphs>123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LG스마트체 Bold</vt:lpstr>
      <vt:lpstr>LG스마트체 Regular</vt:lpstr>
      <vt:lpstr>굴림</vt:lpstr>
      <vt:lpstr>맑은 고딕</vt:lpstr>
      <vt:lpstr>Arial</vt:lpstr>
      <vt:lpstr>Wingdings</vt:lpstr>
      <vt:lpstr>Office 테마</vt:lpstr>
      <vt:lpstr>Proposal on ambient IoT in Rel-19</vt:lpstr>
      <vt:lpstr>Background</vt:lpstr>
      <vt:lpstr>Motivation</vt:lpstr>
      <vt:lpstr>Motivation</vt:lpstr>
      <vt:lpstr>Motivation</vt:lpstr>
      <vt:lpstr>Motivation</vt:lpstr>
      <vt:lpstr>Proposal on ambient IoT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 (LG Electronics)</cp:lastModifiedBy>
  <cp:revision>3550</cp:revision>
  <dcterms:created xsi:type="dcterms:W3CDTF">2016-10-11T04:12:52Z</dcterms:created>
  <dcterms:modified xsi:type="dcterms:W3CDTF">2023-05-31T00:23:47Z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