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311" r:id="rId3"/>
    <p:sldId id="313" r:id="rId4"/>
    <p:sldId id="312" r:id="rId5"/>
    <p:sldId id="305" r:id="rId6"/>
    <p:sldId id="306" r:id="rId7"/>
    <p:sldId id="307" r:id="rId8"/>
    <p:sldId id="309" r:id="rId9"/>
    <p:sldId id="310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B6B6B"/>
    <a:srgbClr val="E46C0A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67" d="100"/>
          <a:sy n="67" d="100"/>
        </p:scale>
        <p:origin x="898" y="77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Taipei,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June 15 - June 16, 2023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RWS-230194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774083"/>
            <a:ext cx="9716850" cy="2374557"/>
          </a:xfrm>
        </p:spPr>
        <p:txBody>
          <a:bodyPr/>
          <a:lstStyle/>
          <a:p>
            <a:r>
              <a:rPr lang="en-US" altLang="ko-KR" sz="3200" dirty="0"/>
              <a:t>Proposal on AI/ML for NR air interface in Rel-19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91408" y="80268"/>
            <a:ext cx="10657184" cy="919014"/>
          </a:xfrm>
        </p:spPr>
        <p:txBody>
          <a:bodyPr/>
          <a:lstStyle/>
          <a:p>
            <a:r>
              <a:rPr lang="en-US" altLang="ko-KR" dirty="0" smtClean="0"/>
              <a:t>Overall 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480720"/>
          </a:xfrm>
        </p:spPr>
        <p:txBody>
          <a:bodyPr/>
          <a:lstStyle/>
          <a:p>
            <a:r>
              <a:rPr lang="en-US" altLang="ko-KR" sz="2100" b="1" dirty="0">
                <a:solidFill>
                  <a:srgbClr val="6B6B6B"/>
                </a:solidFill>
              </a:rPr>
              <a:t>Rel-18 AI/ML SI studies general framework and 6 sub-use cases including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CSI feedback enhancement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CSI compression based on two-sided model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CSI predication based on UE-sided model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Beam management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Spatial domain beam prediction based on one-sided model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Temporal domain beam prediction based on one-sided model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Positioning accuracy enhancement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Direct positioning based on one-sided model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AI/ML assisted positioning based on one-sided model</a:t>
            </a:r>
          </a:p>
          <a:p>
            <a:endParaRPr lang="en-US" altLang="ko-KR" sz="2100" b="1" dirty="0">
              <a:solidFill>
                <a:srgbClr val="6B6B6B"/>
              </a:solidFill>
            </a:endParaRPr>
          </a:p>
          <a:p>
            <a:r>
              <a:rPr lang="en-US" altLang="ko-KR" sz="2100" b="1" dirty="0">
                <a:solidFill>
                  <a:srgbClr val="6B6B6B"/>
                </a:solidFill>
              </a:rPr>
              <a:t>Each sub-use case evaluates performance benefit and assesses potential specification impact during the study item.</a:t>
            </a:r>
          </a:p>
          <a:p>
            <a:endParaRPr lang="en-US" altLang="ko-KR" sz="2100" b="1" dirty="0">
              <a:solidFill>
                <a:srgbClr val="6B6B6B"/>
              </a:solidFill>
            </a:endParaRPr>
          </a:p>
          <a:p>
            <a:r>
              <a:rPr lang="en-US" altLang="ko-KR" sz="2100" b="1" dirty="0">
                <a:solidFill>
                  <a:srgbClr val="6B6B6B"/>
                </a:solidFill>
              </a:rPr>
              <a:t>In general, AI/ML model  based operation provides potential gain compared to existing scheme in terms of performance and/or overhead.</a:t>
            </a:r>
          </a:p>
          <a:p>
            <a:pPr lvl="1"/>
            <a:endParaRPr lang="en-US" altLang="ko-KR" sz="1300" b="1" dirty="0">
              <a:solidFill>
                <a:srgbClr val="6B6B6B"/>
              </a:solidFill>
            </a:endParaRPr>
          </a:p>
          <a:p>
            <a:endParaRPr lang="en-US" altLang="ko-KR" sz="2100" b="1" dirty="0">
              <a:solidFill>
                <a:srgbClr val="6B6B6B"/>
              </a:solidFill>
            </a:endParaRPr>
          </a:p>
          <a:p>
            <a:endParaRPr lang="en-US" altLang="ko-KR" sz="2100" b="1" dirty="0">
              <a:solidFill>
                <a:srgbClr val="6B6B6B"/>
              </a:solidFill>
            </a:endParaRPr>
          </a:p>
          <a:p>
            <a:pPr lvl="1"/>
            <a:endParaRPr lang="en-US" altLang="ko-KR" b="1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081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Consideration Point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Possible incompleteness of Rel-18 study</a:t>
            </a:r>
          </a:p>
          <a:p>
            <a:pPr lvl="1"/>
            <a:r>
              <a:rPr lang="en-US" altLang="ko-KR" sz="1800" dirty="0"/>
              <a:t>According to [1], the overall progress of this SI was 30%, and although there has been some progress in RAN1#112b-e and RAN1#113, it is doubtful that the study can be completed. </a:t>
            </a:r>
          </a:p>
          <a:p>
            <a:pPr lvl="1"/>
            <a:r>
              <a:rPr lang="en-US" altLang="ko-KR" sz="1800" dirty="0" smtClean="0"/>
              <a:t>Some </a:t>
            </a:r>
            <a:r>
              <a:rPr lang="en-US" altLang="ko-KR" sz="1800" dirty="0"/>
              <a:t>challenging parts are</a:t>
            </a:r>
          </a:p>
          <a:p>
            <a:pPr lvl="2"/>
            <a:r>
              <a:rPr lang="en-US" altLang="ko-KR" sz="1650" dirty="0"/>
              <a:t>Model transfer</a:t>
            </a:r>
          </a:p>
          <a:p>
            <a:pPr lvl="2"/>
            <a:r>
              <a:rPr lang="en-US" altLang="ko-KR" sz="1650" dirty="0"/>
              <a:t>Dataset delivery</a:t>
            </a:r>
          </a:p>
          <a:p>
            <a:pPr lvl="2"/>
            <a:r>
              <a:rPr lang="en-US" altLang="ko-KR" sz="1650" dirty="0"/>
              <a:t>Model identification over-the-air</a:t>
            </a:r>
          </a:p>
          <a:p>
            <a:pPr lvl="2"/>
            <a:endParaRPr lang="en-US" altLang="ko-KR" sz="1650" dirty="0"/>
          </a:p>
          <a:p>
            <a:r>
              <a:rPr lang="en-US" altLang="ko-KR" dirty="0" smtClean="0"/>
              <a:t>Way forward</a:t>
            </a:r>
          </a:p>
          <a:p>
            <a:pPr lvl="1"/>
            <a:r>
              <a:rPr lang="en-US" altLang="ko-KR" sz="1800" dirty="0"/>
              <a:t>In order to facilitate AI/ML applications in air-interface, it will be beneficial to start work item with focused scope in Rel-19</a:t>
            </a:r>
          </a:p>
          <a:p>
            <a:pPr lvl="1"/>
            <a:r>
              <a:rPr lang="en-US" altLang="ko-KR" sz="1800" dirty="0"/>
              <a:t>The work scope should be selected based on the following aspects</a:t>
            </a:r>
          </a:p>
          <a:p>
            <a:pPr lvl="2"/>
            <a:r>
              <a:rPr lang="en-US" altLang="ko-KR" sz="1650" dirty="0"/>
              <a:t>Completeness level of study</a:t>
            </a:r>
          </a:p>
          <a:p>
            <a:pPr lvl="2"/>
            <a:r>
              <a:rPr lang="en-US" altLang="ko-KR" sz="1650" dirty="0"/>
              <a:t>Easier adaptation to vendors (e.g. keeping vendor-specific proprietary information)</a:t>
            </a:r>
          </a:p>
          <a:p>
            <a:pPr lvl="2"/>
            <a:r>
              <a:rPr lang="en-US" altLang="ko-KR" sz="1650" dirty="0"/>
              <a:t>Expected performance gain</a:t>
            </a:r>
          </a:p>
          <a:p>
            <a:pPr lvl="2"/>
            <a:r>
              <a:rPr lang="en-US" altLang="ko-KR" sz="1650" dirty="0"/>
              <a:t>Expected amount of specification impact  </a:t>
            </a:r>
          </a:p>
        </p:txBody>
      </p:sp>
    </p:spTree>
    <p:extLst>
      <p:ext uri="{BB962C8B-B14F-4D97-AF65-F5344CB8AC3E}">
        <p14:creationId xmlns:p14="http://schemas.microsoft.com/office/powerpoint/2010/main" val="348131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Enhanced UE capability framework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sz="1800" dirty="0"/>
              <a:t>In Rel-18 AI/ML SI, AI/ML framework is discussed for functionality/model-based LCM(life-cycle management)</a:t>
            </a:r>
          </a:p>
          <a:p>
            <a:pPr lvl="1"/>
            <a:r>
              <a:rPr lang="en-US" altLang="ko-KR" sz="1800" dirty="0"/>
              <a:t>A key enhancement to facilitate AI/ML operation for UE-side model is to introduce enhanced UE capability framework</a:t>
            </a:r>
          </a:p>
          <a:p>
            <a:pPr lvl="2"/>
            <a:r>
              <a:rPr lang="en-US" altLang="ko-KR" sz="1650" dirty="0"/>
              <a:t>In current specification, UE should report its capability based on “worst case” assumption to support a feature in any case.</a:t>
            </a:r>
          </a:p>
          <a:p>
            <a:pPr lvl="2"/>
            <a:r>
              <a:rPr lang="en-US" altLang="ko-KR" sz="1650" dirty="0"/>
              <a:t>When UE uses AI/ML algorithm for a feature, the feature may not be supported in some condition, e.g. due to site/scenario-specific model, model deactivation/update, etc.</a:t>
            </a:r>
          </a:p>
          <a:p>
            <a:pPr lvl="3"/>
            <a:r>
              <a:rPr lang="en-US" altLang="ko-KR" sz="1600" dirty="0"/>
              <a:t>Based on current UE capability framework, UE may have to report “not” support the feature due to the worst case assumption.</a:t>
            </a:r>
          </a:p>
          <a:p>
            <a:pPr lvl="3"/>
            <a:endParaRPr lang="en-US" altLang="ko-KR" sz="1600" dirty="0"/>
          </a:p>
          <a:p>
            <a:r>
              <a:rPr lang="en-US" altLang="ko-KR" sz="2000" dirty="0"/>
              <a:t>Scope</a:t>
            </a:r>
          </a:p>
          <a:p>
            <a:pPr lvl="1"/>
            <a:r>
              <a:rPr lang="en-US" altLang="ko-KR" sz="1800" dirty="0"/>
              <a:t>Specify enhanced UE capability framework to facilitate UE-side AI/ML operation (e.g. dynamic update of applicable UE functionality)</a:t>
            </a:r>
          </a:p>
          <a:p>
            <a:pPr lvl="2"/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47328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CSI feedback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sz="1800" dirty="0"/>
              <a:t>For CSI compression based on two-sided model, </a:t>
            </a:r>
          </a:p>
          <a:p>
            <a:pPr lvl="2"/>
            <a:r>
              <a:rPr lang="en-US" altLang="ko-KR" sz="1650" dirty="0"/>
              <a:t>at least three different types of offline training collaboration types were identified, but it is still under discussion in RAN1 on their pros/cons in terms of flexibility, extendibility, performance and privacy/proprietary, etc.  </a:t>
            </a:r>
          </a:p>
          <a:p>
            <a:pPr lvl="2"/>
            <a:r>
              <a:rPr lang="en-US" altLang="ko-KR" sz="1650" dirty="0"/>
              <a:t>Till the RAN1#113 meeting, compared to the benchmark, it is observed that AI/ML based CSI compression provides not very promising performance  gain.</a:t>
            </a:r>
          </a:p>
          <a:p>
            <a:pPr lvl="3"/>
            <a:r>
              <a:rPr lang="en-US" altLang="ko-KR" sz="1600" dirty="0">
                <a:solidFill>
                  <a:srgbClr val="FF0000"/>
                </a:solidFill>
              </a:rPr>
              <a:t>-4</a:t>
            </a:r>
            <a:r>
              <a:rPr lang="en-US" altLang="ko-KR" sz="1600" dirty="0"/>
              <a:t>~17% gain and </a:t>
            </a:r>
            <a:r>
              <a:rPr lang="en-US" altLang="ko-KR" sz="1600" dirty="0">
                <a:solidFill>
                  <a:srgbClr val="FF0000"/>
                </a:solidFill>
              </a:rPr>
              <a:t>-4</a:t>
            </a:r>
            <a:r>
              <a:rPr lang="en-US" altLang="ko-KR" sz="1600" dirty="0"/>
              <a:t>~30% gain for mean UPT gain and 5% UPT gain, respectively, under FTP traffic model [2].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r>
              <a:rPr lang="en-US" altLang="ko-KR" sz="1800" dirty="0"/>
              <a:t>For CSI prediction based on UE-sided model,  </a:t>
            </a:r>
          </a:p>
          <a:p>
            <a:pPr lvl="2"/>
            <a:r>
              <a:rPr lang="en-US" altLang="ko-KR" sz="1650" dirty="0"/>
              <a:t>Discussions on potential specification impact has not been started yet in RAN1.</a:t>
            </a:r>
          </a:p>
          <a:p>
            <a:pPr lvl="2"/>
            <a:r>
              <a:rPr lang="en-US" altLang="ko-KR" sz="1650" dirty="0"/>
              <a:t>Rel-18 MIMO CSI enhancement should be take in to account for performance comparison.  </a:t>
            </a:r>
          </a:p>
          <a:p>
            <a:r>
              <a:rPr lang="en-US" altLang="ko-KR" sz="2400" dirty="0"/>
              <a:t>Scope</a:t>
            </a:r>
          </a:p>
          <a:p>
            <a:pPr lvl="1"/>
            <a:r>
              <a:rPr lang="en-US" altLang="ko-KR" sz="1800" dirty="0"/>
              <a:t>Study and, if needed, specify CSI prediction (1</a:t>
            </a:r>
            <a:r>
              <a:rPr lang="en-US" altLang="ko-KR" sz="1800" baseline="30000" dirty="0"/>
              <a:t>st</a:t>
            </a:r>
            <a:r>
              <a:rPr lang="en-US" altLang="ko-KR" sz="1800" dirty="0"/>
              <a:t> priority) </a:t>
            </a:r>
            <a:r>
              <a:rPr lang="en-US" altLang="ko-KR" sz="1800" dirty="0" smtClean="0"/>
              <a:t>or </a:t>
            </a:r>
            <a:r>
              <a:rPr lang="en-US" altLang="ko-KR" sz="1800" dirty="0"/>
              <a:t>CSI compression with limited training collaboration type(s) (2</a:t>
            </a:r>
            <a:r>
              <a:rPr lang="en-US" altLang="ko-KR" sz="1800" baseline="30000" dirty="0"/>
              <a:t>nd</a:t>
            </a:r>
            <a:r>
              <a:rPr lang="en-US" altLang="ko-KR" sz="1800" dirty="0"/>
              <a:t> priority) including at least following aspects.</a:t>
            </a:r>
          </a:p>
          <a:p>
            <a:pPr lvl="2"/>
            <a:r>
              <a:rPr lang="en-US" altLang="ko-KR" sz="1650" dirty="0"/>
              <a:t>Data collection – No CSI-RS enhancement is assumed</a:t>
            </a:r>
          </a:p>
          <a:p>
            <a:pPr lvl="2"/>
            <a:r>
              <a:rPr lang="en-US" altLang="ko-KR" sz="1650" dirty="0"/>
              <a:t>Inference </a:t>
            </a:r>
          </a:p>
          <a:p>
            <a:pPr lvl="2"/>
            <a:r>
              <a:rPr lang="en-US" altLang="ko-KR" sz="1650" dirty="0"/>
              <a:t>LCM-related aspect</a:t>
            </a:r>
          </a:p>
          <a:p>
            <a:pPr lvl="2"/>
            <a:endParaRPr lang="en-US" altLang="ko-KR" sz="1650" dirty="0"/>
          </a:p>
          <a:p>
            <a:endParaRPr lang="ko-KR" altLang="en-US" dirty="0"/>
          </a:p>
        </p:txBody>
      </p:sp>
      <p:pic>
        <p:nvPicPr>
          <p:cNvPr id="6" name="그림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648" y="3998218"/>
            <a:ext cx="6480720" cy="12241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539881" y="5222354"/>
            <a:ext cx="28296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Figure 1. Illustration of CSI compression</a:t>
            </a:r>
            <a:endParaRPr lang="ko-KR" altLang="en-US" sz="1100" b="1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7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Beam management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800" dirty="0"/>
              <a:t>For temporal/spatial domain prediction based on one-sided model, followings are studied </a:t>
            </a:r>
          </a:p>
          <a:p>
            <a:pPr lvl="2"/>
            <a:r>
              <a:rPr lang="en-US" altLang="ko-KR" sz="1600" dirty="0"/>
              <a:t>Alt.1: DL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beam prediction</a:t>
            </a:r>
          </a:p>
          <a:p>
            <a:pPr lvl="2"/>
            <a:r>
              <a:rPr lang="en-US" altLang="ko-KR" sz="1600" dirty="0"/>
              <a:t>Alt.2: DL Rx beam prediction (deprioritized) </a:t>
            </a:r>
          </a:p>
          <a:p>
            <a:pPr lvl="2"/>
            <a:r>
              <a:rPr lang="en-US" altLang="ko-KR" sz="1600" dirty="0"/>
              <a:t>Alt.3: DL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-Rx Beam pair prediction</a:t>
            </a:r>
          </a:p>
          <a:p>
            <a:pPr lvl="1"/>
            <a:r>
              <a:rPr lang="en-US" altLang="ko-KR" sz="1750" dirty="0"/>
              <a:t>Compared to DL </a:t>
            </a:r>
            <a:r>
              <a:rPr lang="en-US" altLang="ko-KR" sz="1750" dirty="0" err="1"/>
              <a:t>Tx</a:t>
            </a:r>
            <a:r>
              <a:rPr lang="en-US" altLang="ko-KR" sz="1750" dirty="0"/>
              <a:t> beam prediction, DL </a:t>
            </a:r>
            <a:r>
              <a:rPr lang="en-US" altLang="ko-KR" sz="1750" dirty="0" err="1"/>
              <a:t>Tx</a:t>
            </a:r>
            <a:r>
              <a:rPr lang="en-US" altLang="ko-KR" sz="1750" dirty="0"/>
              <a:t>-Rx beam pair prediction has a lot of practical challenges such as representing UE beams in standard form, revealing vendor-specific proprietary information, restricting UE implementation-specific beam optimization.</a:t>
            </a:r>
          </a:p>
          <a:p>
            <a:pPr lvl="2"/>
            <a:r>
              <a:rPr lang="en-US" altLang="ko-KR" sz="1600" dirty="0"/>
              <a:t>Note that till RAN1#113 clear performance benefit from DL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-Rx beam pair prediction over DL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beam prediction is not observed.</a:t>
            </a:r>
          </a:p>
          <a:p>
            <a:pPr lvl="1"/>
            <a:endParaRPr lang="en-US" altLang="ko-KR" dirty="0"/>
          </a:p>
          <a:p>
            <a:pPr lvl="0"/>
            <a:r>
              <a:rPr lang="en-US" altLang="ko-KR" sz="2400" dirty="0"/>
              <a:t>Scope</a:t>
            </a:r>
          </a:p>
          <a:p>
            <a:pPr lvl="1"/>
            <a:r>
              <a:rPr lang="en-US" altLang="ko-KR" sz="1800" dirty="0"/>
              <a:t>Specify spatial/temporal DL </a:t>
            </a:r>
            <a:r>
              <a:rPr lang="en-US" altLang="ko-KR" sz="1800" dirty="0" err="1"/>
              <a:t>Tx</a:t>
            </a:r>
            <a:r>
              <a:rPr lang="en-US" altLang="ko-KR" sz="1800" dirty="0"/>
              <a:t> beam prediction based on one-sided AI/ML model including at least following aspects.</a:t>
            </a:r>
          </a:p>
          <a:p>
            <a:pPr lvl="2"/>
            <a:r>
              <a:rPr lang="en-US" altLang="ko-KR" sz="1650" dirty="0"/>
              <a:t>Data collection – No SSB/CSI-RS enhancement is assumed</a:t>
            </a:r>
          </a:p>
          <a:p>
            <a:pPr lvl="2"/>
            <a:r>
              <a:rPr lang="en-US" altLang="ko-KR" sz="1650" dirty="0"/>
              <a:t>Inference </a:t>
            </a:r>
          </a:p>
          <a:p>
            <a:pPr lvl="2"/>
            <a:r>
              <a:rPr lang="en-US" altLang="ko-KR" sz="1650" dirty="0"/>
              <a:t>LCM-related aspect</a:t>
            </a:r>
          </a:p>
          <a:p>
            <a:pPr marL="1143000" lvl="2" indent="0">
              <a:buNone/>
            </a:pPr>
            <a:endParaRPr lang="en-US" altLang="ko-KR" sz="1500" dirty="0"/>
          </a:p>
          <a:p>
            <a:pPr lvl="1"/>
            <a:endParaRPr lang="ko-KR" altLang="en-US" sz="1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63" y="6887490"/>
            <a:ext cx="5120675" cy="10509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18694" y="8155104"/>
            <a:ext cx="28023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Figure 2. Illustration of beam prediction</a:t>
            </a:r>
            <a:endParaRPr lang="ko-KR" altLang="en-US" sz="1100" b="1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977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Positioning accuracy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800" dirty="0"/>
              <a:t>During the study item, following AI/ML based positioning method were studied.</a:t>
            </a:r>
          </a:p>
          <a:p>
            <a:pPr lvl="2"/>
            <a:r>
              <a:rPr lang="en-US" altLang="ko-KR" sz="1600" dirty="0"/>
              <a:t>Direct AI/ML positioning : the output of AI/ML model inference is UE location</a:t>
            </a:r>
          </a:p>
          <a:p>
            <a:pPr lvl="2"/>
            <a:r>
              <a:rPr lang="en-US" altLang="ko-KR" sz="1600" dirty="0"/>
              <a:t>AI/ML assisted positioning:  the output of the model inference is new measurement and/or enhancement of existing measurement</a:t>
            </a:r>
          </a:p>
          <a:p>
            <a:pPr lvl="3"/>
            <a:r>
              <a:rPr lang="en-US" altLang="ko-KR" sz="1450" dirty="0"/>
              <a:t>E.g., </a:t>
            </a:r>
            <a:r>
              <a:rPr lang="en-US" altLang="ko-KR" sz="1450" dirty="0" err="1"/>
              <a:t>LoS</a:t>
            </a:r>
            <a:r>
              <a:rPr lang="en-US" altLang="ko-KR" sz="1450" dirty="0"/>
              <a:t>/</a:t>
            </a:r>
            <a:r>
              <a:rPr lang="en-US" altLang="ko-KR" sz="1450" dirty="0" err="1"/>
              <a:t>NLoS</a:t>
            </a:r>
            <a:r>
              <a:rPr lang="en-US" altLang="ko-KR" sz="1450" dirty="0"/>
              <a:t> indicator, timing information, likelihood of measurement etc. </a:t>
            </a:r>
          </a:p>
          <a:p>
            <a:pPr lvl="2"/>
            <a:endParaRPr lang="en-US" altLang="ko-KR" sz="1600" dirty="0"/>
          </a:p>
          <a:p>
            <a:pPr lvl="1"/>
            <a:r>
              <a:rPr lang="en-US" altLang="ko-KR" sz="1750" dirty="0"/>
              <a:t>Till RAN1#113, it is observed both AI/ML positioning methods can provide performance gain over existing positioning methods when generalization aspects are not considered. The generalization performance for both AI/ML positioning methods need to be further justified. </a:t>
            </a:r>
          </a:p>
          <a:p>
            <a:pPr lvl="1"/>
            <a:endParaRPr lang="en-US" altLang="ko-KR" sz="1750" dirty="0"/>
          </a:p>
          <a:p>
            <a:pPr lvl="1"/>
            <a:r>
              <a:rPr lang="en-US" altLang="ko-KR" sz="1750" dirty="0"/>
              <a:t>For AI/Ml assisted positioning, there are more variations according to positioning algorithms (e.g., DL/UL-TDOA, multi-RTT, </a:t>
            </a:r>
            <a:r>
              <a:rPr lang="en-US" altLang="ko-KR" sz="1750" dirty="0" err="1"/>
              <a:t>etc</a:t>
            </a:r>
            <a:r>
              <a:rPr lang="en-US" altLang="ko-KR" sz="1750" dirty="0"/>
              <a:t>), measurements, etc. </a:t>
            </a:r>
          </a:p>
          <a:p>
            <a:pPr lvl="2"/>
            <a:endParaRPr lang="en-US" altLang="ko-KR" dirty="0" smtClean="0"/>
          </a:p>
          <a:p>
            <a:pPr lvl="0"/>
            <a:endParaRPr lang="en-US" altLang="ko-KR" sz="2400" dirty="0"/>
          </a:p>
          <a:p>
            <a:pPr lvl="0"/>
            <a:r>
              <a:rPr lang="en-US" altLang="ko-KR" sz="2400" dirty="0"/>
              <a:t>Scope</a:t>
            </a:r>
          </a:p>
          <a:p>
            <a:pPr lvl="1"/>
            <a:r>
              <a:rPr lang="en-US" altLang="ko-KR" sz="1800" dirty="0" smtClean="0"/>
              <a:t>Specify </a:t>
            </a:r>
            <a:r>
              <a:rPr lang="en-US" altLang="ko-KR" sz="1800" dirty="0"/>
              <a:t>direct AI/ML positioning based one-sided model including at least following aspects.</a:t>
            </a:r>
          </a:p>
          <a:p>
            <a:pPr lvl="2"/>
            <a:r>
              <a:rPr lang="en-US" altLang="ko-KR" sz="1650" dirty="0"/>
              <a:t>Data collection – No PRS/SRS enhancement is assumed</a:t>
            </a:r>
          </a:p>
          <a:p>
            <a:pPr lvl="2"/>
            <a:r>
              <a:rPr lang="en-US" altLang="ko-KR" sz="1650" dirty="0"/>
              <a:t>Inference </a:t>
            </a:r>
          </a:p>
          <a:p>
            <a:pPr lvl="2"/>
            <a:r>
              <a:rPr lang="en-US" altLang="ko-KR" sz="1650" dirty="0"/>
              <a:t>LCM-related aspect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680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Specify </a:t>
            </a:r>
            <a:r>
              <a:rPr lang="en-US" altLang="ko-KR" sz="2400" dirty="0"/>
              <a:t>enhanced UE capability framework to facilitate UE-side AI/ML operation (e.g. dynamic update of applicable UE functionality</a:t>
            </a:r>
            <a:r>
              <a:rPr lang="en-US" altLang="ko-KR" sz="2400" dirty="0" smtClean="0"/>
              <a:t>).</a:t>
            </a:r>
            <a:endParaRPr lang="en-US" altLang="ko-KR" sz="2400" dirty="0"/>
          </a:p>
          <a:p>
            <a:r>
              <a:rPr lang="en-US" altLang="ko-KR" sz="2400" dirty="0"/>
              <a:t>Study and, if needed, specify CSI prediction (1st priority) or CSI compression with limited training collaboration type(s) (2nd priority</a:t>
            </a:r>
            <a:r>
              <a:rPr lang="en-US" altLang="ko-KR" sz="2400" dirty="0" smtClean="0"/>
              <a:t>). </a:t>
            </a:r>
          </a:p>
          <a:p>
            <a:r>
              <a:rPr lang="en-US" altLang="ko-KR" sz="2400" dirty="0" smtClean="0"/>
              <a:t>Specify </a:t>
            </a:r>
            <a:r>
              <a:rPr lang="en-US" altLang="ko-KR" sz="2400" dirty="0"/>
              <a:t>spatial/temporal </a:t>
            </a:r>
            <a:r>
              <a:rPr lang="en-US" altLang="ko-KR" sz="2400" dirty="0" smtClean="0"/>
              <a:t>DL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beam prediction based on one-sided AI/ML </a:t>
            </a:r>
            <a:r>
              <a:rPr lang="en-US" altLang="ko-KR" sz="2400" dirty="0" smtClean="0"/>
              <a:t>model. </a:t>
            </a:r>
            <a:endParaRPr lang="en-US" altLang="ko-KR" sz="2400" dirty="0"/>
          </a:p>
          <a:p>
            <a:r>
              <a:rPr lang="en-US" altLang="ko-KR" sz="2400" dirty="0"/>
              <a:t>Specify direct AI/ML positioning based one-sided </a:t>
            </a:r>
            <a:r>
              <a:rPr lang="en-US" altLang="ko-KR" sz="2400" dirty="0" smtClean="0"/>
              <a:t>model.</a:t>
            </a:r>
            <a:endParaRPr lang="en-US" altLang="ko-KR" sz="2400" dirty="0"/>
          </a:p>
          <a:p>
            <a:r>
              <a:rPr lang="en-US" altLang="ko-KR" sz="2400" dirty="0"/>
              <a:t>Above use cases should be considered following aspects</a:t>
            </a:r>
          </a:p>
          <a:p>
            <a:pPr lvl="1"/>
            <a:r>
              <a:rPr lang="en-US" altLang="ko-KR" sz="2400" dirty="0"/>
              <a:t>Focus on signaling-based collaboration without model transfer (collaboration level y only).</a:t>
            </a:r>
          </a:p>
          <a:p>
            <a:pPr lvl="1"/>
            <a:r>
              <a:rPr lang="en-US" altLang="ko-KR" sz="2400" dirty="0"/>
              <a:t>Focus on offline training only.</a:t>
            </a:r>
          </a:p>
          <a:p>
            <a:pPr lvl="1"/>
            <a:r>
              <a:rPr lang="en-US" altLang="ko-KR" sz="2400" dirty="0"/>
              <a:t>Specification impact on</a:t>
            </a:r>
          </a:p>
          <a:p>
            <a:pPr lvl="2"/>
            <a:r>
              <a:rPr lang="en-US" altLang="ko-KR" sz="2250" dirty="0"/>
              <a:t>Data collection without RS enhancement, </a:t>
            </a:r>
          </a:p>
          <a:p>
            <a:pPr lvl="2"/>
            <a:r>
              <a:rPr lang="en-US" altLang="ko-KR" sz="2250" dirty="0"/>
              <a:t>Inference, </a:t>
            </a:r>
          </a:p>
          <a:p>
            <a:pPr lvl="2"/>
            <a:r>
              <a:rPr lang="en-US" altLang="ko-KR" sz="2250" dirty="0"/>
              <a:t>Functionality/model based LCM operation.</a:t>
            </a:r>
          </a:p>
          <a:p>
            <a:endParaRPr lang="en-US" altLang="ko-KR" sz="1650" dirty="0"/>
          </a:p>
          <a:p>
            <a:pPr lvl="1"/>
            <a:endParaRPr lang="en-US" altLang="ko-KR" sz="1800" dirty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74651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[1] RP-230661, “Status report for SI Study on AI/ML for NR air interface; rapporteur: Qualcomm”</a:t>
            </a:r>
          </a:p>
          <a:p>
            <a:r>
              <a:rPr lang="en-US" altLang="ko-KR" sz="2400" dirty="0"/>
              <a:t>[2] RAN1#113 chairman’s note </a:t>
            </a:r>
          </a:p>
        </p:txBody>
      </p:sp>
    </p:spTree>
    <p:extLst>
      <p:ext uri="{BB962C8B-B14F-4D97-AF65-F5344CB8AC3E}">
        <p14:creationId xmlns:p14="http://schemas.microsoft.com/office/powerpoint/2010/main" val="217927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32634</TotalTime>
  <Words>969</Words>
  <Application>Microsoft Office PowerPoint</Application>
  <PresentationFormat>사용자 지정</PresentationFormat>
  <Paragraphs>112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 on AI/ML for NR air interface in Rel-19</vt:lpstr>
      <vt:lpstr>Overall Motivation</vt:lpstr>
      <vt:lpstr>Consideration Point</vt:lpstr>
      <vt:lpstr>Enhanced UE capability framework</vt:lpstr>
      <vt:lpstr>CSI feedback enhancement</vt:lpstr>
      <vt:lpstr>Beam management</vt:lpstr>
      <vt:lpstr>Positioning accuracy enhancement</vt:lpstr>
      <vt:lpstr>Proposals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박해욱/책임연구원/ICT기술센터 C&amp;M표준(연)5G무선접속표준Task(haewook.park@lge.com)</cp:lastModifiedBy>
  <cp:revision>2154</cp:revision>
  <dcterms:created xsi:type="dcterms:W3CDTF">2016-10-11T04:12:52Z</dcterms:created>
  <dcterms:modified xsi:type="dcterms:W3CDTF">2023-05-30T06:03:55Z</dcterms:modified>
</cp:coreProperties>
</file>