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ags/tag1.xml" ContentType="application/vnd.openxmlformats-officedocument.presentationml.tags+xml"/>
  <Override PartName="/ppt/slideLayouts/slideLayout9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slideLayouts/slideLayout9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6"/>
    <p:sldMasterId id="2147483841" r:id="rId7"/>
    <p:sldMasterId id="2147483911" r:id="rId8"/>
  </p:sldMasterIdLst>
  <p:notesMasterIdLst>
    <p:notesMasterId r:id="rId16"/>
  </p:notesMasterIdLst>
  <p:sldIdLst>
    <p:sldId id="2147475559" r:id="rId9"/>
    <p:sldId id="2147475579" r:id="rId10"/>
    <p:sldId id="2147475578" r:id="rId11"/>
    <p:sldId id="2147475576" r:id="rId12"/>
    <p:sldId id="2147475577" r:id="rId13"/>
    <p:sldId id="2147475575" r:id="rId14"/>
    <p:sldId id="2147473441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135"/>
    <a:srgbClr val="FFFB00"/>
    <a:srgbClr val="FFFFBE"/>
    <a:srgbClr val="CCCCCC"/>
    <a:srgbClr val="E1E1E1"/>
    <a:srgbClr val="001D47"/>
    <a:srgbClr val="0A0908"/>
    <a:srgbClr val="FF8B10"/>
    <a:srgbClr val="666666"/>
    <a:srgbClr val="333333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A570A7-883A-4268-A674-EE3C670B2085}" v="1" dt="2023-05-30T19:58:14.926"/>
    <p1510:client id="{C20DC208-E154-59EF-0729-408535BC3E96}" v="3" dt="2023-05-31T07:50:11.42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88" autoAdjust="0"/>
    <p:restoredTop sz="95070" autoAdjust="0"/>
  </p:normalViewPr>
  <p:slideViewPr>
    <p:cSldViewPr snapToGrid="0">
      <p:cViewPr varScale="1">
        <p:scale>
          <a:sx n="90" d="100"/>
          <a:sy n="90" d="100"/>
        </p:scale>
        <p:origin x="872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431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microsoft.com/office/2018/10/relationships/authors" Target="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56002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D4EF5B-ECC8-43EE-A509-D601DDF42AD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405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21.emf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271785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K Re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C12625E-01B4-4787-86BA-74DDA1B2CEB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588456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27" imgH="327" progId="TCLayout.ActiveDocument.1">
                  <p:embed/>
                </p:oleObj>
              </mc:Choice>
              <mc:Fallback>
                <p:oleObj name="think-cell Slide" r:id="rId3" imgW="327" imgH="327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C12625E-01B4-4787-86BA-74DDA1B2CE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F8E89118-661E-014A-695E-E964D2B7F73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DBDC2723-CE6D-D77D-2816-9F9C1D791C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" name="Freeform 31">
              <a:extLst>
                <a:ext uri="{FF2B5EF4-FFF2-40B4-BE49-F238E27FC236}">
                  <a16:creationId xmlns:a16="http://schemas.microsoft.com/office/drawing/2014/main" id="{DA8A2362-A326-274B-A0D2-611F253D94C7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" name="Freeform 32">
              <a:extLst>
                <a:ext uri="{FF2B5EF4-FFF2-40B4-BE49-F238E27FC236}">
                  <a16:creationId xmlns:a16="http://schemas.microsoft.com/office/drawing/2014/main" id="{080CF8D2-E394-BE42-6E49-7D6A5F71F37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" name="Freeform 33">
              <a:extLst>
                <a:ext uri="{FF2B5EF4-FFF2-40B4-BE49-F238E27FC236}">
                  <a16:creationId xmlns:a16="http://schemas.microsoft.com/office/drawing/2014/main" id="{752A09C6-5F6C-321C-3C8F-FEFCD05D85D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" name="Freeform 34">
              <a:extLst>
                <a:ext uri="{FF2B5EF4-FFF2-40B4-BE49-F238E27FC236}">
                  <a16:creationId xmlns:a16="http://schemas.microsoft.com/office/drawing/2014/main" id="{FB71F122-FBC2-EC1D-1E4E-7D9D34D01F2E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184247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Nokia internal use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60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32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7818652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2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1988">
                <a:latin typeface="+mj-lt"/>
              </a:defRPr>
            </a:lvl2pPr>
            <a:lvl3pPr>
              <a:defRPr sz="1988">
                <a:latin typeface="+mj-lt"/>
              </a:defRPr>
            </a:lvl3pPr>
            <a:lvl4pPr>
              <a:defRPr sz="1988">
                <a:latin typeface="+mj-lt"/>
              </a:defRPr>
            </a:lvl4pPr>
            <a:lvl5pPr>
              <a:defRPr sz="1988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internal use</a:t>
            </a:r>
            <a:endParaRPr lang="en-US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36EC8E-5F24-405B-AED7-22B300A206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280991"/>
            <a:ext cx="8308800" cy="3093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headline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402278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23.png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.bin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  <p:sldLayoutId id="2147484015" r:id="rId15"/>
    <p:sldLayoutId id="2147484016" r:id="rId16"/>
    <p:sldLayoutId id="2147484017" r:id="rId17"/>
    <p:sldLayoutId id="2147484018" r:id="rId18"/>
    <p:sldLayoutId id="2147484019" r:id="rId19"/>
    <p:sldLayoutId id="2147484020" r:id="rId20"/>
    <p:sldLayoutId id="2147484021" r:id="rId21"/>
    <p:sldLayoutId id="2147484022" r:id="rId22"/>
    <p:sldLayoutId id="2147484023" r:id="rId23"/>
    <p:sldLayoutId id="2147484024" r:id="rId24"/>
    <p:sldLayoutId id="2147484025" r:id="rId25"/>
    <p:sldLayoutId id="2147483963" r:id="rId26"/>
    <p:sldLayoutId id="2147483923" r:id="rId27"/>
    <p:sldLayoutId id="2147483946" r:id="rId28"/>
    <p:sldLayoutId id="2147484026" r:id="rId29"/>
    <p:sldLayoutId id="2147484027" r:id="rId30"/>
    <p:sldLayoutId id="2147484028" r:id="rId31"/>
    <p:sldLayoutId id="2147483950" r:id="rId32"/>
    <p:sldLayoutId id="2147484029" r:id="rId33"/>
    <p:sldLayoutId id="2147484030" r:id="rId34"/>
    <p:sldLayoutId id="2147484031" r:id="rId35"/>
    <p:sldLayoutId id="2147484032" r:id="rId36"/>
    <p:sldLayoutId id="2147484033" r:id="rId37"/>
    <p:sldLayoutId id="2147484034" r:id="rId38"/>
    <p:sldLayoutId id="2147484035" r:id="rId39"/>
    <p:sldLayoutId id="2147484036" r:id="rId40"/>
    <p:sldLayoutId id="2147484037" r:id="rId41"/>
    <p:sldLayoutId id="2147484038" r:id="rId42"/>
    <p:sldLayoutId id="2147484039" r:id="rId43"/>
    <p:sldLayoutId id="2147483663" r:id="rId44"/>
    <p:sldLayoutId id="2147483726" r:id="rId45"/>
    <p:sldLayoutId id="2147483776" r:id="rId46"/>
    <p:sldLayoutId id="2147483778" r:id="rId47"/>
    <p:sldLayoutId id="2147483779" r:id="rId48"/>
    <p:sldLayoutId id="2147483780" r:id="rId49"/>
    <p:sldLayoutId id="2147483781" r:id="rId50"/>
    <p:sldLayoutId id="2147483777" r:id="rId51"/>
    <p:sldLayoutId id="2147483796" r:id="rId52"/>
    <p:sldLayoutId id="2147483763" r:id="rId53"/>
    <p:sldLayoutId id="2147483794" r:id="rId54"/>
    <p:sldLayoutId id="2147483775" r:id="rId55"/>
    <p:sldLayoutId id="2147483795" r:id="rId56"/>
    <p:sldLayoutId id="2147483816" r:id="rId57"/>
    <p:sldLayoutId id="2147483817" r:id="rId58"/>
    <p:sldLayoutId id="2147483818" r:id="rId59"/>
    <p:sldLayoutId id="2147483819" r:id="rId60"/>
    <p:sldLayoutId id="2147483820" r:id="rId61"/>
    <p:sldLayoutId id="2147483821" r:id="rId62"/>
    <p:sldLayoutId id="2147483822" r:id="rId63"/>
    <p:sldLayoutId id="2147483823" r:id="rId64"/>
    <p:sldLayoutId id="2147483824" r:id="rId65"/>
    <p:sldLayoutId id="2147483753" r:id="rId66"/>
    <p:sldLayoutId id="2147483757" r:id="rId67"/>
    <p:sldLayoutId id="2147483758" r:id="rId68"/>
    <p:sldLayoutId id="2147483815" r:id="rId69"/>
    <p:sldLayoutId id="2147483760" r:id="rId70"/>
    <p:sldLayoutId id="2147483761" r:id="rId71"/>
    <p:sldLayoutId id="2147483762" r:id="rId72"/>
    <p:sldLayoutId id="2147483774" r:id="rId73"/>
    <p:sldLayoutId id="2147483755" r:id="rId74"/>
    <p:sldLayoutId id="2147483756" r:id="rId75"/>
    <p:sldLayoutId id="2147483793" r:id="rId76"/>
    <p:sldLayoutId id="2147483814" r:id="rId77"/>
    <p:sldLayoutId id="2147483751" r:id="rId78"/>
    <p:sldLayoutId id="2147483746" r:id="rId79"/>
    <p:sldLayoutId id="2147483791" r:id="rId80"/>
    <p:sldLayoutId id="2147483749" r:id="rId81"/>
    <p:sldLayoutId id="2147483747" r:id="rId82"/>
    <p:sldLayoutId id="2147483748" r:id="rId83"/>
    <p:sldLayoutId id="2147483750" r:id="rId84"/>
    <p:sldLayoutId id="2147483772" r:id="rId85"/>
    <p:sldLayoutId id="2147483677" r:id="rId86"/>
    <p:sldLayoutId id="2147483792" r:id="rId87"/>
    <p:sldLayoutId id="2147483833" r:id="rId88"/>
    <p:sldLayoutId id="2147483769" r:id="rId89"/>
    <p:sldLayoutId id="2147483773" r:id="rId90"/>
    <p:sldLayoutId id="2147483771" r:id="rId91"/>
    <p:sldLayoutId id="2147483679" r:id="rId92"/>
    <p:sldLayoutId id="2147484040" r:id="rId93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8751686-9367-4189-91D9-91E4C614B60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7" imgH="277" progId="TCLayout.ActiveDocument.1">
                  <p:embed/>
                </p:oleObj>
              </mc:Choice>
              <mc:Fallback>
                <p:oleObj name="think-cell Slide" r:id="rId4" imgW="277" imgH="277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8751686-9367-4189-91D9-91E4C614B6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Nokia internal use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5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755777" y="4816698"/>
            <a:ext cx="797771" cy="12234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6860"/>
            <a:ext cx="252000" cy="12234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795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994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3999" y="4816800"/>
            <a:ext cx="2628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internal use</a:t>
            </a:r>
            <a:endParaRPr lang="en-US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6" y="4805996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00">
              <a:latin typeface="+mn-lt"/>
            </a:endParaRPr>
          </a:p>
        </p:txBody>
      </p:sp>
      <p:sp>
        <p:nvSpPr>
          <p:cNvPr id="34" name="Title Placeholder 1">
            <a:extLst>
              <a:ext uri="{FF2B5EF4-FFF2-40B4-BE49-F238E27FC236}">
                <a16:creationId xmlns:a16="http://schemas.microsoft.com/office/drawing/2014/main" id="{4F82A268-B90C-4847-B1A7-4E340190348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7600" y="280991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697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</p:sldLayoutIdLst>
  <p:transition spd="slow">
    <p:fade/>
  </p:transition>
  <p:hf sldNum="0" hdr="0" ftr="0" dt="0"/>
  <p:txStyles>
    <p:titleStyle>
      <a:lvl1pPr algn="l" defTabSz="908685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757" indent="-340757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80" kern="1200">
          <a:solidFill>
            <a:schemeClr val="tx1"/>
          </a:solidFill>
          <a:latin typeface="+mn-lt"/>
          <a:ea typeface="+mn-ea"/>
          <a:cs typeface="+mn-cs"/>
        </a:defRPr>
      </a:lvl1pPr>
      <a:lvl2pPr marL="738308" indent="-283964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83" kern="1200">
          <a:solidFill>
            <a:schemeClr val="tx1"/>
          </a:solidFill>
          <a:latin typeface="+mn-lt"/>
          <a:ea typeface="+mn-ea"/>
          <a:cs typeface="+mn-cs"/>
        </a:defRPr>
      </a:lvl2pPr>
      <a:lvl3pPr marL="1135856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5" kern="1200">
          <a:solidFill>
            <a:schemeClr val="tx1"/>
          </a:solidFill>
          <a:latin typeface="+mn-lt"/>
          <a:ea typeface="+mn-ea"/>
          <a:cs typeface="+mn-cs"/>
        </a:defRPr>
      </a:lvl3pPr>
      <a:lvl4pPr marL="159020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88" kern="1200">
          <a:solidFill>
            <a:schemeClr val="tx1"/>
          </a:solidFill>
          <a:latin typeface="+mn-lt"/>
          <a:ea typeface="+mn-ea"/>
          <a:cs typeface="+mn-cs"/>
        </a:defRPr>
      </a:lvl4pPr>
      <a:lvl5pPr marL="2044542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»"/>
        <a:defRPr sz="1988" kern="1200">
          <a:solidFill>
            <a:schemeClr val="tx1"/>
          </a:solidFill>
          <a:latin typeface="+mn-lt"/>
          <a:ea typeface="+mn-ea"/>
          <a:cs typeface="+mn-cs"/>
        </a:defRPr>
      </a:lvl5pPr>
      <a:lvl6pPr marL="2498885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6pPr>
      <a:lvl7pPr marL="2953227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7pPr>
      <a:lvl8pPr marL="340757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8pPr>
      <a:lvl9pPr marL="3861914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1pPr>
      <a:lvl2pPr marL="45434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2pPr>
      <a:lvl3pPr marL="908685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3pPr>
      <a:lvl4pPr marL="1363028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4pPr>
      <a:lvl5pPr marL="1817371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5pPr>
      <a:lvl6pPr marL="227171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6pPr>
      <a:lvl7pPr marL="2726056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7pPr>
      <a:lvl8pPr marL="318040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8pPr>
      <a:lvl9pPr marL="3634742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2.xml"/><Relationship Id="rId1" Type="http://schemas.openxmlformats.org/officeDocument/2006/relationships/tags" Target="../tags/tag3.xml"/><Relationship Id="rId5" Type="http://schemas.openxmlformats.org/officeDocument/2006/relationships/image" Target="../media/image21.emf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sv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svg"/><Relationship Id="rId5" Type="http://schemas.openxmlformats.org/officeDocument/2006/relationships/image" Target="../media/image26.png"/><Relationship Id="rId4" Type="http://schemas.openxmlformats.org/officeDocument/2006/relationships/image" Target="../media/image25.sv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F013F098-6FCA-412B-9CA1-8272164712B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27" imgH="327" progId="TCLayout.ActiveDocument.1">
                  <p:embed/>
                </p:oleObj>
              </mc:Choice>
              <mc:Fallback>
                <p:oleObj name="think-cell Slide" r:id="rId4" imgW="327" imgH="327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F013F098-6FCA-412B-9CA1-8272164712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B86B6EAD-6F7B-4559-94A9-8AB25C12F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AI/ML for NG-RAN</a:t>
            </a:r>
            <a:endParaRPr lang="fi-FI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C6160C9-D767-932E-B0C3-15E43623DE03}"/>
              </a:ext>
            </a:extLst>
          </p:cNvPr>
          <p:cNvSpPr txBox="1">
            <a:spLocks/>
          </p:cNvSpPr>
          <p:nvPr/>
        </p:nvSpPr>
        <p:spPr>
          <a:xfrm>
            <a:off x="417531" y="3111795"/>
            <a:ext cx="3909884" cy="148319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Taipei, June 15-16, 2023</a:t>
            </a:r>
          </a:p>
          <a:p>
            <a:r>
              <a:rPr lang="en-US" dirty="0"/>
              <a:t>Agenda Item: 5</a:t>
            </a:r>
          </a:p>
          <a:p>
            <a:r>
              <a:rPr lang="it-IT" dirty="0"/>
              <a:t>Source: Nokia, Nokia Shanghai Bell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9C702F81-4192-A03A-24B0-2018A3920B17}"/>
              </a:ext>
            </a:extLst>
          </p:cNvPr>
          <p:cNvSpPr txBox="1">
            <a:spLocks/>
          </p:cNvSpPr>
          <p:nvPr/>
        </p:nvSpPr>
        <p:spPr>
          <a:xfrm>
            <a:off x="417531" y="162545"/>
            <a:ext cx="5373669" cy="64680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RWS-230023		3GPP TSG RAN Rel-19 workshop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544777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C1F607-0265-13DD-2623-726074E984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AI/ML for NG-RAN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6B9E5-75A1-C1CA-29C8-07FE2A9DF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Motivation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2612-E503-22E0-D492-A38EE42C39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n-US" sz="1400" dirty="0"/>
              <a:t>Rel-18 focused on the basic framework for introducing AI/ML in NG-RAN</a:t>
            </a:r>
          </a:p>
          <a:p>
            <a:pPr lvl="1"/>
            <a:r>
              <a:rPr lang="en-US" sz="1400" dirty="0"/>
              <a:t>Energy Saving, Load Balancing and Mobility Optimization use cases were prioritized</a:t>
            </a:r>
          </a:p>
          <a:p>
            <a:pPr lvl="1"/>
            <a:r>
              <a:rPr lang="en-US" sz="1400" b="1" dirty="0"/>
              <a:t>The Rel-18 use cases can be further enhanced in Rel-19</a:t>
            </a:r>
            <a:endParaRPr lang="en-US" sz="1400" dirty="0"/>
          </a:p>
          <a:p>
            <a:pPr lvl="0"/>
            <a:r>
              <a:rPr lang="en-US" sz="1400" dirty="0"/>
              <a:t>In Rel-18, AI/ML Training and AI/ML Inference in the RAN are performed at the gNB-CU</a:t>
            </a:r>
          </a:p>
          <a:p>
            <a:pPr lvl="1"/>
            <a:r>
              <a:rPr lang="en-US" sz="1400" dirty="0"/>
              <a:t>This is feasible for cell-based decisions (e.g., cell switch on/off) but may be impractical for certain use cases</a:t>
            </a:r>
          </a:p>
          <a:p>
            <a:pPr lvl="1"/>
            <a:r>
              <a:rPr lang="en-US" sz="1400" dirty="0"/>
              <a:t>AI/ML Air Interface is currently studying use cases with focus on gNB-DU operations, e.g., CSI compression and beam management</a:t>
            </a:r>
          </a:p>
          <a:p>
            <a:pPr lvl="1"/>
            <a:r>
              <a:rPr lang="en-US" sz="1400" dirty="0"/>
              <a:t>Energy Saving operations under gNB-DU control have also been introduced in RAN1-led work on Network Energy Saving (e.g., beam switch-off/switch on)</a:t>
            </a:r>
          </a:p>
          <a:p>
            <a:pPr lvl="1"/>
            <a:r>
              <a:rPr lang="en-US" sz="1400" b="1" dirty="0"/>
              <a:t>AI/ML Training and AI/ML Inference at the gNB-DU can be considered in Rel-19</a:t>
            </a:r>
          </a:p>
        </p:txBody>
      </p:sp>
    </p:spTree>
    <p:extLst>
      <p:ext uri="{BB962C8B-B14F-4D97-AF65-F5344CB8AC3E}">
        <p14:creationId xmlns:p14="http://schemas.microsoft.com/office/powerpoint/2010/main" val="3461372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C1F607-0265-13DD-2623-726074E984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AI/ML for NG-RAN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6B9E5-75A1-C1CA-29C8-07FE2A9DF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Enhancement of UE Trajectory Prediction </a:t>
            </a:r>
            <a:r>
              <a:rPr lang="en-US"/>
              <a:t>to support </a:t>
            </a:r>
            <a:r>
              <a:rPr lang="en-US" dirty="0"/>
              <a:t>additional use cases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2612-E503-22E0-D492-A38EE42C39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1400" dirty="0"/>
              <a:t>UE trajectory prediction was introduced in Rel-18 for the Mobility Optimization use case</a:t>
            </a:r>
          </a:p>
          <a:p>
            <a:pPr lvl="1"/>
            <a:r>
              <a:rPr lang="en-US" sz="1400" dirty="0"/>
              <a:t>It is a cell-level prediction sent during handover, which is limited to cells of the target gNB</a:t>
            </a:r>
          </a:p>
          <a:p>
            <a:r>
              <a:rPr lang="en-US" sz="1400" dirty="0"/>
              <a:t>UE trajectory prediction can be further enhanced in Rel-19 to benefit additional use cases</a:t>
            </a:r>
          </a:p>
          <a:p>
            <a:pPr lvl="2"/>
            <a:r>
              <a:rPr lang="en-US" sz="1400" dirty="0"/>
              <a:t>Multi-hop UE trajectory prediction is useful to predict incoming load for predicting Energy Saving (e.g., determine best switch-off time at a capacity cell)</a:t>
            </a:r>
          </a:p>
          <a:p>
            <a:pPr lvl="2"/>
            <a:r>
              <a:rPr lang="en-US" sz="1400" dirty="0"/>
              <a:t>Beam-level prediction enables beam-based decisions, e.g., beam switch-on/off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0BE889D-2EF6-9EEF-7915-414AB8841F7C}"/>
              </a:ext>
            </a:extLst>
          </p:cNvPr>
          <p:cNvGrpSpPr/>
          <p:nvPr/>
        </p:nvGrpSpPr>
        <p:grpSpPr>
          <a:xfrm>
            <a:off x="571697" y="2946317"/>
            <a:ext cx="7859454" cy="1627680"/>
            <a:chOff x="297069" y="3216636"/>
            <a:chExt cx="6275448" cy="1851913"/>
          </a:xfrm>
        </p:grpSpPr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CA6A9F9-6CCD-D3DB-24D9-BA565152E3E2}"/>
                </a:ext>
              </a:extLst>
            </p:cNvPr>
            <p:cNvSpPr/>
            <p:nvPr/>
          </p:nvSpPr>
          <p:spPr>
            <a:xfrm>
              <a:off x="903868" y="3345193"/>
              <a:ext cx="2241029" cy="83919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400"/>
                </a:spcAft>
                <a:buSzPct val="100000"/>
              </a:pPr>
              <a:endParaRPr lang="fr-FR" sz="1600">
                <a:solidFill>
                  <a:schemeClr val="tx1"/>
                </a:solidFill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2D48F79-88C5-135B-5038-7C1CD8EF0EAF}"/>
                </a:ext>
              </a:extLst>
            </p:cNvPr>
            <p:cNvSpPr/>
            <p:nvPr/>
          </p:nvSpPr>
          <p:spPr>
            <a:xfrm>
              <a:off x="297069" y="3734559"/>
              <a:ext cx="2241029" cy="109976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400"/>
                </a:spcAft>
                <a:buSzPct val="100000"/>
              </a:pPr>
              <a:endParaRPr lang="fr-FR" sz="1600">
                <a:solidFill>
                  <a:schemeClr val="tx1"/>
                </a:solidFill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4F86665F-8CFC-F2D7-C3D5-624B8397BB0A}"/>
                </a:ext>
              </a:extLst>
            </p:cNvPr>
            <p:cNvSpPr/>
            <p:nvPr/>
          </p:nvSpPr>
          <p:spPr>
            <a:xfrm>
              <a:off x="1800848" y="3644622"/>
              <a:ext cx="2241029" cy="109976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400"/>
                </a:spcAft>
                <a:buSzPct val="100000"/>
              </a:pPr>
              <a:endParaRPr lang="fr-FR" sz="1600">
                <a:solidFill>
                  <a:schemeClr val="tx1"/>
                </a:solidFill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CC399853-F9A3-534D-52D0-4762AC9F6E4B}"/>
                </a:ext>
              </a:extLst>
            </p:cNvPr>
            <p:cNvSpPr/>
            <p:nvPr/>
          </p:nvSpPr>
          <p:spPr>
            <a:xfrm>
              <a:off x="3451485" y="3611902"/>
              <a:ext cx="2241029" cy="109976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400"/>
                </a:spcAft>
                <a:buSzPct val="100000"/>
              </a:pPr>
              <a:endParaRPr lang="fr-FR" sz="1600">
                <a:solidFill>
                  <a:schemeClr val="tx1"/>
                </a:solidFill>
              </a:endParaRPr>
            </a:p>
          </p:txBody>
        </p:sp>
        <p:pic>
          <p:nvPicPr>
            <p:cNvPr id="11" name="Graphic 10" descr="Smart Phone with solid fill">
              <a:extLst>
                <a:ext uri="{FF2B5EF4-FFF2-40B4-BE49-F238E27FC236}">
                  <a16:creationId xmlns:a16="http://schemas.microsoft.com/office/drawing/2014/main" id="{612004E5-9509-496B-60F0-39F643B3DE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026781" y="4323255"/>
              <a:ext cx="199633" cy="199633"/>
            </a:xfrm>
            <a:prstGeom prst="rect">
              <a:avLst/>
            </a:prstGeom>
          </p:spPr>
        </p:pic>
        <p:pic>
          <p:nvPicPr>
            <p:cNvPr id="12" name="Graphic 11" descr="Smart Phone with solid fill">
              <a:extLst>
                <a:ext uri="{FF2B5EF4-FFF2-40B4-BE49-F238E27FC236}">
                  <a16:creationId xmlns:a16="http://schemas.microsoft.com/office/drawing/2014/main" id="{1F3567FB-241E-D102-2FEF-624F061D7E5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2983704" y="4018795"/>
              <a:ext cx="199633" cy="199633"/>
            </a:xfrm>
            <a:prstGeom prst="rect">
              <a:avLst/>
            </a:prstGeom>
          </p:spPr>
        </p:pic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92A70977-8B47-88B0-1575-F875F2A585E5}"/>
                </a:ext>
              </a:extLst>
            </p:cNvPr>
            <p:cNvSpPr/>
            <p:nvPr/>
          </p:nvSpPr>
          <p:spPr>
            <a:xfrm>
              <a:off x="5102125" y="3569674"/>
              <a:ext cx="968115" cy="53411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rmAutofit fontScale="70000" lnSpcReduction="2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400"/>
                </a:spcAft>
                <a:buSzPct val="100000"/>
              </a:pPr>
              <a:endParaRPr lang="fr-FR" sz="1600">
                <a:solidFill>
                  <a:schemeClr val="tx1"/>
                </a:solidFill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81CAAA38-0A29-B404-E98D-B44A254565CD}"/>
                </a:ext>
              </a:extLst>
            </p:cNvPr>
            <p:cNvSpPr/>
            <p:nvPr/>
          </p:nvSpPr>
          <p:spPr>
            <a:xfrm>
              <a:off x="4965105" y="4384256"/>
              <a:ext cx="968115" cy="53411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6000" tIns="96000" rIns="96000" bIns="96000" numCol="1" spcCol="0" rtlCol="0" fromWordArt="0" anchor="t" anchorCtr="0" forceAA="0" compatLnSpc="1">
              <a:prstTxWarp prst="textNoShape">
                <a:avLst/>
              </a:prstTxWarp>
              <a:normAutofit fontScale="70000" lnSpcReduction="20000"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spcAft>
                  <a:spcPts val="400"/>
                </a:spcAft>
                <a:buSzPct val="100000"/>
              </a:pPr>
              <a:endParaRPr lang="fr-FR" sz="1600">
                <a:solidFill>
                  <a:schemeClr val="tx1"/>
                </a:solidFill>
              </a:endParaRPr>
            </a:p>
          </p:txBody>
        </p:sp>
        <p:sp>
          <p:nvSpPr>
            <p:cNvPr id="15" name="TextBox 21">
              <a:extLst>
                <a:ext uri="{FF2B5EF4-FFF2-40B4-BE49-F238E27FC236}">
                  <a16:creationId xmlns:a16="http://schemas.microsoft.com/office/drawing/2014/main" id="{271BDC3C-0D86-DDCF-5501-AD1D982E4186}"/>
                </a:ext>
              </a:extLst>
            </p:cNvPr>
            <p:cNvSpPr txBox="1"/>
            <p:nvPr/>
          </p:nvSpPr>
          <p:spPr>
            <a:xfrm>
              <a:off x="741287" y="4524222"/>
              <a:ext cx="914400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SzPct val="100000"/>
              </a:pPr>
              <a:r>
                <a:rPr lang="fr-FR" sz="1200">
                  <a:solidFill>
                    <a:schemeClr val="tx2"/>
                  </a:solidFill>
                </a:rPr>
                <a:t>Time T-T’</a:t>
              </a:r>
            </a:p>
          </p:txBody>
        </p:sp>
        <p:sp>
          <p:nvSpPr>
            <p:cNvPr id="16" name="TextBox 24">
              <a:extLst>
                <a:ext uri="{FF2B5EF4-FFF2-40B4-BE49-F238E27FC236}">
                  <a16:creationId xmlns:a16="http://schemas.microsoft.com/office/drawing/2014/main" id="{D455FEE8-DCB4-1F0B-541E-179CBFF16823}"/>
                </a:ext>
              </a:extLst>
            </p:cNvPr>
            <p:cNvSpPr txBox="1"/>
            <p:nvPr/>
          </p:nvSpPr>
          <p:spPr>
            <a:xfrm>
              <a:off x="5238251" y="4930049"/>
              <a:ext cx="1284928" cy="1385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SzPct val="100000"/>
              </a:pPr>
              <a:r>
                <a:rPr lang="fr-FR" sz="1200" dirty="0" err="1">
                  <a:solidFill>
                    <a:schemeClr val="tx2"/>
                  </a:solidFill>
                </a:rPr>
                <a:t>Capacity</a:t>
              </a:r>
              <a:r>
                <a:rPr lang="fr-FR" sz="1200" dirty="0">
                  <a:solidFill>
                    <a:schemeClr val="tx2"/>
                  </a:solidFill>
                </a:rPr>
                <a:t> </a:t>
              </a:r>
              <a:r>
                <a:rPr lang="fr-FR" sz="1200" dirty="0" err="1">
                  <a:solidFill>
                    <a:schemeClr val="tx2"/>
                  </a:solidFill>
                </a:rPr>
                <a:t>cell</a:t>
              </a:r>
              <a:r>
                <a:rPr lang="fr-FR" sz="1200" dirty="0">
                  <a:solidFill>
                    <a:schemeClr val="tx2"/>
                  </a:solidFill>
                </a:rPr>
                <a:t> 2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643E2E4-1963-72EE-2CF2-7E6BAB9C0516}"/>
                </a:ext>
              </a:extLst>
            </p:cNvPr>
            <p:cNvSpPr/>
            <p:nvPr/>
          </p:nvSpPr>
          <p:spPr>
            <a:xfrm>
              <a:off x="1251679" y="3934092"/>
              <a:ext cx="1738859" cy="547963"/>
            </a:xfrm>
            <a:custGeom>
              <a:avLst/>
              <a:gdLst>
                <a:gd name="connsiteX0" fmla="*/ 0 w 1738859"/>
                <a:gd name="connsiteY0" fmla="*/ 619815 h 619815"/>
                <a:gd name="connsiteX1" fmla="*/ 547141 w 1738859"/>
                <a:gd name="connsiteY1" fmla="*/ 12714 h 619815"/>
                <a:gd name="connsiteX2" fmla="*/ 1738859 w 1738859"/>
                <a:gd name="connsiteY2" fmla="*/ 192595 h 619815"/>
                <a:gd name="connsiteX3" fmla="*/ 1738859 w 1738859"/>
                <a:gd name="connsiteY3" fmla="*/ 192595 h 619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8859" h="619815">
                  <a:moveTo>
                    <a:pt x="0" y="619815"/>
                  </a:moveTo>
                  <a:cubicBezTo>
                    <a:pt x="128665" y="351866"/>
                    <a:pt x="257331" y="83917"/>
                    <a:pt x="547141" y="12714"/>
                  </a:cubicBezTo>
                  <a:cubicBezTo>
                    <a:pt x="836951" y="-58489"/>
                    <a:pt x="1738859" y="192595"/>
                    <a:pt x="1738859" y="192595"/>
                  </a:cubicBezTo>
                  <a:lnTo>
                    <a:pt x="1738859" y="192595"/>
                  </a:lnTo>
                </a:path>
              </a:pathLst>
            </a:custGeom>
            <a:noFill/>
            <a:ln>
              <a:solidFill>
                <a:schemeClr val="accent6">
                  <a:lumMod val="75000"/>
                </a:schemeClr>
              </a:solidFill>
              <a:headEnd type="triangl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 sz="240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D4900328-70A3-DA06-0E60-BA49399CB4E5}"/>
                </a:ext>
              </a:extLst>
            </p:cNvPr>
            <p:cNvSpPr/>
            <p:nvPr/>
          </p:nvSpPr>
          <p:spPr>
            <a:xfrm>
              <a:off x="3260361" y="3859963"/>
              <a:ext cx="2338465" cy="495027"/>
            </a:xfrm>
            <a:custGeom>
              <a:avLst/>
              <a:gdLst>
                <a:gd name="connsiteX0" fmla="*/ 0 w 2338465"/>
                <a:gd name="connsiteY0" fmla="*/ 254833 h 495027"/>
                <a:gd name="connsiteX1" fmla="*/ 1454046 w 2338465"/>
                <a:gd name="connsiteY1" fmla="*/ 487181 h 495027"/>
                <a:gd name="connsiteX2" fmla="*/ 2338465 w 2338465"/>
                <a:gd name="connsiteY2" fmla="*/ 0 h 495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8465" h="495027">
                  <a:moveTo>
                    <a:pt x="0" y="254833"/>
                  </a:moveTo>
                  <a:cubicBezTo>
                    <a:pt x="532151" y="392243"/>
                    <a:pt x="1064302" y="529653"/>
                    <a:pt x="1454046" y="487181"/>
                  </a:cubicBezTo>
                  <a:cubicBezTo>
                    <a:pt x="1843790" y="444709"/>
                    <a:pt x="2091127" y="222354"/>
                    <a:pt x="2338465" y="0"/>
                  </a:cubicBezTo>
                </a:path>
              </a:pathLst>
            </a:custGeom>
            <a:noFill/>
            <a:ln>
              <a:solidFill>
                <a:srgbClr val="00B050"/>
              </a:solidFill>
              <a:headEnd type="triangle"/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fr-FR" sz="2400"/>
            </a:p>
          </p:txBody>
        </p:sp>
        <p:sp>
          <p:nvSpPr>
            <p:cNvPr id="19" name="TextBox 44">
              <a:extLst>
                <a:ext uri="{FF2B5EF4-FFF2-40B4-BE49-F238E27FC236}">
                  <a16:creationId xmlns:a16="http://schemas.microsoft.com/office/drawing/2014/main" id="{B12A2290-CE93-1D40-222D-F29A7E606F0F}"/>
                </a:ext>
              </a:extLst>
            </p:cNvPr>
            <p:cNvSpPr txBox="1"/>
            <p:nvPr/>
          </p:nvSpPr>
          <p:spPr>
            <a:xfrm>
              <a:off x="2354030" y="4247709"/>
              <a:ext cx="1351484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SzPct val="100000"/>
              </a:pPr>
              <a:r>
                <a:rPr lang="fr-FR" sz="1200" err="1">
                  <a:solidFill>
                    <a:schemeClr val="tx2"/>
                  </a:solidFill>
                </a:rPr>
                <a:t>Current</a:t>
              </a:r>
              <a:r>
                <a:rPr lang="fr-FR" sz="1200" dirty="0">
                  <a:solidFill>
                    <a:schemeClr val="tx2"/>
                  </a:solidFill>
                </a:rPr>
                <a:t> </a:t>
              </a:r>
              <a:r>
                <a:rPr lang="fr-FR" sz="1200" dirty="0" err="1">
                  <a:solidFill>
                    <a:schemeClr val="tx2"/>
                  </a:solidFill>
                </a:rPr>
                <a:t>Trajectory</a:t>
              </a:r>
              <a:endParaRPr lang="fr-FR" sz="1200" dirty="0">
                <a:solidFill>
                  <a:schemeClr val="tx2"/>
                </a:solidFill>
              </a:endParaRPr>
            </a:p>
            <a:p>
              <a:pPr algn="ctr">
                <a:buSzPct val="100000"/>
              </a:pPr>
              <a:r>
                <a:rPr lang="fr-FR" sz="1200" dirty="0">
                  <a:solidFill>
                    <a:schemeClr val="tx2"/>
                  </a:solidFill>
                </a:rPr>
                <a:t>(time T)</a:t>
              </a:r>
            </a:p>
          </p:txBody>
        </p:sp>
        <p:sp>
          <p:nvSpPr>
            <p:cNvPr id="20" name="TextBox 46">
              <a:extLst>
                <a:ext uri="{FF2B5EF4-FFF2-40B4-BE49-F238E27FC236}">
                  <a16:creationId xmlns:a16="http://schemas.microsoft.com/office/drawing/2014/main" id="{786D097F-CF12-344A-1C89-CABB66E3873A}"/>
                </a:ext>
              </a:extLst>
            </p:cNvPr>
            <p:cNvSpPr txBox="1"/>
            <p:nvPr/>
          </p:nvSpPr>
          <p:spPr>
            <a:xfrm>
              <a:off x="3780155" y="4098771"/>
              <a:ext cx="1351484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SzPct val="100000"/>
              </a:pPr>
              <a:r>
                <a:rPr lang="fr-FR" sz="1200" dirty="0" err="1">
                  <a:solidFill>
                    <a:schemeClr val="tx2"/>
                  </a:solidFill>
                </a:rPr>
                <a:t>Predicted</a:t>
              </a:r>
              <a:r>
                <a:rPr lang="fr-FR" sz="1200" dirty="0">
                  <a:solidFill>
                    <a:schemeClr val="tx2"/>
                  </a:solidFill>
                </a:rPr>
                <a:t> </a:t>
              </a:r>
              <a:r>
                <a:rPr lang="fr-FR" sz="1200" dirty="0" err="1">
                  <a:solidFill>
                    <a:schemeClr val="tx2"/>
                  </a:solidFill>
                </a:rPr>
                <a:t>trajectory</a:t>
              </a:r>
              <a:endParaRPr lang="fr-FR" sz="1200" dirty="0">
                <a:solidFill>
                  <a:schemeClr val="tx2"/>
                </a:solidFill>
              </a:endParaRPr>
            </a:p>
          </p:txBody>
        </p:sp>
        <p:sp>
          <p:nvSpPr>
            <p:cNvPr id="21" name="TextBox 47">
              <a:extLst>
                <a:ext uri="{FF2B5EF4-FFF2-40B4-BE49-F238E27FC236}">
                  <a16:creationId xmlns:a16="http://schemas.microsoft.com/office/drawing/2014/main" id="{2CF298F5-5562-C361-8937-14DBD7B1CA66}"/>
                </a:ext>
              </a:extLst>
            </p:cNvPr>
            <p:cNvSpPr txBox="1"/>
            <p:nvPr/>
          </p:nvSpPr>
          <p:spPr>
            <a:xfrm>
              <a:off x="5284829" y="3336948"/>
              <a:ext cx="1287688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SzPct val="100000"/>
              </a:pPr>
              <a:r>
                <a:rPr lang="fr-FR" sz="1200" dirty="0" err="1">
                  <a:solidFill>
                    <a:schemeClr val="tx2"/>
                  </a:solidFill>
                </a:rPr>
                <a:t>Capacity</a:t>
              </a:r>
              <a:r>
                <a:rPr lang="fr-FR" sz="1200" dirty="0">
                  <a:solidFill>
                    <a:schemeClr val="tx2"/>
                  </a:solidFill>
                </a:rPr>
                <a:t> </a:t>
              </a:r>
              <a:r>
                <a:rPr lang="fr-FR" sz="1200" dirty="0" err="1">
                  <a:solidFill>
                    <a:schemeClr val="tx2"/>
                  </a:solidFill>
                </a:rPr>
                <a:t>cell</a:t>
              </a:r>
              <a:r>
                <a:rPr lang="fr-FR" sz="1200" dirty="0">
                  <a:solidFill>
                    <a:schemeClr val="tx2"/>
                  </a:solidFill>
                </a:rPr>
                <a:t> 1</a:t>
              </a:r>
            </a:p>
          </p:txBody>
        </p:sp>
        <p:pic>
          <p:nvPicPr>
            <p:cNvPr id="22" name="Graphic 14" descr="Smart Phone with solid fill">
              <a:extLst>
                <a:ext uri="{FF2B5EF4-FFF2-40B4-BE49-F238E27FC236}">
                  <a16:creationId xmlns:a16="http://schemas.microsoft.com/office/drawing/2014/main" id="{9BDB3D43-DA65-7183-6893-04FB260C70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640779" y="3734459"/>
              <a:ext cx="199633" cy="199633"/>
            </a:xfrm>
            <a:prstGeom prst="rect">
              <a:avLst/>
            </a:prstGeom>
          </p:spPr>
        </p:pic>
        <p:sp>
          <p:nvSpPr>
            <p:cNvPr id="23" name="TextBox 49">
              <a:extLst>
                <a:ext uri="{FF2B5EF4-FFF2-40B4-BE49-F238E27FC236}">
                  <a16:creationId xmlns:a16="http://schemas.microsoft.com/office/drawing/2014/main" id="{D7372596-F1F0-2752-8879-61A2A2C07C8A}"/>
                </a:ext>
              </a:extLst>
            </p:cNvPr>
            <p:cNvSpPr txBox="1"/>
            <p:nvPr/>
          </p:nvSpPr>
          <p:spPr>
            <a:xfrm>
              <a:off x="5454655" y="3966199"/>
              <a:ext cx="914400" cy="1384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SzPct val="100000"/>
              </a:pPr>
              <a:r>
                <a:rPr lang="fr-FR" sz="1200">
                  <a:solidFill>
                    <a:schemeClr val="tx2"/>
                  </a:solidFill>
                </a:rPr>
                <a:t>Time T+T’’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4764D810-34EA-69AE-F06A-A504F695C674}"/>
                </a:ext>
              </a:extLst>
            </p:cNvPr>
            <p:cNvGrpSpPr/>
            <p:nvPr/>
          </p:nvGrpSpPr>
          <p:grpSpPr>
            <a:xfrm>
              <a:off x="2726448" y="3521417"/>
              <a:ext cx="415799" cy="426283"/>
              <a:chOff x="2726448" y="3169152"/>
              <a:chExt cx="415799" cy="426283"/>
            </a:xfrm>
          </p:grpSpPr>
          <p:pic>
            <p:nvPicPr>
              <p:cNvPr id="40" name="Graphic 10" descr="Cell Tower outline">
                <a:extLst>
                  <a:ext uri="{FF2B5EF4-FFF2-40B4-BE49-F238E27FC236}">
                    <a16:creationId xmlns:a16="http://schemas.microsoft.com/office/drawing/2014/main" id="{32E30F6A-86E0-8FEE-E025-E8C05547E5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726448" y="3169152"/>
                <a:ext cx="322637" cy="426283"/>
              </a:xfrm>
              <a:prstGeom prst="rect">
                <a:avLst/>
              </a:prstGeom>
            </p:spPr>
          </p:pic>
          <p:pic>
            <p:nvPicPr>
              <p:cNvPr id="41" name="Graphic 54" descr="Head with gears outline">
                <a:extLst>
                  <a:ext uri="{FF2B5EF4-FFF2-40B4-BE49-F238E27FC236}">
                    <a16:creationId xmlns:a16="http://schemas.microsoft.com/office/drawing/2014/main" id="{552375EC-A216-05C0-4123-FA622F28EA4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2970797" y="3290654"/>
                <a:ext cx="171450" cy="171450"/>
              </a:xfrm>
              <a:prstGeom prst="rect">
                <a:avLst/>
              </a:prstGeom>
            </p:spPr>
          </p:pic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398AF230-F40F-7FDE-552C-931A767CBF87}"/>
                </a:ext>
              </a:extLst>
            </p:cNvPr>
            <p:cNvGrpSpPr/>
            <p:nvPr/>
          </p:nvGrpSpPr>
          <p:grpSpPr>
            <a:xfrm>
              <a:off x="1847849" y="3216636"/>
              <a:ext cx="415799" cy="426283"/>
              <a:chOff x="2726448" y="3169152"/>
              <a:chExt cx="415799" cy="426283"/>
            </a:xfrm>
          </p:grpSpPr>
          <p:pic>
            <p:nvPicPr>
              <p:cNvPr id="38" name="Graphic 57" descr="Cell Tower outline">
                <a:extLst>
                  <a:ext uri="{FF2B5EF4-FFF2-40B4-BE49-F238E27FC236}">
                    <a16:creationId xmlns:a16="http://schemas.microsoft.com/office/drawing/2014/main" id="{F14A3CB8-42A0-0D85-25F1-55E9261ED2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726448" y="3169152"/>
                <a:ext cx="322637" cy="426283"/>
              </a:xfrm>
              <a:prstGeom prst="rect">
                <a:avLst/>
              </a:prstGeom>
            </p:spPr>
          </p:pic>
          <p:pic>
            <p:nvPicPr>
              <p:cNvPr id="39" name="Graphic 58" descr="Head with gears outline">
                <a:extLst>
                  <a:ext uri="{FF2B5EF4-FFF2-40B4-BE49-F238E27FC236}">
                    <a16:creationId xmlns:a16="http://schemas.microsoft.com/office/drawing/2014/main" id="{3B087125-ABAF-F5D6-BA5C-2FD5752C29F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2970797" y="3290654"/>
                <a:ext cx="171450" cy="171450"/>
              </a:xfrm>
              <a:prstGeom prst="rect">
                <a:avLst/>
              </a:prstGeom>
            </p:spPr>
          </p:pic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4B82F171-CDF0-C016-B163-E02E11F9E329}"/>
                </a:ext>
              </a:extLst>
            </p:cNvPr>
            <p:cNvGrpSpPr/>
            <p:nvPr/>
          </p:nvGrpSpPr>
          <p:grpSpPr>
            <a:xfrm>
              <a:off x="5327498" y="3488414"/>
              <a:ext cx="350204" cy="365488"/>
              <a:chOff x="2840699" y="3253806"/>
              <a:chExt cx="415783" cy="426283"/>
            </a:xfrm>
          </p:grpSpPr>
          <p:pic>
            <p:nvPicPr>
              <p:cNvPr id="36" name="Graphic 60" descr="Cell Tower outline">
                <a:extLst>
                  <a:ext uri="{FF2B5EF4-FFF2-40B4-BE49-F238E27FC236}">
                    <a16:creationId xmlns:a16="http://schemas.microsoft.com/office/drawing/2014/main" id="{D61D8397-CE7E-1BA7-E453-C344B9384D4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840699" y="3253806"/>
                <a:ext cx="322637" cy="426283"/>
              </a:xfrm>
              <a:prstGeom prst="rect">
                <a:avLst/>
              </a:prstGeom>
            </p:spPr>
          </p:pic>
          <p:pic>
            <p:nvPicPr>
              <p:cNvPr id="37" name="Graphic 61" descr="Head with gears outline">
                <a:extLst>
                  <a:ext uri="{FF2B5EF4-FFF2-40B4-BE49-F238E27FC236}">
                    <a16:creationId xmlns:a16="http://schemas.microsoft.com/office/drawing/2014/main" id="{B9037674-DEAD-55EF-6FB0-49715470280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085032" y="3375308"/>
                <a:ext cx="171450" cy="171451"/>
              </a:xfrm>
              <a:prstGeom prst="rect">
                <a:avLst/>
              </a:prstGeom>
            </p:spPr>
          </p:pic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821672A9-4497-8601-384B-B517E01C4DED}"/>
                </a:ext>
              </a:extLst>
            </p:cNvPr>
            <p:cNvGrpSpPr/>
            <p:nvPr/>
          </p:nvGrpSpPr>
          <p:grpSpPr>
            <a:xfrm>
              <a:off x="4364101" y="3513925"/>
              <a:ext cx="415799" cy="426283"/>
              <a:chOff x="2726448" y="3169152"/>
              <a:chExt cx="415799" cy="426283"/>
            </a:xfrm>
          </p:grpSpPr>
          <p:pic>
            <p:nvPicPr>
              <p:cNvPr id="34" name="Graphic 63" descr="Cell Tower outline">
                <a:extLst>
                  <a:ext uri="{FF2B5EF4-FFF2-40B4-BE49-F238E27FC236}">
                    <a16:creationId xmlns:a16="http://schemas.microsoft.com/office/drawing/2014/main" id="{313558D2-303B-12D8-4F28-2447CC60313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726448" y="3169152"/>
                <a:ext cx="322637" cy="426283"/>
              </a:xfrm>
              <a:prstGeom prst="rect">
                <a:avLst/>
              </a:prstGeom>
            </p:spPr>
          </p:pic>
          <p:pic>
            <p:nvPicPr>
              <p:cNvPr id="35" name="Graphic 64" descr="Head with gears outline">
                <a:extLst>
                  <a:ext uri="{FF2B5EF4-FFF2-40B4-BE49-F238E27FC236}">
                    <a16:creationId xmlns:a16="http://schemas.microsoft.com/office/drawing/2014/main" id="{AEF26FCF-9C64-8EDC-D573-B73CD6761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2970797" y="3290654"/>
                <a:ext cx="171450" cy="171450"/>
              </a:xfrm>
              <a:prstGeom prst="rect">
                <a:avLst/>
              </a:prstGeom>
            </p:spPr>
          </p:pic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3F2C32A6-C251-EBAB-6783-0D900CEAAAE0}"/>
                </a:ext>
              </a:extLst>
            </p:cNvPr>
            <p:cNvGrpSpPr/>
            <p:nvPr/>
          </p:nvGrpSpPr>
          <p:grpSpPr>
            <a:xfrm>
              <a:off x="1129342" y="3700964"/>
              <a:ext cx="415799" cy="426283"/>
              <a:chOff x="2726448" y="3169152"/>
              <a:chExt cx="415799" cy="426283"/>
            </a:xfrm>
          </p:grpSpPr>
          <p:pic>
            <p:nvPicPr>
              <p:cNvPr id="32" name="Graphic 66" descr="Cell Tower outline">
                <a:extLst>
                  <a:ext uri="{FF2B5EF4-FFF2-40B4-BE49-F238E27FC236}">
                    <a16:creationId xmlns:a16="http://schemas.microsoft.com/office/drawing/2014/main" id="{52D1A2B3-4E07-53BD-BCCF-E6FF254236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726448" y="3169152"/>
                <a:ext cx="322637" cy="426283"/>
              </a:xfrm>
              <a:prstGeom prst="rect">
                <a:avLst/>
              </a:prstGeom>
            </p:spPr>
          </p:pic>
          <p:pic>
            <p:nvPicPr>
              <p:cNvPr id="33" name="Graphic 67" descr="Head with gears outline">
                <a:extLst>
                  <a:ext uri="{FF2B5EF4-FFF2-40B4-BE49-F238E27FC236}">
                    <a16:creationId xmlns:a16="http://schemas.microsoft.com/office/drawing/2014/main" id="{3B4FC25D-D33B-32BD-2A4E-143BE59DDC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2970797" y="3290654"/>
                <a:ext cx="171450" cy="171450"/>
              </a:xfrm>
              <a:prstGeom prst="rect">
                <a:avLst/>
              </a:prstGeom>
            </p:spPr>
          </p:pic>
        </p:grp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9E2B6AA8-C414-ACFE-4E54-3527BC7D7801}"/>
                </a:ext>
              </a:extLst>
            </p:cNvPr>
            <p:cNvGrpSpPr/>
            <p:nvPr/>
          </p:nvGrpSpPr>
          <p:grpSpPr>
            <a:xfrm>
              <a:off x="5296957" y="4310021"/>
              <a:ext cx="350220" cy="365488"/>
              <a:chOff x="2928035" y="3197373"/>
              <a:chExt cx="415800" cy="426283"/>
            </a:xfrm>
          </p:grpSpPr>
          <p:pic>
            <p:nvPicPr>
              <p:cNvPr id="30" name="Graphic 69" descr="Cell Tower outline">
                <a:extLst>
                  <a:ext uri="{FF2B5EF4-FFF2-40B4-BE49-F238E27FC236}">
                    <a16:creationId xmlns:a16="http://schemas.microsoft.com/office/drawing/2014/main" id="{60B38F78-07A0-34D9-5762-F08A4FAD8D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928035" y="3197373"/>
                <a:ext cx="322637" cy="426283"/>
              </a:xfrm>
              <a:prstGeom prst="rect">
                <a:avLst/>
              </a:prstGeom>
            </p:spPr>
          </p:pic>
          <p:pic>
            <p:nvPicPr>
              <p:cNvPr id="31" name="Graphic 70" descr="Head with gears outline">
                <a:extLst>
                  <a:ext uri="{FF2B5EF4-FFF2-40B4-BE49-F238E27FC236}">
                    <a16:creationId xmlns:a16="http://schemas.microsoft.com/office/drawing/2014/main" id="{47AFB156-CA23-79CF-788A-DED915AEC02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172385" y="3318873"/>
                <a:ext cx="171450" cy="17145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993309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C1F607-0265-13DD-2623-726074E984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AI/ML for NG-RAN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6B9E5-75A1-C1CA-29C8-07FE2A9DF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/>
          <a:lstStyle/>
          <a:p>
            <a:r>
              <a:rPr lang="en-US" dirty="0">
                <a:latin typeface="Nokia Pure Headline Light"/>
              </a:rPr>
              <a:t>Enhancements of Network Energy Saving </a:t>
            </a:r>
            <a:endParaRPr lang="en-US" dirty="0">
              <a:highlight>
                <a:srgbClr val="FFFF00"/>
              </a:highlight>
              <a:latin typeface="Nokia Pure Headline Light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2612-E503-22E0-D492-A38EE42C39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1374749"/>
          </a:xfrm>
        </p:spPr>
        <p:txBody>
          <a:bodyPr/>
          <a:lstStyle/>
          <a:p>
            <a:r>
              <a:rPr lang="en-US" sz="1400" dirty="0"/>
              <a:t>Rel-18 Network Energy Saving topics can be extended to consider AI/ML functionality</a:t>
            </a:r>
          </a:p>
          <a:p>
            <a:r>
              <a:rPr lang="en-US" sz="1400" dirty="0"/>
              <a:t>Such extensions could consider </a:t>
            </a:r>
          </a:p>
          <a:p>
            <a:pPr lvl="1"/>
            <a:r>
              <a:rPr lang="en-US" sz="1400" dirty="0"/>
              <a:t>Beam-based AI/ML actions instead of cell-based e.g., predict when to switch-on/switch-off a beam as opposed to a cell</a:t>
            </a:r>
          </a:p>
          <a:p>
            <a:pPr lvl="1"/>
            <a:r>
              <a:rPr lang="en-US" sz="1400" dirty="0"/>
              <a:t>Predictions of preferred cell DTX/DRX patterns at a node and corresponding sleep opportunities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C396BD4D-165B-CD9C-5D4A-6031C7F0279E}"/>
              </a:ext>
            </a:extLst>
          </p:cNvPr>
          <p:cNvGrpSpPr>
            <a:grpSpLocks noChangeAspect="1"/>
          </p:cNvGrpSpPr>
          <p:nvPr/>
        </p:nvGrpSpPr>
        <p:grpSpPr>
          <a:xfrm>
            <a:off x="881923" y="2681126"/>
            <a:ext cx="7554807" cy="2035827"/>
            <a:chOff x="2035706" y="2725122"/>
            <a:chExt cx="6868012" cy="1850752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5D4E9512-5860-274A-E960-5196A3CB2044}"/>
                </a:ext>
              </a:extLst>
            </p:cNvPr>
            <p:cNvGrpSpPr/>
            <p:nvPr/>
          </p:nvGrpSpPr>
          <p:grpSpPr>
            <a:xfrm>
              <a:off x="2035706" y="2725122"/>
              <a:ext cx="6868012" cy="1850752"/>
              <a:chOff x="3357250" y="2725122"/>
              <a:chExt cx="6868012" cy="1850752"/>
            </a:xfrm>
          </p:grpSpPr>
          <p:cxnSp>
            <p:nvCxnSpPr>
              <p:cNvPr id="7" name="Straight Arrow Connector 6">
                <a:extLst>
                  <a:ext uri="{FF2B5EF4-FFF2-40B4-BE49-F238E27FC236}">
                    <a16:creationId xmlns:a16="http://schemas.microsoft.com/office/drawing/2014/main" id="{B2BEB300-7827-90D9-1788-F86975CE8E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57250" y="3957948"/>
                <a:ext cx="4598697" cy="2"/>
              </a:xfrm>
              <a:prstGeom prst="straightConnector1">
                <a:avLst/>
              </a:prstGeom>
              <a:ln w="12700">
                <a:solidFill>
                  <a:schemeClr val="tx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A2739BEA-9D09-1CE6-3D8C-6C6A84B99A73}"/>
                  </a:ext>
                </a:extLst>
              </p:cNvPr>
              <p:cNvCxnSpPr/>
              <p:nvPr/>
            </p:nvCxnSpPr>
            <p:spPr>
              <a:xfrm>
                <a:off x="4485232" y="3677623"/>
                <a:ext cx="0" cy="280327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EBDA555C-6CC5-DC5E-E927-E3C095054784}"/>
                  </a:ext>
                </a:extLst>
              </p:cNvPr>
              <p:cNvCxnSpPr/>
              <p:nvPr/>
            </p:nvCxnSpPr>
            <p:spPr>
              <a:xfrm>
                <a:off x="5131541" y="3677622"/>
                <a:ext cx="0" cy="280327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E05245F2-CF3E-CA65-F682-73AD06FFB92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5232" y="3677622"/>
                <a:ext cx="646309" cy="0"/>
              </a:xfrm>
              <a:prstGeom prst="line">
                <a:avLst/>
              </a:prstGeom>
              <a:ln w="127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A53E993C-8023-146E-AD05-3DC7972529DE}"/>
                  </a:ext>
                </a:extLst>
              </p:cNvPr>
              <p:cNvCxnSpPr>
                <a:cxnSpLocks/>
                <a:endCxn id="21" idx="3"/>
              </p:cNvCxnSpPr>
              <p:nvPr/>
            </p:nvCxnSpPr>
            <p:spPr>
              <a:xfrm>
                <a:off x="5812336" y="3444018"/>
                <a:ext cx="0" cy="1045091"/>
              </a:xfrm>
              <a:prstGeom prst="line">
                <a:avLst/>
              </a:prstGeom>
              <a:ln w="12700">
                <a:solidFill>
                  <a:schemeClr val="tx2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65CC7F85-BDC6-8B6A-FD1F-198D22061B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3007" y="3420657"/>
                <a:ext cx="0" cy="938300"/>
              </a:xfrm>
              <a:prstGeom prst="line">
                <a:avLst/>
              </a:prstGeom>
              <a:ln w="12700">
                <a:solidFill>
                  <a:schemeClr val="tx2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Arrow Connector 18">
                <a:extLst>
                  <a:ext uri="{FF2B5EF4-FFF2-40B4-BE49-F238E27FC236}">
                    <a16:creationId xmlns:a16="http://schemas.microsoft.com/office/drawing/2014/main" id="{5686E4DD-3823-547C-4761-E06DD97FAF3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3007" y="4358957"/>
                <a:ext cx="1329329" cy="0"/>
              </a:xfrm>
              <a:prstGeom prst="straightConnector1">
                <a:avLst/>
              </a:prstGeom>
              <a:ln w="6350">
                <a:solidFill>
                  <a:schemeClr val="tx2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5CEF978-F7EE-4003-68C9-DEA99BF83F11}"/>
                  </a:ext>
                </a:extLst>
              </p:cNvPr>
              <p:cNvSpPr txBox="1"/>
              <p:nvPr/>
            </p:nvSpPr>
            <p:spPr>
              <a:xfrm>
                <a:off x="4483007" y="4402343"/>
                <a:ext cx="1329329" cy="1735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pPr marL="0" marR="0" indent="0" algn="ctr" defTabSz="180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 typeface="+mj-lt"/>
                  <a:buNone/>
                  <a:tabLst>
                    <a:tab pos="180000" algn="l"/>
                  </a:tabLst>
                </a:pPr>
                <a:r>
                  <a:rPr kumimoji="0" lang="en-US" sz="10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C000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Cell DTX cycle</a:t>
                </a:r>
              </a:p>
            </p:txBody>
          </p:sp>
          <p:cxnSp>
            <p:nvCxnSpPr>
              <p:cNvPr id="22" name="Straight Arrow Connector 21">
                <a:extLst>
                  <a:ext uri="{FF2B5EF4-FFF2-40B4-BE49-F238E27FC236}">
                    <a16:creationId xmlns:a16="http://schemas.microsoft.com/office/drawing/2014/main" id="{B09EB3D8-1742-5B10-046D-3AE0532714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3007" y="3510189"/>
                <a:ext cx="664664" cy="0"/>
              </a:xfrm>
              <a:prstGeom prst="straightConnector1">
                <a:avLst/>
              </a:prstGeom>
              <a:ln w="6350">
                <a:solidFill>
                  <a:schemeClr val="tx2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A10326A-5E58-485E-6FA6-9150715CD5CA}"/>
                  </a:ext>
                </a:extLst>
              </p:cNvPr>
              <p:cNvSpPr txBox="1"/>
              <p:nvPr/>
            </p:nvSpPr>
            <p:spPr>
              <a:xfrm>
                <a:off x="4571738" y="3172042"/>
                <a:ext cx="664664" cy="2486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pPr marL="0" marR="0" indent="0" algn="l" defTabSz="180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 typeface="+mj-lt"/>
                  <a:buNone/>
                  <a:tabLst>
                    <a:tab pos="180000" algn="l"/>
                  </a:tabLst>
                </a:pPr>
                <a:r>
                  <a:rPr kumimoji="0" lang="en-US" sz="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Cell DTX </a:t>
                </a:r>
              </a:p>
              <a:p>
                <a:pPr marL="0" marR="0" indent="0" algn="l" defTabSz="180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 typeface="+mj-lt"/>
                  <a:buNone/>
                  <a:tabLst>
                    <a:tab pos="180000" algn="l"/>
                  </a:tabLst>
                </a:pPr>
                <a:r>
                  <a:rPr kumimoji="0" lang="en-US" sz="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on-duration</a:t>
                </a:r>
              </a:p>
            </p:txBody>
          </p:sp>
          <p:cxnSp>
            <p:nvCxnSpPr>
              <p:cNvPr id="25" name="Straight Arrow Connector 24">
                <a:extLst>
                  <a:ext uri="{FF2B5EF4-FFF2-40B4-BE49-F238E27FC236}">
                    <a16:creationId xmlns:a16="http://schemas.microsoft.com/office/drawing/2014/main" id="{E2956A7F-2652-600B-D08C-9A2B11A943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47672" y="3510189"/>
                <a:ext cx="664664" cy="0"/>
              </a:xfrm>
              <a:prstGeom prst="straightConnector1">
                <a:avLst/>
              </a:prstGeom>
              <a:ln w="6350">
                <a:solidFill>
                  <a:schemeClr val="tx2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B39921AA-5437-97E1-FE3D-D7CE9B0FA49D}"/>
                  </a:ext>
                </a:extLst>
              </p:cNvPr>
              <p:cNvSpPr txBox="1"/>
              <p:nvPr/>
            </p:nvSpPr>
            <p:spPr>
              <a:xfrm>
                <a:off x="5195507" y="3164792"/>
                <a:ext cx="659037" cy="2558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pPr marL="0" marR="0" indent="0" algn="l" defTabSz="180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 typeface="+mj-lt"/>
                  <a:buNone/>
                  <a:tabLst>
                    <a:tab pos="180000" algn="l"/>
                  </a:tabLst>
                </a:pPr>
                <a:r>
                  <a:rPr kumimoji="0" lang="en-US" sz="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Cell DTX </a:t>
                </a:r>
              </a:p>
              <a:p>
                <a:pPr marL="0" marR="0" indent="0" algn="l" defTabSz="180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 typeface="+mj-lt"/>
                  <a:buNone/>
                  <a:tabLst>
                    <a:tab pos="180000" algn="l"/>
                  </a:tabLst>
                </a:pPr>
                <a:r>
                  <a:rPr kumimoji="0" lang="en-US" sz="80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off-duration</a:t>
                </a:r>
              </a:p>
            </p:txBody>
          </p:sp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90D3E40B-6F27-8139-673D-358D7D1E2BC3}"/>
                  </a:ext>
                </a:extLst>
              </p:cNvPr>
              <p:cNvSpPr txBox="1"/>
              <p:nvPr/>
            </p:nvSpPr>
            <p:spPr>
              <a:xfrm>
                <a:off x="7854718" y="4062223"/>
                <a:ext cx="608488" cy="17353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pPr marL="0" marR="0" indent="0" algn="l" defTabSz="180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 typeface="+mj-lt"/>
                  <a:buNone/>
                  <a:tabLst>
                    <a:tab pos="180000" algn="l"/>
                  </a:tabLst>
                </a:pPr>
                <a:r>
                  <a:rPr kumimoji="0" lang="en-US" sz="10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Time</a:t>
                </a:r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C15A0233-DAC8-8F99-2140-4721138A683B}"/>
                  </a:ext>
                </a:extLst>
              </p:cNvPr>
              <p:cNvSpPr/>
              <p:nvPr/>
            </p:nvSpPr>
            <p:spPr>
              <a:xfrm>
                <a:off x="8138387" y="2725122"/>
                <a:ext cx="2086875" cy="1106013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r>
                  <a:rPr lang="en-US" sz="800" dirty="0">
                    <a:solidFill>
                      <a:schemeClr val="tx2"/>
                    </a:solidFill>
                  </a:rPr>
                  <a:t>Cell DTX/DRX pattern configuration</a:t>
                </a:r>
              </a:p>
              <a:p>
                <a:pPr marL="171450" indent="-171450" algn="l"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•"/>
                </a:pPr>
                <a:r>
                  <a:rPr lang="en-US" sz="800" b="1" dirty="0">
                    <a:solidFill>
                      <a:schemeClr val="tx2"/>
                    </a:solidFill>
                  </a:rPr>
                  <a:t>Cell DTX/DRX cycle</a:t>
                </a:r>
                <a:r>
                  <a:rPr lang="en-US" sz="800" dirty="0">
                    <a:solidFill>
                      <a:schemeClr val="tx2"/>
                    </a:solidFill>
                  </a:rPr>
                  <a:t>: periodicity with which cell DTX/DRX periods repeat</a:t>
                </a:r>
              </a:p>
              <a:p>
                <a:pPr marL="171450" indent="-171450" algn="l"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•"/>
                </a:pPr>
                <a:r>
                  <a:rPr lang="en-US" sz="800" b="1" dirty="0">
                    <a:solidFill>
                      <a:schemeClr val="tx2"/>
                    </a:solidFill>
                  </a:rPr>
                  <a:t>Cell DTX/DRX</a:t>
                </a:r>
                <a:r>
                  <a:rPr lang="en-US" sz="800" dirty="0">
                    <a:solidFill>
                      <a:schemeClr val="tx2"/>
                    </a:solidFill>
                  </a:rPr>
                  <a:t> </a:t>
                </a:r>
                <a:r>
                  <a:rPr lang="en-US" sz="800" b="1" dirty="0">
                    <a:solidFill>
                      <a:schemeClr val="tx2"/>
                    </a:solidFill>
                  </a:rPr>
                  <a:t>on-duration period</a:t>
                </a:r>
                <a:r>
                  <a:rPr lang="en-US" sz="800" dirty="0">
                    <a:solidFill>
                      <a:schemeClr val="tx2"/>
                    </a:solidFill>
                  </a:rPr>
                  <a:t>: duration of active time</a:t>
                </a:r>
              </a:p>
              <a:p>
                <a:pPr marL="171450" indent="-171450" algn="l">
                  <a:spcAft>
                    <a:spcPts val="300"/>
                  </a:spcAft>
                  <a:buSzPct val="100000"/>
                  <a:buFont typeface="Arial" panose="020B0604020202020204" pitchFamily="34" charset="0"/>
                  <a:buChar char="•"/>
                </a:pPr>
                <a:r>
                  <a:rPr lang="en-US" sz="800" b="1" dirty="0">
                    <a:solidFill>
                      <a:schemeClr val="tx2"/>
                    </a:solidFill>
                  </a:rPr>
                  <a:t>Cell DTX/DRX</a:t>
                </a:r>
                <a:r>
                  <a:rPr lang="en-US" sz="800" dirty="0">
                    <a:solidFill>
                      <a:schemeClr val="tx2"/>
                    </a:solidFill>
                  </a:rPr>
                  <a:t> </a:t>
                </a:r>
                <a:r>
                  <a:rPr lang="en-US" sz="800" b="1" dirty="0">
                    <a:solidFill>
                      <a:schemeClr val="tx2"/>
                    </a:solidFill>
                  </a:rPr>
                  <a:t>offset</a:t>
                </a:r>
                <a:r>
                  <a:rPr lang="en-US" sz="800" dirty="0">
                    <a:solidFill>
                      <a:schemeClr val="tx2"/>
                    </a:solidFill>
                  </a:rPr>
                  <a:t>: point in time, where a DTX/DRX pattern starts</a:t>
                </a:r>
              </a:p>
            </p:txBody>
          </p: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4C1F1BF2-ADFC-06F2-2C48-7CDBA99A5C4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47616" y="3444018"/>
                <a:ext cx="0" cy="513930"/>
              </a:xfrm>
              <a:prstGeom prst="line">
                <a:avLst/>
              </a:prstGeom>
              <a:ln w="12700">
                <a:solidFill>
                  <a:schemeClr val="tx2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Arrow Connector 31">
                <a:extLst>
                  <a:ext uri="{FF2B5EF4-FFF2-40B4-BE49-F238E27FC236}">
                    <a16:creationId xmlns:a16="http://schemas.microsoft.com/office/drawing/2014/main" id="{4F257D59-FD68-516D-796A-CD08695ED4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43721" y="3510189"/>
                <a:ext cx="339286" cy="0"/>
              </a:xfrm>
              <a:prstGeom prst="straightConnector1">
                <a:avLst/>
              </a:prstGeom>
              <a:ln w="6350">
                <a:solidFill>
                  <a:schemeClr val="tx2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EB13DBC7-514B-BCEB-FCC0-1D1167F805D9}"/>
                  </a:ext>
                </a:extLst>
              </p:cNvPr>
              <p:cNvSpPr txBox="1"/>
              <p:nvPr/>
            </p:nvSpPr>
            <p:spPr>
              <a:xfrm>
                <a:off x="4117872" y="3157516"/>
                <a:ext cx="428015" cy="24861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pPr marL="0" marR="0" indent="0" algn="l" defTabSz="180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 typeface="+mj-lt"/>
                  <a:buNone/>
                  <a:tabLst>
                    <a:tab pos="180000" algn="l"/>
                  </a:tabLst>
                </a:pPr>
                <a:r>
                  <a:rPr kumimoji="0" lang="en-US" sz="8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6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Cell DTX </a:t>
                </a:r>
              </a:p>
              <a:p>
                <a:pPr marL="0" marR="0" indent="0" algn="l" defTabSz="180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 typeface="+mj-lt"/>
                  <a:buNone/>
                  <a:tabLst>
                    <a:tab pos="180000" algn="l"/>
                  </a:tabLst>
                </a:pPr>
                <a:r>
                  <a:rPr kumimoji="0" lang="en-US" sz="80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6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offset</a:t>
                </a:r>
              </a:p>
            </p:txBody>
          </p:sp>
          <p:cxnSp>
            <p:nvCxnSpPr>
              <p:cNvPr id="41" name="Connector: Curved 40">
                <a:extLst>
                  <a:ext uri="{FF2B5EF4-FFF2-40B4-BE49-F238E27FC236}">
                    <a16:creationId xmlns:a16="http://schemas.microsoft.com/office/drawing/2014/main" id="{612B2D1E-EC57-4B4F-9105-0A0A7F785715}"/>
                  </a:ext>
                </a:extLst>
              </p:cNvPr>
              <p:cNvCxnSpPr/>
              <p:nvPr/>
            </p:nvCxnSpPr>
            <p:spPr>
              <a:xfrm rot="5400000">
                <a:off x="4901299" y="2866490"/>
                <a:ext cx="274152" cy="162970"/>
              </a:xfrm>
              <a:prstGeom prst="curvedConnector3">
                <a:avLst/>
              </a:prstGeom>
              <a:ln w="6350">
                <a:solidFill>
                  <a:schemeClr val="tx2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B6DE35E6-A636-8396-73C7-28BCE5304050}"/>
                  </a:ext>
                </a:extLst>
              </p:cNvPr>
              <p:cNvSpPr txBox="1"/>
              <p:nvPr/>
            </p:nvSpPr>
            <p:spPr>
              <a:xfrm>
                <a:off x="5183039" y="2743481"/>
                <a:ext cx="659037" cy="2558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pPr marL="0" marR="0" indent="0" algn="l" defTabSz="180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 typeface="+mj-lt"/>
                  <a:buNone/>
                  <a:tabLst>
                    <a:tab pos="180000" algn="l"/>
                  </a:tabLst>
                </a:pPr>
                <a:r>
                  <a:rPr kumimoji="0" lang="en-US" sz="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1135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pattern x</a:t>
                </a:r>
              </a:p>
            </p:txBody>
          </p:sp>
        </p:grp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1A332262-AA2C-2414-8139-8132EC58422F}"/>
                </a:ext>
              </a:extLst>
            </p:cNvPr>
            <p:cNvCxnSpPr>
              <a:cxnSpLocks/>
            </p:cNvCxnSpPr>
            <p:nvPr/>
          </p:nvCxnSpPr>
          <p:spPr>
            <a:xfrm>
              <a:off x="4490793" y="3683191"/>
              <a:ext cx="646309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1D001436-3AC9-FD27-EB48-8D62419B6B47}"/>
                </a:ext>
              </a:extLst>
            </p:cNvPr>
            <p:cNvCxnSpPr>
              <a:cxnSpLocks/>
            </p:cNvCxnSpPr>
            <p:nvPr/>
          </p:nvCxnSpPr>
          <p:spPr>
            <a:xfrm>
              <a:off x="5837919" y="3449587"/>
              <a:ext cx="0" cy="1045091"/>
            </a:xfrm>
            <a:prstGeom prst="line">
              <a:avLst/>
            </a:prstGeom>
            <a:ln w="12700">
              <a:solidFill>
                <a:schemeClr val="tx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EE260361-5993-FC0C-E428-B4AA61008E4C}"/>
                </a:ext>
              </a:extLst>
            </p:cNvPr>
            <p:cNvCxnSpPr>
              <a:cxnSpLocks/>
            </p:cNvCxnSpPr>
            <p:nvPr/>
          </p:nvCxnSpPr>
          <p:spPr>
            <a:xfrm>
              <a:off x="4508590" y="3515758"/>
              <a:ext cx="664664" cy="0"/>
            </a:xfrm>
            <a:prstGeom prst="straightConnector1">
              <a:avLst/>
            </a:prstGeom>
            <a:ln w="6350">
              <a:solidFill>
                <a:schemeClr val="tx2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79FB508-F775-B8F7-AD61-4494AAFAB86D}"/>
                </a:ext>
              </a:extLst>
            </p:cNvPr>
            <p:cNvSpPr txBox="1"/>
            <p:nvPr/>
          </p:nvSpPr>
          <p:spPr>
            <a:xfrm>
              <a:off x="4597321" y="3177611"/>
              <a:ext cx="664664" cy="24861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noAutofit/>
            </a:bodyPr>
            <a:lstStyle/>
            <a:p>
              <a:pPr marL="0" marR="0" indent="0" algn="l" defTabSz="180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tabLst>
                  <a:tab pos="180000" algn="l"/>
                </a:tabLst>
              </a:pPr>
              <a:r>
                <a:rPr kumimoji="0" lang="en-US" sz="80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Cell DTX </a:t>
              </a:r>
            </a:p>
            <a:p>
              <a:pPr marL="0" marR="0" indent="0" algn="l" defTabSz="180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tabLst>
                  <a:tab pos="180000" algn="l"/>
                </a:tabLst>
              </a:pPr>
              <a:r>
                <a:rPr kumimoji="0" lang="en-US" sz="800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on-duration</a:t>
              </a:r>
            </a:p>
          </p:txBody>
        </p: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7A753B31-6691-1CF0-8A3A-F5541A3E4219}"/>
                </a:ext>
              </a:extLst>
            </p:cNvPr>
            <p:cNvCxnSpPr>
              <a:cxnSpLocks/>
            </p:cNvCxnSpPr>
            <p:nvPr/>
          </p:nvCxnSpPr>
          <p:spPr>
            <a:xfrm>
              <a:off x="5173255" y="3515758"/>
              <a:ext cx="664664" cy="0"/>
            </a:xfrm>
            <a:prstGeom prst="straightConnector1">
              <a:avLst/>
            </a:prstGeom>
            <a:ln w="6350">
              <a:solidFill>
                <a:schemeClr val="tx2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B6C23C08-66D9-AEE7-AB56-A2AF6504B244}"/>
                </a:ext>
              </a:extLst>
            </p:cNvPr>
            <p:cNvSpPr txBox="1"/>
            <p:nvPr/>
          </p:nvSpPr>
          <p:spPr>
            <a:xfrm>
              <a:off x="5221090" y="3170361"/>
              <a:ext cx="659037" cy="2558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noAutofit/>
            </a:bodyPr>
            <a:lstStyle/>
            <a:p>
              <a:pPr marL="0" marR="0" indent="0" algn="l" defTabSz="180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tabLst>
                  <a:tab pos="180000" algn="l"/>
                </a:tabLst>
              </a:pPr>
              <a:r>
                <a:rPr kumimoji="0" lang="en-US" sz="80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Cell DTX </a:t>
              </a:r>
            </a:p>
            <a:p>
              <a:pPr marL="0" marR="0" indent="0" algn="l" defTabSz="180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tabLst>
                  <a:tab pos="180000" algn="l"/>
                </a:tabLst>
              </a:pPr>
              <a:r>
                <a:rPr kumimoji="0" lang="en-US" sz="800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off-duration</a:t>
              </a:r>
            </a:p>
          </p:txBody>
        </p: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17E6C70A-6020-5766-37CA-7F5F7FB3DC8F}"/>
                </a:ext>
              </a:extLst>
            </p:cNvPr>
            <p:cNvCxnSpPr/>
            <p:nvPr/>
          </p:nvCxnSpPr>
          <p:spPr>
            <a:xfrm>
              <a:off x="5141548" y="3686236"/>
              <a:ext cx="0" cy="280327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EC77AC9C-182D-BE06-A924-01C113A7AFCB}"/>
                </a:ext>
              </a:extLst>
            </p:cNvPr>
            <p:cNvCxnSpPr/>
            <p:nvPr/>
          </p:nvCxnSpPr>
          <p:spPr>
            <a:xfrm>
              <a:off x="4494941" y="3677621"/>
              <a:ext cx="0" cy="280327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510635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C1F607-0265-13DD-2623-726074E984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AI/ML for NG-RAN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6B9E5-75A1-C1CA-29C8-07FE2A9DF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CU/DU split architecture considerations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2612-E503-22E0-D492-A38EE42C39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1400" dirty="0"/>
              <a:t>CU/DU split architecture has not been considered in Rel-18</a:t>
            </a:r>
          </a:p>
          <a:p>
            <a:r>
              <a:rPr lang="en-US" sz="1400" dirty="0"/>
              <a:t>AI/ML in the gNB-DU may be more efficient for scenarios where data is available at the gNB-DU and/or when actions are at the gNB-DU</a:t>
            </a:r>
          </a:p>
          <a:p>
            <a:pPr lvl="1"/>
            <a:r>
              <a:rPr lang="en-US" sz="1400" dirty="0"/>
              <a:t>Example: gNB-DU has greater awareness of energy consumption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F4D7BE10-AFED-0C59-559D-03C065CD4A0C}"/>
              </a:ext>
            </a:extLst>
          </p:cNvPr>
          <p:cNvGrpSpPr/>
          <p:nvPr/>
        </p:nvGrpSpPr>
        <p:grpSpPr>
          <a:xfrm>
            <a:off x="4834629" y="2670473"/>
            <a:ext cx="4177553" cy="1532498"/>
            <a:chOff x="1927410" y="2831731"/>
            <a:chExt cx="4177553" cy="1532498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C8B022E-4561-A8FB-6E78-0BACACA059DE}"/>
                </a:ext>
              </a:extLst>
            </p:cNvPr>
            <p:cNvSpPr/>
            <p:nvPr/>
          </p:nvSpPr>
          <p:spPr>
            <a:xfrm>
              <a:off x="3480625" y="2831731"/>
              <a:ext cx="878541" cy="421341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r>
                <a:rPr lang="en-US" sz="1200" dirty="0">
                  <a:solidFill>
                    <a:schemeClr val="tx2"/>
                  </a:solidFill>
                </a:rPr>
                <a:t> 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7D4F333-EC29-DEE6-42BD-790040875098}"/>
                </a:ext>
              </a:extLst>
            </p:cNvPr>
            <p:cNvSpPr txBox="1"/>
            <p:nvPr/>
          </p:nvSpPr>
          <p:spPr>
            <a:xfrm>
              <a:off x="3451412" y="3016411"/>
              <a:ext cx="878540" cy="3685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noAutofit/>
            </a:bodyPr>
            <a:lstStyle/>
            <a:p>
              <a:pPr marL="0" marR="0" indent="0" algn="ctr" defTabSz="180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tabLst>
                  <a:tab pos="180000" algn="l"/>
                </a:tabLst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CU</a:t>
              </a:r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02EDF685-A397-3514-9BBA-4E7F4652FBA3}"/>
                </a:ext>
              </a:extLst>
            </p:cNvPr>
            <p:cNvGrpSpPr/>
            <p:nvPr/>
          </p:nvGrpSpPr>
          <p:grpSpPr>
            <a:xfrm>
              <a:off x="1927411" y="3776026"/>
              <a:ext cx="878541" cy="579243"/>
              <a:chOff x="1927411" y="3776026"/>
              <a:chExt cx="878541" cy="579243"/>
            </a:xfrm>
          </p:grpSpPr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F5D89D9-D79C-DA88-9C1B-97A860BA96EB}"/>
                  </a:ext>
                </a:extLst>
              </p:cNvPr>
              <p:cNvSpPr/>
              <p:nvPr/>
            </p:nvSpPr>
            <p:spPr>
              <a:xfrm>
                <a:off x="1927411" y="3776026"/>
                <a:ext cx="878541" cy="421341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r>
                  <a:rPr lang="en-US" sz="1200" dirty="0">
                    <a:solidFill>
                      <a:schemeClr val="tx2"/>
                    </a:solidFill>
                  </a:rPr>
                  <a:t> 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D8DE746-6045-1EF0-86F6-807DA6F431AB}"/>
                  </a:ext>
                </a:extLst>
              </p:cNvPr>
              <p:cNvSpPr txBox="1"/>
              <p:nvPr/>
            </p:nvSpPr>
            <p:spPr>
              <a:xfrm>
                <a:off x="1927411" y="3986695"/>
                <a:ext cx="878540" cy="3685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pPr marL="0" marR="0" indent="0" algn="ctr" defTabSz="180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 typeface="+mj-lt"/>
                  <a:buNone/>
                  <a:tabLst>
                    <a:tab pos="180000" algn="l"/>
                  </a:tabLst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DU</a:t>
                </a:r>
              </a:p>
            </p:txBody>
          </p: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16E3530-8BBF-9FBD-AF5E-09921B6D4F84}"/>
                </a:ext>
              </a:extLst>
            </p:cNvPr>
            <p:cNvSpPr txBox="1"/>
            <p:nvPr/>
          </p:nvSpPr>
          <p:spPr>
            <a:xfrm>
              <a:off x="1927410" y="3802408"/>
              <a:ext cx="461206" cy="3685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noAutofit/>
            </a:bodyPr>
            <a:lstStyle/>
            <a:p>
              <a:pPr marL="0" marR="0" indent="0" algn="ctr" defTabSz="180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tabLst>
                  <a:tab pos="180000" algn="l"/>
                </a:tabLst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AI/ML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8F0D3BD8-0AD7-25E6-69D1-EBB3DDD4ED7C}"/>
                </a:ext>
              </a:extLst>
            </p:cNvPr>
            <p:cNvGrpSpPr/>
            <p:nvPr/>
          </p:nvGrpSpPr>
          <p:grpSpPr>
            <a:xfrm>
              <a:off x="3487271" y="3784986"/>
              <a:ext cx="878541" cy="579243"/>
              <a:chOff x="1927411" y="3776026"/>
              <a:chExt cx="878541" cy="579243"/>
            </a:xfrm>
          </p:grpSpPr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33B5C66B-748C-4BDE-F9CE-5CCA273DFBB9}"/>
                  </a:ext>
                </a:extLst>
              </p:cNvPr>
              <p:cNvSpPr/>
              <p:nvPr/>
            </p:nvSpPr>
            <p:spPr>
              <a:xfrm>
                <a:off x="1927411" y="3776026"/>
                <a:ext cx="878541" cy="421341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r>
                  <a:rPr lang="en-US" sz="1200" dirty="0">
                    <a:solidFill>
                      <a:schemeClr val="tx2"/>
                    </a:solidFill>
                  </a:rPr>
                  <a:t> 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7B01444A-625E-F272-2B56-30638D32C823}"/>
                  </a:ext>
                </a:extLst>
              </p:cNvPr>
              <p:cNvSpPr txBox="1"/>
              <p:nvPr/>
            </p:nvSpPr>
            <p:spPr>
              <a:xfrm>
                <a:off x="1927411" y="3986695"/>
                <a:ext cx="878540" cy="3685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pPr marL="0" marR="0" indent="0" algn="ctr" defTabSz="180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 typeface="+mj-lt"/>
                  <a:buNone/>
                  <a:tabLst>
                    <a:tab pos="180000" algn="l"/>
                  </a:tabLst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DU</a:t>
                </a: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829B7095-0863-18C0-8629-B4D9A1982424}"/>
                </a:ext>
              </a:extLst>
            </p:cNvPr>
            <p:cNvGrpSpPr/>
            <p:nvPr/>
          </p:nvGrpSpPr>
          <p:grpSpPr>
            <a:xfrm>
              <a:off x="5226422" y="3767058"/>
              <a:ext cx="878541" cy="579243"/>
              <a:chOff x="1927411" y="3776026"/>
              <a:chExt cx="878541" cy="579243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F5AEE247-BD88-4AAC-D136-AD0F39F35964}"/>
                  </a:ext>
                </a:extLst>
              </p:cNvPr>
              <p:cNvSpPr/>
              <p:nvPr/>
            </p:nvSpPr>
            <p:spPr>
              <a:xfrm>
                <a:off x="1927411" y="3776026"/>
                <a:ext cx="878541" cy="421341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r>
                  <a:rPr lang="en-US" sz="1200" dirty="0">
                    <a:solidFill>
                      <a:schemeClr val="tx2"/>
                    </a:solidFill>
                  </a:rPr>
                  <a:t> 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545963EA-7C74-162A-ED82-BF9DFD8243BF}"/>
                  </a:ext>
                </a:extLst>
              </p:cNvPr>
              <p:cNvSpPr txBox="1"/>
              <p:nvPr/>
            </p:nvSpPr>
            <p:spPr>
              <a:xfrm>
                <a:off x="1927411" y="3986695"/>
                <a:ext cx="878540" cy="3685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pPr marL="0" marR="0" indent="0" algn="ctr" defTabSz="180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 typeface="+mj-lt"/>
                  <a:buNone/>
                  <a:tabLst>
                    <a:tab pos="180000" algn="l"/>
                  </a:tabLst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DU</a:t>
                </a:r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0A63ACC-8BEC-B26E-1BC3-DCE206B0D49B}"/>
                </a:ext>
              </a:extLst>
            </p:cNvPr>
            <p:cNvSpPr txBox="1"/>
            <p:nvPr/>
          </p:nvSpPr>
          <p:spPr>
            <a:xfrm>
              <a:off x="3451412" y="3793440"/>
              <a:ext cx="461206" cy="3685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noAutofit/>
            </a:bodyPr>
            <a:lstStyle/>
            <a:p>
              <a:pPr marL="0" marR="0" indent="0" algn="ctr" defTabSz="180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tabLst>
                  <a:tab pos="180000" algn="l"/>
                </a:tabLst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AI/ML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F498BE85-000E-9917-00BC-8A155E0DBA0F}"/>
                </a:ext>
              </a:extLst>
            </p:cNvPr>
            <p:cNvSpPr txBox="1"/>
            <p:nvPr/>
          </p:nvSpPr>
          <p:spPr>
            <a:xfrm>
              <a:off x="5199528" y="3793441"/>
              <a:ext cx="461206" cy="3685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noAutofit/>
            </a:bodyPr>
            <a:lstStyle/>
            <a:p>
              <a:pPr marL="0" marR="0" indent="0" algn="ctr" defTabSz="180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tabLst>
                  <a:tab pos="180000" algn="l"/>
                </a:tabLst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AI/ML</a:t>
              </a:r>
            </a:p>
          </p:txBody>
        </p: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E245E7D5-3206-89AA-F0E7-91A7002EC323}"/>
                </a:ext>
              </a:extLst>
            </p:cNvPr>
            <p:cNvCxnSpPr>
              <a:cxnSpLocks/>
              <a:endCxn id="7" idx="0"/>
            </p:cNvCxnSpPr>
            <p:nvPr/>
          </p:nvCxnSpPr>
          <p:spPr>
            <a:xfrm flipH="1">
              <a:off x="2366682" y="3261526"/>
              <a:ext cx="1586753" cy="51450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E5167B76-EF63-C2B7-DC75-4E07B0594CE7}"/>
                </a:ext>
              </a:extLst>
            </p:cNvPr>
            <p:cNvCxnSpPr>
              <a:cxnSpLocks/>
            </p:cNvCxnSpPr>
            <p:nvPr/>
          </p:nvCxnSpPr>
          <p:spPr>
            <a:xfrm>
              <a:off x="3940902" y="3270355"/>
              <a:ext cx="1" cy="514631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A76C9524-F03F-C08E-7C9C-ED6D6B7FD59B}"/>
                </a:ext>
              </a:extLst>
            </p:cNvPr>
            <p:cNvCxnSpPr>
              <a:cxnSpLocks/>
              <a:endCxn id="20" idx="0"/>
            </p:cNvCxnSpPr>
            <p:nvPr/>
          </p:nvCxnSpPr>
          <p:spPr>
            <a:xfrm>
              <a:off x="3953435" y="3279455"/>
              <a:ext cx="1712258" cy="487603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A9FE6E0E-A7F8-97E9-93B2-BA03E3B5F3B4}"/>
              </a:ext>
            </a:extLst>
          </p:cNvPr>
          <p:cNvGrpSpPr/>
          <p:nvPr/>
        </p:nvGrpSpPr>
        <p:grpSpPr>
          <a:xfrm>
            <a:off x="177844" y="2688401"/>
            <a:ext cx="4177552" cy="1532498"/>
            <a:chOff x="1927411" y="2831731"/>
            <a:chExt cx="4177552" cy="1532498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518ACCB-E6CE-A95A-5A15-190091D418DC}"/>
                </a:ext>
              </a:extLst>
            </p:cNvPr>
            <p:cNvSpPr/>
            <p:nvPr/>
          </p:nvSpPr>
          <p:spPr>
            <a:xfrm>
              <a:off x="3480625" y="2831731"/>
              <a:ext cx="878541" cy="421341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>
                <a:spcAft>
                  <a:spcPts val="300"/>
                </a:spcAft>
                <a:buSzPct val="100000"/>
              </a:pPr>
              <a:r>
                <a:rPr lang="en-US" sz="1200" dirty="0">
                  <a:solidFill>
                    <a:schemeClr val="tx2"/>
                  </a:solidFill>
                </a:rPr>
                <a:t> 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4FC15ABA-9A80-3BAF-22B5-3E3DBFA77828}"/>
                </a:ext>
              </a:extLst>
            </p:cNvPr>
            <p:cNvSpPr txBox="1"/>
            <p:nvPr/>
          </p:nvSpPr>
          <p:spPr>
            <a:xfrm>
              <a:off x="3487271" y="3019747"/>
              <a:ext cx="878540" cy="36857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noAutofit/>
            </a:bodyPr>
            <a:lstStyle/>
            <a:p>
              <a:pPr marL="0" marR="0" indent="0" algn="ctr" defTabSz="1800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 typeface="+mj-lt"/>
                <a:buNone/>
                <a:tabLst>
                  <a:tab pos="180000" algn="l"/>
                </a:tabLst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Nokia Pure Text Light"/>
                  <a:ea typeface="+mn-ea"/>
                  <a:cs typeface="+mn-cs"/>
                </a:rPr>
                <a:t>CU</a:t>
              </a:r>
            </a:p>
          </p:txBody>
        </p: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32B4C21D-AA72-0694-4D94-EBF7DC23D742}"/>
                </a:ext>
              </a:extLst>
            </p:cNvPr>
            <p:cNvGrpSpPr/>
            <p:nvPr/>
          </p:nvGrpSpPr>
          <p:grpSpPr>
            <a:xfrm>
              <a:off x="1927411" y="3776026"/>
              <a:ext cx="878541" cy="579243"/>
              <a:chOff x="1927411" y="3776026"/>
              <a:chExt cx="878541" cy="579243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63A6C56D-F6A3-1EDC-0F99-AAF7235134BD}"/>
                  </a:ext>
                </a:extLst>
              </p:cNvPr>
              <p:cNvSpPr/>
              <p:nvPr/>
            </p:nvSpPr>
            <p:spPr>
              <a:xfrm>
                <a:off x="1927411" y="3776026"/>
                <a:ext cx="878541" cy="421341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r>
                  <a:rPr lang="en-US" sz="1200" dirty="0">
                    <a:solidFill>
                      <a:schemeClr val="tx2"/>
                    </a:solidFill>
                  </a:rPr>
                  <a:t> </a:t>
                </a:r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4FE13E9C-352E-C17F-5A02-6DB347162298}"/>
                  </a:ext>
                </a:extLst>
              </p:cNvPr>
              <p:cNvSpPr txBox="1"/>
              <p:nvPr/>
            </p:nvSpPr>
            <p:spPr>
              <a:xfrm>
                <a:off x="1927411" y="3986695"/>
                <a:ext cx="878540" cy="3685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pPr marL="0" marR="0" indent="0" algn="ctr" defTabSz="180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 typeface="+mj-lt"/>
                  <a:buNone/>
                  <a:tabLst>
                    <a:tab pos="180000" algn="l"/>
                  </a:tabLst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DU</a:t>
                </a: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5B5D01FB-C0EB-8E7F-F381-6F3C62A02171}"/>
                </a:ext>
              </a:extLst>
            </p:cNvPr>
            <p:cNvGrpSpPr/>
            <p:nvPr/>
          </p:nvGrpSpPr>
          <p:grpSpPr>
            <a:xfrm>
              <a:off x="3487271" y="3784986"/>
              <a:ext cx="878541" cy="579243"/>
              <a:chOff x="1927411" y="3776026"/>
              <a:chExt cx="878541" cy="579243"/>
            </a:xfrm>
          </p:grpSpPr>
          <p:sp>
            <p:nvSpPr>
              <p:cNvPr id="45" name="Rectangle 44">
                <a:extLst>
                  <a:ext uri="{FF2B5EF4-FFF2-40B4-BE49-F238E27FC236}">
                    <a16:creationId xmlns:a16="http://schemas.microsoft.com/office/drawing/2014/main" id="{FA172D8B-4918-6F8B-7D58-4FBA3E4F4FC8}"/>
                  </a:ext>
                </a:extLst>
              </p:cNvPr>
              <p:cNvSpPr/>
              <p:nvPr/>
            </p:nvSpPr>
            <p:spPr>
              <a:xfrm>
                <a:off x="1927411" y="3776026"/>
                <a:ext cx="878541" cy="421341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r>
                  <a:rPr lang="en-US" sz="1200" dirty="0">
                    <a:solidFill>
                      <a:schemeClr val="tx2"/>
                    </a:solidFill>
                  </a:rPr>
                  <a:t> 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48624294-C098-BDD7-4656-17CDD2F08A53}"/>
                  </a:ext>
                </a:extLst>
              </p:cNvPr>
              <p:cNvSpPr txBox="1"/>
              <p:nvPr/>
            </p:nvSpPr>
            <p:spPr>
              <a:xfrm>
                <a:off x="1927411" y="3986695"/>
                <a:ext cx="878540" cy="3685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pPr marL="0" marR="0" indent="0" algn="ctr" defTabSz="180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 typeface="+mj-lt"/>
                  <a:buNone/>
                  <a:tabLst>
                    <a:tab pos="180000" algn="l"/>
                  </a:tabLst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DU</a:t>
                </a:r>
              </a:p>
            </p:txBody>
          </p:sp>
        </p:grpSp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34BEA887-DB9A-2CF4-C8D6-8DFDF958E236}"/>
                </a:ext>
              </a:extLst>
            </p:cNvPr>
            <p:cNvGrpSpPr/>
            <p:nvPr/>
          </p:nvGrpSpPr>
          <p:grpSpPr>
            <a:xfrm>
              <a:off x="5226422" y="3767058"/>
              <a:ext cx="878541" cy="579243"/>
              <a:chOff x="1927411" y="3776026"/>
              <a:chExt cx="878541" cy="579243"/>
            </a:xfrm>
          </p:grpSpPr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86466290-AACA-AA9D-9DDB-7C8F62A9F529}"/>
                  </a:ext>
                </a:extLst>
              </p:cNvPr>
              <p:cNvSpPr/>
              <p:nvPr/>
            </p:nvSpPr>
            <p:spPr>
              <a:xfrm>
                <a:off x="1927411" y="3776026"/>
                <a:ext cx="878541" cy="421341"/>
              </a:xfrm>
              <a:prstGeom prst="rect">
                <a:avLst/>
              </a:prstGeom>
              <a:noFill/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>
                  <a:spcAft>
                    <a:spcPts val="300"/>
                  </a:spcAft>
                  <a:buSzPct val="100000"/>
                </a:pPr>
                <a:r>
                  <a:rPr lang="en-US" sz="1200" dirty="0">
                    <a:solidFill>
                      <a:schemeClr val="tx2"/>
                    </a:solidFill>
                  </a:rPr>
                  <a:t> 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318952AB-E4AC-4BA3-E7A3-96D29E0C48F8}"/>
                  </a:ext>
                </a:extLst>
              </p:cNvPr>
              <p:cNvSpPr txBox="1"/>
              <p:nvPr/>
            </p:nvSpPr>
            <p:spPr>
              <a:xfrm>
                <a:off x="1927411" y="3986695"/>
                <a:ext cx="878540" cy="36857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noAutofit/>
              </a:bodyPr>
              <a:lstStyle/>
              <a:p>
                <a:pPr marL="0" marR="0" indent="0" algn="ctr" defTabSz="1800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300"/>
                  </a:spcAft>
                  <a:buClrTx/>
                  <a:buSzTx/>
                  <a:buFont typeface="+mj-lt"/>
                  <a:buNone/>
                  <a:tabLst>
                    <a:tab pos="180000" algn="l"/>
                  </a:tabLst>
                </a:pPr>
                <a:r>
                  <a:rPr kumimoji="0" 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  <a:latin typeface="Nokia Pure Text Light"/>
                    <a:ea typeface="+mn-ea"/>
                    <a:cs typeface="+mn-cs"/>
                  </a:rPr>
                  <a:t>DU</a:t>
                </a:r>
              </a:p>
            </p:txBody>
          </p:sp>
        </p:grp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0981C46-C472-13B7-FCD3-5453AE84AEFF}"/>
                </a:ext>
              </a:extLst>
            </p:cNvPr>
            <p:cNvCxnSpPr>
              <a:cxnSpLocks/>
              <a:endCxn id="47" idx="0"/>
            </p:cNvCxnSpPr>
            <p:nvPr/>
          </p:nvCxnSpPr>
          <p:spPr>
            <a:xfrm flipH="1">
              <a:off x="2366682" y="3266998"/>
              <a:ext cx="1559859" cy="509028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000685BE-2DE0-3453-7FFD-7127CE8CA7E0}"/>
                </a:ext>
              </a:extLst>
            </p:cNvPr>
            <p:cNvCxnSpPr>
              <a:cxnSpLocks/>
            </p:cNvCxnSpPr>
            <p:nvPr/>
          </p:nvCxnSpPr>
          <p:spPr>
            <a:xfrm>
              <a:off x="3931328" y="3270355"/>
              <a:ext cx="1" cy="514631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847289E2-3F16-8752-AFFD-D6AC311DEE8B}"/>
                </a:ext>
              </a:extLst>
            </p:cNvPr>
            <p:cNvCxnSpPr>
              <a:cxnSpLocks/>
              <a:endCxn id="43" idx="0"/>
            </p:cNvCxnSpPr>
            <p:nvPr/>
          </p:nvCxnSpPr>
          <p:spPr>
            <a:xfrm>
              <a:off x="3912618" y="3269474"/>
              <a:ext cx="1753075" cy="497584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Arrow: Right 48">
            <a:extLst>
              <a:ext uri="{FF2B5EF4-FFF2-40B4-BE49-F238E27FC236}">
                <a16:creationId xmlns:a16="http://schemas.microsoft.com/office/drawing/2014/main" id="{A4BBE8BF-AB84-8CD2-C79A-D65945E8DC43}"/>
              </a:ext>
            </a:extLst>
          </p:cNvPr>
          <p:cNvSpPr/>
          <p:nvPr/>
        </p:nvSpPr>
        <p:spPr>
          <a:xfrm>
            <a:off x="4384610" y="2879793"/>
            <a:ext cx="504345" cy="248476"/>
          </a:xfrm>
          <a:prstGeom prst="rightArrow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77C422E-F7DA-B2F4-6E91-8AA4B5F5C284}"/>
              </a:ext>
            </a:extLst>
          </p:cNvPr>
          <p:cNvSpPr txBox="1"/>
          <p:nvPr/>
        </p:nvSpPr>
        <p:spPr>
          <a:xfrm>
            <a:off x="1701845" y="2688401"/>
            <a:ext cx="461206" cy="368574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indent="0" algn="ctr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AI/ML</a:t>
            </a:r>
          </a:p>
        </p:txBody>
      </p:sp>
    </p:spTree>
    <p:extLst>
      <p:ext uri="{BB962C8B-B14F-4D97-AF65-F5344CB8AC3E}">
        <p14:creationId xmlns:p14="http://schemas.microsoft.com/office/powerpoint/2010/main" val="9765137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C1F607-0265-13DD-2623-726074E984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AI/ML for NG-RAN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6B9E5-75A1-C1CA-29C8-07FE2A9DF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Summary of Potential Objectives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2612-E503-22E0-D492-A38EE42C39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lIns="0" tIns="0" rIns="0" bIns="0" anchor="t"/>
          <a:lstStyle/>
          <a:p>
            <a:pPr marL="172720" indent="-17970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Potential objectives of a Rel-19 work item:</a:t>
            </a:r>
            <a:endParaRPr lang="en-US" dirty="0"/>
          </a:p>
          <a:p>
            <a:pPr marL="352425" lvl="1" indent="-179705">
              <a:spcAft>
                <a:spcPts val="300"/>
              </a:spcAft>
            </a:pPr>
            <a:r>
              <a:rPr lang="en-US" sz="1400" dirty="0"/>
              <a:t>Enabling multi-hop trajectory prediction of finer granularity, e.g., beam-based multi-hop trajectories</a:t>
            </a:r>
          </a:p>
          <a:p>
            <a:pPr marL="352425" lvl="1" indent="-179705">
              <a:spcAft>
                <a:spcPts val="300"/>
              </a:spcAft>
            </a:pPr>
            <a:r>
              <a:rPr lang="en-US" sz="1400" dirty="0"/>
              <a:t>AI/ML Energy Saving for actions pertaining to the </a:t>
            </a:r>
            <a:r>
              <a:rPr lang="en-US" sz="1400" dirty="0" err="1"/>
              <a:t>gNB</a:t>
            </a:r>
            <a:r>
              <a:rPr lang="en-US" sz="1400" dirty="0"/>
              <a:t>-DU, e.g., predictions of preferred DTX/DRX patterns and their corresponding sleep opportunities, beam switch-on/switch-off</a:t>
            </a:r>
          </a:p>
          <a:p>
            <a:pPr marL="352425" lvl="1" indent="-179705">
              <a:spcAft>
                <a:spcPts val="300"/>
              </a:spcAft>
            </a:pPr>
            <a:r>
              <a:rPr lang="en-US" sz="1400" dirty="0"/>
              <a:t>Considerations of CU/DU split architecture</a:t>
            </a:r>
          </a:p>
          <a:p>
            <a:pPr marL="172720" lvl="1" indent="0">
              <a:spcAft>
                <a:spcPts val="300"/>
              </a:spcAft>
              <a:buNone/>
            </a:pPr>
            <a:endParaRPr lang="en-US" sz="1400" dirty="0"/>
          </a:p>
          <a:p>
            <a:pPr marL="172720" indent="-179705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sz="1400" dirty="0"/>
              <a:t>Any new use cases would need a study first</a:t>
            </a:r>
          </a:p>
          <a:p>
            <a:pPr marL="172720" lvl="1" indent="0">
              <a:spcAft>
                <a:spcPts val="300"/>
              </a:spcAft>
              <a:buNone/>
            </a:pPr>
            <a:endParaRPr lang="en-US" sz="1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endParaRPr lang="en-US" dirty="0">
              <a:latin typeface="Nokia Pure Text Light"/>
            </a:endParaRPr>
          </a:p>
          <a:p>
            <a:pPr marL="179705" indent="-179705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966783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06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B4A126FF-C6CE-4A69-B5C5-BC11574908D1}" vid="{4E46BE80-07DA-49CD-8549-587C898E8144}"/>
    </a:ext>
  </a:extLst>
</a:theme>
</file>

<file path=ppt/theme/theme3.xml><?xml version="1.0" encoding="utf-8"?>
<a:theme xmlns:a="http://schemas.openxmlformats.org/drawingml/2006/main" name="2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3175">
          <a:noFill/>
          <a:prstDash val="solid"/>
        </a:ln>
      </a:spPr>
      <a:bodyPr rot="0" spcFirstLastPara="0" vertOverflow="overflow" horzOverflow="overflow" vert="horz" wrap="square" lIns="90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ct val="90000"/>
          </a:lnSpc>
          <a:spcAft>
            <a:spcPts val="600"/>
          </a:spcAft>
          <a:defRPr sz="1200" dirty="0" smtClean="0">
            <a:solidFill>
              <a:schemeClr val="tx2"/>
            </a:solidFill>
            <a:latin typeface="+mj-lt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algn="l" fontAlgn="auto">
          <a:lnSpc>
            <a:spcPct val="90000"/>
          </a:lnSpc>
          <a:spcAft>
            <a:spcPts val="600"/>
          </a:spcAft>
          <a:defRPr sz="1600" dirty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25CE766812BD43B839BDD5C05D0D27" ma:contentTypeVersion="31" ma:contentTypeDescription="Create a new document." ma:contentTypeScope="" ma:versionID="1018e33d6ce2ff91022483c4927dd219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610ccbe2-d8cc-4d3a-b40d-a16ab8d3b403" targetNamespace="http://schemas.microsoft.com/office/2006/metadata/properties" ma:root="true" ma:fieldsID="0539b7f8b15af43d631498084947cb10" ns2:_="" ns3:_="" ns4:_="">
    <xsd:import namespace="71c5aaf6-e6ce-465b-b873-5148d2a4c105"/>
    <xsd:import namespace="3b34c8f0-1ef5-4d1e-bb66-517ce7fe7356"/>
    <xsd:import namespace="610ccbe2-d8cc-4d3a-b40d-a16ab8d3b40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Associated_x0020_Task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lcf76f155ced4ddcb4097134ff3c332f" minOccurs="0"/>
                <xsd:element ref="ns2:TaxCatchAll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  <xsd:element name="TaxCatchAll" ma:index="24" nillable="true" ma:displayName="Taxonomy Catch All Column" ma:hidden="true" ma:list="{5e7e0358-ff3a-47d0-9dac-4f7f999c176b}" ma:internalName="TaxCatchAll" ma:showField="CatchAllData" ma:web="3b34c8f0-1ef5-4d1e-bb66-517ce7fe73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ssociated_x0020_Task" ma:index="16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</xsd:restriction>
                </xsd:simple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0ccbe2-d8cc-4d3a-b40d-a16ab8d3b4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2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c5aaf6-e6ce-465b-b873-5148d2a4c105" xsi:nil="true"/>
    <Information xmlns="3b34c8f0-1ef5-4d1e-bb66-517ce7fe7356" xsi:nil="true"/>
    <HideFromDelve xmlns="71c5aaf6-e6ce-465b-b873-5148d2a4c105">false</HideFromDelve>
    <Associated_x0020_Task xmlns="3b34c8f0-1ef5-4d1e-bb66-517ce7fe7356" xsi:nil="true"/>
    <lcf76f155ced4ddcb4097134ff3c332f xmlns="610ccbe2-d8cc-4d3a-b40d-a16ab8d3b403">
      <Terms xmlns="http://schemas.microsoft.com/office/infopath/2007/PartnerControls"/>
    </lcf76f155ced4ddcb4097134ff3c332f>
    <_dlc_DocId xmlns="71c5aaf6-e6ce-465b-b873-5148d2a4c105">5AIRPNAIUNRU-1916262822-2520</_dlc_DocId>
    <_dlc_DocIdUrl xmlns="71c5aaf6-e6ce-465b-b873-5148d2a4c105">
      <Url>https://nokia.sharepoint.com/sites/c5g/_layouts/15/DocIdRedir.aspx?ID=5AIRPNAIUNRU-1916262822-2520</Url>
      <Description>5AIRPNAIUNRU-1916262822-2520</Description>
    </_dlc_DocIdUrl>
  </documentManagement>
</p:properties>
</file>

<file path=customXml/item3.xml><?xml version="1.0" encoding="utf-8"?>
<?mso-contentType ?>
<SharedContentType xmlns="Microsoft.SharePoint.Taxonomy.ContentTypeSync" SourceId="34c87397-5fc1-491e-85e7-d6110dbe9cbd" ContentTypeId="0x0101" PreviousValue="false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B9475AD9-0B53-4B80-B11C-C85052B461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610ccbe2-d8cc-4d3a-b40d-a16ab8d3b4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9F34A3B-01BA-4606-87DA-3E7B0B064FD5}">
  <ds:schemaRefs>
    <ds:schemaRef ds:uri="http://schemas.microsoft.com/office/2006/documentManagement/types"/>
    <ds:schemaRef ds:uri="http://schemas.microsoft.com/office/2006/metadata/properties"/>
    <ds:schemaRef ds:uri="71c5aaf6-e6ce-465b-b873-5148d2a4c105"/>
    <ds:schemaRef ds:uri="http://purl.org/dc/elements/1.1/"/>
    <ds:schemaRef ds:uri="http://schemas.openxmlformats.org/package/2006/metadata/core-properties"/>
    <ds:schemaRef ds:uri="610ccbe2-d8cc-4d3a-b40d-a16ab8d3b403"/>
    <ds:schemaRef ds:uri="http://schemas.microsoft.com/office/infopath/2007/PartnerControls"/>
    <ds:schemaRef ds:uri="http://purl.org/dc/terms/"/>
    <ds:schemaRef ds:uri="3b34c8f0-1ef5-4d1e-bb66-517ce7fe735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438A6303-8387-479D-96CC-0A45B50123B4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D5E462D1-5CF9-4D72-A078-AF08B6564B13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5D08B932-C052-4FF8-BEF1-5A00252B255C}">
  <ds:schemaRefs>
    <ds:schemaRef ds:uri="http://schemas.microsoft.com/sharepoint/events"/>
  </ds:schemaRefs>
</ds:datastoreItem>
</file>

<file path=docMetadata/LabelInfo.xml><?xml version="1.0" encoding="utf-8"?>
<clbl:labelList xmlns:clbl="http://schemas.microsoft.com/office/2020/mipLabelMetadata">
  <clbl:label id="{b1aa2129-79ec-42c0-bfac-e5b7a0374572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618</Words>
  <Application>Microsoft Office PowerPoint</Application>
  <PresentationFormat>On-screen Show (16:9)</PresentationFormat>
  <Paragraphs>88</Paragraphs>
  <Slides>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1. Master</vt:lpstr>
      <vt:lpstr>1. White master</vt:lpstr>
      <vt:lpstr>2_Nokia White Master with headline</vt:lpstr>
      <vt:lpstr>think-cell Slide</vt:lpstr>
      <vt:lpstr>AI/ML for NG-RAN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19</dc:title>
  <dc:creator/>
  <cp:lastModifiedBy/>
  <cp:revision>202</cp:revision>
  <dcterms:created xsi:type="dcterms:W3CDTF">2023-02-07T12:57:47Z</dcterms:created>
  <dcterms:modified xsi:type="dcterms:W3CDTF">2023-05-31T19:17:31Z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2023-02-27T22:05:02Z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78c89d18-b6a3-445a-8216-8f7e5a5d4a63</vt:lpwstr>
  </property>
  <property fmtid="{D5CDD505-2E9C-101B-9397-08002B2CF9AE}" pid="8" name="MSIP_Label_b1aa2129-79ec-42c0-bfac-e5b7a0374572_ContentBits">
    <vt:lpwstr>0</vt:lpwstr>
  </property>
  <property fmtid="{D5CDD505-2E9C-101B-9397-08002B2CF9AE}" pid="9" name="ContentTypeId">
    <vt:lpwstr>0x0101004225CE766812BD43B839BDD5C05D0D27</vt:lpwstr>
  </property>
  <property fmtid="{D5CDD505-2E9C-101B-9397-08002B2CF9AE}" pid="10" name="_dlc_DocIdItemGuid">
    <vt:lpwstr>f5a08721-46b5-454a-b7c8-a48e488faf28</vt:lpwstr>
  </property>
  <property fmtid="{D5CDD505-2E9C-101B-9397-08002B2CF9AE}" pid="11" name="MediaServiceImageTags">
    <vt:lpwstr/>
  </property>
</Properties>
</file>