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</p:sldMasterIdLst>
  <p:notesMasterIdLst>
    <p:notesMasterId r:id="rId7"/>
  </p:notesMasterIdLst>
  <p:handoutMasterIdLst>
    <p:handoutMasterId r:id="rId8"/>
  </p:handoutMasterIdLst>
  <p:sldIdLst>
    <p:sldId id="373" r:id="rId3"/>
    <p:sldId id="376" r:id="rId4"/>
    <p:sldId id="378" r:id="rId5"/>
    <p:sldId id="352" r:id="rId6"/>
  </p:sldIdLst>
  <p:sldSz cx="9144000" cy="6858000" type="screen4x3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0967"/>
    <a:srgbClr val="000066"/>
    <a:srgbClr val="0012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84" autoAdjust="0"/>
    <p:restoredTop sz="96625" autoAdjust="0"/>
  </p:normalViewPr>
  <p:slideViewPr>
    <p:cSldViewPr>
      <p:cViewPr>
        <p:scale>
          <a:sx n="100" d="100"/>
          <a:sy n="100" d="100"/>
        </p:scale>
        <p:origin x="-2568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6/7/2021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2021/6/7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1236"/>
                </a:solidFill>
              </a:defRPr>
            </a:lvl1pPr>
            <a:lvl2pPr>
              <a:defRPr sz="1800">
                <a:solidFill>
                  <a:srgbClr val="240967"/>
                </a:solidFill>
              </a:defRPr>
            </a:lvl2pPr>
            <a:lvl3pPr>
              <a:defRPr sz="1400">
                <a:solidFill>
                  <a:srgbClr val="7030A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852936"/>
            <a:ext cx="8424936" cy="144016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2800" dirty="0">
                <a:latin typeface="Arial" pitchFamily="34" charset="0"/>
                <a:cs typeface="Arial" pitchFamily="34" charset="0"/>
              </a:rPr>
              <a:t>On multi-radio and multi-connectivity in Rel-18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40556" y="671804"/>
            <a:ext cx="1903444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RWS-210401</a:t>
            </a:r>
            <a:endParaRPr lang="zh-CN" altLang="en-US" sz="2000" b="1" dirty="0" smtClean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6671" y="765109"/>
            <a:ext cx="5710336" cy="120032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3GPP TSG RAN Rel-18 workshop</a:t>
            </a:r>
          </a:p>
          <a:p>
            <a:r>
              <a:rPr lang="en-US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Electronic Meeting, June 28 - July 2, 2021</a:t>
            </a:r>
            <a:r>
              <a:rPr lang="en-US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‎</a:t>
            </a:r>
          </a:p>
          <a:p>
            <a:r>
              <a:rPr lang="en-US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Document for: Discussion</a:t>
            </a:r>
            <a:endParaRPr lang="en-US" b="1" cap="sm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GB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Item</a:t>
            </a:r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4.1</a:t>
            </a:r>
            <a:endParaRPr lang="zh-CN" altLang="en-US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42875" y="4933617"/>
            <a:ext cx="88582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China </a:t>
            </a:r>
            <a:r>
              <a:rPr lang="en-US" altLang="zh-CN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Academy of Telecommunications Technology (CATT)</a:t>
            </a:r>
          </a:p>
          <a:p>
            <a:r>
              <a:rPr lang="en-US" altLang="zh-CN" b="1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b="1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>
                <a:cs typeface="Arial" pitchFamily="34" charset="0"/>
              </a:rPr>
              <a:t>On </a:t>
            </a:r>
            <a:r>
              <a:rPr lang="en-US" altLang="zh-CN" b="1" dirty="0" smtClean="0">
                <a:cs typeface="Arial" pitchFamily="34" charset="0"/>
              </a:rPr>
              <a:t>M</a:t>
            </a:r>
            <a:r>
              <a:rPr lang="en-US" altLang="zh-CN" b="1" dirty="0" smtClean="0">
                <a:cs typeface="Arial" pitchFamily="34" charset="0"/>
              </a:rPr>
              <a:t>ulti-Radio </a:t>
            </a:r>
            <a:r>
              <a:rPr lang="en-US" altLang="zh-CN" b="1" dirty="0">
                <a:cs typeface="Arial" pitchFamily="34" charset="0"/>
              </a:rPr>
              <a:t>and </a:t>
            </a:r>
            <a:r>
              <a:rPr lang="en-US" altLang="zh-CN" b="1" dirty="0" smtClean="0">
                <a:cs typeface="Arial" pitchFamily="34" charset="0"/>
              </a:rPr>
              <a:t>Multi-Connectivity </a:t>
            </a:r>
            <a:r>
              <a:rPr lang="en-US" altLang="zh-CN" b="1" dirty="0">
                <a:cs typeface="Arial" pitchFamily="34" charset="0"/>
              </a:rPr>
              <a:t>in </a:t>
            </a:r>
            <a:r>
              <a:rPr lang="en-US" altLang="zh-CN" b="1" dirty="0" smtClean="0">
                <a:cs typeface="Arial" pitchFamily="34" charset="0"/>
              </a:rPr>
              <a:t>Rel-18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2376263"/>
          </a:xfrm>
        </p:spPr>
        <p:txBody>
          <a:bodyPr>
            <a:normAutofit fontScale="92500" lnSpcReduction="10000"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altLang="zh-CN" sz="2800" b="1" dirty="0">
                <a:solidFill>
                  <a:srgbClr val="C00000"/>
                </a:solidFill>
                <a:latin typeface="Calibri" pitchFamily="34" charset="0"/>
              </a:rPr>
              <a:t>Motivations</a:t>
            </a:r>
          </a:p>
          <a:p>
            <a:pPr marL="0" lvl="1" indent="0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altLang="zh-CN" dirty="0" smtClean="0">
                <a:latin typeface="Calibri" pitchFamily="34" charset="0"/>
              </a:rPr>
              <a:t>With </a:t>
            </a:r>
            <a:r>
              <a:rPr lang="en-US" altLang="zh-CN" dirty="0">
                <a:latin typeface="Calibri" pitchFamily="34" charset="0"/>
              </a:rPr>
              <a:t>the rapid deployment of 700M, C-band, and other higher frequencies, operators see increased opportunities to make better use of their resources. </a:t>
            </a:r>
            <a:endParaRPr lang="en-US" altLang="zh-CN" dirty="0" smtClean="0">
              <a:latin typeface="Calibri" pitchFamily="34" charset="0"/>
            </a:endParaRPr>
          </a:p>
          <a:p>
            <a:pPr marL="0" lvl="1" indent="0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altLang="zh-CN" dirty="0" smtClean="0">
                <a:latin typeface="Calibri" pitchFamily="34" charset="0"/>
              </a:rPr>
              <a:t>More than dual connection  can not only make better use of the resources, but also can improve the throughput to meet higher data rate requirement.</a:t>
            </a:r>
          </a:p>
          <a:p>
            <a:pPr marL="0" lvl="1" indent="0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altLang="zh-CN" b="1" dirty="0">
                <a:solidFill>
                  <a:srgbClr val="002060"/>
                </a:solidFill>
                <a:latin typeface="Calibri" pitchFamily="34" charset="0"/>
              </a:rPr>
              <a:t>Proposal </a:t>
            </a:r>
            <a:r>
              <a:rPr lang="en-US" altLang="zh-CN" dirty="0">
                <a:latin typeface="Calibri" pitchFamily="34" charset="0"/>
              </a:rPr>
              <a:t>:</a:t>
            </a:r>
            <a:r>
              <a:rPr lang="en-US" altLang="zh-CN" b="1" dirty="0">
                <a:solidFill>
                  <a:srgbClr val="002060"/>
                </a:solidFill>
                <a:latin typeface="Calibri" pitchFamily="34" charset="0"/>
              </a:rPr>
              <a:t> Rel-18 should study and support more than dual connectivity</a:t>
            </a:r>
            <a:r>
              <a:rPr lang="en-US" altLang="zh-CN" b="1" dirty="0" smtClean="0">
                <a:solidFill>
                  <a:srgbClr val="002060"/>
                </a:solidFill>
                <a:latin typeface="Calibri" pitchFamily="34" charset="0"/>
              </a:rPr>
              <a:t>.</a:t>
            </a:r>
            <a:endParaRPr lang="en-US" altLang="zh-CN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404" y="3634159"/>
            <a:ext cx="4961012" cy="2891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3065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>
                <a:cs typeface="Arial" pitchFamily="34" charset="0"/>
              </a:rPr>
              <a:t>On </a:t>
            </a:r>
            <a:r>
              <a:rPr lang="en-US" altLang="zh-CN" b="1" dirty="0" smtClean="0">
                <a:cs typeface="Arial" pitchFamily="34" charset="0"/>
              </a:rPr>
              <a:t>M</a:t>
            </a:r>
            <a:r>
              <a:rPr lang="en-US" altLang="zh-CN" b="1" dirty="0" smtClean="0">
                <a:cs typeface="Arial" pitchFamily="34" charset="0"/>
              </a:rPr>
              <a:t>ulti-Radio </a:t>
            </a:r>
            <a:r>
              <a:rPr lang="en-US" altLang="zh-CN" b="1" dirty="0">
                <a:cs typeface="Arial" pitchFamily="34" charset="0"/>
              </a:rPr>
              <a:t>and </a:t>
            </a:r>
            <a:r>
              <a:rPr lang="en-US" altLang="zh-CN" b="1" dirty="0" smtClean="0">
                <a:cs typeface="Arial" pitchFamily="34" charset="0"/>
              </a:rPr>
              <a:t>Multi-Connectivity </a:t>
            </a:r>
            <a:r>
              <a:rPr lang="en-US" altLang="zh-CN" b="1" dirty="0">
                <a:cs typeface="Arial" pitchFamily="34" charset="0"/>
              </a:rPr>
              <a:t>in </a:t>
            </a:r>
            <a:r>
              <a:rPr lang="en-US" altLang="zh-CN" b="1" dirty="0" smtClean="0">
                <a:cs typeface="Arial" pitchFamily="34" charset="0"/>
              </a:rPr>
              <a:t>Rel-18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4474840" cy="4896544"/>
          </a:xfrm>
        </p:spPr>
        <p:txBody>
          <a:bodyPr>
            <a:norm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altLang="zh-CN" sz="2800" b="1" dirty="0">
                <a:solidFill>
                  <a:srgbClr val="C00000"/>
                </a:solidFill>
                <a:latin typeface="Calibri" pitchFamily="34" charset="0"/>
              </a:rPr>
              <a:t>Motivations</a:t>
            </a:r>
          </a:p>
          <a:p>
            <a:pPr marL="285750" lvl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b="1" dirty="0" smtClean="0">
                <a:latin typeface="Calibri" pitchFamily="34" charset="0"/>
              </a:rPr>
              <a:t>Performance </a:t>
            </a:r>
            <a:r>
              <a:rPr lang="en-US" altLang="zh-CN" b="1" dirty="0">
                <a:latin typeface="Calibri" pitchFamily="34" charset="0"/>
              </a:rPr>
              <a:t>issues exist in FR2</a:t>
            </a:r>
          </a:p>
          <a:p>
            <a:pPr marL="0" lvl="1" indent="0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altLang="zh-CN" dirty="0">
                <a:latin typeface="Calibri" pitchFamily="34" charset="0"/>
              </a:rPr>
              <a:t>Power consumption, signaling overhead, interruption latency due to more frequent measurement and  </a:t>
            </a:r>
            <a:r>
              <a:rPr lang="en-US" altLang="zh-CN" dirty="0" err="1">
                <a:latin typeface="Calibri" pitchFamily="34" charset="0"/>
              </a:rPr>
              <a:t>PCell</a:t>
            </a:r>
            <a:r>
              <a:rPr lang="en-US" altLang="zh-CN" dirty="0">
                <a:latin typeface="Calibri" pitchFamily="34" charset="0"/>
              </a:rPr>
              <a:t>/</a:t>
            </a:r>
            <a:r>
              <a:rPr lang="en-US" altLang="zh-CN" dirty="0" err="1">
                <a:latin typeface="Calibri" pitchFamily="34" charset="0"/>
              </a:rPr>
              <a:t>PSCell</a:t>
            </a:r>
            <a:r>
              <a:rPr lang="en-US" altLang="zh-CN" dirty="0">
                <a:latin typeface="Calibri" pitchFamily="34" charset="0"/>
              </a:rPr>
              <a:t> change</a:t>
            </a:r>
            <a:r>
              <a:rPr lang="en-US" altLang="zh-CN" dirty="0" smtClean="0">
                <a:latin typeface="Calibri" pitchFamily="34" charset="0"/>
              </a:rPr>
              <a:t>.</a:t>
            </a:r>
          </a:p>
          <a:p>
            <a:pPr marL="0" lvl="1" indent="0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altLang="zh-CN" dirty="0" smtClean="0">
                <a:latin typeface="Calibri" pitchFamily="34" charset="0"/>
              </a:rPr>
              <a:t> </a:t>
            </a:r>
            <a:r>
              <a:rPr lang="en-US" altLang="zh-CN" dirty="0">
                <a:latin typeface="Calibri" pitchFamily="34" charset="0"/>
              </a:rPr>
              <a:t>Relatively high latency required for </a:t>
            </a:r>
            <a:r>
              <a:rPr lang="en-US" altLang="zh-CN" dirty="0" smtClean="0">
                <a:latin typeface="Calibri" pitchFamily="34" charset="0"/>
              </a:rPr>
              <a:t>failure </a:t>
            </a:r>
            <a:r>
              <a:rPr lang="en-US" altLang="zh-CN" dirty="0">
                <a:latin typeface="Calibri" pitchFamily="34" charset="0"/>
              </a:rPr>
              <a:t>detection and </a:t>
            </a:r>
            <a:r>
              <a:rPr lang="en-US" altLang="zh-CN" dirty="0" smtClean="0">
                <a:latin typeface="Calibri" pitchFamily="34" charset="0"/>
              </a:rPr>
              <a:t>recovery.</a:t>
            </a:r>
          </a:p>
          <a:p>
            <a:pPr marL="0" lvl="1" indent="0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altLang="zh-CN" b="1" dirty="0">
                <a:solidFill>
                  <a:srgbClr val="002060"/>
                </a:solidFill>
                <a:latin typeface="Calibri" pitchFamily="34" charset="0"/>
              </a:rPr>
              <a:t>Proposal : </a:t>
            </a:r>
            <a:r>
              <a:rPr lang="en-US" altLang="zh-CN" b="1" dirty="0">
                <a:solidFill>
                  <a:srgbClr val="002060"/>
                </a:solidFill>
                <a:latin typeface="Calibri" pitchFamily="34" charset="0"/>
              </a:rPr>
              <a:t>Rel-18 should </a:t>
            </a:r>
            <a:r>
              <a:rPr lang="en-US" altLang="zh-CN" b="1" dirty="0">
                <a:solidFill>
                  <a:srgbClr val="002060"/>
                </a:solidFill>
                <a:latin typeface="Calibri" pitchFamily="34" charset="0"/>
              </a:rPr>
              <a:t>study</a:t>
            </a:r>
            <a:r>
              <a:rPr lang="en-US" altLang="zh-CN" b="1" dirty="0">
                <a:solidFill>
                  <a:srgbClr val="002060"/>
                </a:solidFill>
                <a:latin typeface="Calibri" pitchFamily="34" charset="0"/>
              </a:rPr>
              <a:t> further enhancements to FR2 failure detection and </a:t>
            </a:r>
            <a:r>
              <a:rPr lang="en-US" altLang="zh-CN" b="1" dirty="0" smtClean="0">
                <a:solidFill>
                  <a:srgbClr val="002060"/>
                </a:solidFill>
                <a:latin typeface="Calibri" pitchFamily="34" charset="0"/>
              </a:rPr>
              <a:t>recovery, and </a:t>
            </a:r>
            <a:r>
              <a:rPr lang="en-US" altLang="zh-CN" b="1" dirty="0">
                <a:solidFill>
                  <a:srgbClr val="002060"/>
                </a:solidFill>
                <a:latin typeface="Calibri" pitchFamily="34" charset="0"/>
              </a:rPr>
              <a:t>improved power saving for measurements in higher frequency bands</a:t>
            </a:r>
            <a:endParaRPr lang="en-US" altLang="zh-CN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534" y="1416967"/>
            <a:ext cx="4274466" cy="4710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2697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6356350"/>
            <a:ext cx="432048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</Words>
  <Application>Microsoft Office PowerPoint</Application>
  <PresentationFormat>全屏显示(4:3)</PresentationFormat>
  <Paragraphs>24</Paragraphs>
  <Slides>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1_Office 主题</vt:lpstr>
      <vt:lpstr>Office 主题</vt:lpstr>
      <vt:lpstr>On multi-radio and multi-connectivity in Rel-18</vt:lpstr>
      <vt:lpstr>On Multi-Radio and Multi-Connectivity in Rel-18</vt:lpstr>
      <vt:lpstr>On Multi-Radio and Multi-Connectivity in Rel-18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2021-06-07T08:09:15Z</dcterms:modified>
</cp:coreProperties>
</file>