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  <p:sldMasterId id="2147483668" r:id="rId5"/>
  </p:sldMasterIdLst>
  <p:notesMasterIdLst>
    <p:notesMasterId r:id="rId14"/>
  </p:notesMasterIdLst>
  <p:sldIdLst>
    <p:sldId id="950" r:id="rId6"/>
    <p:sldId id="1032" r:id="rId7"/>
    <p:sldId id="1028" r:id="rId8"/>
    <p:sldId id="1027" r:id="rId9"/>
    <p:sldId id="1029" r:id="rId10"/>
    <p:sldId id="1034" r:id="rId11"/>
    <p:sldId id="1031" r:id="rId12"/>
    <p:sldId id="1033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in Workshop" id="{AAC3EB5D-2AC3-CF4F-8F8F-078C4D07D29C}">
          <p14:sldIdLst>
            <p14:sldId id="950"/>
            <p14:sldId id="1032"/>
            <p14:sldId id="1028"/>
            <p14:sldId id="1027"/>
            <p14:sldId id="1029"/>
            <p14:sldId id="1034"/>
            <p14:sldId id="1031"/>
            <p14:sldId id="103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D1C5"/>
    <a:srgbClr val="A7D6E3"/>
    <a:srgbClr val="FAD1B0"/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5AF9B-B764-43B9-875F-83C739DAFB98}" v="1" dt="2021-06-01T13:14:08.335"/>
    <p1510:client id="{A7EB6958-ABF0-45B3-B5B9-1250DB6C75A7}" v="83" dt="2021-06-01T13:28:07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3" autoAdjust="0"/>
    <p:restoredTop sz="92018" autoAdjust="0"/>
  </p:normalViewPr>
  <p:slideViewPr>
    <p:cSldViewPr snapToGrid="0" snapToObjects="1">
      <p:cViewPr varScale="1">
        <p:scale>
          <a:sx n="147" d="100"/>
          <a:sy n="147" d="100"/>
        </p:scale>
        <p:origin x="338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D2F01-4607-9A48-8C74-B8479FC5CE41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40039-0A72-5E43-8325-B03295AAD68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2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96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0688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2681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95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9727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2034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66187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63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33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2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650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6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7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8945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0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8262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6826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921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7976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14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667" b="0">
                <a:solidFill>
                  <a:schemeClr val="tx2"/>
                </a:solidFill>
                <a:latin typeface="+mn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636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9556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2" y="6335484"/>
            <a:ext cx="48015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dirty="0">
                <a:latin typeface="+mj-lt"/>
              </a:rPr>
              <a:t>3GPP TSG Rel-18 WS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</a:t>
            </a:r>
            <a:r>
              <a:rPr lang="en-US" sz="1100" b="0" dirty="0" err="1">
                <a:latin typeface="+mj-lt"/>
              </a:rPr>
              <a:t>eMeeting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June 28th – July 2nd, </a:t>
            </a:r>
            <a:r>
              <a:rPr lang="en-US" sz="1100" b="0" dirty="0" smtClean="0">
                <a:latin typeface="+mj-lt"/>
              </a:rPr>
              <a:t>2021 | RWS-210325</a:t>
            </a:r>
            <a:endParaRPr lang="en-US" sz="1100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79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3GPP TSG Rel-18 WS,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eMeeting</a:t>
            </a:r>
            <a:r>
              <a:rPr lang="de-DE" sz="11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June 28th – </a:t>
            </a:r>
            <a:r>
              <a:rPr lang="de-DE" sz="11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July</a:t>
            </a:r>
            <a:r>
              <a:rPr lang="de-DE" sz="11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2nd, 2021</a:t>
            </a:r>
          </a:p>
        </p:txBody>
      </p:sp>
    </p:spTree>
    <p:extLst>
      <p:ext uri="{BB962C8B-B14F-4D97-AF65-F5344CB8AC3E}">
        <p14:creationId xmlns:p14="http://schemas.microsoft.com/office/powerpoint/2010/main" val="11523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1689235"/>
            <a:ext cx="10944000" cy="1008140"/>
          </a:xfrm>
        </p:spPr>
        <p:txBody>
          <a:bodyPr/>
          <a:lstStyle/>
          <a:p>
            <a:pPr algn="ctr"/>
            <a:r>
              <a:rPr lang="en-GB" sz="4400" cap="none" dirty="0"/>
              <a:t>Enhanced Sidelink Features for Rel-18</a:t>
            </a:r>
            <a:r>
              <a:rPr lang="de-DE" sz="4400" dirty="0"/>
              <a:t/>
            </a:r>
            <a:br>
              <a:rPr lang="de-DE" sz="4400" dirty="0"/>
            </a:br>
            <a:r>
              <a:rPr lang="de-DE" sz="44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505155"/>
            <a:ext cx="10944000" cy="64762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3GPP TSG RAN Rel-18 workshop																	    </a:t>
            </a:r>
            <a:r>
              <a:rPr lang="en-US" dirty="0" smtClean="0"/>
              <a:t>RWS-210325</a:t>
            </a:r>
            <a:endParaRPr lang="en-US" dirty="0"/>
          </a:p>
          <a:p>
            <a:pPr>
              <a:spcAft>
                <a:spcPts val="0"/>
              </a:spcAft>
            </a:pPr>
            <a:r>
              <a:rPr lang="en-US" dirty="0"/>
              <a:t>Electronic 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178642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 bwMode="auto">
          <a:xfrm>
            <a:off x="8210329" y="2286810"/>
            <a:ext cx="3131389" cy="3589057"/>
          </a:xfrm>
          <a:prstGeom prst="roundRect">
            <a:avLst>
              <a:gd name="adj" fmla="val 5351"/>
            </a:avLst>
          </a:prstGeom>
          <a:solidFill>
            <a:srgbClr val="A7D6E3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4465038" y="2276812"/>
            <a:ext cx="3131389" cy="3599055"/>
          </a:xfrm>
          <a:prstGeom prst="roundRect">
            <a:avLst>
              <a:gd name="adj" fmla="val 5351"/>
            </a:avLst>
          </a:prstGeom>
          <a:solidFill>
            <a:srgbClr val="FAD1B0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719745" y="2276813"/>
            <a:ext cx="3131389" cy="3599054"/>
          </a:xfrm>
          <a:prstGeom prst="roundRect">
            <a:avLst>
              <a:gd name="adj" fmla="val 5351"/>
            </a:avLst>
          </a:prstGeom>
          <a:solidFill>
            <a:srgbClr val="8BD1C5"/>
          </a:solidFill>
          <a:ln>
            <a:noFill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101" y="334800"/>
            <a:ext cx="10938295" cy="492443"/>
          </a:xfrm>
        </p:spPr>
        <p:txBody>
          <a:bodyPr/>
          <a:lstStyle/>
          <a:p>
            <a:r>
              <a:rPr lang="en-US" dirty="0"/>
              <a:t>Overview of Applicability for Enhanced Sidelink Features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>
          <a:xfrm>
            <a:off x="502069" y="1117245"/>
            <a:ext cx="3566743" cy="15755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>
          <a:xfrm>
            <a:off x="4247361" y="1117247"/>
            <a:ext cx="3566743" cy="15755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>
          <a:xfrm>
            <a:off x="7992653" y="1117245"/>
            <a:ext cx="3566743" cy="15755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2069" y="2097589"/>
            <a:ext cx="3566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Advanced Vehicular Communications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47360" y="2210207"/>
            <a:ext cx="35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Industrial IoT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119160" y="2209405"/>
            <a:ext cx="3313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Commercial Communications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878375" y="2798502"/>
            <a:ext cx="2770599" cy="2973937"/>
          </a:xfrm>
        </p:spPr>
        <p:txBody>
          <a:bodyPr/>
          <a:lstStyle/>
          <a:p>
            <a:r>
              <a:rPr lang="en-US" dirty="0"/>
              <a:t>Real-time high volume sensor data sharing to support HD and XR functionality</a:t>
            </a:r>
          </a:p>
          <a:p>
            <a:r>
              <a:rPr lang="en-US" dirty="0"/>
              <a:t>In-vehicle connectivity for passengers</a:t>
            </a:r>
          </a:p>
          <a:p>
            <a:r>
              <a:rPr lang="en-US" dirty="0"/>
              <a:t>Seamless end-to-end QoS adaptability across cells to ensure safety applications 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 bwMode="auto">
          <a:xfrm>
            <a:off x="4645431" y="2798501"/>
            <a:ext cx="2770599" cy="297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In-plant coordination between workers and machines</a:t>
            </a:r>
          </a:p>
          <a:p>
            <a:r>
              <a:rPr lang="en-US" dirty="0"/>
              <a:t>Coherent switching between public and non-public networks,</a:t>
            </a:r>
          </a:p>
          <a:p>
            <a:r>
              <a:rPr lang="en-US" dirty="0"/>
              <a:t>RSU interconnectivity for advanced cross-functional deployments </a:t>
            </a:r>
          </a:p>
          <a:p>
            <a:pPr marL="360363" lvl="1" indent="0">
              <a:buFont typeface="Wingdings" pitchFamily="2" charset="2"/>
              <a:buNone/>
            </a:pPr>
            <a:endParaRPr lang="en-US" kern="0" dirty="0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 bwMode="auto">
          <a:xfrm>
            <a:off x="8390723" y="2798500"/>
            <a:ext cx="2770599" cy="2973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2pPr>
            <a:lvl3pPr marL="1079500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3pPr>
            <a:lvl4pPr marL="1439863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4pPr>
            <a:lvl5pPr marL="1798638" indent="-358775" algn="l" defTabSz="358775" rtl="0" eaLnBrk="0" fontAlgn="base" hangingPunct="0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18875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eaLnBrk="1" fontAlgn="base" hangingPunct="1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Communication between network-connected smart home appliances</a:t>
            </a:r>
          </a:p>
          <a:p>
            <a:r>
              <a:rPr lang="en-US" dirty="0"/>
              <a:t>Interoperability between smart devices for healthcare applications </a:t>
            </a:r>
          </a:p>
          <a:p>
            <a:pPr marL="360363" lvl="1" indent="0">
              <a:buFont typeface="Wingdings" pitchFamily="2" charset="2"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092082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UE-Managed Centralized Sub-networks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5" y="1508788"/>
            <a:ext cx="6370320" cy="4512603"/>
          </a:xfrm>
        </p:spPr>
        <p:txBody>
          <a:bodyPr/>
          <a:lstStyle/>
          <a:p>
            <a:pPr algn="just"/>
            <a:r>
              <a:rPr lang="en-US" dirty="0"/>
              <a:t>Motivation</a:t>
            </a:r>
          </a:p>
          <a:p>
            <a:pPr lvl="1" algn="just"/>
            <a:r>
              <a:rPr lang="en-US" dirty="0"/>
              <a:t>UE-managed networks reduce the load on the gNB to provide resource grants to each UE, while the gNB still retains control over sidelink configurations</a:t>
            </a:r>
          </a:p>
          <a:p>
            <a:pPr lvl="1" algn="just"/>
            <a:r>
              <a:rPr lang="en-US" dirty="0"/>
              <a:t>Higher resource efficiency with lesser collisions for UEs operating in Mode 2</a:t>
            </a:r>
          </a:p>
          <a:p>
            <a:pPr lvl="1" algn="just"/>
            <a:r>
              <a:rPr lang="en-US" dirty="0"/>
              <a:t>Power saving gains when member UEs rely on the manager UE (GL UE) to provide resources</a:t>
            </a:r>
          </a:p>
          <a:p>
            <a:pPr lvl="1" algn="just"/>
            <a:r>
              <a:rPr lang="en-US" dirty="0"/>
              <a:t>Applicable for vehicular and commercial use cases</a:t>
            </a:r>
          </a:p>
          <a:p>
            <a:pPr algn="just"/>
            <a:r>
              <a:rPr lang="en-US" dirty="0"/>
              <a:t>Scope and Objective</a:t>
            </a:r>
          </a:p>
          <a:p>
            <a:pPr lvl="1" algn="just"/>
            <a:r>
              <a:rPr lang="en-US" dirty="0"/>
              <a:t>Introduce hierarchical UEs that are capable of providing resource configurations to a group of UEs</a:t>
            </a:r>
          </a:p>
          <a:p>
            <a:pPr lvl="2" algn="just"/>
            <a:r>
              <a:rPr lang="en-US" dirty="0"/>
              <a:t>These UEs will also manage the resource allocation for member UE transmissions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649300" y="3813593"/>
            <a:ext cx="1699466" cy="29807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3683" y="4570799"/>
            <a:ext cx="1557210" cy="1356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6834" y="1140706"/>
            <a:ext cx="4424059" cy="31812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24825" y="1508788"/>
            <a:ext cx="12987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Vehicular </a:t>
            </a:r>
            <a:r>
              <a:rPr lang="en-US" sz="1000" dirty="0" smtClean="0"/>
              <a:t>Use </a:t>
            </a:r>
            <a:r>
              <a:rPr lang="en-US" sz="1000" dirty="0"/>
              <a:t>C</a:t>
            </a:r>
            <a:r>
              <a:rPr lang="en-US" sz="1000" dirty="0" smtClean="0"/>
              <a:t>ase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7943623" y="3915587"/>
            <a:ext cx="14414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Commercial </a:t>
            </a:r>
            <a:r>
              <a:rPr lang="en-US" sz="1000" dirty="0" smtClean="0"/>
              <a:t>Use </a:t>
            </a:r>
            <a:r>
              <a:rPr lang="en-US" sz="1000" dirty="0"/>
              <a:t>C</a:t>
            </a:r>
            <a:r>
              <a:rPr lang="en-US" sz="1000" dirty="0" smtClean="0"/>
              <a:t>ase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661713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Location-based Features for SL 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6711027" cy="4512603"/>
          </a:xfrm>
        </p:spPr>
        <p:txBody>
          <a:bodyPr/>
          <a:lstStyle/>
          <a:p>
            <a:pPr algn="just"/>
            <a:r>
              <a:rPr lang="en-US" dirty="0"/>
              <a:t>Motivation</a:t>
            </a:r>
          </a:p>
          <a:p>
            <a:pPr lvl="1" algn="just"/>
            <a:r>
              <a:rPr lang="en-US" dirty="0"/>
              <a:t>IIoT and commercial UEs need to actively transmit and receive only in specific locations that can be pre-defined</a:t>
            </a:r>
          </a:p>
          <a:p>
            <a:pPr lvl="1" algn="just"/>
            <a:r>
              <a:rPr lang="en-US" dirty="0"/>
              <a:t>Functionality of different UEs based on their geo-location can vary, e.g., machines/robots within an industrial plant would function differently from vehicles operating outside</a:t>
            </a:r>
          </a:p>
          <a:p>
            <a:pPr algn="just"/>
            <a:r>
              <a:rPr lang="en-US" dirty="0"/>
              <a:t>Scope and Objective</a:t>
            </a:r>
          </a:p>
          <a:p>
            <a:pPr lvl="1" algn="just"/>
            <a:r>
              <a:rPr lang="en-US" dirty="0"/>
              <a:t>Introduce location-based configurations, such as resource pools, for UEs that are active only in specific pre-defined locations</a:t>
            </a:r>
          </a:p>
          <a:p>
            <a:pPr lvl="1" algn="just"/>
            <a:r>
              <a:rPr lang="en-US" dirty="0"/>
              <a:t>Restrict UEs from active transmission and reception for enhanced power saving</a:t>
            </a:r>
          </a:p>
          <a:p>
            <a:pPr lvl="1" algn="just"/>
            <a:r>
              <a:rPr lang="en-US" dirty="0"/>
              <a:t>Support </a:t>
            </a:r>
            <a:r>
              <a:rPr lang="en-US" dirty="0" smtClean="0"/>
              <a:t>advanced </a:t>
            </a:r>
            <a:r>
              <a:rPr lang="en-US" dirty="0"/>
              <a:t>SL DRX with location-based WUS/GTS </a:t>
            </a:r>
          </a:p>
          <a:p>
            <a:pPr lvl="1" algn="just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534126" y="1832861"/>
            <a:ext cx="4025270" cy="3892821"/>
            <a:chOff x="7534126" y="1832861"/>
            <a:chExt cx="4025270" cy="3892821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31" b="34969"/>
            <a:stretch/>
          </p:blipFill>
          <p:spPr>
            <a:xfrm>
              <a:off x="7534126" y="1832861"/>
              <a:ext cx="4025270" cy="319206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38" t="13724" b="73960"/>
            <a:stretch/>
          </p:blipFill>
          <p:spPr>
            <a:xfrm>
              <a:off x="8587603" y="5024927"/>
              <a:ext cx="1713216" cy="70075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8873671" y="5072304"/>
              <a:ext cx="10534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Active UEs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873671" y="5380081"/>
              <a:ext cx="11817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Inactive UEs</a:t>
              </a: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9927165" y="2136449"/>
              <a:ext cx="373654" cy="683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270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Vehicular Relays for Inside and Outside 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7" y="1508788"/>
            <a:ext cx="6161128" cy="4512603"/>
          </a:xfrm>
        </p:spPr>
        <p:txBody>
          <a:bodyPr/>
          <a:lstStyle/>
          <a:p>
            <a:pPr algn="just"/>
            <a:r>
              <a:rPr lang="en-US" dirty="0"/>
              <a:t>Motivation</a:t>
            </a:r>
          </a:p>
          <a:p>
            <a:pPr lvl="1" algn="just"/>
            <a:r>
              <a:rPr lang="en-US" dirty="0"/>
              <a:t>Mobile relays can be deployed in highly congested areas conveniently</a:t>
            </a:r>
          </a:p>
          <a:p>
            <a:pPr lvl="1" algn="just"/>
            <a:r>
              <a:rPr lang="en-US" dirty="0"/>
              <a:t>Caters to passengers inside the vehicle, like in public transport systems such as buses, as well as to pedestrians in the vicinity</a:t>
            </a:r>
          </a:p>
          <a:p>
            <a:pPr algn="just"/>
            <a:r>
              <a:rPr lang="en-US" dirty="0"/>
              <a:t>Scope and Objective</a:t>
            </a:r>
          </a:p>
          <a:p>
            <a:pPr lvl="1" algn="just"/>
            <a:r>
              <a:rPr lang="en-US" dirty="0"/>
              <a:t>Facilitate the relaying of configurations and scheduling grants from the gNB to UEs via vehicular relays</a:t>
            </a:r>
          </a:p>
          <a:p>
            <a:pPr lvl="1" algn="just"/>
            <a:r>
              <a:rPr lang="en-US" dirty="0"/>
              <a:t>Support UE-to-UE relaying via </a:t>
            </a:r>
            <a:r>
              <a:rPr lang="en-US" dirty="0" smtClean="0"/>
              <a:t>SL to </a:t>
            </a:r>
            <a:r>
              <a:rPr lang="en-US" dirty="0"/>
              <a:t>enhance coverage, power saving and QoS</a:t>
            </a:r>
          </a:p>
          <a:p>
            <a:pPr lvl="1" algn="just"/>
            <a:r>
              <a:rPr lang="en-US" dirty="0"/>
              <a:t>Study the possibility of using mIAB or relay nodes </a:t>
            </a:r>
            <a:r>
              <a:rPr lang="en-US" dirty="0" smtClean="0"/>
              <a:t>connected </a:t>
            </a:r>
            <a:r>
              <a:rPr lang="en-US" dirty="0"/>
              <a:t>to the gNB over Uu as well as UEs via </a:t>
            </a:r>
            <a:r>
              <a:rPr lang="en-US" dirty="0" smtClean="0"/>
              <a:t>SL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053"/>
          <a:stretch/>
        </p:blipFill>
        <p:spPr>
          <a:xfrm>
            <a:off x="7056765" y="1832861"/>
            <a:ext cx="4502629" cy="34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239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/>
          <p:cNvSpPr/>
          <p:nvPr/>
        </p:nvSpPr>
        <p:spPr bwMode="auto">
          <a:xfrm>
            <a:off x="6955735" y="4656255"/>
            <a:ext cx="4624864" cy="1459038"/>
          </a:xfrm>
          <a:prstGeom prst="roundRect">
            <a:avLst>
              <a:gd name="adj" fmla="val 8467"/>
            </a:avLst>
          </a:prstGeom>
          <a:noFill/>
          <a:ln w="28575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Predictive QoS and Service Continuity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6065638" cy="4512603"/>
          </a:xfrm>
        </p:spPr>
        <p:txBody>
          <a:bodyPr/>
          <a:lstStyle/>
          <a:p>
            <a:pPr algn="just"/>
            <a:r>
              <a:rPr lang="en-US" dirty="0"/>
              <a:t>Motivation</a:t>
            </a:r>
          </a:p>
          <a:p>
            <a:pPr lvl="1" algn="just"/>
            <a:r>
              <a:rPr lang="en-US" dirty="0"/>
              <a:t>Allows seamless service deployments across cellular grids in exceptional scenarios, such as </a:t>
            </a:r>
            <a:r>
              <a:rPr lang="en-US" dirty="0" smtClean="0"/>
              <a:t>at cell-edge </a:t>
            </a:r>
            <a:r>
              <a:rPr lang="en-US" dirty="0"/>
              <a:t>or in high-interference zones</a:t>
            </a:r>
          </a:p>
          <a:p>
            <a:pPr lvl="1" algn="just"/>
            <a:r>
              <a:rPr lang="en-US" dirty="0"/>
              <a:t>Allow robust implementation of safety-related applications</a:t>
            </a:r>
          </a:p>
          <a:p>
            <a:pPr algn="just"/>
            <a:r>
              <a:rPr lang="en-US" dirty="0"/>
              <a:t>Scope and Objective</a:t>
            </a:r>
          </a:p>
          <a:p>
            <a:pPr lvl="1" algn="just"/>
            <a:r>
              <a:rPr lang="en-US" dirty="0"/>
              <a:t>Enhance UE reporting functionality to maintain or upgrade QoS</a:t>
            </a:r>
          </a:p>
          <a:p>
            <a:pPr lvl="1" algn="just"/>
            <a:r>
              <a:rPr lang="en-US" dirty="0"/>
              <a:t>Introduce pre-reservation of resources along routes by enabling predictive handover</a:t>
            </a:r>
          </a:p>
          <a:p>
            <a:pPr lvl="1" algn="just"/>
            <a:r>
              <a:rPr lang="en-US" dirty="0"/>
              <a:t>Layered QoS flows with instantaneous  service updates, especially to overcome temporary service degradations 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  <p:sp>
        <p:nvSpPr>
          <p:cNvPr id="29" name="Zylinder 28">
            <a:extLst>
              <a:ext uri="{FF2B5EF4-FFF2-40B4-BE49-F238E27FC236}">
                <a16:creationId xmlns:a16="http://schemas.microsoft.com/office/drawing/2014/main" id="{2634B13C-655E-0B49-8258-42DFEB359235}"/>
              </a:ext>
            </a:extLst>
          </p:cNvPr>
          <p:cNvSpPr/>
          <p:nvPr/>
        </p:nvSpPr>
        <p:spPr bwMode="auto">
          <a:xfrm rot="16200000">
            <a:off x="9829237" y="4706900"/>
            <a:ext cx="195038" cy="2542345"/>
          </a:xfrm>
          <a:prstGeom prst="can">
            <a:avLst/>
          </a:prstGeom>
          <a:ln w="158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0" name="Zylinder 29">
            <a:extLst>
              <a:ext uri="{FF2B5EF4-FFF2-40B4-BE49-F238E27FC236}">
                <a16:creationId xmlns:a16="http://schemas.microsoft.com/office/drawing/2014/main" id="{C834A6F1-3B09-CB42-AF8A-149A0F18E05C}"/>
              </a:ext>
            </a:extLst>
          </p:cNvPr>
          <p:cNvSpPr/>
          <p:nvPr/>
        </p:nvSpPr>
        <p:spPr bwMode="auto">
          <a:xfrm rot="16200000">
            <a:off x="9201374" y="5069937"/>
            <a:ext cx="204544" cy="1289788"/>
          </a:xfrm>
          <a:prstGeom prst="can">
            <a:avLst/>
          </a:prstGeom>
          <a:solidFill>
            <a:srgbClr val="0085B4"/>
          </a:solidFill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1" name="Zylinder 30">
            <a:extLst>
              <a:ext uri="{FF2B5EF4-FFF2-40B4-BE49-F238E27FC236}">
                <a16:creationId xmlns:a16="http://schemas.microsoft.com/office/drawing/2014/main" id="{CF39E0F0-4518-1348-89E1-0D3392039C09}"/>
              </a:ext>
            </a:extLst>
          </p:cNvPr>
          <p:cNvSpPr/>
          <p:nvPr/>
        </p:nvSpPr>
        <p:spPr bwMode="auto">
          <a:xfrm rot="16200000">
            <a:off x="10551767" y="5176911"/>
            <a:ext cx="204544" cy="1075840"/>
          </a:xfrm>
          <a:prstGeom prst="can">
            <a:avLst/>
          </a:prstGeom>
          <a:solidFill>
            <a:srgbClr val="0085B4"/>
          </a:solidFill>
          <a:ln w="158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98143752-35A5-9F4F-83CF-8C9264F087D3}"/>
              </a:ext>
            </a:extLst>
          </p:cNvPr>
          <p:cNvSpPr txBox="1"/>
          <p:nvPr/>
        </p:nvSpPr>
        <p:spPr>
          <a:xfrm>
            <a:off x="6980324" y="5870775"/>
            <a:ext cx="17027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Continuous safety flow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FDE7DBB-0616-BD4A-B7F4-35E9A2C238B4}"/>
              </a:ext>
            </a:extLst>
          </p:cNvPr>
          <p:cNvSpPr txBox="1"/>
          <p:nvPr/>
        </p:nvSpPr>
        <p:spPr>
          <a:xfrm>
            <a:off x="7065283" y="5584026"/>
            <a:ext cx="16177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Enhancement services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1B0618E-8F71-3747-8EB5-64162FD074EE}"/>
              </a:ext>
            </a:extLst>
          </p:cNvPr>
          <p:cNvSpPr txBox="1"/>
          <p:nvPr/>
        </p:nvSpPr>
        <p:spPr>
          <a:xfrm>
            <a:off x="6967813" y="4968041"/>
            <a:ext cx="170110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/>
              <a:t>Radio channel statistic</a:t>
            </a:r>
          </a:p>
          <a:p>
            <a:pPr algn="r"/>
            <a:r>
              <a:rPr lang="en-US" sz="1000" dirty="0"/>
              <a:t>[SINR]</a:t>
            </a:r>
            <a:endParaRPr lang="en-US" sz="1100" dirty="0"/>
          </a:p>
        </p:txBody>
      </p:sp>
      <p:sp>
        <p:nvSpPr>
          <p:cNvPr id="35" name="Freihandform 34">
            <a:extLst>
              <a:ext uri="{FF2B5EF4-FFF2-40B4-BE49-F238E27FC236}">
                <a16:creationId xmlns:a16="http://schemas.microsoft.com/office/drawing/2014/main" id="{7C242506-3C46-8741-97BB-AB65ADDAA13B}"/>
              </a:ext>
            </a:extLst>
          </p:cNvPr>
          <p:cNvSpPr/>
          <p:nvPr/>
        </p:nvSpPr>
        <p:spPr bwMode="auto">
          <a:xfrm>
            <a:off x="8655583" y="5029309"/>
            <a:ext cx="2524260" cy="445557"/>
          </a:xfrm>
          <a:custGeom>
            <a:avLst/>
            <a:gdLst>
              <a:gd name="connsiteX0" fmla="*/ 0 w 2062065"/>
              <a:gd name="connsiteY0" fmla="*/ 0 h 363975"/>
              <a:gd name="connsiteX1" fmla="*/ 233265 w 2062065"/>
              <a:gd name="connsiteY1" fmla="*/ 83976 h 363975"/>
              <a:gd name="connsiteX2" fmla="*/ 429208 w 2062065"/>
              <a:gd name="connsiteY2" fmla="*/ 46653 h 363975"/>
              <a:gd name="connsiteX3" fmla="*/ 578498 w 2062065"/>
              <a:gd name="connsiteY3" fmla="*/ 65314 h 363975"/>
              <a:gd name="connsiteX4" fmla="*/ 811763 w 2062065"/>
              <a:gd name="connsiteY4" fmla="*/ 74645 h 363975"/>
              <a:gd name="connsiteX5" fmla="*/ 998375 w 2062065"/>
              <a:gd name="connsiteY5" fmla="*/ 93306 h 363975"/>
              <a:gd name="connsiteX6" fmla="*/ 1101012 w 2062065"/>
              <a:gd name="connsiteY6" fmla="*/ 363894 h 363975"/>
              <a:gd name="connsiteX7" fmla="*/ 1184987 w 2062065"/>
              <a:gd name="connsiteY7" fmla="*/ 121298 h 363975"/>
              <a:gd name="connsiteX8" fmla="*/ 1380930 w 2062065"/>
              <a:gd name="connsiteY8" fmla="*/ 65314 h 363975"/>
              <a:gd name="connsiteX9" fmla="*/ 1604865 w 2062065"/>
              <a:gd name="connsiteY9" fmla="*/ 93306 h 363975"/>
              <a:gd name="connsiteX10" fmla="*/ 1754155 w 2062065"/>
              <a:gd name="connsiteY10" fmla="*/ 111967 h 363975"/>
              <a:gd name="connsiteX11" fmla="*/ 1866122 w 2062065"/>
              <a:gd name="connsiteY11" fmla="*/ 121298 h 363975"/>
              <a:gd name="connsiteX12" fmla="*/ 1931436 w 2062065"/>
              <a:gd name="connsiteY12" fmla="*/ 65314 h 363975"/>
              <a:gd name="connsiteX13" fmla="*/ 2062065 w 2062065"/>
              <a:gd name="connsiteY13" fmla="*/ 111967 h 36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62065" h="363975">
                <a:moveTo>
                  <a:pt x="0" y="0"/>
                </a:moveTo>
                <a:cubicBezTo>
                  <a:pt x="80865" y="38100"/>
                  <a:pt x="161730" y="76201"/>
                  <a:pt x="233265" y="83976"/>
                </a:cubicBezTo>
                <a:cubicBezTo>
                  <a:pt x="304800" y="91751"/>
                  <a:pt x="371669" y="49763"/>
                  <a:pt x="429208" y="46653"/>
                </a:cubicBezTo>
                <a:cubicBezTo>
                  <a:pt x="486747" y="43543"/>
                  <a:pt x="514739" y="60649"/>
                  <a:pt x="578498" y="65314"/>
                </a:cubicBezTo>
                <a:cubicBezTo>
                  <a:pt x="642257" y="69979"/>
                  <a:pt x="741784" y="69980"/>
                  <a:pt x="811763" y="74645"/>
                </a:cubicBezTo>
                <a:cubicBezTo>
                  <a:pt x="881742" y="79310"/>
                  <a:pt x="950167" y="45098"/>
                  <a:pt x="998375" y="93306"/>
                </a:cubicBezTo>
                <a:cubicBezTo>
                  <a:pt x="1046583" y="141514"/>
                  <a:pt x="1069910" y="359229"/>
                  <a:pt x="1101012" y="363894"/>
                </a:cubicBezTo>
                <a:cubicBezTo>
                  <a:pt x="1132114" y="368559"/>
                  <a:pt x="1138334" y="171061"/>
                  <a:pt x="1184987" y="121298"/>
                </a:cubicBezTo>
                <a:cubicBezTo>
                  <a:pt x="1231640" y="71535"/>
                  <a:pt x="1310950" y="69979"/>
                  <a:pt x="1380930" y="65314"/>
                </a:cubicBezTo>
                <a:cubicBezTo>
                  <a:pt x="1450910" y="60649"/>
                  <a:pt x="1604865" y="93306"/>
                  <a:pt x="1604865" y="93306"/>
                </a:cubicBezTo>
                <a:lnTo>
                  <a:pt x="1754155" y="111967"/>
                </a:lnTo>
                <a:cubicBezTo>
                  <a:pt x="1797698" y="116632"/>
                  <a:pt x="1836575" y="129073"/>
                  <a:pt x="1866122" y="121298"/>
                </a:cubicBezTo>
                <a:cubicBezTo>
                  <a:pt x="1895669" y="113523"/>
                  <a:pt x="1898779" y="66869"/>
                  <a:pt x="1931436" y="65314"/>
                </a:cubicBezTo>
                <a:cubicBezTo>
                  <a:pt x="1964093" y="63759"/>
                  <a:pt x="2013079" y="87863"/>
                  <a:pt x="2062065" y="111967"/>
                </a:cubicBezTo>
              </a:path>
            </a:pathLst>
          </a:cu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DB5330D5-A963-A247-827C-A9C8E82F8FDB}"/>
              </a:ext>
            </a:extLst>
          </p:cNvPr>
          <p:cNvCxnSpPr>
            <a:cxnSpLocks/>
          </p:cNvCxnSpPr>
          <p:nvPr/>
        </p:nvCxnSpPr>
        <p:spPr bwMode="auto">
          <a:xfrm>
            <a:off x="9835725" y="5239244"/>
            <a:ext cx="81988" cy="2409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ADED02C7-D5CC-3845-9ECC-9C70E1BA0B1F}"/>
              </a:ext>
            </a:extLst>
          </p:cNvPr>
          <p:cNvSpPr txBox="1"/>
          <p:nvPr/>
        </p:nvSpPr>
        <p:spPr>
          <a:xfrm>
            <a:off x="9040917" y="5250524"/>
            <a:ext cx="90762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QoS Degradation</a:t>
            </a:r>
            <a:endParaRPr lang="en-US" sz="1000" dirty="0"/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AA0AD2DD-5971-AE47-A157-0A22855861FF}"/>
              </a:ext>
            </a:extLst>
          </p:cNvPr>
          <p:cNvCxnSpPr>
            <a:cxnSpLocks/>
          </p:cNvCxnSpPr>
          <p:nvPr/>
        </p:nvCxnSpPr>
        <p:spPr bwMode="auto">
          <a:xfrm>
            <a:off x="8658751" y="5528972"/>
            <a:ext cx="2539177" cy="0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id="{C49FCBC8-ABF4-7044-BF76-FC5A7B42E85A}"/>
              </a:ext>
            </a:extLst>
          </p:cNvPr>
          <p:cNvCxnSpPr>
            <a:cxnSpLocks/>
          </p:cNvCxnSpPr>
          <p:nvPr/>
        </p:nvCxnSpPr>
        <p:spPr bwMode="auto">
          <a:xfrm flipV="1">
            <a:off x="8658751" y="4745133"/>
            <a:ext cx="0" cy="780254"/>
          </a:xfrm>
          <a:prstGeom prst="straightConnector1">
            <a:avLst/>
          </a:prstGeom>
          <a:ln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feld 44">
            <a:extLst>
              <a:ext uri="{FF2B5EF4-FFF2-40B4-BE49-F238E27FC236}">
                <a16:creationId xmlns:a16="http://schemas.microsoft.com/office/drawing/2014/main" id="{9A7F7DE9-7DA7-5847-87DC-7BD0C07004DF}"/>
              </a:ext>
            </a:extLst>
          </p:cNvPr>
          <p:cNvSpPr txBox="1"/>
          <p:nvPr/>
        </p:nvSpPr>
        <p:spPr>
          <a:xfrm>
            <a:off x="11147239" y="5435518"/>
            <a:ext cx="3898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Time</a:t>
            </a:r>
            <a:endParaRPr lang="en-US" sz="1000" dirty="0"/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302A9E75-3ACE-B442-A4FA-542BCC38335F}"/>
              </a:ext>
            </a:extLst>
          </p:cNvPr>
          <p:cNvSpPr txBox="1"/>
          <p:nvPr/>
        </p:nvSpPr>
        <p:spPr>
          <a:xfrm rot="16200000">
            <a:off x="8323472" y="4751262"/>
            <a:ext cx="49084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Q</a:t>
            </a:r>
            <a:r>
              <a:rPr lang="en-US" sz="700"/>
              <a:t>uality</a:t>
            </a:r>
            <a:endParaRPr lang="en-US" sz="1000" dirty="0"/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ACF40039-99C8-A44E-B94C-18866C9BB1A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82086" y="5235071"/>
            <a:ext cx="89372" cy="2704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feld 41">
            <a:extLst>
              <a:ext uri="{FF2B5EF4-FFF2-40B4-BE49-F238E27FC236}">
                <a16:creationId xmlns:a16="http://schemas.microsoft.com/office/drawing/2014/main" id="{12333243-B325-2246-B437-C85CA04BE9BC}"/>
              </a:ext>
            </a:extLst>
          </p:cNvPr>
          <p:cNvSpPr txBox="1"/>
          <p:nvPr/>
        </p:nvSpPr>
        <p:spPr>
          <a:xfrm>
            <a:off x="10116117" y="5281629"/>
            <a:ext cx="77938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/>
              <a:t>QoS Recovery </a:t>
            </a:r>
            <a:endParaRPr lang="en-US" sz="1000" dirty="0"/>
          </a:p>
        </p:txBody>
      </p: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16FDA122-B111-F647-871B-83E506AA4343}"/>
              </a:ext>
            </a:extLst>
          </p:cNvPr>
          <p:cNvCxnSpPr>
            <a:cxnSpLocks/>
          </p:cNvCxnSpPr>
          <p:nvPr/>
        </p:nvCxnSpPr>
        <p:spPr bwMode="auto">
          <a:xfrm>
            <a:off x="8668920" y="5217903"/>
            <a:ext cx="2514438" cy="0"/>
          </a:xfrm>
          <a:prstGeom prst="straightConnector1">
            <a:avLst/>
          </a:prstGeom>
          <a:ln>
            <a:prstDash val="sysDash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feld 43">
            <a:extLst>
              <a:ext uri="{FF2B5EF4-FFF2-40B4-BE49-F238E27FC236}">
                <a16:creationId xmlns:a16="http://schemas.microsoft.com/office/drawing/2014/main" id="{96CE1BF0-C729-AA46-81FF-3BE213759C4B}"/>
              </a:ext>
            </a:extLst>
          </p:cNvPr>
          <p:cNvSpPr txBox="1"/>
          <p:nvPr/>
        </p:nvSpPr>
        <p:spPr>
          <a:xfrm>
            <a:off x="10916770" y="5118873"/>
            <a:ext cx="7537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/>
              <a:t>QoS </a:t>
            </a:r>
          </a:p>
          <a:p>
            <a:pPr algn="ctr"/>
            <a:r>
              <a:rPr lang="en-US" sz="700" dirty="0"/>
              <a:t>Requirement </a:t>
            </a:r>
            <a:endParaRPr lang="en-US" sz="1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5736" y="857555"/>
            <a:ext cx="4603660" cy="373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036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Other Topics of Interest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 algn="just"/>
            <a:r>
              <a:rPr lang="en-US" dirty="0"/>
              <a:t>Slot aggregation</a:t>
            </a:r>
          </a:p>
          <a:p>
            <a:pPr lvl="1" algn="just"/>
            <a:r>
              <a:rPr lang="en-US" dirty="0" smtClean="0"/>
              <a:t>Enable </a:t>
            </a:r>
            <a:r>
              <a:rPr lang="en-US" dirty="0"/>
              <a:t>transmissions of larger packets which are ideal for raw sensor data and commercial applications</a:t>
            </a:r>
          </a:p>
          <a:p>
            <a:pPr algn="just"/>
            <a:r>
              <a:rPr lang="en-US" dirty="0"/>
              <a:t>Shared resource pools between UEs</a:t>
            </a:r>
          </a:p>
          <a:p>
            <a:pPr lvl="1" algn="just"/>
            <a:r>
              <a:rPr lang="en-US" dirty="0"/>
              <a:t>In order to increase resource efficiency, resource pools can be shared between LTE and NR V2X, as well as between UEs in different operational modes</a:t>
            </a:r>
          </a:p>
          <a:p>
            <a:pPr lvl="1" algn="just"/>
            <a:r>
              <a:rPr lang="en-US" dirty="0"/>
              <a:t>Advantageous due to efficient reuse of common subchannels across UEs from different releases</a:t>
            </a:r>
          </a:p>
          <a:p>
            <a:pPr algn="just"/>
            <a:r>
              <a:rPr lang="en-US" dirty="0"/>
              <a:t>Carrier aggregation</a:t>
            </a:r>
          </a:p>
          <a:p>
            <a:pPr lvl="1" algn="just"/>
            <a:r>
              <a:rPr lang="en-US" dirty="0"/>
              <a:t>Facilitate the use of fragmented V2X spectrum for high throughput applications, e.g., HD and XR content </a:t>
            </a:r>
            <a:r>
              <a:rPr lang="en-US" dirty="0" smtClean="0"/>
              <a:t>delivery</a:t>
            </a:r>
          </a:p>
          <a:p>
            <a:pPr lvl="1" algn="just"/>
            <a:r>
              <a:rPr lang="en-US" dirty="0"/>
              <a:t>Enhance positioning accuracy by supporting multiple </a:t>
            </a:r>
            <a:r>
              <a:rPr lang="en-US" dirty="0" smtClean="0"/>
              <a:t>carriers</a:t>
            </a:r>
            <a:endParaRPr lang="en-US" dirty="0"/>
          </a:p>
          <a:p>
            <a:pPr lvl="1" algn="just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</p:spTree>
    <p:extLst>
      <p:ext uri="{BB962C8B-B14F-4D97-AF65-F5344CB8AC3E}">
        <p14:creationId xmlns:p14="http://schemas.microsoft.com/office/powerpoint/2010/main" val="4010851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Summary of Objectives for Rel-18 SID/WID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 algn="just">
              <a:spcAft>
                <a:spcPts val="600"/>
              </a:spcAft>
            </a:pPr>
            <a:r>
              <a:rPr lang="en-US" sz="1400" dirty="0"/>
              <a:t>Specify resource allocation mechanisms in Mode 1 and Mode 2 for hierarchical UEs [RAN1, RAN2]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NR sidelink configurations by the gNB to the GL UE to facilitate scheduling capability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Scheduling of resources for member UEs by the GL UE</a:t>
            </a:r>
          </a:p>
          <a:p>
            <a:pPr algn="just">
              <a:spcAft>
                <a:spcPts val="600"/>
              </a:spcAft>
            </a:pPr>
            <a:r>
              <a:rPr lang="en-US" sz="1400" dirty="0"/>
              <a:t>Define mechanisms for location-based UE configurations that are active only in specific pre-defined locations [RAN1, RAN2]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Introduce restrictions for UEs from active transmission and reception based on their locations 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Introduce advanced </a:t>
            </a:r>
            <a:r>
              <a:rPr lang="en-US" sz="1400" dirty="0" smtClean="0"/>
              <a:t>sidelink </a:t>
            </a:r>
            <a:r>
              <a:rPr lang="en-US" sz="1400" dirty="0"/>
              <a:t>DRX with </a:t>
            </a:r>
            <a:r>
              <a:rPr lang="en-US" sz="1400" dirty="0" smtClean="0"/>
              <a:t>location-based </a:t>
            </a:r>
            <a:r>
              <a:rPr lang="en-US" sz="1400" dirty="0"/>
              <a:t>WUS/GTS for enhanced power saving</a:t>
            </a:r>
          </a:p>
          <a:p>
            <a:pPr algn="just">
              <a:spcAft>
                <a:spcPts val="600"/>
              </a:spcAft>
            </a:pPr>
            <a:r>
              <a:rPr lang="en-US" sz="1400" dirty="0"/>
              <a:t>Facilitate relaying configurations and scheduling grants from the gNB to UEs via vehicular relays [RAN2]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Study the feasibility of mIAB or relay nodes connected to the gNB over Uu as well as UEs via PC5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UE-to-UE relaying via </a:t>
            </a:r>
            <a:r>
              <a:rPr lang="en-US" sz="1400" dirty="0" smtClean="0"/>
              <a:t>sidelink to </a:t>
            </a:r>
            <a:r>
              <a:rPr lang="en-US" sz="1400" dirty="0"/>
              <a:t>enhance coverage, power saving and </a:t>
            </a:r>
            <a:r>
              <a:rPr lang="en-US" sz="1400" dirty="0" smtClean="0"/>
              <a:t>QoS </a:t>
            </a:r>
            <a:endParaRPr lang="en-US" sz="1400" dirty="0"/>
          </a:p>
          <a:p>
            <a:pPr algn="just">
              <a:spcAft>
                <a:spcPts val="600"/>
              </a:spcAft>
            </a:pPr>
            <a:r>
              <a:rPr lang="en-US" sz="1400" dirty="0"/>
              <a:t>Support enhanced UE reporting functionality to maintain or upgrade QoS [RAN2]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Introduce pre-reservation of resources along routes by enabling predictive handover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Study layered QoS flows with instantaneous service updates, especially to overcome temporary service degradations </a:t>
            </a:r>
            <a:endParaRPr lang="en-US" sz="1400" dirty="0">
              <a:solidFill>
                <a:srgbClr val="FF0000"/>
              </a:solidFill>
            </a:endParaRPr>
          </a:p>
          <a:p>
            <a:pPr algn="just">
              <a:spcAft>
                <a:spcPts val="600"/>
              </a:spcAft>
            </a:pPr>
            <a:r>
              <a:rPr lang="en-US" sz="1400" dirty="0"/>
              <a:t>Specify mechanism for slot aggregation for large packet transmissions [RAN1]</a:t>
            </a:r>
          </a:p>
          <a:p>
            <a:pPr algn="just">
              <a:spcAft>
                <a:spcPts val="600"/>
              </a:spcAft>
            </a:pPr>
            <a:r>
              <a:rPr lang="en-US" sz="1400" dirty="0"/>
              <a:t>Support configuration of shared resource pools for increased resource efficiency [RAN1, RAN2, RAN4]</a:t>
            </a:r>
          </a:p>
          <a:p>
            <a:pPr lvl="1" algn="just">
              <a:spcAft>
                <a:spcPts val="600"/>
              </a:spcAft>
            </a:pPr>
            <a:r>
              <a:rPr lang="en-US" sz="1400" dirty="0"/>
              <a:t>Resource pools can be shared across LTE and NR V2X, as well as operational </a:t>
            </a:r>
            <a:r>
              <a:rPr lang="en-US" sz="1400" dirty="0" smtClean="0"/>
              <a:t>modes</a:t>
            </a:r>
          </a:p>
          <a:p>
            <a:pPr algn="just">
              <a:spcAft>
                <a:spcPts val="600"/>
              </a:spcAft>
            </a:pPr>
            <a:r>
              <a:rPr lang="en-US" sz="1400" dirty="0" smtClean="0"/>
              <a:t>Support sidelink carrier aggregation for high throughput applications and enhanced positioning accuracy [RAN1, RAN2]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Enhanced Sidelink Features</a:t>
            </a:r>
          </a:p>
        </p:txBody>
      </p:sp>
    </p:spTree>
    <p:extLst>
      <p:ext uri="{BB962C8B-B14F-4D97-AF65-F5344CB8AC3E}">
        <p14:creationId xmlns:p14="http://schemas.microsoft.com/office/powerpoint/2010/main" val="2770381578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624D4BD603C494D8619E511287172B4" ma:contentTypeVersion="10" ma:contentTypeDescription="Ein neues Dokument erstellen." ma:contentTypeScope="" ma:versionID="a922b3cf7250923750feab0075387c22">
  <xsd:schema xmlns:xsd="http://www.w3.org/2001/XMLSchema" xmlns:xs="http://www.w3.org/2001/XMLSchema" xmlns:p="http://schemas.microsoft.com/office/2006/metadata/properties" xmlns:ns2="81f21dd9-5de3-44a3-9c4e-ab308fbc6c41" targetNamespace="http://schemas.microsoft.com/office/2006/metadata/properties" ma:root="true" ma:fieldsID="39ca93584b6cb59a43196dc73dfbb633" ns2:_="">
    <xsd:import namespace="81f21dd9-5de3-44a3-9c4e-ab308fbc6c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21dd9-5de3-44a3-9c4e-ab308fbc6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9F8235-BAA3-4E7E-9610-142952AA7CAC}">
  <ds:schemaRefs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1B0BC42-2B65-4ED8-9272-2C9841268A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FB6722-A9DE-4EE1-99C1-B18D7100C6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819</Words>
  <Application>Microsoft Office PowerPoint</Application>
  <PresentationFormat>Widescreen</PresentationFormat>
  <Paragraphs>102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Frutiger LT Com 45 Light</vt:lpstr>
      <vt:lpstr>Frutiger LT Com 55 Roman</vt:lpstr>
      <vt:lpstr>Wingdings</vt:lpstr>
      <vt:lpstr>P10_110616_ppt_Master_Ins_de_4zu3</vt:lpstr>
      <vt:lpstr>1_P10_110616_ppt_Master_Ins_de_4zu3</vt:lpstr>
      <vt:lpstr>Enhanced Sidelink Features for Rel-18  </vt:lpstr>
      <vt:lpstr>Overview of Applicability for Enhanced Sidelink Features</vt:lpstr>
      <vt:lpstr>Enhanced Sidelink Features</vt:lpstr>
      <vt:lpstr>Enhanced Sidelink Features</vt:lpstr>
      <vt:lpstr>Enhanced Sidelink Features</vt:lpstr>
      <vt:lpstr>Enhanced Sidelink Features</vt:lpstr>
      <vt:lpstr>Enhanced Sidelink Features</vt:lpstr>
      <vt:lpstr>Enhanced Sidelink Features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Fraunhofer View on rel-18 (DRAFT)</dc:title>
  <dc:creator/>
  <cp:lastModifiedBy/>
  <cp:revision>31</cp:revision>
  <dcterms:created xsi:type="dcterms:W3CDTF">2019-05-27T16:19:08Z</dcterms:created>
  <dcterms:modified xsi:type="dcterms:W3CDTF">2021-06-07T08:15:39Z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0x010100E624D4BD603C494D8619E511287172B4</vt:lpwstr>
  </property>
</Properties>
</file>