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1"/>
    <p:sldMasterId id="2147483668" r:id="rId2"/>
  </p:sldMasterIdLst>
  <p:notesMasterIdLst>
    <p:notesMasterId r:id="rId19"/>
  </p:notesMasterIdLst>
  <p:sldIdLst>
    <p:sldId id="950" r:id="rId3"/>
    <p:sldId id="1063" r:id="rId4"/>
    <p:sldId id="1050" r:id="rId5"/>
    <p:sldId id="1054" r:id="rId6"/>
    <p:sldId id="1055" r:id="rId7"/>
    <p:sldId id="1061" r:id="rId8"/>
    <p:sldId id="1053" r:id="rId9"/>
    <p:sldId id="1062" r:id="rId10"/>
    <p:sldId id="1060" r:id="rId11"/>
    <p:sldId id="1056" r:id="rId12"/>
    <p:sldId id="1057" r:id="rId13"/>
    <p:sldId id="1058" r:id="rId14"/>
    <p:sldId id="1059" r:id="rId15"/>
    <p:sldId id="1048" r:id="rId16"/>
    <p:sldId id="1049" r:id="rId17"/>
    <p:sldId id="1023" r:id="rId1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 in Workshop" id="{AAC3EB5D-2AC3-CF4F-8F8F-078C4D07D29C}">
          <p14:sldIdLst>
            <p14:sldId id="950"/>
            <p14:sldId id="1063"/>
            <p14:sldId id="1050"/>
            <p14:sldId id="1054"/>
            <p14:sldId id="1055"/>
            <p14:sldId id="1061"/>
            <p14:sldId id="1053"/>
            <p14:sldId id="1062"/>
            <p14:sldId id="1060"/>
            <p14:sldId id="1056"/>
            <p14:sldId id="1057"/>
            <p14:sldId id="1058"/>
            <p14:sldId id="1059"/>
            <p14:sldId id="1048"/>
            <p14:sldId id="1049"/>
            <p14:sldId id="10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73CD"/>
    <a:srgbClr val="0462B0"/>
    <a:srgbClr val="0085B4"/>
    <a:srgbClr val="DD6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5" autoAdjust="0"/>
    <p:restoredTop sz="96925" autoAdjust="0"/>
  </p:normalViewPr>
  <p:slideViewPr>
    <p:cSldViewPr snapToGrid="0" snapToObjects="1">
      <p:cViewPr varScale="1">
        <p:scale>
          <a:sx n="220" d="100"/>
          <a:sy n="220" d="100"/>
        </p:scale>
        <p:origin x="3024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1D2F01-4607-9A48-8C74-B8479FC5CE41}" type="datetimeFigureOut">
              <a:rPr lang="de-DE" smtClean="0"/>
              <a:t>02.06.21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340039-0A72-5E43-8325-B03295AAD68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2328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39650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340039-0A72-5E43-8325-B03295AAD68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9361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340039-0A72-5E43-8325-B03295AAD68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88732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5400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58670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21578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2221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4423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5707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9647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93753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01805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3187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72293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340039-0A72-5E43-8325-B03295AAD68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959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8" name="Line 12"/>
          <p:cNvSpPr>
            <a:spLocks noChangeShapeType="1"/>
          </p:cNvSpPr>
          <p:nvPr userDrawn="1"/>
        </p:nvSpPr>
        <p:spPr bwMode="auto">
          <a:xfrm flipV="1">
            <a:off x="622301" y="404813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/>
              <a:t>Formatvorlage des Untertitelmasters durch Klicken bearbeiten</a:t>
            </a:r>
            <a:endParaRPr lang="de-DE" noProof="0" dirty="0"/>
          </a:p>
        </p:txBody>
      </p:sp>
      <p:sp>
        <p:nvSpPr>
          <p:cNvPr id="5" name="Bildplatzhalter 2"/>
          <p:cNvSpPr>
            <a:spLocks noGrp="1"/>
          </p:cNvSpPr>
          <p:nvPr>
            <p:ph type="pic" sz="quarter" idx="10"/>
          </p:nvPr>
        </p:nvSpPr>
        <p:spPr>
          <a:xfrm>
            <a:off x="622300" y="2636912"/>
            <a:ext cx="10944000" cy="338447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866330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7" name="Line 7"/>
          <p:cNvSpPr>
            <a:spLocks noChangeShapeType="1"/>
          </p:cNvSpPr>
          <p:nvPr userDrawn="1"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/>
              <a:t>Titelmasterformat durch Klicken bearbeiten</a:t>
            </a:r>
            <a:endParaRPr lang="de-DE" noProof="0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 dirty="0"/>
              <a:t>Formatvorlage des Untertitelmasters durch Klicken bearbeiten</a:t>
            </a:r>
          </a:p>
        </p:txBody>
      </p:sp>
      <p:pic>
        <p:nvPicPr>
          <p:cNvPr id="12" name="Grafik 1" descr="Logo_ausgetauscht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14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324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624418" y="155892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7908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622301" y="1773238"/>
            <a:ext cx="10945700" cy="4248150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/>
            </a:lvl1pPr>
            <a:lvl2pPr marL="720000" indent="-360000">
              <a:buFont typeface="Wingdings" pitchFamily="2" charset="2"/>
              <a:buChar char="n"/>
              <a:defRPr/>
            </a:lvl2pPr>
            <a:lvl3pPr marL="1080000">
              <a:defRPr/>
            </a:lvl3pPr>
            <a:lvl4pPr marL="1440000">
              <a:defRPr/>
            </a:lvl4pPr>
            <a:lvl5pPr marL="1800000" indent="-360000"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46508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0" y="1773238"/>
            <a:ext cx="10944000" cy="42481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56960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1" y="1773238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2"/>
          <p:cNvSpPr>
            <a:spLocks noGrp="1"/>
          </p:cNvSpPr>
          <p:nvPr>
            <p:ph idx="10"/>
          </p:nvPr>
        </p:nvSpPr>
        <p:spPr>
          <a:xfrm>
            <a:off x="6192012" y="1772816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897494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_mit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789459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0908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7" name="Line 7"/>
          <p:cNvSpPr>
            <a:spLocks noChangeShapeType="1"/>
          </p:cNvSpPr>
          <p:nvPr userDrawn="1"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/>
              <a:t>Titelmasterformat durch Klicken bearbeiten</a:t>
            </a:r>
            <a:endParaRPr lang="de-DE" noProof="0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 dirty="0"/>
              <a:t>Formatvorlage des Untertitelmasters durch Klicken bearbeiten</a:t>
            </a:r>
          </a:p>
        </p:txBody>
      </p:sp>
      <p:pic>
        <p:nvPicPr>
          <p:cNvPr id="12" name="Grafik 1" descr="Logo_ausgetauscht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14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091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624418" y="155892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7908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622301" y="1773238"/>
            <a:ext cx="10945700" cy="4248150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/>
            </a:lvl1pPr>
            <a:lvl2pPr marL="720000" indent="-360000">
              <a:buFont typeface="Wingdings" pitchFamily="2" charset="2"/>
              <a:buChar char="n"/>
              <a:defRPr/>
            </a:lvl2pPr>
            <a:lvl3pPr marL="1080000">
              <a:defRPr/>
            </a:lvl3pPr>
            <a:lvl4pPr marL="1440000">
              <a:defRPr/>
            </a:lvl4pPr>
            <a:lvl5pPr marL="1800000" indent="-360000"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582623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0" y="1773238"/>
            <a:ext cx="10944000" cy="42481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068265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1" y="1773238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2"/>
          <p:cNvSpPr>
            <a:spLocks noGrp="1"/>
          </p:cNvSpPr>
          <p:nvPr>
            <p:ph idx="10"/>
          </p:nvPr>
        </p:nvSpPr>
        <p:spPr>
          <a:xfrm>
            <a:off x="6192012" y="1772816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36921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_mit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79766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140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638355" y="836712"/>
            <a:ext cx="10921041" cy="494400"/>
          </a:xfrm>
        </p:spPr>
        <p:txBody>
          <a:bodyPr/>
          <a:lstStyle>
            <a:lvl1pPr marL="0" indent="0">
              <a:buNone/>
              <a:defRPr sz="2667" b="0">
                <a:solidFill>
                  <a:schemeClr val="tx2"/>
                </a:solidFill>
                <a:latin typeface="+mn-lt"/>
              </a:defRPr>
            </a:lvl1pPr>
            <a:lvl2pPr marL="479988" indent="0">
              <a:buNone/>
              <a:defRPr/>
            </a:lvl2pPr>
            <a:lvl3pPr marL="959976" indent="0">
              <a:buNone/>
              <a:defRPr/>
            </a:lvl3pPr>
            <a:lvl4pPr marL="1439964" indent="0">
              <a:buNone/>
              <a:defRPr/>
            </a:lvl4pPr>
            <a:lvl5pPr marL="1919952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638355" y="1508788"/>
            <a:ext cx="10921041" cy="4512603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355" y="334963"/>
            <a:ext cx="10921041" cy="50174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8391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8" name="Line 12"/>
          <p:cNvSpPr>
            <a:spLocks noChangeShapeType="1"/>
          </p:cNvSpPr>
          <p:nvPr userDrawn="1"/>
        </p:nvSpPr>
        <p:spPr bwMode="auto">
          <a:xfrm flipV="1">
            <a:off x="622301" y="404813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/>
              <a:t>Formatvorlage des Untertitelmasters durch Klicken bearbeiten</a:t>
            </a:r>
            <a:endParaRPr lang="de-DE" noProof="0" dirty="0"/>
          </a:p>
        </p:txBody>
      </p:sp>
      <p:sp>
        <p:nvSpPr>
          <p:cNvPr id="5" name="Bildplatzhalter 2"/>
          <p:cNvSpPr>
            <a:spLocks noGrp="1"/>
          </p:cNvSpPr>
          <p:nvPr>
            <p:ph type="pic" sz="quarter" idx="10"/>
          </p:nvPr>
        </p:nvSpPr>
        <p:spPr>
          <a:xfrm>
            <a:off x="622300" y="2636912"/>
            <a:ext cx="10944000" cy="338447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595565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1" y="334963"/>
            <a:ext cx="10943167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234" y="1773238"/>
            <a:ext cx="1094316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1031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  <p:pic>
        <p:nvPicPr>
          <p:cNvPr id="8" name="Grafik 1" descr="Logo_ausgetauscht">
            <a:extLst>
              <a:ext uri="{FF2B5EF4-FFF2-40B4-BE49-F238E27FC236}">
                <a16:creationId xmlns:a16="http://schemas.microsoft.com/office/drawing/2014/main" id="{A772F7FD-8FD5-D140-9EE0-066DF06B534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4C04E7A-F841-EE48-B0CA-544C9D6A34F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D5B7884-01DE-8D40-A6F2-4863E90E0831}"/>
              </a:ext>
            </a:extLst>
          </p:cNvPr>
          <p:cNvSpPr txBox="1"/>
          <p:nvPr userDrawn="1"/>
        </p:nvSpPr>
        <p:spPr>
          <a:xfrm>
            <a:off x="4656082" y="6335484"/>
            <a:ext cx="50287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3GPP TSG Rel-18 WS</a:t>
            </a:r>
            <a:r>
              <a:rPr lang="en-US" sz="11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|</a:t>
            </a:r>
            <a:r>
              <a:rPr lang="en-US" sz="1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100" b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eMeeting</a:t>
            </a:r>
            <a:r>
              <a:rPr lang="en-US" sz="11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|</a:t>
            </a:r>
            <a:r>
              <a:rPr lang="en-US" sz="1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June 28th – July 2nd, 2021 | RWS-210318</a:t>
            </a:r>
          </a:p>
        </p:txBody>
      </p:sp>
    </p:spTree>
    <p:extLst>
      <p:ext uri="{BB962C8B-B14F-4D97-AF65-F5344CB8AC3E}">
        <p14:creationId xmlns:p14="http://schemas.microsoft.com/office/powerpoint/2010/main" val="3517934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6" r:id="rId8"/>
  </p:sldLayoutIdLst>
  <p:hf hdr="0" ftr="0" dt="0"/>
  <p:txStyles>
    <p:titleStyle>
      <a:lvl1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58775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191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1079500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1439863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7986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1" y="334963"/>
            <a:ext cx="10943167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234" y="1773238"/>
            <a:ext cx="1094316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1031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  <p:pic>
        <p:nvPicPr>
          <p:cNvPr id="8" name="Grafik 1" descr="Logo_ausgetauscht">
            <a:extLst>
              <a:ext uri="{FF2B5EF4-FFF2-40B4-BE49-F238E27FC236}">
                <a16:creationId xmlns:a16="http://schemas.microsoft.com/office/drawing/2014/main" id="{A772F7FD-8FD5-D140-9EE0-066DF06B534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4C04E7A-F841-EE48-B0CA-544C9D6A34F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D5B7884-01DE-8D40-A6F2-4863E90E0831}"/>
              </a:ext>
            </a:extLst>
          </p:cNvPr>
          <p:cNvSpPr txBox="1"/>
          <p:nvPr userDrawn="1"/>
        </p:nvSpPr>
        <p:spPr>
          <a:xfrm>
            <a:off x="4656083" y="6335484"/>
            <a:ext cx="457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3GPP Rel-18 WS May 28th – June 2nd, 2021, </a:t>
            </a:r>
            <a:r>
              <a:rPr lang="de-DE" sz="1100" b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eMeeting</a:t>
            </a:r>
            <a:endParaRPr lang="de-DE" sz="11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23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</p:sldLayoutIdLst>
  <p:hf hdr="0" ftr="0" dt="0"/>
  <p:txStyles>
    <p:titleStyle>
      <a:lvl1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58775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191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1079500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1439863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7986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emf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emf"/><Relationship Id="rId5" Type="http://schemas.openxmlformats.org/officeDocument/2006/relationships/image" Target="../media/image29.png"/><Relationship Id="rId4" Type="http://schemas.openxmlformats.org/officeDocument/2006/relationships/image" Target="../media/image28.emf"/><Relationship Id="rId9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emf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emf"/><Relationship Id="rId9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CD1324-1A8A-5140-89C0-412BA282A9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4400" dirty="0" err="1"/>
              <a:t>ViewS</a:t>
            </a:r>
            <a:r>
              <a:rPr lang="de-DE" sz="4400" dirty="0"/>
              <a:t> on rel-18</a:t>
            </a:r>
            <a:br>
              <a:rPr lang="de-DE" sz="4400" dirty="0"/>
            </a:br>
            <a:r>
              <a:rPr lang="de-DE" sz="4400" dirty="0"/>
              <a:t> 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66B8AB4-F6EA-C74E-975C-A0019BB4D1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3GPP RAN </a:t>
            </a:r>
            <a:r>
              <a:rPr lang="de-DE" dirty="0" err="1"/>
              <a:t>Plenary</a:t>
            </a:r>
            <a:r>
              <a:rPr lang="de-DE" dirty="0"/>
              <a:t> Release 18 Workshop, June 28th – </a:t>
            </a:r>
            <a:r>
              <a:rPr lang="de-DE" dirty="0" err="1"/>
              <a:t>July</a:t>
            </a:r>
            <a:r>
              <a:rPr lang="de-DE" dirty="0"/>
              <a:t> 2nd 2021, </a:t>
            </a:r>
            <a:r>
              <a:rPr lang="de-DE" dirty="0" err="1"/>
              <a:t>eMeeting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622300" y="3179638"/>
            <a:ext cx="10943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Evolution towards 5G-Advanced</a:t>
            </a:r>
          </a:p>
          <a:p>
            <a:pPr algn="ctr"/>
            <a:r>
              <a:rPr lang="en-US" sz="3600" dirty="0"/>
              <a:t>Rel-18 </a:t>
            </a:r>
          </a:p>
          <a:p>
            <a:pPr algn="ctr"/>
            <a:endParaRPr lang="en-US" sz="2400" dirty="0"/>
          </a:p>
          <a:p>
            <a:pPr algn="ctr"/>
            <a:r>
              <a:rPr lang="en-US" sz="2400" b="1" dirty="0"/>
              <a:t>RWS-210318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1786422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707886"/>
          </a:xfrm>
        </p:spPr>
        <p:txBody>
          <a:bodyPr/>
          <a:lstStyle/>
          <a:p>
            <a:r>
              <a:rPr lang="de-DE" dirty="0"/>
              <a:t>4.2 Low Power </a:t>
            </a:r>
            <a:r>
              <a:rPr lang="de-DE" dirty="0" err="1"/>
              <a:t>and</a:t>
            </a:r>
            <a:r>
              <a:rPr lang="de-DE" dirty="0"/>
              <a:t> Low </a:t>
            </a:r>
            <a:r>
              <a:rPr lang="de-DE" dirty="0" err="1"/>
              <a:t>Complexity</a:t>
            </a:r>
            <a:r>
              <a:rPr lang="de-DE" dirty="0"/>
              <a:t> Positioning (1)</a:t>
            </a:r>
            <a:br>
              <a:rPr lang="de-DE" dirty="0"/>
            </a:br>
            <a:r>
              <a:rPr lang="en-US" sz="2200" dirty="0">
                <a:solidFill>
                  <a:schemeClr val="tx2"/>
                </a:solidFill>
              </a:rPr>
              <a:t>Motivation</a:t>
            </a:r>
            <a:endParaRPr lang="de-DE" sz="22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7C0B569-4B3C-8A45-BFE0-F82BD309A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300" y="1253845"/>
            <a:ext cx="11237240" cy="1084318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1600" dirty="0"/>
              <a:t>Enable positioning for use cases with low complexity and low power industry devices.</a:t>
            </a:r>
          </a:p>
          <a:p>
            <a:pPr>
              <a:spcAft>
                <a:spcPts val="600"/>
              </a:spcAft>
            </a:pPr>
            <a:r>
              <a:rPr lang="en-US" sz="1600" dirty="0"/>
              <a:t>Support network low complex solutions and positioning methods</a:t>
            </a:r>
          </a:p>
          <a:p>
            <a:pPr marL="360363" lvl="1" indent="0">
              <a:spcAft>
                <a:spcPts val="600"/>
              </a:spcAft>
              <a:buNone/>
            </a:pPr>
            <a:endParaRPr lang="en-US" sz="1600" dirty="0"/>
          </a:p>
          <a:p>
            <a:pPr lvl="1">
              <a:spcAft>
                <a:spcPts val="600"/>
              </a:spcAft>
            </a:pPr>
            <a:endParaRPr lang="en-US" dirty="0"/>
          </a:p>
        </p:txBody>
      </p:sp>
      <p:sp>
        <p:nvSpPr>
          <p:cNvPr id="5" name="Rechteck 4"/>
          <p:cNvSpPr/>
          <p:nvPr/>
        </p:nvSpPr>
        <p:spPr bwMode="auto">
          <a:xfrm>
            <a:off x="6635565" y="5413477"/>
            <a:ext cx="3122125" cy="233310"/>
          </a:xfrm>
          <a:prstGeom prst="rect">
            <a:avLst/>
          </a:prstGeom>
          <a:noFill/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 pitchFamily="34" charset="0"/>
                <a:ea typeface="+mn-ea"/>
                <a:cs typeface="+mn-cs"/>
              </a:rPr>
              <a:t>Low Power </a:t>
            </a:r>
            <a:r>
              <a:rPr kumimoji="0" lang="de-DE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 pitchFamily="34" charset="0"/>
                <a:ea typeface="+mn-ea"/>
                <a:cs typeface="+mn-cs"/>
              </a:rPr>
              <a:t>Applications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utiger LT Com 55 Roman" pitchFamily="34" charset="0"/>
              <a:ea typeface="+mn-ea"/>
              <a:cs typeface="+mn-cs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6635566" y="5747009"/>
            <a:ext cx="1080120" cy="26067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 pitchFamily="34" charset="0"/>
                <a:ea typeface="+mn-ea"/>
                <a:cs typeface="+mn-cs"/>
              </a:rPr>
              <a:t>Smart Factory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utiger LT Com 55 Roman" pitchFamily="34" charset="0"/>
              <a:ea typeface="+mn-ea"/>
              <a:cs typeface="+mn-cs"/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7941130" y="5747009"/>
            <a:ext cx="1872208" cy="26067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900" b="1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 pitchFamily="34" charset="0"/>
                <a:ea typeface="+mn-ea"/>
                <a:cs typeface="+mn-cs"/>
              </a:rPr>
              <a:t>Mission Critical Applications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6437" y="2338163"/>
            <a:ext cx="4253684" cy="3778508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A1A621F1-9009-4F48-BEE6-90D11C35602D}"/>
              </a:ext>
            </a:extLst>
          </p:cNvPr>
          <p:cNvSpPr txBox="1"/>
          <p:nvPr/>
        </p:nvSpPr>
        <p:spPr>
          <a:xfrm>
            <a:off x="9103489" y="150134"/>
            <a:ext cx="2984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=&gt; Details in RWS-210322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7082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738664"/>
          </a:xfrm>
        </p:spPr>
        <p:txBody>
          <a:bodyPr/>
          <a:lstStyle/>
          <a:p>
            <a:r>
              <a:rPr lang="en-US" dirty="0"/>
              <a:t>4.2 Low Power and Low Complexity Positioning (2)</a:t>
            </a:r>
            <a:br>
              <a:rPr lang="en-US" dirty="0"/>
            </a:br>
            <a:r>
              <a:rPr lang="en-US" dirty="0">
                <a:solidFill>
                  <a:schemeClr val="tx2"/>
                </a:solidFill>
              </a:rPr>
              <a:t>Objectives</a:t>
            </a:r>
            <a:endParaRPr lang="en-US" sz="2200" dirty="0">
              <a:solidFill>
                <a:schemeClr val="tx2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7C0B569-4B3C-8A45-BFE0-F82BD309A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6186" y="1304842"/>
            <a:ext cx="6838917" cy="5158554"/>
          </a:xfrm>
        </p:spPr>
        <p:txBody>
          <a:bodyPr/>
          <a:lstStyle/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r>
              <a:rPr lang="en-US" dirty="0"/>
              <a:t>Support positioning for low-power devices with advanced positioning capabilities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>
              <a:spcAft>
                <a:spcPts val="600"/>
              </a:spcAft>
            </a:pPr>
            <a:r>
              <a:rPr lang="en-US" dirty="0"/>
              <a:t>Support positioning for </a:t>
            </a:r>
            <a:r>
              <a:rPr lang="en-US" dirty="0" err="1"/>
              <a:t>RedCap</a:t>
            </a:r>
            <a:r>
              <a:rPr lang="en-US" dirty="0"/>
              <a:t> devices 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>
              <a:spcAft>
                <a:spcPts val="600"/>
              </a:spcAft>
            </a:pPr>
            <a:r>
              <a:rPr lang="en-US" dirty="0"/>
              <a:t>Study techniques and methods to reduce network complexity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3717" y="510396"/>
            <a:ext cx="4279763" cy="5407621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B0458537-F2D8-394F-96A8-9BBB3DB40E69}"/>
              </a:ext>
            </a:extLst>
          </p:cNvPr>
          <p:cNvSpPr txBox="1"/>
          <p:nvPr/>
        </p:nvSpPr>
        <p:spPr>
          <a:xfrm>
            <a:off x="9045615" y="150134"/>
            <a:ext cx="3042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=&gt; Details in RWS-210322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9239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707886"/>
          </a:xfrm>
        </p:spPr>
        <p:txBody>
          <a:bodyPr/>
          <a:lstStyle/>
          <a:p>
            <a:r>
              <a:rPr lang="en-US" dirty="0"/>
              <a:t>4.2 Positioning Enhancements  </a:t>
            </a:r>
            <a:br>
              <a:rPr lang="en-US" dirty="0"/>
            </a:br>
            <a:r>
              <a:rPr lang="en-US" sz="2200" dirty="0">
                <a:solidFill>
                  <a:schemeClr val="tx2"/>
                </a:solidFill>
              </a:rPr>
              <a:t>Motivation and Scope</a:t>
            </a:r>
            <a:endParaRPr lang="en-US" sz="22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7C0B569-4B3C-8A45-BFE0-F82BD309A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300" y="1242095"/>
            <a:ext cx="6631531" cy="5221301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dirty="0"/>
              <a:t>Motivation </a:t>
            </a:r>
          </a:p>
          <a:p>
            <a:pPr lvl="1">
              <a:spcAft>
                <a:spcPts val="600"/>
              </a:spcAft>
            </a:pPr>
            <a:r>
              <a:rPr lang="en-US" sz="1600" dirty="0"/>
              <a:t>Address solutions to enhance the positioning accuracy and reliability </a:t>
            </a:r>
            <a:r>
              <a:rPr lang="en-GB" sz="1600" dirty="0"/>
              <a:t>in challenging environments</a:t>
            </a:r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r>
              <a:rPr lang="en-US" dirty="0"/>
              <a:t>Objectives</a:t>
            </a:r>
          </a:p>
          <a:p>
            <a:pPr lvl="1">
              <a:spcAft>
                <a:spcPts val="600"/>
              </a:spcAft>
            </a:pPr>
            <a:r>
              <a:rPr lang="en-US" sz="1600" dirty="0"/>
              <a:t>Beam management enhancement for positioning in FR2</a:t>
            </a:r>
          </a:p>
          <a:p>
            <a:pPr lvl="1">
              <a:spcAft>
                <a:spcPts val="600"/>
              </a:spcAft>
            </a:pPr>
            <a:r>
              <a:rPr lang="en-US" sz="1600" dirty="0"/>
              <a:t>Improvements for high accuracy continuous tracking</a:t>
            </a:r>
          </a:p>
          <a:p>
            <a:pPr lvl="2">
              <a:spcAft>
                <a:spcPts val="600"/>
              </a:spcAft>
            </a:pPr>
            <a:r>
              <a:rPr lang="en-US" sz="1600" dirty="0"/>
              <a:t>Enable seamless positioning for mobility scenarios between positioning methods based on integrity and quality</a:t>
            </a:r>
          </a:p>
          <a:p>
            <a:pPr lvl="2">
              <a:spcAft>
                <a:spcPts val="600"/>
              </a:spcAft>
            </a:pPr>
            <a:r>
              <a:rPr lang="en-US" sz="1600" dirty="0"/>
              <a:t>Increase efficiency of parallel tracking of many devices</a:t>
            </a:r>
          </a:p>
          <a:p>
            <a:pPr lvl="2">
              <a:spcAft>
                <a:spcPts val="600"/>
              </a:spcAft>
            </a:pPr>
            <a:r>
              <a:rPr lang="en-US" sz="1600" dirty="0"/>
              <a:t>Phase measurements for positioning</a:t>
            </a:r>
          </a:p>
          <a:p>
            <a:pPr lvl="2">
              <a:spcAft>
                <a:spcPts val="600"/>
              </a:spcAft>
            </a:pPr>
            <a:endParaRPr lang="en-US" sz="1600" dirty="0"/>
          </a:p>
        </p:txBody>
      </p:sp>
      <p:sp>
        <p:nvSpPr>
          <p:cNvPr id="15" name="Textfeld 210">
            <a:extLst>
              <a:ext uri="{FF2B5EF4-FFF2-40B4-BE49-F238E27FC236}">
                <a16:creationId xmlns:a16="http://schemas.microsoft.com/office/drawing/2014/main" id="{00873C2B-73DF-6F4B-9CF0-AEC6FF243C61}"/>
              </a:ext>
            </a:extLst>
          </p:cNvPr>
          <p:cNvSpPr txBox="1"/>
          <p:nvPr/>
        </p:nvSpPr>
        <p:spPr>
          <a:xfrm>
            <a:off x="12162519" y="817446"/>
            <a:ext cx="227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 </a:t>
            </a:r>
            <a:b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</a:b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utiger LT Com 55 Roman"/>
              <a:ea typeface="+mn-ea"/>
              <a:cs typeface="+mn-cs"/>
            </a:endParaRPr>
          </a:p>
        </p:txBody>
      </p:sp>
      <p:pic>
        <p:nvPicPr>
          <p:cNvPr id="106" name="Grafik 10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6864" y="3093004"/>
            <a:ext cx="3501081" cy="2142389"/>
          </a:xfrm>
          <a:prstGeom prst="rect">
            <a:avLst/>
          </a:prstGeom>
        </p:spPr>
      </p:pic>
      <p:pic>
        <p:nvPicPr>
          <p:cNvPr id="107" name="Grafik 10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3262" y="1242095"/>
            <a:ext cx="3544683" cy="1651500"/>
          </a:xfrm>
          <a:prstGeom prst="rect">
            <a:avLst/>
          </a:prstGeom>
        </p:spPr>
      </p:pic>
      <p:sp>
        <p:nvSpPr>
          <p:cNvPr id="108" name="Textfeld 107"/>
          <p:cNvSpPr txBox="1"/>
          <p:nvPr/>
        </p:nvSpPr>
        <p:spPr>
          <a:xfrm>
            <a:off x="8203262" y="5235393"/>
            <a:ext cx="39148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Impact </a:t>
            </a:r>
            <a:r>
              <a:rPr kumimoji="0" lang="de-DE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of</a:t>
            </a:r>
            <a:r>
              <a:rPr kumimoji="0" lang="de-DE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  beam </a:t>
            </a:r>
            <a:r>
              <a:rPr kumimoji="0" lang="de-DE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selection</a:t>
            </a:r>
            <a:r>
              <a:rPr kumimoji="0" lang="de-DE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 on </a:t>
            </a:r>
            <a:r>
              <a:rPr kumimoji="0" lang="de-DE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the</a:t>
            </a:r>
            <a:r>
              <a:rPr kumimoji="0" lang="de-DE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 </a:t>
            </a:r>
            <a:r>
              <a:rPr kumimoji="0" lang="de-DE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positioning</a:t>
            </a:r>
            <a:r>
              <a:rPr kumimoji="0" lang="de-DE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 </a:t>
            </a:r>
            <a:r>
              <a:rPr kumimoji="0" lang="de-DE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accuracy</a:t>
            </a:r>
            <a:r>
              <a:rPr kumimoji="0" lang="de-DE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CDF </a:t>
            </a:r>
            <a:r>
              <a:rPr kumimoji="0" lang="de-DE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for</a:t>
            </a:r>
            <a:r>
              <a:rPr kumimoji="0" lang="de-DE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 81 beam pair </a:t>
            </a:r>
            <a:r>
              <a:rPr kumimoji="0" lang="de-DE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error</a:t>
            </a:r>
            <a:r>
              <a:rPr kumimoji="0" lang="de-DE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 on 8 </a:t>
            </a:r>
            <a:r>
              <a:rPr kumimoji="0" lang="de-DE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positions</a:t>
            </a:r>
            <a:r>
              <a:rPr kumimoji="0" lang="de-DE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 (P1…P8) </a:t>
            </a:r>
            <a:r>
              <a:rPr kumimoji="0" lang="de-DE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using</a:t>
            </a:r>
            <a:r>
              <a:rPr kumimoji="0" lang="de-DE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real-World FR2 </a:t>
            </a:r>
            <a:r>
              <a:rPr kumimoji="0" lang="de-DE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evalaution</a:t>
            </a:r>
            <a:r>
              <a:rPr kumimoji="0" lang="de-DE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 on Rel-16 </a:t>
            </a:r>
            <a:r>
              <a:rPr kumimoji="0" lang="de-DE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positioning</a:t>
            </a:r>
            <a:r>
              <a:rPr kumimoji="0" lang="de-DE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 </a:t>
            </a:r>
            <a:r>
              <a:rPr kumimoji="0" lang="de-DE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signals</a:t>
            </a:r>
            <a:r>
              <a:rPr kumimoji="0" lang="de-DE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utiger LT Com 55 Roman"/>
              <a:ea typeface="+mn-ea"/>
              <a:cs typeface="+mn-cs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3A06552F-5C49-C44E-8BA6-3D02F82E5A52}"/>
              </a:ext>
            </a:extLst>
          </p:cNvPr>
          <p:cNvSpPr txBox="1"/>
          <p:nvPr/>
        </p:nvSpPr>
        <p:spPr>
          <a:xfrm>
            <a:off x="8918295" y="150134"/>
            <a:ext cx="3169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=&gt; Details in RWS-210322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53218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D9008A-36E2-FF45-8100-3E120BD84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707886"/>
          </a:xfrm>
        </p:spPr>
        <p:txBody>
          <a:bodyPr/>
          <a:lstStyle/>
          <a:p>
            <a:r>
              <a:rPr lang="en-US" dirty="0"/>
              <a:t>4.2 Sidelink Positioning</a:t>
            </a:r>
            <a:br>
              <a:rPr lang="en-US" dirty="0"/>
            </a:br>
            <a:r>
              <a:rPr lang="en-US" sz="2200" dirty="0">
                <a:solidFill>
                  <a:schemeClr val="tx2"/>
                </a:solidFill>
              </a:rPr>
              <a:t>Motivation and Scope</a:t>
            </a:r>
            <a:endParaRPr lang="de-DE" sz="2200" dirty="0">
              <a:solidFill>
                <a:schemeClr val="tx2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2C583B0-B998-104B-B3D5-A7B4659397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300" y="1224951"/>
            <a:ext cx="10940286" cy="1466831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Motivation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Precise positioning required by advanced use cases for V2X, Public Safety, e.g. to ensure safety of VRUs</a:t>
            </a:r>
          </a:p>
          <a:p>
            <a:pPr lvl="1">
              <a:spcAft>
                <a:spcPts val="1200"/>
              </a:spcAft>
            </a:pPr>
            <a:endParaRPr lang="en-US" dirty="0"/>
          </a:p>
          <a:p>
            <a:pPr lvl="1">
              <a:spcAft>
                <a:spcPts val="1200"/>
              </a:spcAft>
            </a:pP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257619" y="2485022"/>
            <a:ext cx="24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Vehicular Platooning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86779" y="4020638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Sensor Sharing</a:t>
            </a: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82C583B0-B998-104B-B3D5-A7B4659397BB}"/>
              </a:ext>
            </a:extLst>
          </p:cNvPr>
          <p:cNvSpPr txBox="1">
            <a:spLocks/>
          </p:cNvSpPr>
          <p:nvPr/>
        </p:nvSpPr>
        <p:spPr bwMode="auto">
          <a:xfrm>
            <a:off x="622300" y="2511557"/>
            <a:ext cx="10940286" cy="192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8775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138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1079500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1439863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798638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/>
              <a:t>Scope</a:t>
            </a:r>
          </a:p>
          <a:p>
            <a:pPr lvl="1"/>
            <a:r>
              <a:rPr lang="en-US" dirty="0"/>
              <a:t>New positioning techniques to enable 1D range measurements and enhance the UL, DL and UL+DL positioning accuracy</a:t>
            </a:r>
            <a:endParaRPr lang="en-US" kern="0" dirty="0"/>
          </a:p>
          <a:p>
            <a:pPr lvl="1"/>
            <a:r>
              <a:rPr lang="en-US" kern="0" dirty="0"/>
              <a:t>Support </a:t>
            </a:r>
            <a:r>
              <a:rPr lang="en-US" kern="0" dirty="0" err="1"/>
              <a:t>sidelink</a:t>
            </a:r>
            <a:r>
              <a:rPr lang="en-US" kern="0" dirty="0"/>
              <a:t> positioning for all coverage scenarios and architectures (UE-based, UE-assisted), also combined with RAT-dependent and RAT-independent positioning methods</a:t>
            </a:r>
          </a:p>
          <a:p>
            <a:pPr lvl="1"/>
            <a:r>
              <a:rPr lang="en-US" kern="0" dirty="0"/>
              <a:t>Support vehicular Distributed Antenna Systems (DAS)</a:t>
            </a:r>
          </a:p>
          <a:p>
            <a:pPr lvl="1"/>
            <a:endParaRPr lang="en-US" kern="0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93AD271-9DCA-FB40-958F-5A5FEEA7CD56}"/>
              </a:ext>
            </a:extLst>
          </p:cNvPr>
          <p:cNvSpPr txBox="1"/>
          <p:nvPr/>
        </p:nvSpPr>
        <p:spPr>
          <a:xfrm>
            <a:off x="9126639" y="150134"/>
            <a:ext cx="2961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=&gt; Details in RWS-210323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9312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4.2 </a:t>
            </a:r>
            <a:r>
              <a:rPr lang="en-US" altLang="en-US" dirty="0" err="1"/>
              <a:t>RedCap</a:t>
            </a:r>
            <a:r>
              <a:rPr lang="en-US" altLang="en-US" dirty="0"/>
              <a:t>, </a:t>
            </a:r>
            <a:r>
              <a:rPr lang="en-US" altLang="en-US" dirty="0" err="1"/>
              <a:t>PowSav</a:t>
            </a:r>
            <a:r>
              <a:rPr lang="en-US" altLang="en-US" dirty="0"/>
              <a:t>, NB-IoT and </a:t>
            </a:r>
            <a:r>
              <a:rPr lang="en-US" altLang="en-US" dirty="0" err="1"/>
              <a:t>IIoT</a:t>
            </a:r>
            <a:endParaRPr lang="de-DE" altLang="en-US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638352" y="804056"/>
            <a:ext cx="5361396" cy="2548172"/>
          </a:xfrm>
          <a:prstGeom prst="roundRect">
            <a:avLst>
              <a:gd name="adj" fmla="val 1787"/>
            </a:avLst>
          </a:prstGeom>
          <a:noFill/>
          <a:ln w="19050" cap="flat" cmpd="sng" algn="ctr">
            <a:solidFill>
              <a:srgbClr val="8BD1C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358775" indent="-358775" algn="just" defTabSz="358775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n"/>
            </a:pPr>
            <a:endParaRPr lang="en-US" sz="1400" dirty="0"/>
          </a:p>
        </p:txBody>
      </p:sp>
      <p:sp>
        <p:nvSpPr>
          <p:cNvPr id="19" name="Rounded Rectangle 18"/>
          <p:cNvSpPr/>
          <p:nvPr/>
        </p:nvSpPr>
        <p:spPr bwMode="auto">
          <a:xfrm>
            <a:off x="6198000" y="798557"/>
            <a:ext cx="5361396" cy="2548172"/>
          </a:xfrm>
          <a:prstGeom prst="roundRect">
            <a:avLst>
              <a:gd name="adj" fmla="val 1515"/>
            </a:avLst>
          </a:prstGeom>
          <a:noFill/>
          <a:ln w="19050" cap="flat" cmpd="sng" algn="ctr">
            <a:solidFill>
              <a:srgbClr val="8BD1C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358775" indent="-358775" algn="just" defTabSz="358775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n"/>
            </a:pPr>
            <a:endParaRPr lang="en-US" sz="1400" dirty="0"/>
          </a:p>
        </p:txBody>
      </p:sp>
      <p:sp>
        <p:nvSpPr>
          <p:cNvPr id="20" name="Rounded Rectangle 19"/>
          <p:cNvSpPr/>
          <p:nvPr/>
        </p:nvSpPr>
        <p:spPr bwMode="auto">
          <a:xfrm>
            <a:off x="6198000" y="3485609"/>
            <a:ext cx="5361396" cy="2548172"/>
          </a:xfrm>
          <a:prstGeom prst="roundRect">
            <a:avLst>
              <a:gd name="adj" fmla="val 1903"/>
            </a:avLst>
          </a:prstGeom>
          <a:noFill/>
          <a:ln w="19050" cap="flat" cmpd="sng" algn="ctr">
            <a:solidFill>
              <a:srgbClr val="8BD1C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358775" indent="-358775" algn="just" defTabSz="358775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n"/>
            </a:pPr>
            <a:endParaRPr lang="en-US" sz="1400" dirty="0"/>
          </a:p>
        </p:txBody>
      </p:sp>
      <p:sp>
        <p:nvSpPr>
          <p:cNvPr id="21" name="Rounded Rectangle 20"/>
          <p:cNvSpPr/>
          <p:nvPr/>
        </p:nvSpPr>
        <p:spPr bwMode="auto">
          <a:xfrm>
            <a:off x="638352" y="3482632"/>
            <a:ext cx="5361396" cy="2548172"/>
          </a:xfrm>
          <a:prstGeom prst="roundRect">
            <a:avLst>
              <a:gd name="adj" fmla="val 1515"/>
            </a:avLst>
          </a:prstGeom>
          <a:noFill/>
          <a:ln w="19050" cap="flat" cmpd="sng" algn="ctr">
            <a:solidFill>
              <a:srgbClr val="8BD1C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358775" indent="-358775" algn="just" defTabSz="358775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n"/>
            </a:pPr>
            <a:endParaRPr lang="en-US" sz="1400" dirty="0"/>
          </a:p>
        </p:txBody>
      </p:sp>
      <p:sp>
        <p:nvSpPr>
          <p:cNvPr id="3" name="Rectangle 2"/>
          <p:cNvSpPr/>
          <p:nvPr/>
        </p:nvSpPr>
        <p:spPr>
          <a:xfrm>
            <a:off x="638355" y="804056"/>
            <a:ext cx="33076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Target NR low complexity devices</a:t>
            </a:r>
          </a:p>
        </p:txBody>
      </p:sp>
      <p:sp>
        <p:nvSpPr>
          <p:cNvPr id="6" name="Rectangle 5"/>
          <p:cNvSpPr/>
          <p:nvPr/>
        </p:nvSpPr>
        <p:spPr>
          <a:xfrm>
            <a:off x="6198000" y="804056"/>
            <a:ext cx="3192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Enhancements for Power Saving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198000" y="3485609"/>
            <a:ext cx="2582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>
                <a:solidFill>
                  <a:schemeClr val="tx2"/>
                </a:solidFill>
              </a:rPr>
              <a:t>Enhancements for NB-IoT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38355" y="3477133"/>
            <a:ext cx="3174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Enhancements for Industrial-IoT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38356" y="1111254"/>
            <a:ext cx="35717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Motivation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Target use cases below the current </a:t>
            </a:r>
            <a:r>
              <a:rPr lang="en-US" sz="1000" dirty="0" err="1"/>
              <a:t>RedCap</a:t>
            </a:r>
            <a:r>
              <a:rPr lang="en-US" sz="1000" dirty="0"/>
              <a:t> WI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Further cost and capability reductions are required to cover the whole spectrum</a:t>
            </a:r>
          </a:p>
          <a:p>
            <a:pPr marL="0" lvl="1" defTabSz="358775">
              <a:buClr>
                <a:schemeClr val="tx2"/>
              </a:buClr>
            </a:pPr>
            <a:endParaRPr lang="en-US" sz="1000" dirty="0"/>
          </a:p>
          <a:p>
            <a:pPr marL="114300" lvl="1" indent="-114300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endParaRPr lang="en-US" sz="1000" dirty="0"/>
          </a:p>
          <a:p>
            <a:r>
              <a:rPr lang="en-US" sz="1000" b="1" dirty="0"/>
              <a:t>Scope and Objective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kern="0" dirty="0"/>
              <a:t>Small bandwidth support for </a:t>
            </a:r>
            <a:r>
              <a:rPr lang="en-US" sz="1000" kern="0" dirty="0" err="1"/>
              <a:t>RedCap</a:t>
            </a:r>
            <a:r>
              <a:rPr lang="en-US" sz="1000" kern="0" dirty="0"/>
              <a:t> devices (&lt;=5MHz, NPN support)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kern="0" dirty="0"/>
              <a:t>NR-U Enhancements for </a:t>
            </a:r>
            <a:r>
              <a:rPr lang="en-US" sz="1000" kern="0" dirty="0" err="1"/>
              <a:t>RedCap</a:t>
            </a:r>
            <a:r>
              <a:rPr lang="en-US" sz="1000" kern="0" dirty="0"/>
              <a:t> devices</a:t>
            </a:r>
            <a:br>
              <a:rPr lang="en-US" sz="1000" kern="0" dirty="0"/>
            </a:br>
            <a:r>
              <a:rPr lang="en-US" sz="1000" kern="0" dirty="0"/>
              <a:t>(WI </a:t>
            </a:r>
            <a:r>
              <a:rPr lang="en-US" sz="1000" kern="0" dirty="0" err="1"/>
              <a:t>PowSav</a:t>
            </a:r>
            <a:r>
              <a:rPr lang="en-US" sz="1000" kern="0" dirty="0"/>
              <a:t>, WI </a:t>
            </a:r>
            <a:r>
              <a:rPr lang="en-US" sz="1000" kern="0" dirty="0" err="1"/>
              <a:t>RedCap</a:t>
            </a:r>
            <a:r>
              <a:rPr lang="en-US" sz="1000" kern="0" dirty="0"/>
              <a:t>)</a:t>
            </a:r>
          </a:p>
          <a:p>
            <a:pPr marL="114300" lvl="1" indent="-114300" algn="just" defTabSz="358775">
              <a:buClr>
                <a:schemeClr val="tx2"/>
              </a:buClr>
              <a:buFont typeface="Wingdings" pitchFamily="2" charset="2"/>
              <a:buChar char="n"/>
            </a:pPr>
            <a:endParaRPr lang="en-US" sz="1000" kern="0" dirty="0"/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endParaRPr lang="en-US" sz="1000" dirty="0"/>
          </a:p>
        </p:txBody>
      </p:sp>
      <p:sp>
        <p:nvSpPr>
          <p:cNvPr id="57" name="TextBox 56"/>
          <p:cNvSpPr txBox="1"/>
          <p:nvPr/>
        </p:nvSpPr>
        <p:spPr>
          <a:xfrm>
            <a:off x="6208478" y="1109505"/>
            <a:ext cx="338050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Motivation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Expanding use cases and further reduced power consumption 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Energy harvesting devices for longer lifetime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endParaRPr lang="en-US" sz="1000" dirty="0"/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endParaRPr lang="en-US" sz="1000" dirty="0"/>
          </a:p>
          <a:p>
            <a:r>
              <a:rPr lang="en-US" sz="1000" b="1" dirty="0"/>
              <a:t>Scope and Objective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Power Saving in Connected Mode (measurements, PDCCH monitoring, mobility)</a:t>
            </a:r>
          </a:p>
          <a:p>
            <a:pPr marL="114300" lvl="1" indent="-114300" algn="just" defTabSz="358775">
              <a:buClr>
                <a:schemeClr val="tx2"/>
              </a:buClr>
              <a:buFont typeface="Wingdings" pitchFamily="2" charset="2"/>
              <a:buChar char="n"/>
            </a:pPr>
            <a:endParaRPr lang="en-US" sz="10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6197999" y="3793618"/>
            <a:ext cx="334442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Motivation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altLang="en-US" sz="1000" dirty="0"/>
              <a:t>Energy efficient data transmission for low-priority, latency tolerant devices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Enhancements for deep coverage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endParaRPr lang="en-US" sz="1000" dirty="0"/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endParaRPr lang="en-US" sz="1000" dirty="0"/>
          </a:p>
          <a:p>
            <a:r>
              <a:rPr lang="en-US" sz="1000" b="1" dirty="0"/>
              <a:t>Scope and Objective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altLang="en-US" sz="1000" dirty="0"/>
              <a:t>CB-PUR – Contention-based Preconfigured Uplink Resources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altLang="en-US" sz="1000" dirty="0"/>
              <a:t>Coverage extension via relaying (dedicated or dual-use UE) for NB-IoT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kern="0" dirty="0"/>
              <a:t>Support small data transmission in preconfigured, shared uplink resources (NB-IOT)</a:t>
            </a:r>
            <a:endParaRPr lang="en-US" sz="1000" dirty="0"/>
          </a:p>
        </p:txBody>
      </p:sp>
      <p:sp>
        <p:nvSpPr>
          <p:cNvPr id="59" name="TextBox 58"/>
          <p:cNvSpPr txBox="1"/>
          <p:nvPr/>
        </p:nvSpPr>
        <p:spPr>
          <a:xfrm>
            <a:off x="641082" y="3789679"/>
            <a:ext cx="323715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Motivation</a:t>
            </a:r>
          </a:p>
          <a:p>
            <a:pPr marL="114300" lvl="1" indent="-114300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Enable small scale industrial deployments in unlicensed spectrum</a:t>
            </a:r>
          </a:p>
          <a:p>
            <a:pPr marL="114300" lvl="1" indent="-114300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Support for XR cloud services</a:t>
            </a:r>
          </a:p>
          <a:p>
            <a:pPr marL="114300" lvl="1" indent="-114300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endParaRPr lang="en-US" sz="1000" dirty="0"/>
          </a:p>
          <a:p>
            <a:r>
              <a:rPr lang="en-US" sz="1000" b="1" dirty="0"/>
              <a:t>Scope and Objective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kern="0" dirty="0"/>
              <a:t>Enhanced URLLC support for </a:t>
            </a:r>
            <a:r>
              <a:rPr lang="en-US" sz="1000" kern="0" dirty="0" err="1"/>
              <a:t>IIoT</a:t>
            </a:r>
            <a:r>
              <a:rPr lang="en-US" sz="1000" kern="0" dirty="0"/>
              <a:t>/factory automation in unlicensed bands 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kern="0" dirty="0"/>
              <a:t>LBT enhancements, e.g. beam based access and directional LBT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kern="0" dirty="0"/>
              <a:t>Enhancements for AR/VR applications</a:t>
            </a:r>
          </a:p>
          <a:p>
            <a:pPr marL="571500" lvl="2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kern="0" dirty="0"/>
              <a:t>High throughput</a:t>
            </a:r>
          </a:p>
          <a:p>
            <a:pPr marL="571500" lvl="2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kern="0" dirty="0"/>
              <a:t>Low latency HARQ improvements</a:t>
            </a:r>
            <a:endParaRPr lang="en-US" sz="1000" dirty="0"/>
          </a:p>
        </p:txBody>
      </p:sp>
      <p:grpSp>
        <p:nvGrpSpPr>
          <p:cNvPr id="16" name="Gruppieren 156"/>
          <p:cNvGrpSpPr/>
          <p:nvPr/>
        </p:nvGrpSpPr>
        <p:grpSpPr>
          <a:xfrm>
            <a:off x="5540924" y="4953115"/>
            <a:ext cx="320917" cy="746647"/>
            <a:chOff x="688293" y="2743834"/>
            <a:chExt cx="441700" cy="1027660"/>
          </a:xfrm>
        </p:grpSpPr>
        <p:grpSp>
          <p:nvGrpSpPr>
            <p:cNvPr id="17" name="Gruppieren 157"/>
            <p:cNvGrpSpPr/>
            <p:nvPr/>
          </p:nvGrpSpPr>
          <p:grpSpPr>
            <a:xfrm>
              <a:off x="688293" y="2907882"/>
              <a:ext cx="436888" cy="863612"/>
              <a:chOff x="3059832" y="4170686"/>
              <a:chExt cx="816843" cy="1609637"/>
            </a:xfrm>
          </p:grpSpPr>
          <p:cxnSp>
            <p:nvCxnSpPr>
              <p:cNvPr id="29" name="Gerade Verbindung 166"/>
              <p:cNvCxnSpPr/>
              <p:nvPr/>
            </p:nvCxnSpPr>
            <p:spPr bwMode="auto">
              <a:xfrm flipH="1">
                <a:off x="3059832" y="4221088"/>
                <a:ext cx="432048" cy="149648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0" name="Gerade Verbindung 167"/>
              <p:cNvCxnSpPr/>
              <p:nvPr/>
            </p:nvCxnSpPr>
            <p:spPr bwMode="auto">
              <a:xfrm flipH="1">
                <a:off x="3347864" y="4221088"/>
                <a:ext cx="144016" cy="155923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" name="Gerade Verbindung 168"/>
              <p:cNvCxnSpPr/>
              <p:nvPr/>
            </p:nvCxnSpPr>
            <p:spPr bwMode="auto">
              <a:xfrm>
                <a:off x="3491880" y="4221088"/>
                <a:ext cx="384795" cy="154630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2" name="Gerade Verbindung 169"/>
              <p:cNvCxnSpPr/>
              <p:nvPr/>
            </p:nvCxnSpPr>
            <p:spPr bwMode="auto">
              <a:xfrm>
                <a:off x="3131840" y="5482147"/>
                <a:ext cx="240010" cy="37591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3" name="Gerade Verbindung 170"/>
              <p:cNvCxnSpPr/>
              <p:nvPr/>
            </p:nvCxnSpPr>
            <p:spPr bwMode="auto">
              <a:xfrm>
                <a:off x="3203848" y="5239278"/>
                <a:ext cx="194196" cy="2328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" name="Gerade Verbindung 171"/>
              <p:cNvCxnSpPr/>
              <p:nvPr/>
            </p:nvCxnSpPr>
            <p:spPr bwMode="auto">
              <a:xfrm>
                <a:off x="3259150" y="5017708"/>
                <a:ext cx="155563" cy="1625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5" name="Gerade Verbindung 172"/>
              <p:cNvCxnSpPr/>
              <p:nvPr/>
            </p:nvCxnSpPr>
            <p:spPr bwMode="auto">
              <a:xfrm>
                <a:off x="3320262" y="4797152"/>
                <a:ext cx="120644" cy="10592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6" name="Gerade Verbindung 173"/>
              <p:cNvCxnSpPr/>
              <p:nvPr/>
            </p:nvCxnSpPr>
            <p:spPr bwMode="auto">
              <a:xfrm flipV="1">
                <a:off x="3371850" y="5502275"/>
                <a:ext cx="444500" cy="19791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7" name="Gerade Verbindung 174"/>
              <p:cNvCxnSpPr/>
              <p:nvPr/>
            </p:nvCxnSpPr>
            <p:spPr bwMode="auto">
              <a:xfrm flipV="1">
                <a:off x="3398044" y="5248275"/>
                <a:ext cx="354806" cy="14289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8" name="Gerade Verbindung 175"/>
              <p:cNvCxnSpPr/>
              <p:nvPr/>
            </p:nvCxnSpPr>
            <p:spPr bwMode="auto">
              <a:xfrm flipV="1">
                <a:off x="3419872" y="5022056"/>
                <a:ext cx="273447" cy="11908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" name="Gerade Verbindung 176"/>
              <p:cNvCxnSpPr/>
              <p:nvPr/>
            </p:nvCxnSpPr>
            <p:spPr bwMode="auto">
              <a:xfrm flipV="1">
                <a:off x="3435548" y="4802981"/>
                <a:ext cx="200621" cy="409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40" name="Ellipse 177"/>
              <p:cNvSpPr/>
              <p:nvPr/>
            </p:nvSpPr>
            <p:spPr bwMode="auto">
              <a:xfrm>
                <a:off x="3435548" y="4170686"/>
                <a:ext cx="108000" cy="108000"/>
              </a:xfrm>
              <a:prstGeom prst="ellipse">
                <a:avLst/>
              </a:prstGeom>
              <a:solidFill>
                <a:srgbClr val="A8AFAF"/>
              </a:solidFill>
              <a:ln>
                <a:solidFill>
                  <a:sysClr val="windowText" lastClr="000000"/>
                </a:solidFill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utiger 45 Light" panose="020B0300000000000000" pitchFamily="34" charset="0"/>
                </a:endParaRPr>
              </a:p>
            </p:txBody>
          </p:sp>
        </p:grpSp>
        <p:grpSp>
          <p:nvGrpSpPr>
            <p:cNvPr id="18" name="Gruppieren 158"/>
            <p:cNvGrpSpPr/>
            <p:nvPr/>
          </p:nvGrpSpPr>
          <p:grpSpPr>
            <a:xfrm>
              <a:off x="697451" y="2743834"/>
              <a:ext cx="305313" cy="393279"/>
              <a:chOff x="692689" y="2737425"/>
              <a:chExt cx="305313" cy="393279"/>
            </a:xfrm>
          </p:grpSpPr>
          <p:sp>
            <p:nvSpPr>
              <p:cNvPr id="26" name="Halbbogen 163"/>
              <p:cNvSpPr/>
              <p:nvPr/>
            </p:nvSpPr>
            <p:spPr>
              <a:xfrm rot="16200000">
                <a:off x="787076" y="2864119"/>
                <a:ext cx="168178" cy="133663"/>
              </a:xfrm>
              <a:prstGeom prst="blockArc">
                <a:avLst>
                  <a:gd name="adj1" fmla="val 12557161"/>
                  <a:gd name="adj2" fmla="val 20282349"/>
                  <a:gd name="adj3" fmla="val 18045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" name="Halbbogen 164"/>
              <p:cNvSpPr/>
              <p:nvPr/>
            </p:nvSpPr>
            <p:spPr>
              <a:xfrm rot="16200000">
                <a:off x="723550" y="2835324"/>
                <a:ext cx="240637" cy="191251"/>
              </a:xfrm>
              <a:prstGeom prst="blockArc">
                <a:avLst>
                  <a:gd name="adj1" fmla="val 12086123"/>
                  <a:gd name="adj2" fmla="val 20332485"/>
                  <a:gd name="adj3" fmla="val 13042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" name="Halbbogen 165"/>
              <p:cNvSpPr/>
              <p:nvPr/>
            </p:nvSpPr>
            <p:spPr>
              <a:xfrm rot="16200000">
                <a:off x="648706" y="2781408"/>
                <a:ext cx="393279" cy="305313"/>
              </a:xfrm>
              <a:prstGeom prst="blockArc">
                <a:avLst>
                  <a:gd name="adj1" fmla="val 12439238"/>
                  <a:gd name="adj2" fmla="val 20045374"/>
                  <a:gd name="adj3" fmla="val 10352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2" name="Gruppieren 159"/>
            <p:cNvGrpSpPr/>
            <p:nvPr/>
          </p:nvGrpSpPr>
          <p:grpSpPr>
            <a:xfrm flipH="1">
              <a:off x="824680" y="2743834"/>
              <a:ext cx="305313" cy="393279"/>
              <a:chOff x="845089" y="2889825"/>
              <a:chExt cx="305313" cy="393279"/>
            </a:xfrm>
          </p:grpSpPr>
          <p:sp>
            <p:nvSpPr>
              <p:cNvPr id="23" name="Halbbogen 160"/>
              <p:cNvSpPr/>
              <p:nvPr/>
            </p:nvSpPr>
            <p:spPr>
              <a:xfrm rot="16200000">
                <a:off x="939476" y="3016519"/>
                <a:ext cx="168178" cy="133663"/>
              </a:xfrm>
              <a:prstGeom prst="blockArc">
                <a:avLst>
                  <a:gd name="adj1" fmla="val 12557161"/>
                  <a:gd name="adj2" fmla="val 20282349"/>
                  <a:gd name="adj3" fmla="val 18045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4" name="Halbbogen 161"/>
              <p:cNvSpPr/>
              <p:nvPr/>
            </p:nvSpPr>
            <p:spPr>
              <a:xfrm rot="16200000">
                <a:off x="875950" y="2987724"/>
                <a:ext cx="240637" cy="191251"/>
              </a:xfrm>
              <a:prstGeom prst="blockArc">
                <a:avLst>
                  <a:gd name="adj1" fmla="val 12086123"/>
                  <a:gd name="adj2" fmla="val 20332485"/>
                  <a:gd name="adj3" fmla="val 13042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" name="Halbbogen 162"/>
              <p:cNvSpPr/>
              <p:nvPr/>
            </p:nvSpPr>
            <p:spPr>
              <a:xfrm rot="16200000">
                <a:off x="801106" y="2933808"/>
                <a:ext cx="393279" cy="305313"/>
              </a:xfrm>
              <a:prstGeom prst="blockArc">
                <a:avLst>
                  <a:gd name="adj1" fmla="val 12439238"/>
                  <a:gd name="adj2" fmla="val 20045374"/>
                  <a:gd name="adj3" fmla="val 10352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41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956" y="4762798"/>
            <a:ext cx="424350" cy="475333"/>
          </a:xfrm>
          <a:prstGeom prst="rect">
            <a:avLst/>
          </a:prstGeom>
        </p:spPr>
      </p:pic>
      <p:cxnSp>
        <p:nvCxnSpPr>
          <p:cNvPr id="42" name="Gerade Verbindung 204"/>
          <p:cNvCxnSpPr>
            <a:endCxn id="41" idx="3"/>
          </p:cNvCxnSpPr>
          <p:nvPr/>
        </p:nvCxnSpPr>
        <p:spPr>
          <a:xfrm flipH="1" flipV="1">
            <a:off x="4585306" y="5000465"/>
            <a:ext cx="846964" cy="18294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826" y="5350352"/>
            <a:ext cx="274275" cy="449500"/>
          </a:xfrm>
          <a:prstGeom prst="rect">
            <a:avLst/>
          </a:prstGeom>
        </p:spPr>
      </p:pic>
      <p:cxnSp>
        <p:nvCxnSpPr>
          <p:cNvPr id="44" name="Gerade Verbindung 217"/>
          <p:cNvCxnSpPr>
            <a:endCxn id="43" idx="3"/>
          </p:cNvCxnSpPr>
          <p:nvPr/>
        </p:nvCxnSpPr>
        <p:spPr>
          <a:xfrm flipH="1">
            <a:off x="4542101" y="5181138"/>
            <a:ext cx="890169" cy="393964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079" y="4020697"/>
            <a:ext cx="552025" cy="52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6" name="Gerade Verbindung 217"/>
          <p:cNvCxnSpPr/>
          <p:nvPr/>
        </p:nvCxnSpPr>
        <p:spPr>
          <a:xfrm flipH="1" flipV="1">
            <a:off x="4783559" y="4386296"/>
            <a:ext cx="648711" cy="459267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uppieren 24"/>
          <p:cNvGrpSpPr/>
          <p:nvPr/>
        </p:nvGrpSpPr>
        <p:grpSpPr>
          <a:xfrm>
            <a:off x="9629932" y="3706289"/>
            <a:ext cx="279519" cy="286226"/>
            <a:chOff x="6040873" y="5001026"/>
            <a:chExt cx="396000" cy="405502"/>
          </a:xfrm>
        </p:grpSpPr>
        <p:sp>
          <p:nvSpPr>
            <p:cNvPr id="48" name="Ellipse 2"/>
            <p:cNvSpPr/>
            <p:nvPr/>
          </p:nvSpPr>
          <p:spPr bwMode="auto">
            <a:xfrm>
              <a:off x="6095230" y="5157192"/>
              <a:ext cx="216000" cy="216024"/>
            </a:xfrm>
            <a:prstGeom prst="ellipse">
              <a:avLst/>
            </a:prstGeom>
            <a:solidFill>
              <a:srgbClr val="4F81BD"/>
            </a:solidFill>
            <a:ln w="9525">
              <a:solidFill>
                <a:sysClr val="windowText" lastClr="000000"/>
              </a:solidFill>
              <a:round/>
              <a:headEnd type="arrow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9" name="Bogen 4"/>
            <p:cNvSpPr/>
            <p:nvPr/>
          </p:nvSpPr>
          <p:spPr bwMode="auto">
            <a:xfrm>
              <a:off x="6057110" y="5118496"/>
              <a:ext cx="288032" cy="288032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0" name="Bogen 25"/>
            <p:cNvSpPr/>
            <p:nvPr/>
          </p:nvSpPr>
          <p:spPr bwMode="auto">
            <a:xfrm>
              <a:off x="6066630" y="5058740"/>
              <a:ext cx="324000" cy="324000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1" name="Bogen 26"/>
            <p:cNvSpPr/>
            <p:nvPr/>
          </p:nvSpPr>
          <p:spPr bwMode="auto">
            <a:xfrm>
              <a:off x="6040873" y="5001026"/>
              <a:ext cx="396000" cy="396000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pic>
        <p:nvPicPr>
          <p:cNvPr id="53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68514" y="4930566"/>
            <a:ext cx="445050" cy="454667"/>
          </a:xfrm>
          <a:prstGeom prst="rect">
            <a:avLst/>
          </a:prstGeom>
        </p:spPr>
      </p:pic>
      <p:grpSp>
        <p:nvGrpSpPr>
          <p:cNvPr id="54" name="Gruppieren 179"/>
          <p:cNvGrpSpPr/>
          <p:nvPr/>
        </p:nvGrpSpPr>
        <p:grpSpPr>
          <a:xfrm>
            <a:off x="11147978" y="4869597"/>
            <a:ext cx="320917" cy="746647"/>
            <a:chOff x="688293" y="2743834"/>
            <a:chExt cx="441700" cy="1027660"/>
          </a:xfrm>
        </p:grpSpPr>
        <p:grpSp>
          <p:nvGrpSpPr>
            <p:cNvPr id="55" name="Gruppieren 180"/>
            <p:cNvGrpSpPr/>
            <p:nvPr/>
          </p:nvGrpSpPr>
          <p:grpSpPr>
            <a:xfrm>
              <a:off x="688293" y="2907882"/>
              <a:ext cx="436888" cy="863612"/>
              <a:chOff x="3059832" y="4170686"/>
              <a:chExt cx="816843" cy="1609637"/>
            </a:xfrm>
          </p:grpSpPr>
          <p:cxnSp>
            <p:nvCxnSpPr>
              <p:cNvPr id="68" name="Gerade Verbindung 189"/>
              <p:cNvCxnSpPr/>
              <p:nvPr/>
            </p:nvCxnSpPr>
            <p:spPr bwMode="auto">
              <a:xfrm flipH="1">
                <a:off x="3059832" y="4221088"/>
                <a:ext cx="432048" cy="149648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9" name="Gerade Verbindung 190"/>
              <p:cNvCxnSpPr/>
              <p:nvPr/>
            </p:nvCxnSpPr>
            <p:spPr bwMode="auto">
              <a:xfrm flipH="1">
                <a:off x="3347864" y="4221088"/>
                <a:ext cx="144016" cy="155923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0" name="Gerade Verbindung 191"/>
              <p:cNvCxnSpPr/>
              <p:nvPr/>
            </p:nvCxnSpPr>
            <p:spPr bwMode="auto">
              <a:xfrm>
                <a:off x="3491880" y="4221088"/>
                <a:ext cx="384795" cy="154630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1" name="Gerade Verbindung 192"/>
              <p:cNvCxnSpPr/>
              <p:nvPr/>
            </p:nvCxnSpPr>
            <p:spPr bwMode="auto">
              <a:xfrm>
                <a:off x="3131840" y="5482147"/>
                <a:ext cx="240010" cy="37591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2" name="Gerade Verbindung 193"/>
              <p:cNvCxnSpPr/>
              <p:nvPr/>
            </p:nvCxnSpPr>
            <p:spPr bwMode="auto">
              <a:xfrm>
                <a:off x="3203848" y="5239278"/>
                <a:ext cx="194196" cy="2328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3" name="Gerade Verbindung 194"/>
              <p:cNvCxnSpPr/>
              <p:nvPr/>
            </p:nvCxnSpPr>
            <p:spPr bwMode="auto">
              <a:xfrm>
                <a:off x="3259150" y="5017708"/>
                <a:ext cx="155563" cy="1625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4" name="Gerade Verbindung 195"/>
              <p:cNvCxnSpPr/>
              <p:nvPr/>
            </p:nvCxnSpPr>
            <p:spPr bwMode="auto">
              <a:xfrm>
                <a:off x="3320262" y="4797152"/>
                <a:ext cx="120644" cy="10592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5" name="Gerade Verbindung 196"/>
              <p:cNvCxnSpPr/>
              <p:nvPr/>
            </p:nvCxnSpPr>
            <p:spPr bwMode="auto">
              <a:xfrm flipV="1">
                <a:off x="3371850" y="5502275"/>
                <a:ext cx="444500" cy="19791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6" name="Gerade Verbindung 197"/>
              <p:cNvCxnSpPr/>
              <p:nvPr/>
            </p:nvCxnSpPr>
            <p:spPr bwMode="auto">
              <a:xfrm flipV="1">
                <a:off x="3398044" y="5248275"/>
                <a:ext cx="354806" cy="14289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7" name="Gerade Verbindung 198"/>
              <p:cNvCxnSpPr/>
              <p:nvPr/>
            </p:nvCxnSpPr>
            <p:spPr bwMode="auto">
              <a:xfrm flipV="1">
                <a:off x="3419872" y="5022056"/>
                <a:ext cx="273447" cy="11908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8" name="Gerade Verbindung 199"/>
              <p:cNvCxnSpPr/>
              <p:nvPr/>
            </p:nvCxnSpPr>
            <p:spPr bwMode="auto">
              <a:xfrm flipV="1">
                <a:off x="3435548" y="4802981"/>
                <a:ext cx="200621" cy="409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79" name="Ellipse 200"/>
              <p:cNvSpPr/>
              <p:nvPr/>
            </p:nvSpPr>
            <p:spPr bwMode="auto">
              <a:xfrm>
                <a:off x="3435548" y="4170686"/>
                <a:ext cx="108000" cy="108000"/>
              </a:xfrm>
              <a:prstGeom prst="ellipse">
                <a:avLst/>
              </a:prstGeom>
              <a:solidFill>
                <a:srgbClr val="A8AFAF"/>
              </a:solidFill>
              <a:ln>
                <a:solidFill>
                  <a:sysClr val="windowText" lastClr="000000"/>
                </a:solidFill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utiger 45 Light" panose="020B0300000000000000" pitchFamily="34" charset="0"/>
                </a:endParaRPr>
              </a:p>
            </p:txBody>
          </p:sp>
        </p:grpSp>
        <p:grpSp>
          <p:nvGrpSpPr>
            <p:cNvPr id="60" name="Gruppieren 181"/>
            <p:cNvGrpSpPr/>
            <p:nvPr/>
          </p:nvGrpSpPr>
          <p:grpSpPr>
            <a:xfrm>
              <a:off x="697451" y="2743834"/>
              <a:ext cx="305313" cy="393279"/>
              <a:chOff x="692689" y="2737425"/>
              <a:chExt cx="305313" cy="393279"/>
            </a:xfrm>
          </p:grpSpPr>
          <p:sp>
            <p:nvSpPr>
              <p:cNvPr id="65" name="Halbbogen 186"/>
              <p:cNvSpPr/>
              <p:nvPr/>
            </p:nvSpPr>
            <p:spPr>
              <a:xfrm rot="16200000">
                <a:off x="787076" y="2864119"/>
                <a:ext cx="168178" cy="133663"/>
              </a:xfrm>
              <a:prstGeom prst="blockArc">
                <a:avLst>
                  <a:gd name="adj1" fmla="val 12557161"/>
                  <a:gd name="adj2" fmla="val 20282349"/>
                  <a:gd name="adj3" fmla="val 18045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" name="Halbbogen 187"/>
              <p:cNvSpPr/>
              <p:nvPr/>
            </p:nvSpPr>
            <p:spPr>
              <a:xfrm rot="16200000">
                <a:off x="723550" y="2835324"/>
                <a:ext cx="240637" cy="191251"/>
              </a:xfrm>
              <a:prstGeom prst="blockArc">
                <a:avLst>
                  <a:gd name="adj1" fmla="val 12086123"/>
                  <a:gd name="adj2" fmla="val 20332485"/>
                  <a:gd name="adj3" fmla="val 13042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" name="Halbbogen 188"/>
              <p:cNvSpPr/>
              <p:nvPr/>
            </p:nvSpPr>
            <p:spPr>
              <a:xfrm rot="16200000">
                <a:off x="648706" y="2781408"/>
                <a:ext cx="393279" cy="305313"/>
              </a:xfrm>
              <a:prstGeom prst="blockArc">
                <a:avLst>
                  <a:gd name="adj1" fmla="val 12439238"/>
                  <a:gd name="adj2" fmla="val 20045374"/>
                  <a:gd name="adj3" fmla="val 10352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uppieren 182"/>
            <p:cNvGrpSpPr/>
            <p:nvPr/>
          </p:nvGrpSpPr>
          <p:grpSpPr>
            <a:xfrm flipH="1">
              <a:off x="824680" y="2743834"/>
              <a:ext cx="305313" cy="393279"/>
              <a:chOff x="845089" y="2889825"/>
              <a:chExt cx="305313" cy="393279"/>
            </a:xfrm>
          </p:grpSpPr>
          <p:sp>
            <p:nvSpPr>
              <p:cNvPr id="62" name="Halbbogen 183"/>
              <p:cNvSpPr/>
              <p:nvPr/>
            </p:nvSpPr>
            <p:spPr>
              <a:xfrm rot="16200000">
                <a:off x="939476" y="3016519"/>
                <a:ext cx="168178" cy="133663"/>
              </a:xfrm>
              <a:prstGeom prst="blockArc">
                <a:avLst>
                  <a:gd name="adj1" fmla="val 12557161"/>
                  <a:gd name="adj2" fmla="val 20282349"/>
                  <a:gd name="adj3" fmla="val 18045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" name="Halbbogen 184"/>
              <p:cNvSpPr/>
              <p:nvPr/>
            </p:nvSpPr>
            <p:spPr>
              <a:xfrm rot="16200000">
                <a:off x="875950" y="2987724"/>
                <a:ext cx="240637" cy="191251"/>
              </a:xfrm>
              <a:prstGeom prst="blockArc">
                <a:avLst>
                  <a:gd name="adj1" fmla="val 12086123"/>
                  <a:gd name="adj2" fmla="val 20332485"/>
                  <a:gd name="adj3" fmla="val 13042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" name="Halbbogen 185"/>
              <p:cNvSpPr/>
              <p:nvPr/>
            </p:nvSpPr>
            <p:spPr>
              <a:xfrm rot="16200000">
                <a:off x="801106" y="2933808"/>
                <a:ext cx="393279" cy="305313"/>
              </a:xfrm>
              <a:prstGeom prst="blockArc">
                <a:avLst>
                  <a:gd name="adj1" fmla="val 12439238"/>
                  <a:gd name="adj2" fmla="val 20045374"/>
                  <a:gd name="adj3" fmla="val 10352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80" name="Gerade Verbindung 206"/>
          <p:cNvCxnSpPr>
            <a:endCxn id="53" idx="3"/>
          </p:cNvCxnSpPr>
          <p:nvPr/>
        </p:nvCxnSpPr>
        <p:spPr>
          <a:xfrm flipH="1">
            <a:off x="10113564" y="5008433"/>
            <a:ext cx="1007419" cy="149467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Gerade Verbindung 222"/>
          <p:cNvCxnSpPr/>
          <p:nvPr/>
        </p:nvCxnSpPr>
        <p:spPr>
          <a:xfrm flipH="1" flipV="1">
            <a:off x="9959025" y="3756223"/>
            <a:ext cx="687700" cy="4849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Gerade Verbindung 230"/>
          <p:cNvCxnSpPr/>
          <p:nvPr/>
        </p:nvCxnSpPr>
        <p:spPr>
          <a:xfrm flipH="1">
            <a:off x="10030226" y="5099165"/>
            <a:ext cx="1114939" cy="492618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Gerade Verbindung 233"/>
          <p:cNvCxnSpPr>
            <a:endCxn id="89" idx="2"/>
          </p:cNvCxnSpPr>
          <p:nvPr/>
        </p:nvCxnSpPr>
        <p:spPr>
          <a:xfrm flipH="1" flipV="1">
            <a:off x="10759438" y="4273834"/>
            <a:ext cx="519389" cy="595764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uppieren 318"/>
          <p:cNvGrpSpPr/>
          <p:nvPr/>
        </p:nvGrpSpPr>
        <p:grpSpPr>
          <a:xfrm>
            <a:off x="10646725" y="3685549"/>
            <a:ext cx="225426" cy="588285"/>
            <a:chOff x="8245511" y="2182672"/>
            <a:chExt cx="225426" cy="588285"/>
          </a:xfrm>
        </p:grpSpPr>
        <p:grpSp>
          <p:nvGrpSpPr>
            <p:cNvPr id="86" name="Gruppieren 279"/>
            <p:cNvGrpSpPr/>
            <p:nvPr/>
          </p:nvGrpSpPr>
          <p:grpSpPr>
            <a:xfrm>
              <a:off x="8268402" y="2184694"/>
              <a:ext cx="120906" cy="181493"/>
              <a:chOff x="692689" y="2737425"/>
              <a:chExt cx="305313" cy="393279"/>
            </a:xfrm>
          </p:grpSpPr>
          <p:sp>
            <p:nvSpPr>
              <p:cNvPr id="112" name="Halbbogen 280"/>
              <p:cNvSpPr/>
              <p:nvPr/>
            </p:nvSpPr>
            <p:spPr>
              <a:xfrm rot="16200000">
                <a:off x="787076" y="2864119"/>
                <a:ext cx="168178" cy="133663"/>
              </a:xfrm>
              <a:prstGeom prst="blockArc">
                <a:avLst>
                  <a:gd name="adj1" fmla="val 12557161"/>
                  <a:gd name="adj2" fmla="val 20282349"/>
                  <a:gd name="adj3" fmla="val 18045"/>
                </a:avLst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3" name="Halbbogen 281"/>
              <p:cNvSpPr/>
              <p:nvPr/>
            </p:nvSpPr>
            <p:spPr>
              <a:xfrm rot="16200000">
                <a:off x="723550" y="2835324"/>
                <a:ext cx="240637" cy="191251"/>
              </a:xfrm>
              <a:prstGeom prst="blockArc">
                <a:avLst>
                  <a:gd name="adj1" fmla="val 12086123"/>
                  <a:gd name="adj2" fmla="val 20332485"/>
                  <a:gd name="adj3" fmla="val 13042"/>
                </a:avLst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4" name="Halbbogen 282"/>
              <p:cNvSpPr/>
              <p:nvPr/>
            </p:nvSpPr>
            <p:spPr>
              <a:xfrm rot="16200000">
                <a:off x="648706" y="2781408"/>
                <a:ext cx="393279" cy="305313"/>
              </a:xfrm>
              <a:prstGeom prst="blockArc">
                <a:avLst>
                  <a:gd name="adj1" fmla="val 12439238"/>
                  <a:gd name="adj2" fmla="val 20045374"/>
                  <a:gd name="adj3" fmla="val 10352"/>
                </a:avLst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87" name="Gruppieren 283"/>
            <p:cNvGrpSpPr/>
            <p:nvPr/>
          </p:nvGrpSpPr>
          <p:grpSpPr>
            <a:xfrm flipH="1">
              <a:off x="8337458" y="2182672"/>
              <a:ext cx="120906" cy="181493"/>
              <a:chOff x="845089" y="2889825"/>
              <a:chExt cx="305313" cy="393279"/>
            </a:xfrm>
          </p:grpSpPr>
          <p:sp>
            <p:nvSpPr>
              <p:cNvPr id="109" name="Halbbogen 284"/>
              <p:cNvSpPr/>
              <p:nvPr/>
            </p:nvSpPr>
            <p:spPr>
              <a:xfrm rot="16200000">
                <a:off x="939476" y="3016519"/>
                <a:ext cx="168178" cy="133663"/>
              </a:xfrm>
              <a:prstGeom prst="blockArc">
                <a:avLst>
                  <a:gd name="adj1" fmla="val 12557161"/>
                  <a:gd name="adj2" fmla="val 20282349"/>
                  <a:gd name="adj3" fmla="val 18045"/>
                </a:avLst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0" name="Halbbogen 285"/>
              <p:cNvSpPr/>
              <p:nvPr/>
            </p:nvSpPr>
            <p:spPr>
              <a:xfrm rot="16200000">
                <a:off x="875950" y="2987724"/>
                <a:ext cx="240637" cy="191251"/>
              </a:xfrm>
              <a:prstGeom prst="blockArc">
                <a:avLst>
                  <a:gd name="adj1" fmla="val 12086123"/>
                  <a:gd name="adj2" fmla="val 20332485"/>
                  <a:gd name="adj3" fmla="val 13042"/>
                </a:avLst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1" name="Halbbogen 286"/>
              <p:cNvSpPr/>
              <p:nvPr/>
            </p:nvSpPr>
            <p:spPr>
              <a:xfrm rot="16200000">
                <a:off x="801106" y="2933808"/>
                <a:ext cx="393279" cy="305313"/>
              </a:xfrm>
              <a:prstGeom prst="blockArc">
                <a:avLst>
                  <a:gd name="adj1" fmla="val 12439238"/>
                  <a:gd name="adj2" fmla="val 20045374"/>
                  <a:gd name="adj3" fmla="val 10352"/>
                </a:avLst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88" name="Group 4"/>
            <p:cNvGrpSpPr>
              <a:grpSpLocks noChangeAspect="1"/>
            </p:cNvGrpSpPr>
            <p:nvPr/>
          </p:nvGrpSpPr>
          <p:grpSpPr bwMode="auto">
            <a:xfrm>
              <a:off x="8245511" y="2197870"/>
              <a:ext cx="225426" cy="573087"/>
              <a:chOff x="5194" y="1385"/>
              <a:chExt cx="142" cy="361"/>
            </a:xfrm>
          </p:grpSpPr>
          <p:sp>
            <p:nvSpPr>
              <p:cNvPr id="89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194" y="1385"/>
                <a:ext cx="142" cy="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0" name="Rectangle 7"/>
              <p:cNvSpPr>
                <a:spLocks noChangeArrowheads="1"/>
              </p:cNvSpPr>
              <p:nvPr/>
            </p:nvSpPr>
            <p:spPr bwMode="auto">
              <a:xfrm>
                <a:off x="5243" y="1547"/>
                <a:ext cx="56" cy="6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1" name="Rectangle 8"/>
              <p:cNvSpPr>
                <a:spLocks noChangeArrowheads="1"/>
              </p:cNvSpPr>
              <p:nvPr/>
            </p:nvSpPr>
            <p:spPr bwMode="auto">
              <a:xfrm>
                <a:off x="5243" y="1553"/>
                <a:ext cx="56" cy="7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2" name="Rectangle 9"/>
              <p:cNvSpPr>
                <a:spLocks noChangeArrowheads="1"/>
              </p:cNvSpPr>
              <p:nvPr/>
            </p:nvSpPr>
            <p:spPr bwMode="auto">
              <a:xfrm>
                <a:off x="5243" y="1560"/>
                <a:ext cx="56" cy="6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3" name="Rectangle 10"/>
              <p:cNvSpPr>
                <a:spLocks noChangeArrowheads="1"/>
              </p:cNvSpPr>
              <p:nvPr/>
            </p:nvSpPr>
            <p:spPr bwMode="auto">
              <a:xfrm>
                <a:off x="5243" y="1566"/>
                <a:ext cx="56" cy="6"/>
              </a:xfrm>
              <a:prstGeom prst="rect">
                <a:avLst/>
              </a:pr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4" name="Oval 11"/>
              <p:cNvSpPr>
                <a:spLocks noChangeArrowheads="1"/>
              </p:cNvSpPr>
              <p:nvPr/>
            </p:nvSpPr>
            <p:spPr bwMode="auto">
              <a:xfrm>
                <a:off x="5244" y="1540"/>
                <a:ext cx="47" cy="27"/>
              </a:xfrm>
              <a:prstGeom prst="ellipse">
                <a:avLst/>
              </a:prstGeom>
              <a:noFill/>
              <a:ln w="95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5" name="Rectangle 16"/>
              <p:cNvSpPr>
                <a:spLocks noChangeArrowheads="1"/>
              </p:cNvSpPr>
              <p:nvPr/>
            </p:nvSpPr>
            <p:spPr bwMode="auto">
              <a:xfrm>
                <a:off x="5237" y="1547"/>
                <a:ext cx="6" cy="193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6" name="Rectangle 17"/>
              <p:cNvSpPr>
                <a:spLocks noChangeArrowheads="1"/>
              </p:cNvSpPr>
              <p:nvPr/>
            </p:nvSpPr>
            <p:spPr bwMode="auto">
              <a:xfrm>
                <a:off x="5243" y="1547"/>
                <a:ext cx="7" cy="193"/>
              </a:xfrm>
              <a:prstGeom prst="rect">
                <a:avLst/>
              </a:pr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7" name="Rectangle 18"/>
              <p:cNvSpPr>
                <a:spLocks noChangeArrowheads="1"/>
              </p:cNvSpPr>
              <p:nvPr/>
            </p:nvSpPr>
            <p:spPr bwMode="auto">
              <a:xfrm>
                <a:off x="5250" y="1547"/>
                <a:ext cx="6" cy="193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8" name="Rectangle 19"/>
              <p:cNvSpPr>
                <a:spLocks noChangeArrowheads="1"/>
              </p:cNvSpPr>
              <p:nvPr/>
            </p:nvSpPr>
            <p:spPr bwMode="auto">
              <a:xfrm>
                <a:off x="5256" y="1547"/>
                <a:ext cx="6" cy="193"/>
              </a:xfrm>
              <a:prstGeom prst="rect">
                <a:avLst/>
              </a:pr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9" name="Rectangle 20"/>
              <p:cNvSpPr>
                <a:spLocks noChangeArrowheads="1"/>
              </p:cNvSpPr>
              <p:nvPr/>
            </p:nvSpPr>
            <p:spPr bwMode="auto">
              <a:xfrm>
                <a:off x="5262" y="1547"/>
                <a:ext cx="6" cy="193"/>
              </a:xfrm>
              <a:prstGeom prst="rect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0" name="Rectangle 21"/>
              <p:cNvSpPr>
                <a:spLocks noChangeArrowheads="1"/>
              </p:cNvSpPr>
              <p:nvPr/>
            </p:nvSpPr>
            <p:spPr bwMode="auto">
              <a:xfrm>
                <a:off x="5268" y="1547"/>
                <a:ext cx="6" cy="193"/>
              </a:xfrm>
              <a:prstGeom prst="rect">
                <a:avLst/>
              </a:pr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1" name="Rectangle 22"/>
              <p:cNvSpPr>
                <a:spLocks noChangeArrowheads="1"/>
              </p:cNvSpPr>
              <p:nvPr/>
            </p:nvSpPr>
            <p:spPr bwMode="auto">
              <a:xfrm>
                <a:off x="5274" y="1547"/>
                <a:ext cx="6" cy="193"/>
              </a:xfrm>
              <a:prstGeom prst="rect">
                <a:avLst/>
              </a:pr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2" name="Rectangle 23"/>
              <p:cNvSpPr>
                <a:spLocks noChangeArrowheads="1"/>
              </p:cNvSpPr>
              <p:nvPr/>
            </p:nvSpPr>
            <p:spPr bwMode="auto">
              <a:xfrm>
                <a:off x="5280" y="1547"/>
                <a:ext cx="7" cy="19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3" name="Rectangle 24"/>
              <p:cNvSpPr>
                <a:spLocks noChangeArrowheads="1"/>
              </p:cNvSpPr>
              <p:nvPr/>
            </p:nvSpPr>
            <p:spPr bwMode="auto">
              <a:xfrm>
                <a:off x="5287" y="1547"/>
                <a:ext cx="6" cy="193"/>
              </a:xfrm>
              <a:prstGeom prst="rect">
                <a:avLst/>
              </a:pr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4" name="Rectangle 25"/>
              <p:cNvSpPr>
                <a:spLocks noChangeArrowheads="1"/>
              </p:cNvSpPr>
              <p:nvPr/>
            </p:nvSpPr>
            <p:spPr bwMode="auto">
              <a:xfrm>
                <a:off x="5293" y="1547"/>
                <a:ext cx="6" cy="193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5" name="Freeform 29"/>
              <p:cNvSpPr>
                <a:spLocks/>
              </p:cNvSpPr>
              <p:nvPr/>
            </p:nvSpPr>
            <p:spPr bwMode="auto">
              <a:xfrm>
                <a:off x="5218" y="1552"/>
                <a:ext cx="96" cy="185"/>
              </a:xfrm>
              <a:custGeom>
                <a:avLst/>
                <a:gdLst>
                  <a:gd name="T0" fmla="*/ 248 w 250"/>
                  <a:gd name="T1" fmla="*/ 408 h 491"/>
                  <a:gd name="T2" fmla="*/ 189 w 250"/>
                  <a:gd name="T3" fmla="*/ 0 h 491"/>
                  <a:gd name="T4" fmla="*/ 100 w 250"/>
                  <a:gd name="T5" fmla="*/ 31 h 491"/>
                  <a:gd name="T6" fmla="*/ 68 w 250"/>
                  <a:gd name="T7" fmla="*/ 0 h 491"/>
                  <a:gd name="T8" fmla="*/ 8 w 250"/>
                  <a:gd name="T9" fmla="*/ 408 h 491"/>
                  <a:gd name="T10" fmla="*/ 113 w 250"/>
                  <a:gd name="T11" fmla="*/ 486 h 491"/>
                  <a:gd name="T12" fmla="*/ 248 w 250"/>
                  <a:gd name="T13" fmla="*/ 426 h 491"/>
                  <a:gd name="T14" fmla="*/ 248 w 250"/>
                  <a:gd name="T15" fmla="*/ 408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0" h="491">
                    <a:moveTo>
                      <a:pt x="248" y="408"/>
                    </a:moveTo>
                    <a:lnTo>
                      <a:pt x="189" y="0"/>
                    </a:lnTo>
                    <a:cubicBezTo>
                      <a:pt x="173" y="33"/>
                      <a:pt x="133" y="47"/>
                      <a:pt x="100" y="31"/>
                    </a:cubicBezTo>
                    <a:cubicBezTo>
                      <a:pt x="86" y="24"/>
                      <a:pt x="75" y="13"/>
                      <a:pt x="68" y="0"/>
                    </a:cubicBezTo>
                    <a:lnTo>
                      <a:pt x="8" y="408"/>
                    </a:lnTo>
                    <a:cubicBezTo>
                      <a:pt x="0" y="446"/>
                      <a:pt x="46" y="481"/>
                      <a:pt x="113" y="486"/>
                    </a:cubicBezTo>
                    <a:cubicBezTo>
                      <a:pt x="179" y="491"/>
                      <a:pt x="240" y="464"/>
                      <a:pt x="248" y="426"/>
                    </a:cubicBezTo>
                    <a:cubicBezTo>
                      <a:pt x="250" y="420"/>
                      <a:pt x="250" y="414"/>
                      <a:pt x="248" y="408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6" name="Oval 31"/>
              <p:cNvSpPr>
                <a:spLocks noChangeArrowheads="1"/>
              </p:cNvSpPr>
              <p:nvPr/>
            </p:nvSpPr>
            <p:spPr bwMode="auto">
              <a:xfrm>
                <a:off x="5256" y="1423"/>
                <a:ext cx="23" cy="23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7" name="Line 32"/>
              <p:cNvSpPr>
                <a:spLocks noChangeShapeType="1"/>
              </p:cNvSpPr>
              <p:nvPr/>
            </p:nvSpPr>
            <p:spPr bwMode="auto">
              <a:xfrm flipV="1">
                <a:off x="5267" y="1446"/>
                <a:ext cx="0" cy="107"/>
              </a:xfrm>
              <a:prstGeom prst="line">
                <a:avLst/>
              </a:pr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8" name="Freeform 34"/>
              <p:cNvSpPr>
                <a:spLocks noEditPoints="1"/>
              </p:cNvSpPr>
              <p:nvPr/>
            </p:nvSpPr>
            <p:spPr bwMode="auto">
              <a:xfrm>
                <a:off x="5218" y="1423"/>
                <a:ext cx="96" cy="314"/>
              </a:xfrm>
              <a:custGeom>
                <a:avLst/>
                <a:gdLst>
                  <a:gd name="T0" fmla="*/ 128 w 250"/>
                  <a:gd name="T1" fmla="*/ 312 h 835"/>
                  <a:gd name="T2" fmla="*/ 68 w 250"/>
                  <a:gd name="T3" fmla="*/ 344 h 835"/>
                  <a:gd name="T4" fmla="*/ 8 w 250"/>
                  <a:gd name="T5" fmla="*/ 752 h 835"/>
                  <a:gd name="T6" fmla="*/ 113 w 250"/>
                  <a:gd name="T7" fmla="*/ 830 h 835"/>
                  <a:gd name="T8" fmla="*/ 248 w 250"/>
                  <a:gd name="T9" fmla="*/ 770 h 835"/>
                  <a:gd name="T10" fmla="*/ 248 w 250"/>
                  <a:gd name="T11" fmla="*/ 752 h 835"/>
                  <a:gd name="T12" fmla="*/ 189 w 250"/>
                  <a:gd name="T13" fmla="*/ 347 h 835"/>
                  <a:gd name="T14" fmla="*/ 128 w 250"/>
                  <a:gd name="T15" fmla="*/ 312 h 835"/>
                  <a:gd name="T16" fmla="*/ 128 w 250"/>
                  <a:gd name="T17" fmla="*/ 312 h 835"/>
                  <a:gd name="T18" fmla="*/ 128 w 250"/>
                  <a:gd name="T19" fmla="*/ 61 h 835"/>
                  <a:gd name="T20" fmla="*/ 159 w 250"/>
                  <a:gd name="T21" fmla="*/ 30 h 835"/>
                  <a:gd name="T22" fmla="*/ 128 w 250"/>
                  <a:gd name="T23" fmla="*/ 0 h 835"/>
                  <a:gd name="T24" fmla="*/ 98 w 250"/>
                  <a:gd name="T25" fmla="*/ 30 h 835"/>
                  <a:gd name="T26" fmla="*/ 128 w 250"/>
                  <a:gd name="T27" fmla="*/ 61 h 835"/>
                  <a:gd name="T28" fmla="*/ 159 w 250"/>
                  <a:gd name="T29" fmla="*/ 30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835">
                    <a:moveTo>
                      <a:pt x="128" y="312"/>
                    </a:moveTo>
                    <a:cubicBezTo>
                      <a:pt x="97" y="312"/>
                      <a:pt x="71" y="326"/>
                      <a:pt x="68" y="344"/>
                    </a:cubicBezTo>
                    <a:lnTo>
                      <a:pt x="8" y="752"/>
                    </a:lnTo>
                    <a:cubicBezTo>
                      <a:pt x="0" y="790"/>
                      <a:pt x="46" y="825"/>
                      <a:pt x="113" y="830"/>
                    </a:cubicBezTo>
                    <a:cubicBezTo>
                      <a:pt x="179" y="835"/>
                      <a:pt x="240" y="808"/>
                      <a:pt x="248" y="770"/>
                    </a:cubicBezTo>
                    <a:cubicBezTo>
                      <a:pt x="250" y="764"/>
                      <a:pt x="250" y="758"/>
                      <a:pt x="248" y="752"/>
                    </a:cubicBezTo>
                    <a:lnTo>
                      <a:pt x="189" y="347"/>
                    </a:lnTo>
                    <a:cubicBezTo>
                      <a:pt x="189" y="328"/>
                      <a:pt x="162" y="312"/>
                      <a:pt x="128" y="312"/>
                    </a:cubicBezTo>
                    <a:close/>
                    <a:moveTo>
                      <a:pt x="128" y="312"/>
                    </a:moveTo>
                    <a:lnTo>
                      <a:pt x="128" y="61"/>
                    </a:lnTo>
                    <a:moveTo>
                      <a:pt x="159" y="30"/>
                    </a:moveTo>
                    <a:cubicBezTo>
                      <a:pt x="159" y="14"/>
                      <a:pt x="145" y="0"/>
                      <a:pt x="128" y="0"/>
                    </a:cubicBezTo>
                    <a:cubicBezTo>
                      <a:pt x="112" y="0"/>
                      <a:pt x="98" y="14"/>
                      <a:pt x="98" y="30"/>
                    </a:cubicBezTo>
                    <a:cubicBezTo>
                      <a:pt x="98" y="47"/>
                      <a:pt x="112" y="61"/>
                      <a:pt x="128" y="61"/>
                    </a:cubicBezTo>
                    <a:cubicBezTo>
                      <a:pt x="145" y="61"/>
                      <a:pt x="159" y="47"/>
                      <a:pt x="159" y="30"/>
                    </a:cubicBezTo>
                    <a:close/>
                  </a:path>
                </a:pathLst>
              </a:custGeom>
              <a:noFill/>
              <a:ln w="190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grpSp>
        <p:nvGrpSpPr>
          <p:cNvPr id="115" name="Gruppieren 24"/>
          <p:cNvGrpSpPr/>
          <p:nvPr/>
        </p:nvGrpSpPr>
        <p:grpSpPr>
          <a:xfrm>
            <a:off x="9680940" y="4025967"/>
            <a:ext cx="279519" cy="286226"/>
            <a:chOff x="6040873" y="5001026"/>
            <a:chExt cx="396000" cy="405502"/>
          </a:xfrm>
        </p:grpSpPr>
        <p:sp>
          <p:nvSpPr>
            <p:cNvPr id="116" name="Ellipse 2"/>
            <p:cNvSpPr/>
            <p:nvPr/>
          </p:nvSpPr>
          <p:spPr bwMode="auto">
            <a:xfrm>
              <a:off x="6095230" y="5157192"/>
              <a:ext cx="216000" cy="216024"/>
            </a:xfrm>
            <a:prstGeom prst="ellipse">
              <a:avLst/>
            </a:prstGeom>
            <a:solidFill>
              <a:srgbClr val="4F81BD"/>
            </a:solidFill>
            <a:ln w="9525">
              <a:solidFill>
                <a:sysClr val="windowText" lastClr="000000"/>
              </a:solidFill>
              <a:round/>
              <a:headEnd type="arrow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7" name="Bogen 4"/>
            <p:cNvSpPr/>
            <p:nvPr/>
          </p:nvSpPr>
          <p:spPr bwMode="auto">
            <a:xfrm>
              <a:off x="6057110" y="5118496"/>
              <a:ext cx="288032" cy="288032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8" name="Bogen 25"/>
            <p:cNvSpPr/>
            <p:nvPr/>
          </p:nvSpPr>
          <p:spPr bwMode="auto">
            <a:xfrm>
              <a:off x="6066630" y="5058740"/>
              <a:ext cx="324000" cy="324000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9" name="Bogen 26"/>
            <p:cNvSpPr/>
            <p:nvPr/>
          </p:nvSpPr>
          <p:spPr bwMode="auto">
            <a:xfrm>
              <a:off x="6040873" y="5001026"/>
              <a:ext cx="396000" cy="396000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cxnSp>
        <p:nvCxnSpPr>
          <p:cNvPr id="120" name="Gerade Verbindung 330"/>
          <p:cNvCxnSpPr/>
          <p:nvPr/>
        </p:nvCxnSpPr>
        <p:spPr>
          <a:xfrm flipH="1">
            <a:off x="9971123" y="3816520"/>
            <a:ext cx="646165" cy="250185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2" name="Gruppieren 24"/>
          <p:cNvGrpSpPr/>
          <p:nvPr/>
        </p:nvGrpSpPr>
        <p:grpSpPr>
          <a:xfrm>
            <a:off x="9701141" y="5544888"/>
            <a:ext cx="279519" cy="286226"/>
            <a:chOff x="6040873" y="5001026"/>
            <a:chExt cx="396000" cy="405502"/>
          </a:xfrm>
        </p:grpSpPr>
        <p:sp>
          <p:nvSpPr>
            <p:cNvPr id="123" name="Ellipse 2"/>
            <p:cNvSpPr/>
            <p:nvPr/>
          </p:nvSpPr>
          <p:spPr bwMode="auto">
            <a:xfrm>
              <a:off x="6095230" y="5157192"/>
              <a:ext cx="216000" cy="216024"/>
            </a:xfrm>
            <a:prstGeom prst="ellipse">
              <a:avLst/>
            </a:prstGeom>
            <a:solidFill>
              <a:srgbClr val="4F81BD"/>
            </a:solidFill>
            <a:ln w="9525">
              <a:solidFill>
                <a:sysClr val="windowText" lastClr="000000"/>
              </a:solidFill>
              <a:round/>
              <a:headEnd type="arrow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4" name="Bogen 4"/>
            <p:cNvSpPr/>
            <p:nvPr/>
          </p:nvSpPr>
          <p:spPr bwMode="auto">
            <a:xfrm>
              <a:off x="6057110" y="5118496"/>
              <a:ext cx="288032" cy="288032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5" name="Bogen 25"/>
            <p:cNvSpPr/>
            <p:nvPr/>
          </p:nvSpPr>
          <p:spPr bwMode="auto">
            <a:xfrm>
              <a:off x="6066630" y="5058740"/>
              <a:ext cx="324000" cy="324000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6" name="Bogen 26"/>
            <p:cNvSpPr/>
            <p:nvPr/>
          </p:nvSpPr>
          <p:spPr bwMode="auto">
            <a:xfrm>
              <a:off x="6040873" y="5001026"/>
              <a:ext cx="396000" cy="396000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27" name="Gruppieren 24"/>
          <p:cNvGrpSpPr/>
          <p:nvPr/>
        </p:nvGrpSpPr>
        <p:grpSpPr>
          <a:xfrm>
            <a:off x="10012045" y="4321480"/>
            <a:ext cx="279519" cy="286226"/>
            <a:chOff x="6040873" y="5001026"/>
            <a:chExt cx="396000" cy="405502"/>
          </a:xfrm>
        </p:grpSpPr>
        <p:sp>
          <p:nvSpPr>
            <p:cNvPr id="128" name="Ellipse 2"/>
            <p:cNvSpPr/>
            <p:nvPr/>
          </p:nvSpPr>
          <p:spPr bwMode="auto">
            <a:xfrm>
              <a:off x="6095230" y="5157192"/>
              <a:ext cx="216000" cy="216024"/>
            </a:xfrm>
            <a:prstGeom prst="ellipse">
              <a:avLst/>
            </a:prstGeom>
            <a:solidFill>
              <a:srgbClr val="4F81BD"/>
            </a:solidFill>
            <a:ln w="9525">
              <a:solidFill>
                <a:sysClr val="windowText" lastClr="000000"/>
              </a:solidFill>
              <a:round/>
              <a:headEnd type="arrow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9" name="Bogen 4"/>
            <p:cNvSpPr/>
            <p:nvPr/>
          </p:nvSpPr>
          <p:spPr bwMode="auto">
            <a:xfrm>
              <a:off x="6057110" y="5118496"/>
              <a:ext cx="288032" cy="288032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0" name="Bogen 25"/>
            <p:cNvSpPr/>
            <p:nvPr/>
          </p:nvSpPr>
          <p:spPr bwMode="auto">
            <a:xfrm>
              <a:off x="6066630" y="5058740"/>
              <a:ext cx="324000" cy="324000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1" name="Bogen 26"/>
            <p:cNvSpPr/>
            <p:nvPr/>
          </p:nvSpPr>
          <p:spPr bwMode="auto">
            <a:xfrm>
              <a:off x="6040873" y="5001026"/>
              <a:ext cx="396000" cy="396000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cxnSp>
        <p:nvCxnSpPr>
          <p:cNvPr id="132" name="Gerade Verbindung 330"/>
          <p:cNvCxnSpPr/>
          <p:nvPr/>
        </p:nvCxnSpPr>
        <p:spPr>
          <a:xfrm flipH="1">
            <a:off x="10298970" y="3869065"/>
            <a:ext cx="350930" cy="37683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" name="Inhaltsplatzhalter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9801656" y="1126250"/>
            <a:ext cx="1621917" cy="965470"/>
          </a:xfrm>
          <a:prstGeom prst="rect">
            <a:avLst/>
          </a:prstGeom>
        </p:spPr>
      </p:pic>
      <p:pic>
        <p:nvPicPr>
          <p:cNvPr id="136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1" t="5708" r="25226"/>
          <a:stretch/>
        </p:blipFill>
        <p:spPr bwMode="auto">
          <a:xfrm>
            <a:off x="11044337" y="1723024"/>
            <a:ext cx="183356" cy="25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263" y="983637"/>
            <a:ext cx="2035302" cy="1478774"/>
          </a:xfrm>
          <a:prstGeom prst="rect">
            <a:avLst/>
          </a:prstGeom>
        </p:spPr>
      </p:pic>
      <p:sp>
        <p:nvSpPr>
          <p:cNvPr id="134" name="Textfeld 133">
            <a:extLst>
              <a:ext uri="{FF2B5EF4-FFF2-40B4-BE49-F238E27FC236}">
                <a16:creationId xmlns:a16="http://schemas.microsoft.com/office/drawing/2014/main" id="{7CC79A63-38E5-4B4A-9823-16024B5CB961}"/>
              </a:ext>
            </a:extLst>
          </p:cNvPr>
          <p:cNvSpPr txBox="1"/>
          <p:nvPr/>
        </p:nvSpPr>
        <p:spPr>
          <a:xfrm>
            <a:off x="9062977" y="150134"/>
            <a:ext cx="3024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=&gt; Details in RWS-210324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31807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4.2 Enhanced Sidelink Features for Rel-18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638352" y="804056"/>
            <a:ext cx="5361396" cy="2548172"/>
          </a:xfrm>
          <a:prstGeom prst="roundRect">
            <a:avLst>
              <a:gd name="adj" fmla="val 1787"/>
            </a:avLst>
          </a:prstGeom>
          <a:noFill/>
          <a:ln w="19050" cap="flat" cmpd="sng" algn="ctr">
            <a:solidFill>
              <a:srgbClr val="8BD1C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358775" indent="-358775" algn="just" defTabSz="358775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n"/>
            </a:pPr>
            <a:endParaRPr lang="en-US" sz="1400" dirty="0"/>
          </a:p>
        </p:txBody>
      </p:sp>
      <p:sp>
        <p:nvSpPr>
          <p:cNvPr id="19" name="Rounded Rectangle 18"/>
          <p:cNvSpPr/>
          <p:nvPr/>
        </p:nvSpPr>
        <p:spPr bwMode="auto">
          <a:xfrm>
            <a:off x="6198000" y="798557"/>
            <a:ext cx="5361396" cy="2548172"/>
          </a:xfrm>
          <a:prstGeom prst="roundRect">
            <a:avLst>
              <a:gd name="adj" fmla="val 1515"/>
            </a:avLst>
          </a:prstGeom>
          <a:noFill/>
          <a:ln w="19050" cap="flat" cmpd="sng" algn="ctr">
            <a:solidFill>
              <a:srgbClr val="8BD1C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358775" indent="-358775" algn="just" defTabSz="358775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n"/>
            </a:pPr>
            <a:endParaRPr lang="en-US" sz="1400" dirty="0"/>
          </a:p>
        </p:txBody>
      </p:sp>
      <p:sp>
        <p:nvSpPr>
          <p:cNvPr id="20" name="Rounded Rectangle 19"/>
          <p:cNvSpPr/>
          <p:nvPr/>
        </p:nvSpPr>
        <p:spPr bwMode="auto">
          <a:xfrm>
            <a:off x="6198000" y="3485609"/>
            <a:ext cx="5361396" cy="2548172"/>
          </a:xfrm>
          <a:prstGeom prst="roundRect">
            <a:avLst>
              <a:gd name="adj" fmla="val 1903"/>
            </a:avLst>
          </a:prstGeom>
          <a:noFill/>
          <a:ln w="19050" cap="flat" cmpd="sng" algn="ctr">
            <a:solidFill>
              <a:srgbClr val="8BD1C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358775" indent="-358775" algn="just" defTabSz="358775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n"/>
            </a:pPr>
            <a:endParaRPr lang="en-US" sz="1400" dirty="0"/>
          </a:p>
        </p:txBody>
      </p:sp>
      <p:sp>
        <p:nvSpPr>
          <p:cNvPr id="21" name="Rounded Rectangle 20"/>
          <p:cNvSpPr/>
          <p:nvPr/>
        </p:nvSpPr>
        <p:spPr bwMode="auto">
          <a:xfrm>
            <a:off x="638352" y="3482632"/>
            <a:ext cx="5361396" cy="2548172"/>
          </a:xfrm>
          <a:prstGeom prst="roundRect">
            <a:avLst>
              <a:gd name="adj" fmla="val 1515"/>
            </a:avLst>
          </a:prstGeom>
          <a:noFill/>
          <a:ln w="19050" cap="flat" cmpd="sng" algn="ctr">
            <a:solidFill>
              <a:srgbClr val="8BD1C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358775" indent="-358775" algn="just" defTabSz="358775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n"/>
            </a:pPr>
            <a:endParaRPr lang="en-US" sz="14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129960" y="2332011"/>
            <a:ext cx="736928" cy="129250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4592" y="2619359"/>
            <a:ext cx="675242" cy="588318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9416865" y="1418643"/>
            <a:ext cx="2185134" cy="1637620"/>
            <a:chOff x="7534126" y="1832861"/>
            <a:chExt cx="4259285" cy="3192066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931" b="34969"/>
            <a:stretch/>
          </p:blipFill>
          <p:spPr>
            <a:xfrm>
              <a:off x="7534126" y="1832861"/>
              <a:ext cx="4025270" cy="3192066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10049264" y="2052551"/>
              <a:ext cx="1566044" cy="4799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Active UEs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0049264" y="2360327"/>
              <a:ext cx="1744147" cy="4799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Inactive UEs</a:t>
              </a:r>
            </a:p>
          </p:txBody>
        </p:sp>
      </p:grp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6"/>
          <a:srcRect l="5053"/>
          <a:stretch/>
        </p:blipFill>
        <p:spPr>
          <a:xfrm>
            <a:off x="3977360" y="4057139"/>
            <a:ext cx="1918375" cy="1452004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06863" y="3829543"/>
            <a:ext cx="1932474" cy="15670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73211" y="5373533"/>
            <a:ext cx="1953990" cy="61722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38355" y="804056"/>
            <a:ext cx="4416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UE-Managed Centralized Sub-networks</a:t>
            </a:r>
          </a:p>
        </p:txBody>
      </p:sp>
      <p:sp>
        <p:nvSpPr>
          <p:cNvPr id="6" name="Rectangle 5"/>
          <p:cNvSpPr/>
          <p:nvPr/>
        </p:nvSpPr>
        <p:spPr>
          <a:xfrm>
            <a:off x="6198000" y="804056"/>
            <a:ext cx="39164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Location-based Features for SL UEs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198000" y="3485609"/>
            <a:ext cx="421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Predictive QoS and Service Continuity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38355" y="3477133"/>
            <a:ext cx="4818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Vehicular Relays for Inside and Outside UEs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38355" y="1111254"/>
            <a:ext cx="324763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b="1" dirty="0"/>
              <a:t>Motivation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UE-managed networks reduce the load on the gNB to provide resource grants to each UE, while the gNB still retains control over sidelink configurations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Power saving gains when member UEs rely on the manager UE (GL UE) to provide resources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Applicable for vehicular and commercial use cases</a:t>
            </a:r>
          </a:p>
          <a:p>
            <a:pPr algn="just"/>
            <a:r>
              <a:rPr lang="en-US" sz="1000" b="1" dirty="0"/>
              <a:t>Scope and Objective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Introduce hierarchical UEs that are capable of providing resource configurations to a group of UEs</a:t>
            </a:r>
          </a:p>
          <a:p>
            <a:pPr marL="228600" lvl="2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These UEs will also manage the resource allocation for member UE transmissions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208479" y="1109505"/>
            <a:ext cx="32371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b="1" dirty="0"/>
              <a:t>Motivation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IIoT and commercial UEs need to actively transmit and receive only in pre-defined locations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Functionality of different UEs based on their geo-location can vary, e.g., machines/robots within an industrial plant would function differently from vehicles operating outside</a:t>
            </a:r>
          </a:p>
          <a:p>
            <a:pPr algn="just"/>
            <a:r>
              <a:rPr lang="en-US" sz="1000" b="1" dirty="0"/>
              <a:t>Scope and Objective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Introduce location-based configurations, such as resource pools, for UEs that are active only in specific pre-defined locations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Restrict UEs from active transmission and reception for enhanced power saving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Advanced SL DRX with location-based WUS/GTS 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198000" y="3793618"/>
            <a:ext cx="32371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b="1" dirty="0"/>
              <a:t>Motivation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Allows seamless service deployments across cellular grids in exceptional scenarios, such as cell-edge or in high-interference zones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Allow robust implementation of safety-related applications</a:t>
            </a:r>
          </a:p>
          <a:p>
            <a:pPr algn="just"/>
            <a:r>
              <a:rPr lang="en-US" sz="1000" b="1" dirty="0"/>
              <a:t>Scope and Objective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Enhance UE reporting functionality to maintain or upgrade QoS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Introduce pre-reservation of resources along routes by enabling predictive handover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Layered QoS flows with instantaneous  service updates, especially to overcome temporary service degradations 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41082" y="3789679"/>
            <a:ext cx="32371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b="1" dirty="0"/>
              <a:t>Motivation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Mobile relays can be deployed in highly congested areas conveniently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Caters to passengers inside the vehicle, like in public transport systems such as buses, as well as to pedestrians in the vicinity</a:t>
            </a:r>
          </a:p>
          <a:p>
            <a:pPr algn="just"/>
            <a:r>
              <a:rPr lang="en-US" sz="1000" b="1" dirty="0"/>
              <a:t>Scope and Objective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Facilitate the relaying of configurations and scheduling grants from the gNB to UEs via vehicular relays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Support UE-to-UE relaying via sidelink to enhance coverage, power saving and QoS</a:t>
            </a:r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Study the possibility of using mIAB or relays connected to a gNB via Uu as well as to UEs via SL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96465" y="1113895"/>
            <a:ext cx="1999270" cy="1454015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90FA196B-2474-5540-B166-44E5A496C97E}"/>
              </a:ext>
            </a:extLst>
          </p:cNvPr>
          <p:cNvSpPr txBox="1"/>
          <p:nvPr/>
        </p:nvSpPr>
        <p:spPr>
          <a:xfrm>
            <a:off x="9144001" y="150134"/>
            <a:ext cx="2943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=&gt; Details in RWS-210325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43621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0BD67506-2251-ED46-B648-A31F21F5AA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2315" y="2290117"/>
            <a:ext cx="3972029" cy="249145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5D9008A-36E2-FF45-8100-3E120BD84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707886"/>
          </a:xfrm>
        </p:spPr>
        <p:txBody>
          <a:bodyPr/>
          <a:lstStyle/>
          <a:p>
            <a:r>
              <a:rPr lang="en-US" dirty="0"/>
              <a:t>4.3 Full Duplex Radio</a:t>
            </a:r>
            <a:br>
              <a:rPr lang="en-US" dirty="0"/>
            </a:br>
            <a:r>
              <a:rPr lang="en-US" sz="2200" dirty="0">
                <a:solidFill>
                  <a:schemeClr val="tx2"/>
                </a:solidFill>
              </a:rPr>
              <a:t>Motivation, Objective, Scope</a:t>
            </a:r>
            <a:endParaRPr lang="de-DE" sz="2200" dirty="0">
              <a:solidFill>
                <a:schemeClr val="tx2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2C583B0-B998-104B-B3D5-A7B4659397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243" y="1115894"/>
            <a:ext cx="10940286" cy="4839898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Motivation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Increase spectral efficiency, RTT latency reduction, more flexible band allocations, improved relaying and device-to-device communication, more flexibility in spectral-temporal scheduling</a:t>
            </a:r>
          </a:p>
          <a:p>
            <a:pPr>
              <a:spcAft>
                <a:spcPts val="1200"/>
              </a:spcAft>
            </a:pPr>
            <a:r>
              <a:rPr lang="en-US" dirty="0"/>
              <a:t>Objectives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Definition of Self-and Cross-Link-Interference-Requirements</a:t>
            </a:r>
          </a:p>
          <a:p>
            <a:pPr lvl="2">
              <a:spcAft>
                <a:spcPts val="1200"/>
              </a:spcAft>
            </a:pPr>
            <a:r>
              <a:rPr lang="en-US" dirty="0"/>
              <a:t>Support of legacy devices</a:t>
            </a:r>
          </a:p>
          <a:p>
            <a:pPr lvl="2">
              <a:spcAft>
                <a:spcPts val="1200"/>
              </a:spcAft>
            </a:pPr>
            <a:r>
              <a:rPr lang="en-US" dirty="0"/>
              <a:t>Flexible sub-band allocation</a:t>
            </a:r>
          </a:p>
          <a:p>
            <a:r>
              <a:rPr lang="en-US" dirty="0"/>
              <a:t>Scope</a:t>
            </a:r>
          </a:p>
          <a:p>
            <a:pPr lvl="1"/>
            <a:r>
              <a:rPr lang="en-US" dirty="0"/>
              <a:t>Study and categorize relevant Use Cases and Application Scenarios</a:t>
            </a:r>
          </a:p>
          <a:p>
            <a:pPr lvl="1"/>
            <a:r>
              <a:rPr lang="en-US" dirty="0"/>
              <a:t>Enhanced throughput, reliability, sensing and positioning by supporting FDR</a:t>
            </a:r>
          </a:p>
          <a:p>
            <a:pPr lvl="1"/>
            <a:r>
              <a:rPr lang="en-US" dirty="0"/>
              <a:t>Enhanced interference management in FDR scenarios e.g. by enhanced CLI reporting functionality</a:t>
            </a:r>
          </a:p>
          <a:p>
            <a:pPr lvl="1">
              <a:spcAft>
                <a:spcPts val="1200"/>
              </a:spcAft>
            </a:pP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86779" y="4020638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Sensor Sharing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3F5AB5D-04A7-5046-BADE-6146FD669C77}"/>
              </a:ext>
            </a:extLst>
          </p:cNvPr>
          <p:cNvSpPr txBox="1"/>
          <p:nvPr/>
        </p:nvSpPr>
        <p:spPr>
          <a:xfrm>
            <a:off x="9109277" y="150134"/>
            <a:ext cx="297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=&gt; Details in RWS-210326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9171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2C4B26-8016-604B-8A73-7E51D2A93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Fraunhofer‘s</a:t>
            </a:r>
            <a:r>
              <a:rPr lang="de-DE" dirty="0"/>
              <a:t> View on Release 18 Topics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10C3F97-B396-6E49-9308-999ADA2976B6}"/>
              </a:ext>
            </a:extLst>
          </p:cNvPr>
          <p:cNvSpPr txBox="1"/>
          <p:nvPr/>
        </p:nvSpPr>
        <p:spPr>
          <a:xfrm>
            <a:off x="10221113" y="150134"/>
            <a:ext cx="186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RWS-210318</a:t>
            </a:r>
            <a:endParaRPr lang="de-DE" dirty="0"/>
          </a:p>
        </p:txBody>
      </p:sp>
      <p:sp>
        <p:nvSpPr>
          <p:cNvPr id="21" name="Rounded Rectangle 20"/>
          <p:cNvSpPr/>
          <p:nvPr/>
        </p:nvSpPr>
        <p:spPr bwMode="auto">
          <a:xfrm>
            <a:off x="8210329" y="2286810"/>
            <a:ext cx="3131389" cy="3589057"/>
          </a:xfrm>
          <a:prstGeom prst="roundRect">
            <a:avLst>
              <a:gd name="adj" fmla="val 5351"/>
            </a:avLst>
          </a:prstGeom>
          <a:solidFill>
            <a:srgbClr val="A7D6E3"/>
          </a:solidFill>
          <a:ln>
            <a:noFill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4465038" y="2276812"/>
            <a:ext cx="3131389" cy="3599055"/>
          </a:xfrm>
          <a:prstGeom prst="roundRect">
            <a:avLst>
              <a:gd name="adj" fmla="val 5351"/>
            </a:avLst>
          </a:prstGeom>
          <a:solidFill>
            <a:srgbClr val="FAD1B0"/>
          </a:solidFill>
          <a:ln>
            <a:noFill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719745" y="2276813"/>
            <a:ext cx="3131389" cy="3599054"/>
          </a:xfrm>
          <a:prstGeom prst="roundRect">
            <a:avLst>
              <a:gd name="adj" fmla="val 5351"/>
            </a:avLst>
          </a:prstGeom>
          <a:solidFill>
            <a:srgbClr val="8BD1C5"/>
          </a:solidFill>
          <a:ln>
            <a:noFill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9"/>
          <a:stretch/>
        </p:blipFill>
        <p:spPr>
          <a:xfrm>
            <a:off x="4247361" y="1117247"/>
            <a:ext cx="3566743" cy="157556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9"/>
          <a:stretch/>
        </p:blipFill>
        <p:spPr>
          <a:xfrm>
            <a:off x="7992653" y="1117245"/>
            <a:ext cx="3566743" cy="157556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247360" y="2210207"/>
            <a:ext cx="3566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4.2 Non-eMBB</a:t>
            </a:r>
          </a:p>
        </p:txBody>
      </p:sp>
      <p:sp>
        <p:nvSpPr>
          <p:cNvPr id="27" name="Rectangle 26"/>
          <p:cNvSpPr/>
          <p:nvPr/>
        </p:nvSpPr>
        <p:spPr>
          <a:xfrm>
            <a:off x="8335767" y="2210207"/>
            <a:ext cx="30059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4.3 Cross eMBB/non-eMBB</a:t>
            </a: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878375" y="2798502"/>
            <a:ext cx="2770599" cy="2973937"/>
          </a:xfrm>
          <a:prstGeom prst="rect">
            <a:avLst/>
          </a:prstGeom>
        </p:spPr>
        <p:txBody>
          <a:bodyPr/>
          <a:lstStyle>
            <a:lvl1pPr marL="358775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138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1079500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1439863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798638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kern="0" dirty="0"/>
          </a:p>
        </p:txBody>
      </p:sp>
      <p:sp>
        <p:nvSpPr>
          <p:cNvPr id="29" name="Content Placeholder 2"/>
          <p:cNvSpPr txBox="1">
            <a:spLocks/>
          </p:cNvSpPr>
          <p:nvPr/>
        </p:nvSpPr>
        <p:spPr bwMode="auto">
          <a:xfrm>
            <a:off x="4600551" y="2798501"/>
            <a:ext cx="2860359" cy="297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8775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138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1079500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1439863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798638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Aft>
                <a:spcPts val="300"/>
              </a:spcAft>
            </a:pPr>
            <a:r>
              <a:rPr lang="en-US" sz="1600" dirty="0"/>
              <a:t>NTN Enhancements</a:t>
            </a:r>
          </a:p>
          <a:p>
            <a:pPr lvl="1">
              <a:spcAft>
                <a:spcPts val="300"/>
              </a:spcAft>
            </a:pPr>
            <a:r>
              <a:rPr lang="en-US" sz="1600" dirty="0"/>
              <a:t>RWS-210321</a:t>
            </a:r>
          </a:p>
          <a:p>
            <a:pPr>
              <a:spcAft>
                <a:spcPts val="300"/>
              </a:spcAft>
            </a:pPr>
            <a:r>
              <a:rPr lang="en-US" sz="1600" dirty="0"/>
              <a:t>Positioning</a:t>
            </a:r>
          </a:p>
          <a:p>
            <a:pPr lvl="1">
              <a:spcAft>
                <a:spcPts val="300"/>
              </a:spcAft>
            </a:pPr>
            <a:r>
              <a:rPr lang="en-US" sz="1600" dirty="0"/>
              <a:t>RWS-210322</a:t>
            </a:r>
          </a:p>
          <a:p>
            <a:pPr>
              <a:spcAft>
                <a:spcPts val="300"/>
              </a:spcAft>
            </a:pPr>
            <a:r>
              <a:rPr lang="en-US" sz="1600" dirty="0"/>
              <a:t>Support of Sidelink Positioning</a:t>
            </a:r>
          </a:p>
          <a:p>
            <a:pPr lvl="1">
              <a:spcAft>
                <a:spcPts val="300"/>
              </a:spcAft>
            </a:pPr>
            <a:r>
              <a:rPr lang="en-US" sz="1600" dirty="0"/>
              <a:t>RWS-210323</a:t>
            </a:r>
          </a:p>
          <a:p>
            <a:pPr>
              <a:spcAft>
                <a:spcPts val="300"/>
              </a:spcAft>
            </a:pPr>
            <a:r>
              <a:rPr lang="en-US" sz="1600" dirty="0"/>
              <a:t>RedCap / IoT / NR-U </a:t>
            </a:r>
          </a:p>
          <a:p>
            <a:pPr lvl="1">
              <a:spcAft>
                <a:spcPts val="300"/>
              </a:spcAft>
            </a:pPr>
            <a:r>
              <a:rPr lang="en-US" sz="1600" dirty="0"/>
              <a:t>RWS-210324</a:t>
            </a:r>
          </a:p>
          <a:p>
            <a:pPr>
              <a:spcAft>
                <a:spcPts val="300"/>
              </a:spcAft>
            </a:pPr>
            <a:r>
              <a:rPr lang="en-US" sz="1600" dirty="0"/>
              <a:t>Sidelink Enhancements</a:t>
            </a:r>
          </a:p>
          <a:p>
            <a:pPr lvl="1">
              <a:spcAft>
                <a:spcPts val="300"/>
              </a:spcAft>
            </a:pPr>
            <a:r>
              <a:rPr lang="en-US" sz="1600" dirty="0"/>
              <a:t>RWS-210325</a:t>
            </a:r>
          </a:p>
          <a:p>
            <a:pPr>
              <a:spcAft>
                <a:spcPts val="0"/>
              </a:spcAft>
            </a:pPr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4" r="7264" b="14571"/>
          <a:stretch/>
        </p:blipFill>
        <p:spPr>
          <a:xfrm>
            <a:off x="502069" y="920007"/>
            <a:ext cx="3580649" cy="1772803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02069" y="2209405"/>
            <a:ext cx="3566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4.1 eMBB</a:t>
            </a:r>
          </a:p>
        </p:txBody>
      </p:sp>
      <p:sp>
        <p:nvSpPr>
          <p:cNvPr id="33" name="Content Placeholder 2"/>
          <p:cNvSpPr txBox="1">
            <a:spLocks/>
          </p:cNvSpPr>
          <p:nvPr/>
        </p:nvSpPr>
        <p:spPr bwMode="auto">
          <a:xfrm>
            <a:off x="833494" y="2797369"/>
            <a:ext cx="2860359" cy="297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8775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138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1079500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1439863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798638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Aft>
                <a:spcPts val="300"/>
              </a:spcAft>
            </a:pPr>
            <a:r>
              <a:rPr lang="en-US" sz="1600" kern="0" dirty="0"/>
              <a:t>MIMO Enhancements </a:t>
            </a:r>
          </a:p>
          <a:p>
            <a:pPr lvl="1">
              <a:spcAft>
                <a:spcPts val="300"/>
              </a:spcAft>
            </a:pPr>
            <a:r>
              <a:rPr lang="en-US" sz="1600" kern="0" dirty="0"/>
              <a:t>RWS-210319</a:t>
            </a:r>
          </a:p>
          <a:p>
            <a:pPr>
              <a:spcAft>
                <a:spcPts val="300"/>
              </a:spcAft>
            </a:pPr>
            <a:r>
              <a:rPr lang="en-US" sz="1600" kern="0" dirty="0"/>
              <a:t>Mobile IAB</a:t>
            </a:r>
          </a:p>
          <a:p>
            <a:pPr lvl="1">
              <a:spcAft>
                <a:spcPts val="300"/>
              </a:spcAft>
            </a:pPr>
            <a:r>
              <a:rPr lang="en-US" sz="1600" kern="0" dirty="0"/>
              <a:t>RWS-210320</a:t>
            </a:r>
          </a:p>
          <a:p>
            <a:pPr marL="0" indent="0">
              <a:spcAft>
                <a:spcPts val="0"/>
              </a:spcAft>
              <a:buNone/>
            </a:pPr>
            <a:endParaRPr lang="en-US" kern="0" dirty="0"/>
          </a:p>
          <a:p>
            <a:pPr>
              <a:spcAft>
                <a:spcPts val="0"/>
              </a:spcAft>
            </a:pPr>
            <a:endParaRPr lang="en-US" dirty="0"/>
          </a:p>
        </p:txBody>
      </p:sp>
      <p:sp>
        <p:nvSpPr>
          <p:cNvPr id="34" name="Content Placeholder 2"/>
          <p:cNvSpPr txBox="1">
            <a:spLocks/>
          </p:cNvSpPr>
          <p:nvPr/>
        </p:nvSpPr>
        <p:spPr bwMode="auto">
          <a:xfrm>
            <a:off x="8345843" y="2798502"/>
            <a:ext cx="2860359" cy="297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8775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138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1079500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1439863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798638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Aft>
                <a:spcPts val="300"/>
              </a:spcAft>
            </a:pPr>
            <a:r>
              <a:rPr lang="en-US" sz="1600" kern="0" dirty="0"/>
              <a:t>Full Duplex Radio</a:t>
            </a:r>
          </a:p>
          <a:p>
            <a:pPr lvl="1">
              <a:spcAft>
                <a:spcPts val="300"/>
              </a:spcAft>
            </a:pPr>
            <a:r>
              <a:rPr lang="en-US" sz="1600" kern="0" dirty="0"/>
              <a:t>RWS-210326</a:t>
            </a:r>
          </a:p>
          <a:p>
            <a:pPr>
              <a:spcAft>
                <a:spcPts val="0"/>
              </a:spcAft>
            </a:pPr>
            <a:endParaRPr lang="en-US" kern="0" dirty="0"/>
          </a:p>
          <a:p>
            <a:pPr>
              <a:spcAft>
                <a:spcPts val="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269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2C583B0-B998-104B-B3D5-A7B4659397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300" y="1224951"/>
            <a:ext cx="10940286" cy="1466831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Motivation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Current type-II CSI feedback schemes lack performance in scenarios where UEs move [~30% performance loss at 30 km/h]</a:t>
            </a:r>
          </a:p>
          <a:p>
            <a:pPr>
              <a:spcAft>
                <a:spcPts val="1200"/>
              </a:spcAft>
            </a:pPr>
            <a:r>
              <a:rPr lang="en-US" dirty="0"/>
              <a:t>Scope: CSI feedback compression based on delay-Doppler spectrum-related information:</a:t>
            </a:r>
          </a:p>
          <a:p>
            <a:pPr lvl="2">
              <a:spcAft>
                <a:spcPts val="1200"/>
              </a:spcAft>
            </a:pPr>
            <a:r>
              <a:rPr lang="en-US" dirty="0"/>
              <a:t>to take channel aging at </a:t>
            </a:r>
            <a:r>
              <a:rPr lang="en-US" dirty="0" err="1"/>
              <a:t>gNB</a:t>
            </a:r>
            <a:r>
              <a:rPr lang="en-US" dirty="0"/>
              <a:t> side into account</a:t>
            </a:r>
          </a:p>
          <a:p>
            <a:pPr lvl="2">
              <a:spcAft>
                <a:spcPts val="1200"/>
              </a:spcAft>
            </a:pPr>
            <a:r>
              <a:rPr lang="en-US" dirty="0"/>
              <a:t>to improve performance and for massive feedback overhead reduction</a:t>
            </a:r>
          </a:p>
          <a:p>
            <a:pPr marL="360363" lvl="1" indent="0">
              <a:spcAft>
                <a:spcPts val="1200"/>
              </a:spcAft>
              <a:buNone/>
            </a:pPr>
            <a:endParaRPr lang="en-US" dirty="0"/>
          </a:p>
          <a:p>
            <a:pPr lvl="1">
              <a:spcAft>
                <a:spcPts val="1200"/>
              </a:spcAft>
            </a:pP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86779" y="4020638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Sensor Sharing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2206171" y="3653346"/>
            <a:ext cx="6822419" cy="2506224"/>
            <a:chOff x="627104" y="2902173"/>
            <a:chExt cx="8772987" cy="3222768"/>
          </a:xfrm>
        </p:grpSpPr>
        <p:grpSp>
          <p:nvGrpSpPr>
            <p:cNvPr id="10" name="Gruppieren 9"/>
            <p:cNvGrpSpPr/>
            <p:nvPr/>
          </p:nvGrpSpPr>
          <p:grpSpPr>
            <a:xfrm>
              <a:off x="627104" y="3209950"/>
              <a:ext cx="8772987" cy="2914991"/>
              <a:chOff x="1045016" y="3950807"/>
              <a:chExt cx="5314252" cy="1765761"/>
            </a:xfrm>
          </p:grpSpPr>
          <p:pic>
            <p:nvPicPr>
              <p:cNvPr id="15" name="Grafik 14"/>
              <p:cNvPicPr/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76" t="49535" r="6442" b="5702"/>
              <a:stretch/>
            </p:blipFill>
            <p:spPr bwMode="auto">
              <a:xfrm>
                <a:off x="1102795" y="3950807"/>
                <a:ext cx="1751941" cy="1738236"/>
              </a:xfrm>
              <a:prstGeom prst="rect">
                <a:avLst/>
              </a:prstGeom>
              <a:noFill/>
            </p:spPr>
          </p:pic>
          <p:pic>
            <p:nvPicPr>
              <p:cNvPr id="16" name="Grafik 15"/>
              <p:cNvPicPr/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97" t="49535" r="8654" b="5702"/>
              <a:stretch/>
            </p:blipFill>
            <p:spPr bwMode="auto">
              <a:xfrm>
                <a:off x="2902995" y="3950807"/>
                <a:ext cx="1678362" cy="1738236"/>
              </a:xfrm>
              <a:prstGeom prst="rect">
                <a:avLst/>
              </a:prstGeom>
              <a:noFill/>
            </p:spPr>
          </p:pic>
          <p:pic>
            <p:nvPicPr>
              <p:cNvPr id="17" name="Grafik 16"/>
              <p:cNvPicPr/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07" t="49535" r="9363" b="5702"/>
              <a:stretch/>
            </p:blipFill>
            <p:spPr bwMode="auto">
              <a:xfrm>
                <a:off x="4677514" y="3950807"/>
                <a:ext cx="1681754" cy="1738236"/>
              </a:xfrm>
              <a:prstGeom prst="rect">
                <a:avLst/>
              </a:prstGeom>
              <a:noFill/>
            </p:spPr>
          </p:pic>
          <p:sp>
            <p:nvSpPr>
              <p:cNvPr id="18" name="Rechteck 17"/>
              <p:cNvSpPr/>
              <p:nvPr/>
            </p:nvSpPr>
            <p:spPr>
              <a:xfrm>
                <a:off x="1678859" y="5572495"/>
                <a:ext cx="1383029" cy="14407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18000" tIns="18000" rIns="18000" bIns="18000">
                <a:spAutoFit/>
              </a:bodyPr>
              <a:lstStyle/>
              <a:p>
                <a:r>
                  <a:rPr lang="de-DE" sz="700" noProof="1"/>
                  <a:t>Frequency (MHz)</a:t>
                </a:r>
              </a:p>
            </p:txBody>
          </p:sp>
          <p:sp>
            <p:nvSpPr>
              <p:cNvPr id="19" name="Rechteck 18"/>
              <p:cNvSpPr/>
              <p:nvPr/>
            </p:nvSpPr>
            <p:spPr>
              <a:xfrm>
                <a:off x="3565944" y="5572495"/>
                <a:ext cx="826659" cy="14407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18000" tIns="18000" rIns="18000" bIns="18000">
                <a:spAutoFit/>
              </a:bodyPr>
              <a:lstStyle/>
              <a:p>
                <a:r>
                  <a:rPr lang="de-DE" sz="700" noProof="1"/>
                  <a:t>Delay (μs)</a:t>
                </a:r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5342409" y="5564323"/>
                <a:ext cx="826659" cy="14407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18000" tIns="18000" rIns="18000" bIns="18000">
                <a:spAutoFit/>
              </a:bodyPr>
              <a:lstStyle/>
              <a:p>
                <a:r>
                  <a:rPr lang="de-DE" sz="700" noProof="1"/>
                  <a:t>Delay (us)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 rot="16200000">
                <a:off x="4253025" y="4940172"/>
                <a:ext cx="826659" cy="14407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18000" tIns="18000" rIns="18000" bIns="18000">
                <a:spAutoFit/>
              </a:bodyPr>
              <a:lstStyle/>
              <a:p>
                <a:r>
                  <a:rPr lang="de-DE" sz="700" dirty="0"/>
                  <a:t>Doppler (Hz)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 rot="16200000">
                <a:off x="2483185" y="4924144"/>
                <a:ext cx="826659" cy="14407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18000" tIns="18000" rIns="18000" bIns="18000">
                <a:spAutoFit/>
              </a:bodyPr>
              <a:lstStyle/>
              <a:p>
                <a:r>
                  <a:rPr lang="de-DE" sz="700" noProof="1"/>
                  <a:t>Time (ms)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 rot="16200000">
                <a:off x="703723" y="4940172"/>
                <a:ext cx="826659" cy="14407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18000" tIns="18000" rIns="18000" bIns="18000">
                <a:spAutoFit/>
              </a:bodyPr>
              <a:lstStyle/>
              <a:p>
                <a:r>
                  <a:rPr lang="de-DE" sz="700" noProof="1"/>
                  <a:t>Time (ms)</a:t>
                </a:r>
              </a:p>
            </p:txBody>
          </p:sp>
        </p:grpSp>
        <p:sp>
          <p:nvSpPr>
            <p:cNvPr id="12" name="Rechteck 11"/>
            <p:cNvSpPr/>
            <p:nvPr/>
          </p:nvSpPr>
          <p:spPr>
            <a:xfrm>
              <a:off x="7032508" y="2902173"/>
              <a:ext cx="21836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Doppler-delay spectrum</a:t>
              </a:r>
              <a:endParaRPr lang="de-DE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137202" y="2902173"/>
              <a:ext cx="23885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Time-delay spectrum (R16)</a:t>
              </a:r>
              <a:endParaRPr lang="de-DE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848222" y="2902173"/>
              <a:ext cx="279730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Time-Frequency spectrum (R15)</a:t>
              </a:r>
              <a:endParaRPr lang="de-DE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Rechteck 24"/>
          <p:cNvSpPr/>
          <p:nvPr/>
        </p:nvSpPr>
        <p:spPr bwMode="auto">
          <a:xfrm>
            <a:off x="65820" y="3567220"/>
            <a:ext cx="12056960" cy="26277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0" name="TextBox 8"/>
          <p:cNvSpPr txBox="1"/>
          <p:nvPr/>
        </p:nvSpPr>
        <p:spPr>
          <a:xfrm>
            <a:off x="8653454" y="376121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Sensor Sharing</a:t>
            </a:r>
          </a:p>
        </p:txBody>
      </p:sp>
      <p:grpSp>
        <p:nvGrpSpPr>
          <p:cNvPr id="91" name="Gruppieren 90"/>
          <p:cNvGrpSpPr/>
          <p:nvPr/>
        </p:nvGrpSpPr>
        <p:grpSpPr>
          <a:xfrm>
            <a:off x="728920" y="3523722"/>
            <a:ext cx="11237489" cy="2306266"/>
            <a:chOff x="662245" y="3763265"/>
            <a:chExt cx="11237489" cy="2306266"/>
          </a:xfrm>
        </p:grpSpPr>
        <p:sp>
          <p:nvSpPr>
            <p:cNvPr id="92" name="Rechteck 91"/>
            <p:cNvSpPr/>
            <p:nvPr/>
          </p:nvSpPr>
          <p:spPr>
            <a:xfrm>
              <a:off x="10969723" y="5558376"/>
              <a:ext cx="930011" cy="5111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/>
                <a:t>time</a:t>
              </a:r>
            </a:p>
          </p:txBody>
        </p:sp>
        <p:grpSp>
          <p:nvGrpSpPr>
            <p:cNvPr id="93" name="Gruppieren 92"/>
            <p:cNvGrpSpPr/>
            <p:nvPr/>
          </p:nvGrpSpPr>
          <p:grpSpPr>
            <a:xfrm>
              <a:off x="662245" y="4089911"/>
              <a:ext cx="11091280" cy="1867284"/>
              <a:chOff x="2560605" y="4605691"/>
              <a:chExt cx="9164923" cy="1542970"/>
            </a:xfrm>
          </p:grpSpPr>
          <p:sp>
            <p:nvSpPr>
              <p:cNvPr id="102" name="Freihandform 101"/>
              <p:cNvSpPr/>
              <p:nvPr/>
            </p:nvSpPr>
            <p:spPr bwMode="auto">
              <a:xfrm>
                <a:off x="3079937" y="4956332"/>
                <a:ext cx="7449691" cy="912349"/>
              </a:xfrm>
              <a:custGeom>
                <a:avLst/>
                <a:gdLst>
                  <a:gd name="connsiteX0" fmla="*/ 0 w 5382768"/>
                  <a:gd name="connsiteY0" fmla="*/ 659212 h 659212"/>
                  <a:gd name="connsiteX1" fmla="*/ 420624 w 5382768"/>
                  <a:gd name="connsiteY1" fmla="*/ 439756 h 659212"/>
                  <a:gd name="connsiteX2" fmla="*/ 1243584 w 5382768"/>
                  <a:gd name="connsiteY2" fmla="*/ 98380 h 659212"/>
                  <a:gd name="connsiteX3" fmla="*/ 1969008 w 5382768"/>
                  <a:gd name="connsiteY3" fmla="*/ 147148 h 659212"/>
                  <a:gd name="connsiteX4" fmla="*/ 3072384 w 5382768"/>
                  <a:gd name="connsiteY4" fmla="*/ 549484 h 659212"/>
                  <a:gd name="connsiteX5" fmla="*/ 3895344 w 5382768"/>
                  <a:gd name="connsiteY5" fmla="*/ 305644 h 659212"/>
                  <a:gd name="connsiteX6" fmla="*/ 4620768 w 5382768"/>
                  <a:gd name="connsiteY6" fmla="*/ 844 h 659212"/>
                  <a:gd name="connsiteX7" fmla="*/ 5382768 w 5382768"/>
                  <a:gd name="connsiteY7" fmla="*/ 232492 h 65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2768" h="659212">
                    <a:moveTo>
                      <a:pt x="0" y="659212"/>
                    </a:moveTo>
                    <a:cubicBezTo>
                      <a:pt x="106680" y="596220"/>
                      <a:pt x="213360" y="533228"/>
                      <a:pt x="420624" y="439756"/>
                    </a:cubicBezTo>
                    <a:cubicBezTo>
                      <a:pt x="627888" y="346284"/>
                      <a:pt x="985520" y="147148"/>
                      <a:pt x="1243584" y="98380"/>
                    </a:cubicBezTo>
                    <a:cubicBezTo>
                      <a:pt x="1501648" y="49612"/>
                      <a:pt x="1664208" y="71964"/>
                      <a:pt x="1969008" y="147148"/>
                    </a:cubicBezTo>
                    <a:cubicBezTo>
                      <a:pt x="2273808" y="222332"/>
                      <a:pt x="2751328" y="523068"/>
                      <a:pt x="3072384" y="549484"/>
                    </a:cubicBezTo>
                    <a:cubicBezTo>
                      <a:pt x="3393440" y="575900"/>
                      <a:pt x="3637280" y="397084"/>
                      <a:pt x="3895344" y="305644"/>
                    </a:cubicBezTo>
                    <a:cubicBezTo>
                      <a:pt x="4153408" y="214204"/>
                      <a:pt x="4372864" y="13036"/>
                      <a:pt x="4620768" y="844"/>
                    </a:cubicBezTo>
                    <a:cubicBezTo>
                      <a:pt x="4868672" y="-11348"/>
                      <a:pt x="5125720" y="110572"/>
                      <a:pt x="5382768" y="232492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</a:ln>
              <a:effectLst/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3" name="Freihandform 102"/>
              <p:cNvSpPr/>
              <p:nvPr/>
            </p:nvSpPr>
            <p:spPr bwMode="auto">
              <a:xfrm>
                <a:off x="3079937" y="5000599"/>
                <a:ext cx="7449691" cy="912349"/>
              </a:xfrm>
              <a:custGeom>
                <a:avLst/>
                <a:gdLst>
                  <a:gd name="connsiteX0" fmla="*/ 0 w 5382768"/>
                  <a:gd name="connsiteY0" fmla="*/ 659212 h 659212"/>
                  <a:gd name="connsiteX1" fmla="*/ 420624 w 5382768"/>
                  <a:gd name="connsiteY1" fmla="*/ 439756 h 659212"/>
                  <a:gd name="connsiteX2" fmla="*/ 1243584 w 5382768"/>
                  <a:gd name="connsiteY2" fmla="*/ 98380 h 659212"/>
                  <a:gd name="connsiteX3" fmla="*/ 1969008 w 5382768"/>
                  <a:gd name="connsiteY3" fmla="*/ 147148 h 659212"/>
                  <a:gd name="connsiteX4" fmla="*/ 3072384 w 5382768"/>
                  <a:gd name="connsiteY4" fmla="*/ 549484 h 659212"/>
                  <a:gd name="connsiteX5" fmla="*/ 3895344 w 5382768"/>
                  <a:gd name="connsiteY5" fmla="*/ 305644 h 659212"/>
                  <a:gd name="connsiteX6" fmla="*/ 4620768 w 5382768"/>
                  <a:gd name="connsiteY6" fmla="*/ 844 h 659212"/>
                  <a:gd name="connsiteX7" fmla="*/ 5382768 w 5382768"/>
                  <a:gd name="connsiteY7" fmla="*/ 232492 h 65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2768" h="659212">
                    <a:moveTo>
                      <a:pt x="0" y="659212"/>
                    </a:moveTo>
                    <a:cubicBezTo>
                      <a:pt x="106680" y="596220"/>
                      <a:pt x="213360" y="533228"/>
                      <a:pt x="420624" y="439756"/>
                    </a:cubicBezTo>
                    <a:cubicBezTo>
                      <a:pt x="627888" y="346284"/>
                      <a:pt x="985520" y="147148"/>
                      <a:pt x="1243584" y="98380"/>
                    </a:cubicBezTo>
                    <a:cubicBezTo>
                      <a:pt x="1501648" y="49612"/>
                      <a:pt x="1664208" y="71964"/>
                      <a:pt x="1969008" y="147148"/>
                    </a:cubicBezTo>
                    <a:cubicBezTo>
                      <a:pt x="2273808" y="222332"/>
                      <a:pt x="2751328" y="523068"/>
                      <a:pt x="3072384" y="549484"/>
                    </a:cubicBezTo>
                    <a:cubicBezTo>
                      <a:pt x="3393440" y="575900"/>
                      <a:pt x="3637280" y="397084"/>
                      <a:pt x="3895344" y="305644"/>
                    </a:cubicBezTo>
                    <a:cubicBezTo>
                      <a:pt x="4153408" y="214204"/>
                      <a:pt x="4372864" y="13036"/>
                      <a:pt x="4620768" y="844"/>
                    </a:cubicBezTo>
                    <a:cubicBezTo>
                      <a:pt x="4868672" y="-11348"/>
                      <a:pt x="5125720" y="110572"/>
                      <a:pt x="5382768" y="232492"/>
                    </a:cubicBezTo>
                  </a:path>
                </a:pathLst>
              </a:custGeom>
              <a:noFill/>
              <a:ln w="19050">
                <a:solidFill>
                  <a:srgbClr val="FF0000"/>
                </a:solidFill>
                <a:prstDash val="dashDot"/>
              </a:ln>
              <a:effectLst/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04" name="Gerade Verbindung mit Pfeil 103"/>
              <p:cNvCxnSpPr/>
              <p:nvPr/>
            </p:nvCxnSpPr>
            <p:spPr bwMode="auto">
              <a:xfrm flipH="1" flipV="1">
                <a:off x="3061060" y="4743757"/>
                <a:ext cx="11603" cy="1233986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5" name="Gerade Verbindung mit Pfeil 104"/>
              <p:cNvCxnSpPr/>
              <p:nvPr/>
            </p:nvCxnSpPr>
            <p:spPr bwMode="auto">
              <a:xfrm flipV="1">
                <a:off x="2955600" y="5878084"/>
                <a:ext cx="8769928" cy="1572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6" name="Gerader Verbinder 10"/>
              <p:cNvCxnSpPr/>
              <p:nvPr/>
            </p:nvCxnSpPr>
            <p:spPr bwMode="auto">
              <a:xfrm>
                <a:off x="3770271" y="5885791"/>
                <a:ext cx="0" cy="262870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7" name="Gerade Verbindung mit Pfeil 106"/>
              <p:cNvCxnSpPr/>
              <p:nvPr/>
            </p:nvCxnSpPr>
            <p:spPr bwMode="auto">
              <a:xfrm>
                <a:off x="3770271" y="6075966"/>
                <a:ext cx="2665795" cy="5290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triangle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8" name="Gerader Verbinder 12"/>
              <p:cNvCxnSpPr/>
              <p:nvPr/>
            </p:nvCxnSpPr>
            <p:spPr bwMode="auto">
              <a:xfrm>
                <a:off x="6437364" y="5878084"/>
                <a:ext cx="0" cy="262870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09" name="Freihandform 108"/>
              <p:cNvSpPr/>
              <p:nvPr/>
            </p:nvSpPr>
            <p:spPr bwMode="auto">
              <a:xfrm>
                <a:off x="3740499" y="5504192"/>
                <a:ext cx="2505728" cy="232620"/>
              </a:xfrm>
              <a:custGeom>
                <a:avLst/>
                <a:gdLst>
                  <a:gd name="connsiteX0" fmla="*/ 0 w 1810512"/>
                  <a:gd name="connsiteY0" fmla="*/ 0 h 168078"/>
                  <a:gd name="connsiteX1" fmla="*/ 475488 w 1810512"/>
                  <a:gd name="connsiteY1" fmla="*/ 164592 h 168078"/>
                  <a:gd name="connsiteX2" fmla="*/ 1036320 w 1810512"/>
                  <a:gd name="connsiteY2" fmla="*/ 109728 h 168078"/>
                  <a:gd name="connsiteX3" fmla="*/ 1810512 w 1810512"/>
                  <a:gd name="connsiteY3" fmla="*/ 79248 h 168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0512" h="168078">
                    <a:moveTo>
                      <a:pt x="0" y="0"/>
                    </a:moveTo>
                    <a:cubicBezTo>
                      <a:pt x="151384" y="73152"/>
                      <a:pt x="302768" y="146304"/>
                      <a:pt x="475488" y="164592"/>
                    </a:cubicBezTo>
                    <a:cubicBezTo>
                      <a:pt x="648208" y="182880"/>
                      <a:pt x="813816" y="123952"/>
                      <a:pt x="1036320" y="109728"/>
                    </a:cubicBezTo>
                    <a:cubicBezTo>
                      <a:pt x="1258824" y="95504"/>
                      <a:pt x="1534668" y="87376"/>
                      <a:pt x="1810512" y="79248"/>
                    </a:cubicBezTo>
                  </a:path>
                </a:pathLst>
              </a:custGeom>
              <a:noFill/>
              <a:ln w="19050">
                <a:solidFill>
                  <a:schemeClr val="accent2"/>
                </a:solidFill>
                <a:prstDash val="lgDash"/>
              </a:ln>
              <a:effectLst/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0" name="Freihandform 109"/>
              <p:cNvSpPr/>
              <p:nvPr/>
            </p:nvSpPr>
            <p:spPr bwMode="auto">
              <a:xfrm>
                <a:off x="6457147" y="5402950"/>
                <a:ext cx="2480418" cy="491303"/>
              </a:xfrm>
              <a:custGeom>
                <a:avLst/>
                <a:gdLst>
                  <a:gd name="connsiteX0" fmla="*/ 0 w 1792224"/>
                  <a:gd name="connsiteY0" fmla="*/ 0 h 354988"/>
                  <a:gd name="connsiteX1" fmla="*/ 402336 w 1792224"/>
                  <a:gd name="connsiteY1" fmla="*/ 310896 h 354988"/>
                  <a:gd name="connsiteX2" fmla="*/ 798576 w 1792224"/>
                  <a:gd name="connsiteY2" fmla="*/ 323088 h 354988"/>
                  <a:gd name="connsiteX3" fmla="*/ 1792224 w 1792224"/>
                  <a:gd name="connsiteY3" fmla="*/ 30480 h 35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2224" h="354988">
                    <a:moveTo>
                      <a:pt x="0" y="0"/>
                    </a:moveTo>
                    <a:cubicBezTo>
                      <a:pt x="134620" y="128524"/>
                      <a:pt x="269240" y="257048"/>
                      <a:pt x="402336" y="310896"/>
                    </a:cubicBezTo>
                    <a:cubicBezTo>
                      <a:pt x="535432" y="364744"/>
                      <a:pt x="566928" y="369824"/>
                      <a:pt x="798576" y="323088"/>
                    </a:cubicBezTo>
                    <a:cubicBezTo>
                      <a:pt x="1030224" y="276352"/>
                      <a:pt x="1411224" y="153416"/>
                      <a:pt x="1792224" y="30480"/>
                    </a:cubicBezTo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1" name="Freihandform 110"/>
              <p:cNvSpPr/>
              <p:nvPr/>
            </p:nvSpPr>
            <p:spPr bwMode="auto">
              <a:xfrm>
                <a:off x="6440273" y="5394513"/>
                <a:ext cx="2497292" cy="456155"/>
              </a:xfrm>
              <a:custGeom>
                <a:avLst/>
                <a:gdLst>
                  <a:gd name="connsiteX0" fmla="*/ 0 w 1804416"/>
                  <a:gd name="connsiteY0" fmla="*/ 0 h 361940"/>
                  <a:gd name="connsiteX1" fmla="*/ 463296 w 1804416"/>
                  <a:gd name="connsiteY1" fmla="*/ 316992 h 361940"/>
                  <a:gd name="connsiteX2" fmla="*/ 1194816 w 1804416"/>
                  <a:gd name="connsiteY2" fmla="*/ 335280 h 361940"/>
                  <a:gd name="connsiteX3" fmla="*/ 1804416 w 1804416"/>
                  <a:gd name="connsiteY3" fmla="*/ 85344 h 361940"/>
                  <a:gd name="connsiteX4" fmla="*/ 1804416 w 1804416"/>
                  <a:gd name="connsiteY4" fmla="*/ 85344 h 36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4416" h="361940">
                    <a:moveTo>
                      <a:pt x="0" y="0"/>
                    </a:moveTo>
                    <a:cubicBezTo>
                      <a:pt x="132080" y="130556"/>
                      <a:pt x="264160" y="261112"/>
                      <a:pt x="463296" y="316992"/>
                    </a:cubicBezTo>
                    <a:cubicBezTo>
                      <a:pt x="662432" y="372872"/>
                      <a:pt x="971296" y="373888"/>
                      <a:pt x="1194816" y="335280"/>
                    </a:cubicBezTo>
                    <a:cubicBezTo>
                      <a:pt x="1418336" y="296672"/>
                      <a:pt x="1804416" y="85344"/>
                      <a:pt x="1804416" y="85344"/>
                    </a:cubicBezTo>
                    <a:lnTo>
                      <a:pt x="1804416" y="85344"/>
                    </a:lnTo>
                  </a:path>
                </a:pathLst>
              </a:custGeom>
              <a:noFill/>
              <a:ln w="19050">
                <a:solidFill>
                  <a:schemeClr val="accent2"/>
                </a:solidFill>
                <a:prstDash val="lgDash"/>
              </a:ln>
              <a:effectLst/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2" name="Freihandform 111"/>
              <p:cNvSpPr/>
              <p:nvPr/>
            </p:nvSpPr>
            <p:spPr bwMode="auto">
              <a:xfrm>
                <a:off x="9123174" y="5024537"/>
                <a:ext cx="1383635" cy="488092"/>
              </a:xfrm>
              <a:custGeom>
                <a:avLst/>
                <a:gdLst>
                  <a:gd name="connsiteX0" fmla="*/ 0 w 999744"/>
                  <a:gd name="connsiteY0" fmla="*/ 5196 h 352668"/>
                  <a:gd name="connsiteX1" fmla="*/ 396240 w 999744"/>
                  <a:gd name="connsiteY1" fmla="*/ 47868 h 352668"/>
                  <a:gd name="connsiteX2" fmla="*/ 999744 w 999744"/>
                  <a:gd name="connsiteY2" fmla="*/ 352668 h 35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99744" h="352668">
                    <a:moveTo>
                      <a:pt x="0" y="5196"/>
                    </a:moveTo>
                    <a:cubicBezTo>
                      <a:pt x="114808" y="-2424"/>
                      <a:pt x="229616" y="-10044"/>
                      <a:pt x="396240" y="47868"/>
                    </a:cubicBezTo>
                    <a:cubicBezTo>
                      <a:pt x="562864" y="105780"/>
                      <a:pt x="781304" y="229224"/>
                      <a:pt x="999744" y="352668"/>
                    </a:cubicBezTo>
                  </a:path>
                </a:pathLst>
              </a:custGeom>
              <a:noFill/>
              <a:ln w="19050">
                <a:solidFill>
                  <a:schemeClr val="accent2"/>
                </a:solidFill>
                <a:prstDash val="lgDash"/>
              </a:ln>
              <a:effectLst/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113" name="Gruppieren 112"/>
              <p:cNvGrpSpPr/>
              <p:nvPr/>
            </p:nvGrpSpPr>
            <p:grpSpPr>
              <a:xfrm>
                <a:off x="3442047" y="5519001"/>
                <a:ext cx="303246" cy="362803"/>
                <a:chOff x="1832610" y="5259356"/>
                <a:chExt cx="219110" cy="262141"/>
              </a:xfrm>
            </p:grpSpPr>
            <p:sp>
              <p:nvSpPr>
                <p:cNvPr id="128" name="Rechteck 127"/>
                <p:cNvSpPr/>
                <p:nvPr/>
              </p:nvSpPr>
              <p:spPr bwMode="auto">
                <a:xfrm>
                  <a:off x="1832610" y="5261101"/>
                  <a:ext cx="219110" cy="25770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40000"/>
                    </a:spcAft>
                    <a:buClrTx/>
                    <a:buSzTx/>
                    <a:buFont typeface="Wingdings" pitchFamily="2" charset="2"/>
                    <a:buNone/>
                    <a:tabLst/>
                  </a:pPr>
                  <a:endParaRPr kumimoji="0" lang="de-DE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Frutiger LT Com 55 Roman" pitchFamily="34" charset="0"/>
                  </a:endParaRPr>
                </a:p>
              </p:txBody>
            </p:sp>
            <p:cxnSp>
              <p:nvCxnSpPr>
                <p:cNvPr id="129" name="Gerader Verbinder 26"/>
                <p:cNvCxnSpPr/>
                <p:nvPr/>
              </p:nvCxnSpPr>
              <p:spPr bwMode="auto">
                <a:xfrm>
                  <a:off x="1962000" y="5261101"/>
                  <a:ext cx="0" cy="257707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79C7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30" name="Gerader Verbinder 223"/>
                <p:cNvCxnSpPr/>
                <p:nvPr/>
              </p:nvCxnSpPr>
              <p:spPr bwMode="auto">
                <a:xfrm>
                  <a:off x="2007000" y="5263789"/>
                  <a:ext cx="0" cy="257707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79C7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31" name="Gerader Verbinder 223"/>
                <p:cNvCxnSpPr/>
                <p:nvPr/>
              </p:nvCxnSpPr>
              <p:spPr bwMode="auto">
                <a:xfrm>
                  <a:off x="1872000" y="5259356"/>
                  <a:ext cx="0" cy="257707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79C7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32" name="Gerader Verbinder 223"/>
                <p:cNvCxnSpPr/>
                <p:nvPr/>
              </p:nvCxnSpPr>
              <p:spPr bwMode="auto">
                <a:xfrm>
                  <a:off x="1917000" y="5263790"/>
                  <a:ext cx="0" cy="257707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79C7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114" name="Gruppieren 113"/>
              <p:cNvGrpSpPr/>
              <p:nvPr/>
            </p:nvGrpSpPr>
            <p:grpSpPr>
              <a:xfrm>
                <a:off x="6154343" y="5360749"/>
                <a:ext cx="303246" cy="507921"/>
                <a:chOff x="1832610" y="5259356"/>
                <a:chExt cx="219110" cy="262141"/>
              </a:xfrm>
            </p:grpSpPr>
            <p:sp>
              <p:nvSpPr>
                <p:cNvPr id="123" name="Rechteck 122"/>
                <p:cNvSpPr/>
                <p:nvPr/>
              </p:nvSpPr>
              <p:spPr bwMode="auto">
                <a:xfrm>
                  <a:off x="1832610" y="5261080"/>
                  <a:ext cx="219110" cy="25770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40000"/>
                    </a:spcAft>
                    <a:buClrTx/>
                    <a:buSzTx/>
                    <a:buFont typeface="Wingdings" pitchFamily="2" charset="2"/>
                    <a:buNone/>
                    <a:tabLst/>
                  </a:pPr>
                  <a:endParaRPr kumimoji="0" lang="de-DE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Frutiger LT Com 55 Roman" pitchFamily="34" charset="0"/>
                  </a:endParaRPr>
                </a:p>
              </p:txBody>
            </p:sp>
            <p:cxnSp>
              <p:nvCxnSpPr>
                <p:cNvPr id="124" name="Gerader Verbinder 223"/>
                <p:cNvCxnSpPr/>
                <p:nvPr/>
              </p:nvCxnSpPr>
              <p:spPr bwMode="auto">
                <a:xfrm>
                  <a:off x="1962000" y="5261101"/>
                  <a:ext cx="0" cy="257707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79C7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25" name="Gerader Verbinder 223"/>
                <p:cNvCxnSpPr/>
                <p:nvPr/>
              </p:nvCxnSpPr>
              <p:spPr bwMode="auto">
                <a:xfrm>
                  <a:off x="2007000" y="5263789"/>
                  <a:ext cx="0" cy="257707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79C7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26" name="Gerader Verbinder 223"/>
                <p:cNvCxnSpPr/>
                <p:nvPr/>
              </p:nvCxnSpPr>
              <p:spPr bwMode="auto">
                <a:xfrm>
                  <a:off x="1872000" y="5259356"/>
                  <a:ext cx="0" cy="257707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79C7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27" name="Gerader Verbinder 223"/>
                <p:cNvCxnSpPr/>
                <p:nvPr/>
              </p:nvCxnSpPr>
              <p:spPr bwMode="auto">
                <a:xfrm>
                  <a:off x="1917000" y="5263790"/>
                  <a:ext cx="0" cy="257707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79C7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115" name="Gruppieren 114"/>
              <p:cNvGrpSpPr/>
              <p:nvPr/>
            </p:nvGrpSpPr>
            <p:grpSpPr>
              <a:xfrm>
                <a:off x="8920002" y="5024537"/>
                <a:ext cx="303246" cy="852013"/>
                <a:chOff x="1832610" y="5259356"/>
                <a:chExt cx="219110" cy="262141"/>
              </a:xfrm>
            </p:grpSpPr>
            <p:sp>
              <p:nvSpPr>
                <p:cNvPr id="118" name="Rechteck 117"/>
                <p:cNvSpPr/>
                <p:nvPr/>
              </p:nvSpPr>
              <p:spPr bwMode="auto">
                <a:xfrm>
                  <a:off x="1832610" y="5261080"/>
                  <a:ext cx="219110" cy="25770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40000"/>
                    </a:spcAft>
                    <a:buClrTx/>
                    <a:buSzTx/>
                    <a:buFont typeface="Wingdings" pitchFamily="2" charset="2"/>
                    <a:buNone/>
                    <a:tabLst/>
                  </a:pPr>
                  <a:endParaRPr kumimoji="0" lang="de-DE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Frutiger LT Com 55 Roman" pitchFamily="34" charset="0"/>
                  </a:endParaRPr>
                </a:p>
              </p:txBody>
            </p:sp>
            <p:cxnSp>
              <p:nvCxnSpPr>
                <p:cNvPr id="119" name="Gerader Verbinder 223"/>
                <p:cNvCxnSpPr/>
                <p:nvPr/>
              </p:nvCxnSpPr>
              <p:spPr bwMode="auto">
                <a:xfrm>
                  <a:off x="1962000" y="5261101"/>
                  <a:ext cx="0" cy="257707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79C7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20" name="Gerader Verbinder 223"/>
                <p:cNvCxnSpPr/>
                <p:nvPr/>
              </p:nvCxnSpPr>
              <p:spPr bwMode="auto">
                <a:xfrm>
                  <a:off x="2007000" y="5263789"/>
                  <a:ext cx="0" cy="257707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79C7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21" name="Gerader Verbinder 223"/>
                <p:cNvCxnSpPr/>
                <p:nvPr/>
              </p:nvCxnSpPr>
              <p:spPr bwMode="auto">
                <a:xfrm>
                  <a:off x="1872000" y="5259356"/>
                  <a:ext cx="0" cy="257707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79C7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22" name="Gerader Verbinder 223"/>
                <p:cNvCxnSpPr/>
                <p:nvPr/>
              </p:nvCxnSpPr>
              <p:spPr bwMode="auto">
                <a:xfrm>
                  <a:off x="1917000" y="5263790"/>
                  <a:ext cx="0" cy="257707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79C7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116" name="Textfeld 115"/>
              <p:cNvSpPr txBox="1"/>
              <p:nvPr/>
            </p:nvSpPr>
            <p:spPr>
              <a:xfrm rot="16200000">
                <a:off x="2064679" y="5101617"/>
                <a:ext cx="1297038" cy="3051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/>
                  <a:t>Performance</a:t>
                </a:r>
              </a:p>
            </p:txBody>
          </p:sp>
          <p:sp>
            <p:nvSpPr>
              <p:cNvPr id="117" name="Textfeld 116"/>
              <p:cNvSpPr txBox="1"/>
              <p:nvPr/>
            </p:nvSpPr>
            <p:spPr>
              <a:xfrm>
                <a:off x="3753713" y="5881426"/>
                <a:ext cx="3584820" cy="2161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100" dirty="0"/>
                  <a:t>CSI update </a:t>
                </a:r>
                <a:r>
                  <a:rPr lang="de-DE" sz="1100" dirty="0" err="1"/>
                  <a:t>interval</a:t>
                </a:r>
                <a:r>
                  <a:rPr lang="de-DE" sz="1100" dirty="0"/>
                  <a:t> (</a:t>
                </a:r>
                <a:r>
                  <a:rPr lang="de-DE" sz="1100" b="1" dirty="0" err="1"/>
                  <a:t>stationarity</a:t>
                </a:r>
                <a:r>
                  <a:rPr lang="de-DE" sz="1100" b="1" dirty="0"/>
                  <a:t> time</a:t>
                </a:r>
                <a:r>
                  <a:rPr lang="de-DE" sz="1100" dirty="0"/>
                  <a:t>)</a:t>
                </a:r>
              </a:p>
            </p:txBody>
          </p:sp>
        </p:grpSp>
        <p:grpSp>
          <p:nvGrpSpPr>
            <p:cNvPr id="94" name="Gruppieren 93"/>
            <p:cNvGrpSpPr/>
            <p:nvPr/>
          </p:nvGrpSpPr>
          <p:grpSpPr>
            <a:xfrm>
              <a:off x="4432905" y="3763265"/>
              <a:ext cx="3943826" cy="1077218"/>
              <a:chOff x="2580915" y="4537965"/>
              <a:chExt cx="2951444" cy="806159"/>
            </a:xfrm>
          </p:grpSpPr>
          <p:sp>
            <p:nvSpPr>
              <p:cNvPr id="97" name="Rechteck 96"/>
              <p:cNvSpPr/>
              <p:nvPr/>
            </p:nvSpPr>
            <p:spPr>
              <a:xfrm>
                <a:off x="2933697" y="4537965"/>
                <a:ext cx="2598662" cy="8061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/>
                  <a:t>CSI (ideal)</a:t>
                </a:r>
                <a:endParaRPr lang="de-DE" sz="1600" dirty="0"/>
              </a:p>
              <a:p>
                <a:r>
                  <a:rPr lang="en-US" sz="1600" dirty="0"/>
                  <a:t>CSI (without Doppler information)</a:t>
                </a:r>
              </a:p>
              <a:p>
                <a:r>
                  <a:rPr lang="en-US" sz="1600" dirty="0"/>
                  <a:t>CSI (with Doppler information)</a:t>
                </a:r>
                <a:endParaRPr lang="de-DE" sz="1600" dirty="0"/>
              </a:p>
              <a:p>
                <a:endParaRPr lang="de-DE" sz="1600" dirty="0"/>
              </a:p>
            </p:txBody>
          </p:sp>
          <p:cxnSp>
            <p:nvCxnSpPr>
              <p:cNvPr id="98" name="Gerader Verbinder 379"/>
              <p:cNvCxnSpPr/>
              <p:nvPr/>
            </p:nvCxnSpPr>
            <p:spPr bwMode="auto">
              <a:xfrm>
                <a:off x="2678100" y="4702998"/>
                <a:ext cx="280416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9" name="Gerader Verbinder 380"/>
              <p:cNvCxnSpPr/>
              <p:nvPr/>
            </p:nvCxnSpPr>
            <p:spPr bwMode="auto">
              <a:xfrm>
                <a:off x="2708646" y="5018114"/>
                <a:ext cx="280416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00" name="Rechteck 99"/>
              <p:cNvSpPr/>
              <p:nvPr/>
            </p:nvSpPr>
            <p:spPr bwMode="auto">
              <a:xfrm>
                <a:off x="2580915" y="4562726"/>
                <a:ext cx="2873762" cy="56670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40000"/>
                  </a:spcAft>
                  <a:buClrTx/>
                  <a:buSzTx/>
                  <a:buFont typeface="Wingdings" pitchFamily="2" charset="2"/>
                  <a:buNone/>
                  <a:tabLst/>
                </a:pPr>
                <a:endParaRPr kumimoji="0" lang="de-DE" sz="16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Frutiger LT Com 55 Roman" pitchFamily="34" charset="0"/>
                </a:endParaRPr>
              </a:p>
            </p:txBody>
          </p:sp>
          <p:cxnSp>
            <p:nvCxnSpPr>
              <p:cNvPr id="101" name="Gerader Verbinder 499"/>
              <p:cNvCxnSpPr/>
              <p:nvPr/>
            </p:nvCxnSpPr>
            <p:spPr bwMode="auto">
              <a:xfrm>
                <a:off x="2693652" y="4869764"/>
                <a:ext cx="280416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prstDash val="lgDash"/>
              </a:ln>
              <a:effectLst/>
            </p:spPr>
          </p:cxnSp>
        </p:grpSp>
        <p:sp>
          <p:nvSpPr>
            <p:cNvPr id="95" name="Rechteck 94"/>
            <p:cNvSpPr/>
            <p:nvPr/>
          </p:nvSpPr>
          <p:spPr>
            <a:xfrm>
              <a:off x="1394529" y="3914488"/>
              <a:ext cx="11208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/>
                <a:t>CSI Burst</a:t>
              </a:r>
            </a:p>
          </p:txBody>
        </p:sp>
        <p:cxnSp>
          <p:nvCxnSpPr>
            <p:cNvPr id="96" name="Gerade Verbindung mit Pfeil 95"/>
            <p:cNvCxnSpPr/>
            <p:nvPr/>
          </p:nvCxnSpPr>
          <p:spPr bwMode="auto">
            <a:xfrm>
              <a:off x="1728956" y="4501086"/>
              <a:ext cx="1" cy="798282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4" name="Titel 1">
            <a:extLst>
              <a:ext uri="{FF2B5EF4-FFF2-40B4-BE49-F238E27FC236}">
                <a16:creationId xmlns:a16="http://schemas.microsoft.com/office/drawing/2014/main" id="{E5D9008A-36E2-FF45-8100-3E120BD84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707886"/>
          </a:xfrm>
        </p:spPr>
        <p:txBody>
          <a:bodyPr/>
          <a:lstStyle/>
          <a:p>
            <a:r>
              <a:rPr lang="en-US" dirty="0"/>
              <a:t>4.1 MIMO Enhancements for Release 18 (1)</a:t>
            </a:r>
            <a:br>
              <a:rPr lang="en-US" dirty="0"/>
            </a:br>
            <a:r>
              <a:rPr lang="en-US" sz="2200" dirty="0">
                <a:solidFill>
                  <a:schemeClr val="tx2"/>
                </a:solidFill>
              </a:rPr>
              <a:t>CSI enhancements for UE mobility scenarios</a:t>
            </a:r>
            <a:endParaRPr lang="de-DE" sz="2200" dirty="0">
              <a:solidFill>
                <a:schemeClr val="tx2"/>
              </a:solidFill>
            </a:endParaRP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C164E5FA-484B-7F4B-B39F-01DE5DA07219}"/>
              </a:ext>
            </a:extLst>
          </p:cNvPr>
          <p:cNvSpPr txBox="1"/>
          <p:nvPr/>
        </p:nvSpPr>
        <p:spPr>
          <a:xfrm>
            <a:off x="8717070" y="150134"/>
            <a:ext cx="3370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=&gt; Details in RWS-210319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1373465"/>
      </p:ext>
    </p:extLst>
  </p:cSld>
  <p:clrMapOvr>
    <a:masterClrMapping/>
  </p:clrMapOvr>
  <p:timing>
    <p:tnLst>
      <p:par>
        <p:cTn id="1" dur="indefinite" restart="never" nodeType="tmRoot">
          <p:childTnLst>
            <p:par>
              <p:cTn id="2"/>
            </p:par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3" y="1283022"/>
            <a:ext cx="7632854" cy="4291956"/>
          </a:xfrm>
          <a:prstGeom prst="rect">
            <a:avLst/>
          </a:prstGeom>
        </p:spPr>
      </p:pic>
      <p:sp>
        <p:nvSpPr>
          <p:cNvPr id="14" name="Titel 1">
            <a:extLst>
              <a:ext uri="{FF2B5EF4-FFF2-40B4-BE49-F238E27FC236}">
                <a16:creationId xmlns:a16="http://schemas.microsoft.com/office/drawing/2014/main" id="{E5D9008A-36E2-FF45-8100-3E120BD84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707886"/>
          </a:xfrm>
        </p:spPr>
        <p:txBody>
          <a:bodyPr/>
          <a:lstStyle/>
          <a:p>
            <a:r>
              <a:rPr lang="en-US" dirty="0"/>
              <a:t>4.1 MIMO Enhancements for Release 18 (2)</a:t>
            </a:r>
            <a:br>
              <a:rPr lang="en-US" dirty="0"/>
            </a:br>
            <a:r>
              <a:rPr lang="en-US" sz="2200" dirty="0">
                <a:solidFill>
                  <a:schemeClr val="tx2"/>
                </a:solidFill>
              </a:rPr>
              <a:t>CSI enhancements for UE mobility scenarios</a:t>
            </a:r>
            <a:endParaRPr lang="de-DE" sz="2200" dirty="0">
              <a:solidFill>
                <a:schemeClr val="tx2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C164E5FA-484B-7F4B-B39F-01DE5DA07219}"/>
              </a:ext>
            </a:extLst>
          </p:cNvPr>
          <p:cNvSpPr txBox="1"/>
          <p:nvPr/>
        </p:nvSpPr>
        <p:spPr>
          <a:xfrm>
            <a:off x="8507393" y="150134"/>
            <a:ext cx="3580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=&gt; Details in RWS-210319</a:t>
            </a:r>
            <a:endParaRPr lang="de-DE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C164E5FA-484B-7F4B-B39F-01DE5DA07219}"/>
              </a:ext>
            </a:extLst>
          </p:cNvPr>
          <p:cNvSpPr txBox="1"/>
          <p:nvPr/>
        </p:nvSpPr>
        <p:spPr>
          <a:xfrm>
            <a:off x="3217616" y="5630648"/>
            <a:ext cx="4815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see details in video: RWS-210319.mp4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73151646"/>
      </p:ext>
    </p:extLst>
  </p:cSld>
  <p:clrMapOvr>
    <a:masterClrMapping/>
  </p:clrMapOvr>
  <p:timing>
    <p:tnLst>
      <p:par>
        <p:cTn id="1" dur="indefinite" restart="never" nodeType="tmRoot">
          <p:childTnLst>
            <p:par>
              <p:cTn id="2"/>
            </p:par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2C583B0-B998-104B-B3D5-A7B4659397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300" y="1571182"/>
            <a:ext cx="10940286" cy="1466831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CSI feedback compression based on delay-Doppler spectrum-related information </a:t>
            </a:r>
          </a:p>
          <a:p>
            <a:pPr marL="360363" lvl="1" indent="0">
              <a:spcAft>
                <a:spcPts val="1200"/>
              </a:spcAft>
              <a:buNone/>
            </a:pPr>
            <a:endParaRPr lang="en-US" dirty="0"/>
          </a:p>
          <a:p>
            <a:pPr lvl="1">
              <a:spcAft>
                <a:spcPts val="1200"/>
              </a:spcAft>
            </a:pPr>
            <a:endParaRPr lang="en-US" dirty="0"/>
          </a:p>
        </p:txBody>
      </p:sp>
      <p:sp>
        <p:nvSpPr>
          <p:cNvPr id="6" name="Rechteck 5"/>
          <p:cNvSpPr/>
          <p:nvPr/>
        </p:nvSpPr>
        <p:spPr>
          <a:xfrm>
            <a:off x="2021453" y="2682906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Improved performance </a:t>
            </a:r>
            <a:endParaRPr 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767478" y="2682906"/>
            <a:ext cx="424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Massive feedback overhead reduction</a:t>
            </a:r>
          </a:p>
        </p:txBody>
      </p:sp>
      <p:pic>
        <p:nvPicPr>
          <p:cNvPr id="21" name="Picture 20" descr="Chart, waterfall chart&#10;&#10;Description automatically generated">
            <a:extLst>
              <a:ext uri="{FF2B5EF4-FFF2-40B4-BE49-F238E27FC236}">
                <a16:creationId xmlns:a16="http://schemas.microsoft.com/office/drawing/2014/main" id="{DD2BEAE2-6CD5-A044-8E8B-14A529D56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2082" y="3299832"/>
            <a:ext cx="5499100" cy="2730500"/>
          </a:xfrm>
          <a:prstGeom prst="rect">
            <a:avLst/>
          </a:prstGeom>
        </p:spPr>
      </p:pic>
      <p:pic>
        <p:nvPicPr>
          <p:cNvPr id="25" name="Picture 24" descr="Chart, bar chart&#10;&#10;Description automatically generated">
            <a:extLst>
              <a:ext uri="{FF2B5EF4-FFF2-40B4-BE49-F238E27FC236}">
                <a16:creationId xmlns:a16="http://schemas.microsoft.com/office/drawing/2014/main" id="{F7CA09C9-12DF-E547-B8AD-A5B25AE2D6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343" y="3236332"/>
            <a:ext cx="5499100" cy="2794000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E5D9008A-36E2-FF45-8100-3E120BD84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707886"/>
          </a:xfrm>
        </p:spPr>
        <p:txBody>
          <a:bodyPr/>
          <a:lstStyle/>
          <a:p>
            <a:r>
              <a:rPr lang="en-US" dirty="0"/>
              <a:t>4.1 MIMO Enhancements for Release 18 (3)</a:t>
            </a:r>
            <a:br>
              <a:rPr lang="en-US" dirty="0"/>
            </a:br>
            <a:r>
              <a:rPr lang="en-US" sz="2200" dirty="0">
                <a:solidFill>
                  <a:schemeClr val="tx2"/>
                </a:solidFill>
              </a:rPr>
              <a:t>CSI enhancements for UE mobility scenarios</a:t>
            </a:r>
            <a:endParaRPr lang="de-DE" sz="2200" dirty="0">
              <a:solidFill>
                <a:schemeClr val="tx2"/>
              </a:solidFill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164E5FA-484B-7F4B-B39F-01DE5DA07219}"/>
              </a:ext>
            </a:extLst>
          </p:cNvPr>
          <p:cNvSpPr txBox="1"/>
          <p:nvPr/>
        </p:nvSpPr>
        <p:spPr>
          <a:xfrm>
            <a:off x="8599991" y="150134"/>
            <a:ext cx="3487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=&gt; Details in RWS-210319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3287027"/>
      </p:ext>
    </p:extLst>
  </p:cSld>
  <p:clrMapOvr>
    <a:masterClrMapping/>
  </p:clrMapOvr>
  <p:timing>
    <p:tnLst>
      <p:par>
        <p:cTn id="1" dur="indefinite" restart="never" nodeType="tmRoot">
          <p:childTnLst>
            <p:par>
              <p:cTn id="2"/>
            </p:par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D9008A-36E2-FF45-8100-3E120BD84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053" y="353782"/>
            <a:ext cx="10944000" cy="707886"/>
          </a:xfrm>
        </p:spPr>
        <p:txBody>
          <a:bodyPr>
            <a:normAutofit/>
          </a:bodyPr>
          <a:lstStyle/>
          <a:p>
            <a:r>
              <a:rPr lang="en-US" dirty="0"/>
              <a:t>4.1 </a:t>
            </a:r>
            <a:r>
              <a:rPr lang="en-US" dirty="0" err="1"/>
              <a:t>mIAB</a:t>
            </a:r>
            <a:r>
              <a:rPr lang="en-US" dirty="0"/>
              <a:t> – A new IAB Use Case (1)</a:t>
            </a:r>
            <a:br>
              <a:rPr lang="en-US" dirty="0"/>
            </a:br>
            <a:r>
              <a:rPr lang="en-US" sz="2200" dirty="0">
                <a:solidFill>
                  <a:schemeClr val="tx2"/>
                </a:solidFill>
              </a:rPr>
              <a:t>Motivation</a:t>
            </a:r>
            <a:endParaRPr lang="de-DE" sz="2200" dirty="0">
              <a:solidFill>
                <a:schemeClr val="tx2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2C583B0-B998-104B-B3D5-A7B4659397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298" y="1333500"/>
            <a:ext cx="11245851" cy="4886145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dirty="0"/>
              <a:t>Improving coverage (&amp; capacity) for UEs in cars, trains and busses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Overcoming vehicular enclosure signal attenuation, particularly in FR2</a:t>
            </a:r>
          </a:p>
          <a:p>
            <a:pPr lvl="1">
              <a:spcAft>
                <a:spcPts val="300"/>
              </a:spcAft>
            </a:pPr>
            <a:endParaRPr lang="en-US" dirty="0"/>
          </a:p>
          <a:p>
            <a:pPr>
              <a:spcAft>
                <a:spcPts val="300"/>
              </a:spcAft>
            </a:pPr>
            <a:r>
              <a:rPr lang="en-US" dirty="0"/>
              <a:t>Augmenting capacity &amp; coverage through creation of additional (portable) hot-spots/backhaul links</a:t>
            </a:r>
          </a:p>
          <a:p>
            <a:pPr lvl="1"/>
            <a:r>
              <a:rPr lang="en-US" dirty="0"/>
              <a:t>Bringing coverage into out-of-coverage/poor coverage areas</a:t>
            </a:r>
          </a:p>
          <a:p>
            <a:pPr marL="360363" lvl="1" indent="0">
              <a:buNone/>
            </a:pPr>
            <a:endParaRPr lang="en-US" dirty="0"/>
          </a:p>
          <a:p>
            <a:r>
              <a:rPr lang="en-US" dirty="0"/>
              <a:t>Boosting </a:t>
            </a:r>
            <a:r>
              <a:rPr lang="en-US" dirty="0" err="1"/>
              <a:t>mIAB</a:t>
            </a:r>
            <a:r>
              <a:rPr lang="en-US" dirty="0"/>
              <a:t> deployments by supporting a combination of access links in unlicensed &amp; backhaul links in licensed spectrum</a:t>
            </a:r>
          </a:p>
          <a:p>
            <a:endParaRPr lang="en-US" dirty="0"/>
          </a:p>
          <a:p>
            <a:endParaRPr lang="en-US" dirty="0"/>
          </a:p>
          <a:p>
            <a:pPr lvl="1">
              <a:spcAft>
                <a:spcPts val="300"/>
              </a:spcAft>
            </a:pPr>
            <a:endParaRPr lang="en-US" dirty="0"/>
          </a:p>
          <a:p>
            <a:pPr lvl="1">
              <a:spcAft>
                <a:spcPts val="300"/>
              </a:spcAft>
            </a:pPr>
            <a:endParaRPr lang="en-US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13B04F7-0D5A-0244-91B9-1DABFB70C088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000000"/>
                </a:solidFill>
                <a:latin typeface="Times" pitchFamily="2" charset="0"/>
              </a:rPr>
              <a:t> </a:t>
            </a:r>
            <a:endParaRPr lang="de-DE" dirty="0"/>
          </a:p>
        </p:txBody>
      </p:sp>
      <p:grpSp>
        <p:nvGrpSpPr>
          <p:cNvPr id="7" name="Group 6"/>
          <p:cNvGrpSpPr/>
          <p:nvPr/>
        </p:nvGrpSpPr>
        <p:grpSpPr>
          <a:xfrm>
            <a:off x="5501206" y="3982740"/>
            <a:ext cx="4724399" cy="2011515"/>
            <a:chOff x="6625086" y="-9394"/>
            <a:chExt cx="5480649" cy="2104159"/>
          </a:xfrm>
        </p:grpSpPr>
        <p:sp>
          <p:nvSpPr>
            <p:cNvPr id="45" name="Oval 44"/>
            <p:cNvSpPr/>
            <p:nvPr/>
          </p:nvSpPr>
          <p:spPr>
            <a:xfrm>
              <a:off x="6625086" y="596153"/>
              <a:ext cx="5480649" cy="1498612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90849" y="1751609"/>
              <a:ext cx="898891" cy="316532"/>
            </a:xfrm>
            <a:prstGeom prst="rect">
              <a:avLst/>
            </a:prstGeom>
          </p:spPr>
        </p:pic>
        <p:pic>
          <p:nvPicPr>
            <p:cNvPr id="47" name="Picture 46" descr="IT Fundamentals/Mobile Devices - Wikiversity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81755">
              <a:off x="8057763" y="1209878"/>
              <a:ext cx="176549" cy="199813"/>
            </a:xfrm>
            <a:prstGeom prst="rect">
              <a:avLst/>
            </a:prstGeom>
          </p:spPr>
        </p:pic>
        <p:pic>
          <p:nvPicPr>
            <p:cNvPr id="48" name="Picture 47" descr="IT Fundamentals/Mobile Devices - Wikiversity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860910">
              <a:off x="11323664" y="1507253"/>
              <a:ext cx="176549" cy="199813"/>
            </a:xfrm>
            <a:prstGeom prst="rect">
              <a:avLst/>
            </a:prstGeom>
          </p:spPr>
        </p:pic>
        <p:pic>
          <p:nvPicPr>
            <p:cNvPr id="49" name="Picture 48" descr="IT Fundamentals/Mobile Devices - Wikiversity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70431" y="1802308"/>
              <a:ext cx="176549" cy="199813"/>
            </a:xfrm>
            <a:prstGeom prst="rect">
              <a:avLst/>
            </a:prstGeom>
          </p:spPr>
        </p:pic>
        <p:cxnSp>
          <p:nvCxnSpPr>
            <p:cNvPr id="50" name="Straight Arrow Connector 49"/>
            <p:cNvCxnSpPr>
              <a:endCxn id="68" idx="0"/>
            </p:cNvCxnSpPr>
            <p:nvPr/>
          </p:nvCxnSpPr>
          <p:spPr>
            <a:xfrm flipH="1">
              <a:off x="8571302" y="266553"/>
              <a:ext cx="606590" cy="568639"/>
            </a:xfrm>
            <a:prstGeom prst="straightConnector1">
              <a:avLst/>
            </a:prstGeom>
            <a:ln w="38100">
              <a:solidFill>
                <a:srgbClr val="00206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flipH="1">
              <a:off x="8222502" y="1021644"/>
              <a:ext cx="243222" cy="230961"/>
            </a:xfrm>
            <a:prstGeom prst="straightConnector1">
              <a:avLst/>
            </a:prstGeom>
            <a:ln w="19050"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8111973" y="164951"/>
              <a:ext cx="47641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BH link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830706" y="1051689"/>
              <a:ext cx="46198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Access</a:t>
              </a:r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>
              <a:off x="10178991" y="1602433"/>
              <a:ext cx="211213" cy="248884"/>
            </a:xfrm>
            <a:prstGeom prst="straightConnector1">
              <a:avLst/>
            </a:prstGeom>
            <a:ln w="19050"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 flipV="1">
              <a:off x="8819401" y="1487082"/>
              <a:ext cx="1094952" cy="214439"/>
            </a:xfrm>
            <a:prstGeom prst="straightConnector1">
              <a:avLst/>
            </a:prstGeom>
            <a:ln w="38100">
              <a:solidFill>
                <a:srgbClr val="002060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9383920" y="290103"/>
              <a:ext cx="1399594" cy="1054527"/>
            </a:xfrm>
            <a:prstGeom prst="straightConnector1">
              <a:avLst/>
            </a:prstGeom>
            <a:ln w="38100">
              <a:solidFill>
                <a:srgbClr val="00206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 flipH="1">
              <a:off x="7821429" y="199376"/>
              <a:ext cx="1251510" cy="430637"/>
            </a:xfrm>
            <a:prstGeom prst="straightConnector1">
              <a:avLst/>
            </a:prstGeom>
            <a:ln w="38100">
              <a:solidFill>
                <a:srgbClr val="00206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 flipH="1">
              <a:off x="10178991" y="1427116"/>
              <a:ext cx="536659" cy="54140"/>
            </a:xfrm>
            <a:prstGeom prst="straightConnector1">
              <a:avLst/>
            </a:prstGeom>
            <a:ln w="38100">
              <a:solidFill>
                <a:srgbClr val="00206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9" name="Picture 58" descr="Image vectorielle gratuite: Autobus, Voyage, Windows Noirs ...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33200" y="426729"/>
              <a:ext cx="1274128" cy="523657"/>
            </a:xfrm>
            <a:prstGeom prst="rect">
              <a:avLst/>
            </a:prstGeom>
          </p:spPr>
        </p:pic>
        <p:cxnSp>
          <p:nvCxnSpPr>
            <p:cNvPr id="60" name="Straight Arrow Connector 59"/>
            <p:cNvCxnSpPr/>
            <p:nvPr/>
          </p:nvCxnSpPr>
          <p:spPr>
            <a:xfrm>
              <a:off x="9464475" y="153878"/>
              <a:ext cx="1166245" cy="172472"/>
            </a:xfrm>
            <a:prstGeom prst="straightConnector1">
              <a:avLst/>
            </a:prstGeom>
            <a:ln w="38100">
              <a:solidFill>
                <a:srgbClr val="00206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/>
            <p:nvPr/>
          </p:nvCxnSpPr>
          <p:spPr>
            <a:xfrm flipH="1">
              <a:off x="8728274" y="307074"/>
              <a:ext cx="487324" cy="1290387"/>
            </a:xfrm>
            <a:prstGeom prst="straightConnector1">
              <a:avLst/>
            </a:prstGeom>
            <a:ln w="38100">
              <a:solidFill>
                <a:srgbClr val="00206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/>
            <p:cNvSpPr txBox="1"/>
            <p:nvPr/>
          </p:nvSpPr>
          <p:spPr>
            <a:xfrm>
              <a:off x="8152935" y="1564608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err="1"/>
                <a:t>mIAB</a:t>
              </a:r>
              <a:endParaRPr lang="en-US" sz="800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0642588" y="1642521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Fixed IAB</a:t>
              </a:r>
            </a:p>
          </p:txBody>
        </p:sp>
        <p:cxnSp>
          <p:nvCxnSpPr>
            <p:cNvPr id="64" name="Straight Arrow Connector 63"/>
            <p:cNvCxnSpPr/>
            <p:nvPr/>
          </p:nvCxnSpPr>
          <p:spPr>
            <a:xfrm flipH="1" flipV="1">
              <a:off x="10996501" y="1457164"/>
              <a:ext cx="330775" cy="92228"/>
            </a:xfrm>
            <a:prstGeom prst="straightConnector1">
              <a:avLst/>
            </a:prstGeom>
            <a:ln w="19050"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5" name="Picture 64" descr="Network Wireless Router · Free vector graphic on Pixabay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09112" y="663775"/>
              <a:ext cx="169943" cy="168837"/>
            </a:xfrm>
            <a:prstGeom prst="rect">
              <a:avLst/>
            </a:prstGeom>
          </p:spPr>
        </p:pic>
        <p:pic>
          <p:nvPicPr>
            <p:cNvPr id="66" name="Picture 65" descr="Network Wireless Router · Free vector graphic on Pixabay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49085" y="290103"/>
              <a:ext cx="169943" cy="168837"/>
            </a:xfrm>
            <a:prstGeom prst="rect">
              <a:avLst/>
            </a:prstGeom>
          </p:spPr>
        </p:pic>
        <p:pic>
          <p:nvPicPr>
            <p:cNvPr id="67" name="Picture 66" descr="Network Wireless Router · Free vector graphic on Pixabay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25501" y="1602433"/>
              <a:ext cx="169943" cy="168837"/>
            </a:xfrm>
            <a:prstGeom prst="rect">
              <a:avLst/>
            </a:prstGeom>
          </p:spPr>
        </p:pic>
        <p:pic>
          <p:nvPicPr>
            <p:cNvPr id="68" name="Picture 67" descr="WLAN Access Point symbol vector clip art | Free SV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50933" y="835192"/>
              <a:ext cx="240739" cy="263205"/>
            </a:xfrm>
            <a:prstGeom prst="rect">
              <a:avLst/>
            </a:prstGeom>
          </p:spPr>
        </p:pic>
        <p:pic>
          <p:nvPicPr>
            <p:cNvPr id="69" name="Picture 68" descr="WLAN Access Point symbol vector clip art | Free SV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38421" y="1355832"/>
              <a:ext cx="240739" cy="263205"/>
            </a:xfrm>
            <a:prstGeom prst="rect">
              <a:avLst/>
            </a:prstGeom>
          </p:spPr>
        </p:pic>
        <p:pic>
          <p:nvPicPr>
            <p:cNvPr id="70" name="Picture 69" descr="WLAN Access Point symbol vector clip art | Free SV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33431" y="1434282"/>
              <a:ext cx="240739" cy="263205"/>
            </a:xfrm>
            <a:prstGeom prst="rect">
              <a:avLst/>
            </a:prstGeom>
          </p:spPr>
        </p:pic>
        <p:cxnSp>
          <p:nvCxnSpPr>
            <p:cNvPr id="71" name="Straight Arrow Connector 70"/>
            <p:cNvCxnSpPr/>
            <p:nvPr/>
          </p:nvCxnSpPr>
          <p:spPr>
            <a:xfrm flipV="1">
              <a:off x="8641382" y="1720247"/>
              <a:ext cx="56496" cy="88606"/>
            </a:xfrm>
            <a:prstGeom prst="straightConnector1">
              <a:avLst/>
            </a:prstGeom>
            <a:ln w="19050"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 flipH="1" flipV="1">
              <a:off x="8715315" y="1717428"/>
              <a:ext cx="110828" cy="102665"/>
            </a:xfrm>
            <a:prstGeom prst="straightConnector1">
              <a:avLst/>
            </a:prstGeom>
            <a:ln w="19050"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3" name="Picture 72" descr="High Speed Train Railway Ice · Free vector graphic on Pixabay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23377" y="759236"/>
              <a:ext cx="1096830" cy="438902"/>
            </a:xfrm>
            <a:prstGeom prst="rect">
              <a:avLst/>
            </a:prstGeom>
          </p:spPr>
        </p:pic>
        <p:cxnSp>
          <p:nvCxnSpPr>
            <p:cNvPr id="74" name="Straight Arrow Connector 73"/>
            <p:cNvCxnSpPr/>
            <p:nvPr/>
          </p:nvCxnSpPr>
          <p:spPr>
            <a:xfrm>
              <a:off x="8210450" y="1406658"/>
              <a:ext cx="418156" cy="200344"/>
            </a:xfrm>
            <a:prstGeom prst="straightConnector1">
              <a:avLst/>
            </a:prstGeom>
            <a:ln w="19050">
              <a:solidFill>
                <a:srgbClr val="7030A0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5" name="Picture 2" descr="http://www.clker.com/cliparts/n/Q/J/d/q/f/cell-tower-letter-t-md.png"/>
            <p:cNvPicPr>
              <a:picLocks noChangeAspect="1"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072939" y="-9394"/>
              <a:ext cx="420462" cy="8611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7" name="Textfeld 36">
            <a:extLst>
              <a:ext uri="{FF2B5EF4-FFF2-40B4-BE49-F238E27FC236}">
                <a16:creationId xmlns:a16="http://schemas.microsoft.com/office/drawing/2014/main" id="{BFD5FD70-FC1D-BC4D-9320-6814E939B493}"/>
              </a:ext>
            </a:extLst>
          </p:cNvPr>
          <p:cNvSpPr txBox="1"/>
          <p:nvPr/>
        </p:nvSpPr>
        <p:spPr>
          <a:xfrm>
            <a:off x="8881937" y="150134"/>
            <a:ext cx="3205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=&gt; Details in RWS-210320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46084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Proposed objectives for Rel-18 (1/2)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356" y="1508788"/>
            <a:ext cx="10582094" cy="4512603"/>
          </a:xfrm>
          <a:noFill/>
          <a:ln w="9525" cap="flat" cmpd="sng" algn="ctr">
            <a:noFill/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96837" defTabSz="914400" eaLnBrk="1" hangingPunct="1"/>
            <a:r>
              <a:rPr lang="en-US" kern="1200" dirty="0"/>
              <a:t>Addressing challenges in mobility procedures associated with moving nodes/networks</a:t>
            </a:r>
          </a:p>
          <a:p>
            <a:pPr marL="554038" lvl="1" defTabSz="914400" eaLnBrk="1" hangingPunct="1"/>
            <a:r>
              <a:rPr lang="en-US" kern="1200" dirty="0">
                <a:ea typeface="+mn-ea"/>
                <a:cs typeface="+mn-cs"/>
              </a:rPr>
              <a:t>Study required enhancements to HO/DC mechanisms for </a:t>
            </a:r>
            <a:r>
              <a:rPr lang="en-US" kern="1200" dirty="0" err="1">
                <a:ea typeface="+mn-ea"/>
                <a:cs typeface="+mn-cs"/>
              </a:rPr>
              <a:t>mIABs</a:t>
            </a:r>
            <a:r>
              <a:rPr lang="en-US" kern="1200" dirty="0">
                <a:ea typeface="+mn-ea"/>
                <a:cs typeface="+mn-cs"/>
              </a:rPr>
              <a:t> and UEs</a:t>
            </a:r>
          </a:p>
          <a:p>
            <a:pPr marL="554038" lvl="1" defTabSz="914400" eaLnBrk="1" hangingPunct="1"/>
            <a:r>
              <a:rPr lang="en-US" kern="1200" dirty="0">
                <a:ea typeface="+mn-ea"/>
                <a:cs typeface="+mn-cs"/>
              </a:rPr>
              <a:t>Study group-mobility management procedures for improved </a:t>
            </a:r>
            <a:r>
              <a:rPr lang="en-US" kern="1200" dirty="0" err="1">
                <a:ea typeface="+mn-ea"/>
                <a:cs typeface="+mn-cs"/>
              </a:rPr>
              <a:t>signalling</a:t>
            </a:r>
            <a:r>
              <a:rPr lang="en-US" kern="1200" dirty="0">
                <a:ea typeface="+mn-ea"/>
                <a:cs typeface="+mn-cs"/>
              </a:rPr>
              <a:t> efficiency &amp; reduced latency </a:t>
            </a:r>
          </a:p>
          <a:p>
            <a:pPr marL="457200" lvl="1" defTabSz="914400" eaLnBrk="1" hangingPunct="1"/>
            <a:endParaRPr lang="en-US" kern="1200" dirty="0">
              <a:ea typeface="+mn-ea"/>
              <a:cs typeface="+mn-cs"/>
            </a:endParaRPr>
          </a:p>
          <a:p>
            <a:pPr marL="457200" lvl="1" defTabSz="914400" eaLnBrk="1" hangingPunct="1"/>
            <a:endParaRPr lang="en-US" kern="1200" dirty="0">
              <a:ea typeface="+mn-ea"/>
              <a:cs typeface="+mn-cs"/>
            </a:endParaRPr>
          </a:p>
          <a:p>
            <a:pPr marL="0" defTabSz="914400" eaLnBrk="1" hangingPunct="1">
              <a:spcAft>
                <a:spcPct val="40000"/>
              </a:spcAft>
              <a:buNone/>
            </a:pPr>
            <a:endParaRPr lang="en-US" kern="1200" dirty="0">
              <a:latin typeface="Frutiger LT Com 55 Roman" pitchFamily="34" charset="0"/>
            </a:endParaRPr>
          </a:p>
          <a:p>
            <a:pPr marL="0" defTabSz="914400" eaLnBrk="1" hangingPunct="1">
              <a:spcAft>
                <a:spcPct val="40000"/>
              </a:spcAft>
              <a:buNone/>
            </a:pPr>
            <a:endParaRPr lang="en-US" kern="1200" dirty="0">
              <a:latin typeface="Frutiger LT Com 55 Roman" pitchFamily="34" charset="0"/>
            </a:endParaRPr>
          </a:p>
          <a:p>
            <a:pPr marL="457200" lvl="1" defTabSz="914400" eaLnBrk="1" hangingPunct="1"/>
            <a:endParaRPr lang="en-US" kern="1200" dirty="0">
              <a:ea typeface="+mn-ea"/>
              <a:cs typeface="+mn-cs"/>
            </a:endParaRPr>
          </a:p>
          <a:p>
            <a:pPr marL="457200" lvl="1" defTabSz="914400" eaLnBrk="1" hangingPunct="1"/>
            <a:endParaRPr lang="en-US" kern="1200" dirty="0"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4.1 </a:t>
            </a:r>
            <a:r>
              <a:rPr lang="en-US" dirty="0" err="1"/>
              <a:t>mIAB</a:t>
            </a:r>
            <a:r>
              <a:rPr lang="en-US" dirty="0"/>
              <a:t> Scope: </a:t>
            </a:r>
            <a:r>
              <a:rPr lang="en-US" kern="1200" dirty="0"/>
              <a:t>Connectivity &amp; service continuity (2) </a:t>
            </a:r>
            <a:endParaRPr lang="en-US" dirty="0"/>
          </a:p>
        </p:txBody>
      </p:sp>
      <p:sp>
        <p:nvSpPr>
          <p:cNvPr id="110" name="Oval 109"/>
          <p:cNvSpPr/>
          <p:nvPr/>
        </p:nvSpPr>
        <p:spPr>
          <a:xfrm>
            <a:off x="699534" y="3802901"/>
            <a:ext cx="2365464" cy="1159555"/>
          </a:xfrm>
          <a:prstGeom prst="ellipse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1" name="Picture 182">
            <a:extLst>
              <a:ext uri="{FF2B5EF4-FFF2-40B4-BE49-F238E27FC236}">
                <a16:creationId xmlns:a16="http://schemas.microsoft.com/office/drawing/2014/main" id="{13F0D6EC-0E42-6945-A5F3-0FB862E1F0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891" y="4599654"/>
            <a:ext cx="520437" cy="167910"/>
          </a:xfrm>
          <a:prstGeom prst="rect">
            <a:avLst/>
          </a:prstGeom>
        </p:spPr>
      </p:pic>
      <p:pic>
        <p:nvPicPr>
          <p:cNvPr id="112" name="Picture 88">
            <a:extLst>
              <a:ext uri="{FF2B5EF4-FFF2-40B4-BE49-F238E27FC236}">
                <a16:creationId xmlns:a16="http://schemas.microsoft.com/office/drawing/2014/main" id="{F0D9DC61-CAB2-0545-8C1B-FFBB52FF54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198" y="4599654"/>
            <a:ext cx="520437" cy="167910"/>
          </a:xfrm>
          <a:prstGeom prst="rect">
            <a:avLst/>
          </a:prstGeom>
        </p:spPr>
      </p:pic>
      <p:sp>
        <p:nvSpPr>
          <p:cNvPr id="113" name="TextBox 114">
            <a:extLst>
              <a:ext uri="{FF2B5EF4-FFF2-40B4-BE49-F238E27FC236}">
                <a16:creationId xmlns:a16="http://schemas.microsoft.com/office/drawing/2014/main" id="{491D25CD-3AB5-9B4B-BEEF-A2C7090E1127}"/>
              </a:ext>
            </a:extLst>
          </p:cNvPr>
          <p:cNvSpPr txBox="1"/>
          <p:nvPr/>
        </p:nvSpPr>
        <p:spPr>
          <a:xfrm>
            <a:off x="636675" y="4259996"/>
            <a:ext cx="538509" cy="1054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Fixed IAB node</a:t>
            </a:r>
            <a:endParaRPr lang="en-GB" sz="800" dirty="0"/>
          </a:p>
        </p:txBody>
      </p:sp>
      <p:pic>
        <p:nvPicPr>
          <p:cNvPr id="114" name="Picture 118">
            <a:extLst>
              <a:ext uri="{FF2B5EF4-FFF2-40B4-BE49-F238E27FC236}">
                <a16:creationId xmlns:a16="http://schemas.microsoft.com/office/drawing/2014/main" id="{E36101DB-325A-8544-B788-63BA8D6F4E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693" y="4583803"/>
            <a:ext cx="520437" cy="167910"/>
          </a:xfrm>
          <a:prstGeom prst="rect">
            <a:avLst/>
          </a:prstGeom>
        </p:spPr>
      </p:pic>
      <p:pic>
        <p:nvPicPr>
          <p:cNvPr id="115" name="Picture 114" descr="WLAN Access Point symbol vector clip art | Free SV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446" y="4049624"/>
            <a:ext cx="201842" cy="202188"/>
          </a:xfrm>
          <a:prstGeom prst="rect">
            <a:avLst/>
          </a:prstGeom>
        </p:spPr>
      </p:pic>
      <p:pic>
        <p:nvPicPr>
          <p:cNvPr id="116" name="Picture 115" descr="WLAN Access Point symbol vector clip art | Free SV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709" y="4034048"/>
            <a:ext cx="201842" cy="202188"/>
          </a:xfrm>
          <a:prstGeom prst="rect">
            <a:avLst/>
          </a:prstGeom>
        </p:spPr>
      </p:pic>
      <p:sp>
        <p:nvSpPr>
          <p:cNvPr id="117" name="Oval 116"/>
          <p:cNvSpPr/>
          <p:nvPr/>
        </p:nvSpPr>
        <p:spPr>
          <a:xfrm>
            <a:off x="2919757" y="3831473"/>
            <a:ext cx="2081661" cy="1159555"/>
          </a:xfrm>
          <a:prstGeom prst="ellipse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8" name="Picture 117" descr="WLAN Access Point symbol vector clip art | Free SV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539" y="4057808"/>
            <a:ext cx="201842" cy="202188"/>
          </a:xfrm>
          <a:prstGeom prst="rect">
            <a:avLst/>
          </a:prstGeom>
        </p:spPr>
      </p:pic>
      <p:pic>
        <p:nvPicPr>
          <p:cNvPr id="119" name="Picture 118" descr="WLAN Access Point symbol vector clip art | Free SV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851" y="4034522"/>
            <a:ext cx="201842" cy="202188"/>
          </a:xfrm>
          <a:prstGeom prst="rect">
            <a:avLst/>
          </a:prstGeom>
        </p:spPr>
      </p:pic>
      <p:pic>
        <p:nvPicPr>
          <p:cNvPr id="120" name="Picture 119" descr="Network Wireless Router · Free vector graphic on Pixabay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026" y="4544034"/>
            <a:ext cx="102960" cy="93720"/>
          </a:xfrm>
          <a:prstGeom prst="rect">
            <a:avLst/>
          </a:prstGeom>
        </p:spPr>
      </p:pic>
      <p:pic>
        <p:nvPicPr>
          <p:cNvPr id="121" name="Picture 120" descr="Network Wireless Router · Free vector graphic on Pixabay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896" y="4540159"/>
            <a:ext cx="102960" cy="93720"/>
          </a:xfrm>
          <a:prstGeom prst="rect">
            <a:avLst/>
          </a:prstGeom>
        </p:spPr>
      </p:pic>
      <p:pic>
        <p:nvPicPr>
          <p:cNvPr id="122" name="Picture 121" descr="Network Wireless Router · Free vector graphic on Pixabay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279" y="4495850"/>
            <a:ext cx="102960" cy="93720"/>
          </a:xfrm>
          <a:prstGeom prst="rect">
            <a:avLst/>
          </a:prstGeom>
        </p:spPr>
      </p:pic>
      <p:pic>
        <p:nvPicPr>
          <p:cNvPr id="123" name="Picture 2" descr="http://www.clker.com/cliparts/n/Q/J/d/q/f/cell-tower-letter-t-md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2" r="25921"/>
          <a:stretch/>
        </p:blipFill>
        <p:spPr bwMode="auto">
          <a:xfrm>
            <a:off x="1826851" y="3477849"/>
            <a:ext cx="289541" cy="54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www.clker.com/cliparts/n/Q/J/d/q/f/cell-tower-letter-t-md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2" r="25921"/>
          <a:stretch/>
        </p:blipFill>
        <p:spPr bwMode="auto">
          <a:xfrm>
            <a:off x="3773707" y="3465829"/>
            <a:ext cx="289541" cy="54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2" descr="http://www.clker.com/cliparts/n/Q/J/d/q/f/cell-tower-letter-t-md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2" r="25921"/>
          <a:stretch/>
        </p:blipFill>
        <p:spPr bwMode="auto">
          <a:xfrm>
            <a:off x="5714005" y="3514486"/>
            <a:ext cx="289541" cy="54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6" name="Straight Arrow Connector 125"/>
          <p:cNvCxnSpPr/>
          <p:nvPr/>
        </p:nvCxnSpPr>
        <p:spPr>
          <a:xfrm>
            <a:off x="1437126" y="4302543"/>
            <a:ext cx="421175" cy="246428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/>
          <p:nvPr/>
        </p:nvCxnSpPr>
        <p:spPr>
          <a:xfrm flipH="1">
            <a:off x="2104561" y="4259996"/>
            <a:ext cx="724683" cy="288976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/>
          <p:nvPr/>
        </p:nvCxnSpPr>
        <p:spPr>
          <a:xfrm>
            <a:off x="2916391" y="4277576"/>
            <a:ext cx="274887" cy="322211"/>
          </a:xfrm>
          <a:prstGeom prst="straightConnector1">
            <a:avLst/>
          </a:prstGeom>
          <a:ln w="38100">
            <a:solidFill>
              <a:srgbClr val="F7954B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/>
          <p:cNvCxnSpPr/>
          <p:nvPr/>
        </p:nvCxnSpPr>
        <p:spPr>
          <a:xfrm flipH="1">
            <a:off x="3370224" y="4289811"/>
            <a:ext cx="403483" cy="297208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/>
          <p:nvPr/>
        </p:nvCxnSpPr>
        <p:spPr>
          <a:xfrm>
            <a:off x="3937401" y="4302543"/>
            <a:ext cx="899929" cy="246428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/>
          <p:cNvCxnSpPr>
            <a:stCxn id="133" idx="2"/>
            <a:endCxn id="122" idx="0"/>
          </p:cNvCxnSpPr>
          <p:nvPr/>
        </p:nvCxnSpPr>
        <p:spPr>
          <a:xfrm>
            <a:off x="4862211" y="4236235"/>
            <a:ext cx="145548" cy="259615"/>
          </a:xfrm>
          <a:prstGeom prst="straightConnector1">
            <a:avLst/>
          </a:prstGeom>
          <a:ln w="38100">
            <a:solidFill>
              <a:srgbClr val="7030A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14">
            <a:extLst>
              <a:ext uri="{FF2B5EF4-FFF2-40B4-BE49-F238E27FC236}">
                <a16:creationId xmlns:a16="http://schemas.microsoft.com/office/drawing/2014/main" id="{491D25CD-3AB5-9B4B-BEEF-A2C7090E1127}"/>
              </a:ext>
            </a:extLst>
          </p:cNvPr>
          <p:cNvSpPr txBox="1"/>
          <p:nvPr/>
        </p:nvSpPr>
        <p:spPr>
          <a:xfrm>
            <a:off x="1636149" y="4002531"/>
            <a:ext cx="7954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IAB Donor 1 </a:t>
            </a:r>
            <a:endParaRPr lang="en-GB" sz="800" dirty="0"/>
          </a:p>
        </p:txBody>
      </p:sp>
      <p:pic>
        <p:nvPicPr>
          <p:cNvPr id="133" name="Picture 132" descr="WLAN Access Point symbol vector clip art | Free SV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981" y="4021172"/>
            <a:ext cx="201842" cy="202188"/>
          </a:xfrm>
          <a:prstGeom prst="rect">
            <a:avLst/>
          </a:prstGeom>
        </p:spPr>
      </p:pic>
      <p:sp>
        <p:nvSpPr>
          <p:cNvPr id="134" name="Oval 133"/>
          <p:cNvSpPr/>
          <p:nvPr/>
        </p:nvSpPr>
        <p:spPr>
          <a:xfrm>
            <a:off x="4762388" y="3802901"/>
            <a:ext cx="2081661" cy="1159555"/>
          </a:xfrm>
          <a:prstGeom prst="ellipse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5" name="Straight Arrow Connector 134"/>
          <p:cNvCxnSpPr/>
          <p:nvPr/>
        </p:nvCxnSpPr>
        <p:spPr>
          <a:xfrm flipH="1">
            <a:off x="5133975" y="4268297"/>
            <a:ext cx="569842" cy="271862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4"/>
          <p:cNvSpPr/>
          <p:nvPr/>
        </p:nvSpPr>
        <p:spPr bwMode="auto">
          <a:xfrm>
            <a:off x="1038225" y="3295521"/>
            <a:ext cx="1162050" cy="962154"/>
          </a:xfrm>
          <a:custGeom>
            <a:avLst/>
            <a:gdLst>
              <a:gd name="connsiteX0" fmla="*/ 704850 w 1162050"/>
              <a:gd name="connsiteY0" fmla="*/ 66804 h 962154"/>
              <a:gd name="connsiteX1" fmla="*/ 704850 w 1162050"/>
              <a:gd name="connsiteY1" fmla="*/ 66804 h 962154"/>
              <a:gd name="connsiteX2" fmla="*/ 600075 w 1162050"/>
              <a:gd name="connsiteY2" fmla="*/ 190629 h 962154"/>
              <a:gd name="connsiteX3" fmla="*/ 514350 w 1162050"/>
              <a:gd name="connsiteY3" fmla="*/ 219204 h 962154"/>
              <a:gd name="connsiteX4" fmla="*/ 466725 w 1162050"/>
              <a:gd name="connsiteY4" fmla="*/ 257304 h 962154"/>
              <a:gd name="connsiteX5" fmla="*/ 419100 w 1162050"/>
              <a:gd name="connsiteY5" fmla="*/ 295404 h 962154"/>
              <a:gd name="connsiteX6" fmla="*/ 390525 w 1162050"/>
              <a:gd name="connsiteY6" fmla="*/ 314454 h 962154"/>
              <a:gd name="connsiteX7" fmla="*/ 361950 w 1162050"/>
              <a:gd name="connsiteY7" fmla="*/ 343029 h 962154"/>
              <a:gd name="connsiteX8" fmla="*/ 285750 w 1162050"/>
              <a:gd name="connsiteY8" fmla="*/ 381129 h 962154"/>
              <a:gd name="connsiteX9" fmla="*/ 228600 w 1162050"/>
              <a:gd name="connsiteY9" fmla="*/ 428754 h 962154"/>
              <a:gd name="connsiteX10" fmla="*/ 161925 w 1162050"/>
              <a:gd name="connsiteY10" fmla="*/ 476379 h 962154"/>
              <a:gd name="connsiteX11" fmla="*/ 142875 w 1162050"/>
              <a:gd name="connsiteY11" fmla="*/ 504954 h 962154"/>
              <a:gd name="connsiteX12" fmla="*/ 114300 w 1162050"/>
              <a:gd name="connsiteY12" fmla="*/ 514479 h 962154"/>
              <a:gd name="connsiteX13" fmla="*/ 85725 w 1162050"/>
              <a:gd name="connsiteY13" fmla="*/ 533529 h 962154"/>
              <a:gd name="connsiteX14" fmla="*/ 47625 w 1162050"/>
              <a:gd name="connsiteY14" fmla="*/ 590679 h 962154"/>
              <a:gd name="connsiteX15" fmla="*/ 28575 w 1162050"/>
              <a:gd name="connsiteY15" fmla="*/ 647829 h 962154"/>
              <a:gd name="connsiteX16" fmla="*/ 9525 w 1162050"/>
              <a:gd name="connsiteY16" fmla="*/ 714504 h 962154"/>
              <a:gd name="connsiteX17" fmla="*/ 0 w 1162050"/>
              <a:gd name="connsiteY17" fmla="*/ 771654 h 962154"/>
              <a:gd name="connsiteX18" fmla="*/ 19050 w 1162050"/>
              <a:gd name="connsiteY18" fmla="*/ 924054 h 962154"/>
              <a:gd name="connsiteX19" fmla="*/ 28575 w 1162050"/>
              <a:gd name="connsiteY19" fmla="*/ 952629 h 962154"/>
              <a:gd name="connsiteX20" fmla="*/ 57150 w 1162050"/>
              <a:gd name="connsiteY20" fmla="*/ 962154 h 962154"/>
              <a:gd name="connsiteX21" fmla="*/ 133350 w 1162050"/>
              <a:gd name="connsiteY21" fmla="*/ 952629 h 962154"/>
              <a:gd name="connsiteX22" fmla="*/ 190500 w 1162050"/>
              <a:gd name="connsiteY22" fmla="*/ 933579 h 962154"/>
              <a:gd name="connsiteX23" fmla="*/ 285750 w 1162050"/>
              <a:gd name="connsiteY23" fmla="*/ 914529 h 962154"/>
              <a:gd name="connsiteX24" fmla="*/ 333375 w 1162050"/>
              <a:gd name="connsiteY24" fmla="*/ 905004 h 962154"/>
              <a:gd name="connsiteX25" fmla="*/ 523875 w 1162050"/>
              <a:gd name="connsiteY25" fmla="*/ 857379 h 962154"/>
              <a:gd name="connsiteX26" fmla="*/ 590550 w 1162050"/>
              <a:gd name="connsiteY26" fmla="*/ 847854 h 962154"/>
              <a:gd name="connsiteX27" fmla="*/ 657225 w 1162050"/>
              <a:gd name="connsiteY27" fmla="*/ 809754 h 962154"/>
              <a:gd name="connsiteX28" fmla="*/ 714375 w 1162050"/>
              <a:gd name="connsiteY28" fmla="*/ 771654 h 962154"/>
              <a:gd name="connsiteX29" fmla="*/ 752475 w 1162050"/>
              <a:gd name="connsiteY29" fmla="*/ 714504 h 962154"/>
              <a:gd name="connsiteX30" fmla="*/ 781050 w 1162050"/>
              <a:gd name="connsiteY30" fmla="*/ 695454 h 962154"/>
              <a:gd name="connsiteX31" fmla="*/ 838200 w 1162050"/>
              <a:gd name="connsiteY31" fmla="*/ 638304 h 962154"/>
              <a:gd name="connsiteX32" fmla="*/ 885825 w 1162050"/>
              <a:gd name="connsiteY32" fmla="*/ 609729 h 962154"/>
              <a:gd name="connsiteX33" fmla="*/ 942975 w 1162050"/>
              <a:gd name="connsiteY33" fmla="*/ 543054 h 962154"/>
              <a:gd name="connsiteX34" fmla="*/ 971550 w 1162050"/>
              <a:gd name="connsiteY34" fmla="*/ 533529 h 962154"/>
              <a:gd name="connsiteX35" fmla="*/ 1038225 w 1162050"/>
              <a:gd name="connsiteY35" fmla="*/ 495429 h 962154"/>
              <a:gd name="connsiteX36" fmla="*/ 1066800 w 1162050"/>
              <a:gd name="connsiteY36" fmla="*/ 485904 h 962154"/>
              <a:gd name="connsiteX37" fmla="*/ 1095375 w 1162050"/>
              <a:gd name="connsiteY37" fmla="*/ 457329 h 962154"/>
              <a:gd name="connsiteX38" fmla="*/ 1143000 w 1162050"/>
              <a:gd name="connsiteY38" fmla="*/ 409704 h 962154"/>
              <a:gd name="connsiteX39" fmla="*/ 1162050 w 1162050"/>
              <a:gd name="connsiteY39" fmla="*/ 352554 h 962154"/>
              <a:gd name="connsiteX40" fmla="*/ 1152525 w 1162050"/>
              <a:gd name="connsiteY40" fmla="*/ 200154 h 962154"/>
              <a:gd name="connsiteX41" fmla="*/ 1123950 w 1162050"/>
              <a:gd name="connsiteY41" fmla="*/ 162054 h 962154"/>
              <a:gd name="connsiteX42" fmla="*/ 1076325 w 1162050"/>
              <a:gd name="connsiteY42" fmla="*/ 85854 h 962154"/>
              <a:gd name="connsiteX43" fmla="*/ 1047750 w 1162050"/>
              <a:gd name="connsiteY43" fmla="*/ 57279 h 962154"/>
              <a:gd name="connsiteX44" fmla="*/ 952500 w 1162050"/>
              <a:gd name="connsiteY44" fmla="*/ 19179 h 962154"/>
              <a:gd name="connsiteX45" fmla="*/ 666750 w 1162050"/>
              <a:gd name="connsiteY45" fmla="*/ 9654 h 962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62050" h="962154">
                <a:moveTo>
                  <a:pt x="704850" y="66804"/>
                </a:moveTo>
                <a:lnTo>
                  <a:pt x="704850" y="66804"/>
                </a:lnTo>
                <a:cubicBezTo>
                  <a:pt x="689974" y="86638"/>
                  <a:pt x="630733" y="173110"/>
                  <a:pt x="600075" y="190629"/>
                </a:cubicBezTo>
                <a:cubicBezTo>
                  <a:pt x="573923" y="205573"/>
                  <a:pt x="514350" y="219204"/>
                  <a:pt x="514350" y="219204"/>
                </a:cubicBezTo>
                <a:cubicBezTo>
                  <a:pt x="496099" y="273958"/>
                  <a:pt x="520546" y="227404"/>
                  <a:pt x="466725" y="257304"/>
                </a:cubicBezTo>
                <a:cubicBezTo>
                  <a:pt x="448953" y="267177"/>
                  <a:pt x="435364" y="283206"/>
                  <a:pt x="419100" y="295404"/>
                </a:cubicBezTo>
                <a:cubicBezTo>
                  <a:pt x="409942" y="302273"/>
                  <a:pt x="399319" y="307125"/>
                  <a:pt x="390525" y="314454"/>
                </a:cubicBezTo>
                <a:cubicBezTo>
                  <a:pt x="380177" y="323078"/>
                  <a:pt x="373314" y="335797"/>
                  <a:pt x="361950" y="343029"/>
                </a:cubicBezTo>
                <a:cubicBezTo>
                  <a:pt x="337992" y="358275"/>
                  <a:pt x="305830" y="361049"/>
                  <a:pt x="285750" y="381129"/>
                </a:cubicBezTo>
                <a:cubicBezTo>
                  <a:pt x="202268" y="464611"/>
                  <a:pt x="308166" y="362449"/>
                  <a:pt x="228600" y="428754"/>
                </a:cubicBezTo>
                <a:cubicBezTo>
                  <a:pt x="170677" y="477023"/>
                  <a:pt x="232425" y="441129"/>
                  <a:pt x="161925" y="476379"/>
                </a:cubicBezTo>
                <a:cubicBezTo>
                  <a:pt x="155575" y="485904"/>
                  <a:pt x="151814" y="497803"/>
                  <a:pt x="142875" y="504954"/>
                </a:cubicBezTo>
                <a:cubicBezTo>
                  <a:pt x="135035" y="511226"/>
                  <a:pt x="123280" y="509989"/>
                  <a:pt x="114300" y="514479"/>
                </a:cubicBezTo>
                <a:cubicBezTo>
                  <a:pt x="104061" y="519599"/>
                  <a:pt x="95250" y="527179"/>
                  <a:pt x="85725" y="533529"/>
                </a:cubicBezTo>
                <a:cubicBezTo>
                  <a:pt x="73025" y="552579"/>
                  <a:pt x="54865" y="568959"/>
                  <a:pt x="47625" y="590679"/>
                </a:cubicBezTo>
                <a:lnTo>
                  <a:pt x="28575" y="647829"/>
                </a:lnTo>
                <a:cubicBezTo>
                  <a:pt x="19497" y="675064"/>
                  <a:pt x="15505" y="684604"/>
                  <a:pt x="9525" y="714504"/>
                </a:cubicBezTo>
                <a:cubicBezTo>
                  <a:pt x="5737" y="733442"/>
                  <a:pt x="3175" y="752604"/>
                  <a:pt x="0" y="771654"/>
                </a:cubicBezTo>
                <a:cubicBezTo>
                  <a:pt x="7383" y="860248"/>
                  <a:pt x="1358" y="862132"/>
                  <a:pt x="19050" y="924054"/>
                </a:cubicBezTo>
                <a:cubicBezTo>
                  <a:pt x="21808" y="933708"/>
                  <a:pt x="21475" y="945529"/>
                  <a:pt x="28575" y="952629"/>
                </a:cubicBezTo>
                <a:cubicBezTo>
                  <a:pt x="35675" y="959729"/>
                  <a:pt x="47625" y="958979"/>
                  <a:pt x="57150" y="962154"/>
                </a:cubicBezTo>
                <a:cubicBezTo>
                  <a:pt x="82550" y="958979"/>
                  <a:pt x="108321" y="957992"/>
                  <a:pt x="133350" y="952629"/>
                </a:cubicBezTo>
                <a:cubicBezTo>
                  <a:pt x="152985" y="948422"/>
                  <a:pt x="170693" y="936880"/>
                  <a:pt x="190500" y="933579"/>
                </a:cubicBezTo>
                <a:cubicBezTo>
                  <a:pt x="302488" y="914914"/>
                  <a:pt x="200496" y="933474"/>
                  <a:pt x="285750" y="914529"/>
                </a:cubicBezTo>
                <a:cubicBezTo>
                  <a:pt x="301554" y="911017"/>
                  <a:pt x="317669" y="908931"/>
                  <a:pt x="333375" y="905004"/>
                </a:cubicBezTo>
                <a:cubicBezTo>
                  <a:pt x="431583" y="880452"/>
                  <a:pt x="430957" y="874801"/>
                  <a:pt x="523875" y="857379"/>
                </a:cubicBezTo>
                <a:cubicBezTo>
                  <a:pt x="545941" y="853242"/>
                  <a:pt x="568325" y="851029"/>
                  <a:pt x="590550" y="847854"/>
                </a:cubicBezTo>
                <a:cubicBezTo>
                  <a:pt x="689398" y="781956"/>
                  <a:pt x="536377" y="882263"/>
                  <a:pt x="657225" y="809754"/>
                </a:cubicBezTo>
                <a:cubicBezTo>
                  <a:pt x="676858" y="797974"/>
                  <a:pt x="714375" y="771654"/>
                  <a:pt x="714375" y="771654"/>
                </a:cubicBezTo>
                <a:cubicBezTo>
                  <a:pt x="727075" y="752604"/>
                  <a:pt x="733425" y="727204"/>
                  <a:pt x="752475" y="714504"/>
                </a:cubicBezTo>
                <a:cubicBezTo>
                  <a:pt x="762000" y="708154"/>
                  <a:pt x="772494" y="703059"/>
                  <a:pt x="781050" y="695454"/>
                </a:cubicBezTo>
                <a:cubicBezTo>
                  <a:pt x="801186" y="677556"/>
                  <a:pt x="815098" y="652165"/>
                  <a:pt x="838200" y="638304"/>
                </a:cubicBezTo>
                <a:lnTo>
                  <a:pt x="885825" y="609729"/>
                </a:lnTo>
                <a:cubicBezTo>
                  <a:pt x="899030" y="592123"/>
                  <a:pt x="923075" y="556321"/>
                  <a:pt x="942975" y="543054"/>
                </a:cubicBezTo>
                <a:cubicBezTo>
                  <a:pt x="951329" y="537485"/>
                  <a:pt x="962322" y="537484"/>
                  <a:pt x="971550" y="533529"/>
                </a:cubicBezTo>
                <a:cubicBezTo>
                  <a:pt x="1088442" y="483432"/>
                  <a:pt x="942566" y="543258"/>
                  <a:pt x="1038225" y="495429"/>
                </a:cubicBezTo>
                <a:cubicBezTo>
                  <a:pt x="1047205" y="490939"/>
                  <a:pt x="1057275" y="489079"/>
                  <a:pt x="1066800" y="485904"/>
                </a:cubicBezTo>
                <a:cubicBezTo>
                  <a:pt x="1076325" y="476379"/>
                  <a:pt x="1085027" y="465953"/>
                  <a:pt x="1095375" y="457329"/>
                </a:cubicBezTo>
                <a:cubicBezTo>
                  <a:pt x="1124510" y="433050"/>
                  <a:pt x="1126565" y="446683"/>
                  <a:pt x="1143000" y="409704"/>
                </a:cubicBezTo>
                <a:cubicBezTo>
                  <a:pt x="1151155" y="391354"/>
                  <a:pt x="1162050" y="352554"/>
                  <a:pt x="1162050" y="352554"/>
                </a:cubicBezTo>
                <a:cubicBezTo>
                  <a:pt x="1158875" y="301754"/>
                  <a:pt x="1162507" y="250065"/>
                  <a:pt x="1152525" y="200154"/>
                </a:cubicBezTo>
                <a:cubicBezTo>
                  <a:pt x="1149412" y="184587"/>
                  <a:pt x="1132756" y="175263"/>
                  <a:pt x="1123950" y="162054"/>
                </a:cubicBezTo>
                <a:cubicBezTo>
                  <a:pt x="1117754" y="152760"/>
                  <a:pt x="1088165" y="100061"/>
                  <a:pt x="1076325" y="85854"/>
                </a:cubicBezTo>
                <a:cubicBezTo>
                  <a:pt x="1067701" y="75506"/>
                  <a:pt x="1058098" y="65903"/>
                  <a:pt x="1047750" y="57279"/>
                </a:cubicBezTo>
                <a:cubicBezTo>
                  <a:pt x="1013852" y="29031"/>
                  <a:pt x="1002097" y="34058"/>
                  <a:pt x="952500" y="19179"/>
                </a:cubicBezTo>
                <a:cubicBezTo>
                  <a:pt x="830388" y="-17455"/>
                  <a:pt x="1038226" y="9654"/>
                  <a:pt x="666750" y="9654"/>
                </a:cubicBezTo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 rot="18310273">
            <a:off x="1096606" y="3523581"/>
            <a:ext cx="1238435" cy="567931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 rot="12627762">
            <a:off x="1752238" y="3581562"/>
            <a:ext cx="1334653" cy="615970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buNone/>
            </a:pPr>
            <a:endParaRPr lang="en-GB">
              <a:latin typeface="Frutiger LT Com 55 Roman" pitchFamily="34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 rot="19267025">
            <a:off x="2694985" y="3575402"/>
            <a:ext cx="1479728" cy="594786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buNone/>
            </a:pPr>
            <a:endParaRPr lang="en-GB">
              <a:latin typeface="Frutiger LT Com 55 Roman" pitchFamily="34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 rot="5178510">
            <a:off x="3375655" y="3674581"/>
            <a:ext cx="1032606" cy="346031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5" name="Oval 44"/>
          <p:cNvSpPr/>
          <p:nvPr/>
        </p:nvSpPr>
        <p:spPr bwMode="auto">
          <a:xfrm rot="6965216">
            <a:off x="5362603" y="3682900"/>
            <a:ext cx="1013477" cy="471297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buNone/>
            </a:pPr>
            <a:endParaRPr lang="en-GB">
              <a:latin typeface="Frutiger LT Com 55 Roman" pitchFamily="34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 rot="13201498">
            <a:off x="3616373" y="3661742"/>
            <a:ext cx="1485913" cy="471297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buNone/>
            </a:pPr>
            <a:endParaRPr lang="en-GB">
              <a:latin typeface="Frutiger LT Com 55 Roman" pitchFamily="34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 rot="19460019">
            <a:off x="4660692" y="3501887"/>
            <a:ext cx="1485913" cy="608121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buNone/>
            </a:pPr>
            <a:endParaRPr lang="en-GB">
              <a:latin typeface="Frutiger LT Com 55 Roman" pitchFamily="34" charset="0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1593251" y="5403819"/>
            <a:ext cx="3470330" cy="520454"/>
          </a:xfrm>
          <a:prstGeom prst="round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C00000"/>
                </a:solidFill>
              </a:rPr>
              <a:t>Provide flexible mechanisms for a frequent (ex)change of Master/Secondary nodes</a:t>
            </a:r>
          </a:p>
        </p:txBody>
      </p:sp>
      <p:sp>
        <p:nvSpPr>
          <p:cNvPr id="101" name="Oval 100"/>
          <p:cNvSpPr/>
          <p:nvPr/>
        </p:nvSpPr>
        <p:spPr>
          <a:xfrm>
            <a:off x="7038201" y="3743525"/>
            <a:ext cx="2366444" cy="1356039"/>
          </a:xfrm>
          <a:prstGeom prst="ellipse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pic>
        <p:nvPicPr>
          <p:cNvPr id="102" name="Picture 182">
            <a:extLst>
              <a:ext uri="{FF2B5EF4-FFF2-40B4-BE49-F238E27FC236}">
                <a16:creationId xmlns:a16="http://schemas.microsoft.com/office/drawing/2014/main" id="{13F0D6EC-0E42-6945-A5F3-0FB862E1F0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743" y="4719840"/>
            <a:ext cx="547873" cy="196362"/>
          </a:xfrm>
          <a:prstGeom prst="rect">
            <a:avLst/>
          </a:prstGeom>
        </p:spPr>
      </p:pic>
      <p:pic>
        <p:nvPicPr>
          <p:cNvPr id="103" name="Picture 88">
            <a:extLst>
              <a:ext uri="{FF2B5EF4-FFF2-40B4-BE49-F238E27FC236}">
                <a16:creationId xmlns:a16="http://schemas.microsoft.com/office/drawing/2014/main" id="{F0D9DC61-CAB2-0545-8C1B-FFBB52FF54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677" y="4628743"/>
            <a:ext cx="547873" cy="196362"/>
          </a:xfrm>
          <a:prstGeom prst="rect">
            <a:avLst/>
          </a:prstGeom>
        </p:spPr>
      </p:pic>
      <p:sp>
        <p:nvSpPr>
          <p:cNvPr id="104" name="TextBox 114">
            <a:extLst>
              <a:ext uri="{FF2B5EF4-FFF2-40B4-BE49-F238E27FC236}">
                <a16:creationId xmlns:a16="http://schemas.microsoft.com/office/drawing/2014/main" id="{491D25CD-3AB5-9B4B-BEEF-A2C7090E1127}"/>
              </a:ext>
            </a:extLst>
          </p:cNvPr>
          <p:cNvSpPr txBox="1"/>
          <p:nvPr/>
        </p:nvSpPr>
        <p:spPr>
          <a:xfrm>
            <a:off x="6993305" y="4322987"/>
            <a:ext cx="9044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>
              <a:defRPr sz="800"/>
            </a:lvl1pPr>
          </a:lstStyle>
          <a:p>
            <a:r>
              <a:rPr lang="en-US" dirty="0"/>
              <a:t>Fixed IAB node</a:t>
            </a:r>
            <a:endParaRPr lang="en-GB" dirty="0"/>
          </a:p>
        </p:txBody>
      </p:sp>
      <p:pic>
        <p:nvPicPr>
          <p:cNvPr id="106" name="Picture 105" descr="WLAN Access Point symbol vector clip art | Free SV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3612" y="4052455"/>
            <a:ext cx="212483" cy="236448"/>
          </a:xfrm>
          <a:prstGeom prst="rect">
            <a:avLst/>
          </a:prstGeom>
        </p:spPr>
      </p:pic>
      <p:pic>
        <p:nvPicPr>
          <p:cNvPr id="107" name="Picture 106" descr="WLAN Access Point symbol vector clip art | Free SV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1393" y="4062184"/>
            <a:ext cx="212483" cy="236448"/>
          </a:xfrm>
          <a:prstGeom prst="rect">
            <a:avLst/>
          </a:prstGeom>
        </p:spPr>
      </p:pic>
      <p:sp>
        <p:nvSpPr>
          <p:cNvPr id="108" name="Oval 107"/>
          <p:cNvSpPr/>
          <p:nvPr/>
        </p:nvSpPr>
        <p:spPr>
          <a:xfrm>
            <a:off x="9251748" y="3776937"/>
            <a:ext cx="2191399" cy="1356039"/>
          </a:xfrm>
          <a:prstGeom prst="ellipse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pic>
        <p:nvPicPr>
          <p:cNvPr id="109" name="Picture 108" descr="WLAN Access Point symbol vector clip art | Free SV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064" y="4041625"/>
            <a:ext cx="212483" cy="236448"/>
          </a:xfrm>
          <a:prstGeom prst="rect">
            <a:avLst/>
          </a:prstGeom>
        </p:spPr>
      </p:pic>
      <p:sp>
        <p:nvSpPr>
          <p:cNvPr id="144" name="Arc 143"/>
          <p:cNvSpPr/>
          <p:nvPr/>
        </p:nvSpPr>
        <p:spPr>
          <a:xfrm>
            <a:off x="7808935" y="4280089"/>
            <a:ext cx="965820" cy="301240"/>
          </a:xfrm>
          <a:prstGeom prst="arc">
            <a:avLst>
              <a:gd name="adj1" fmla="val 11445506"/>
              <a:gd name="adj2" fmla="val 20910040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45" name="TextBox 144"/>
          <p:cNvSpPr txBox="1"/>
          <p:nvPr/>
        </p:nvSpPr>
        <p:spPr>
          <a:xfrm>
            <a:off x="7910045" y="4287086"/>
            <a:ext cx="67839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 err="1"/>
              <a:t>mIAB</a:t>
            </a:r>
            <a:r>
              <a:rPr lang="en-GB" sz="900" dirty="0"/>
              <a:t> HO</a:t>
            </a:r>
          </a:p>
        </p:txBody>
      </p:sp>
      <p:sp>
        <p:nvSpPr>
          <p:cNvPr id="147" name="Arc 146"/>
          <p:cNvSpPr/>
          <p:nvPr/>
        </p:nvSpPr>
        <p:spPr>
          <a:xfrm>
            <a:off x="9399575" y="4276212"/>
            <a:ext cx="927008" cy="301240"/>
          </a:xfrm>
          <a:prstGeom prst="arc">
            <a:avLst>
              <a:gd name="adj1" fmla="val 11388896"/>
              <a:gd name="adj2" fmla="val 20909005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48" name="TextBox 147"/>
          <p:cNvSpPr txBox="1"/>
          <p:nvPr/>
        </p:nvSpPr>
        <p:spPr>
          <a:xfrm>
            <a:off x="8702736" y="5051042"/>
            <a:ext cx="5822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>
              <a:defRPr sz="900"/>
            </a:lvl1pPr>
          </a:lstStyle>
          <a:p>
            <a:r>
              <a:rPr lang="en-GB" dirty="0"/>
              <a:t>UEs HO</a:t>
            </a:r>
          </a:p>
        </p:txBody>
      </p:sp>
      <p:sp>
        <p:nvSpPr>
          <p:cNvPr id="149" name="Arc 148"/>
          <p:cNvSpPr/>
          <p:nvPr/>
        </p:nvSpPr>
        <p:spPr>
          <a:xfrm>
            <a:off x="8698033" y="4784917"/>
            <a:ext cx="1033365" cy="301240"/>
          </a:xfrm>
          <a:prstGeom prst="arc">
            <a:avLst>
              <a:gd name="adj1" fmla="val 11653987"/>
              <a:gd name="adj2" fmla="val 20922815"/>
            </a:avLst>
          </a:prstGeom>
          <a:ln>
            <a:solidFill>
              <a:srgbClr val="66006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pic>
        <p:nvPicPr>
          <p:cNvPr id="151" name="Picture 150" descr="Network Wireless Router · Free vector graphic on Pixabay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423" y="4610240"/>
            <a:ext cx="108388" cy="109600"/>
          </a:xfrm>
          <a:prstGeom prst="rect">
            <a:avLst/>
          </a:prstGeom>
        </p:spPr>
      </p:pic>
      <p:pic>
        <p:nvPicPr>
          <p:cNvPr id="152" name="Picture 151" descr="Network Wireless Router · Free vector graphic on Pixabay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094" y="4526529"/>
            <a:ext cx="108388" cy="109600"/>
          </a:xfrm>
          <a:prstGeom prst="rect">
            <a:avLst/>
          </a:prstGeom>
        </p:spPr>
      </p:pic>
      <p:pic>
        <p:nvPicPr>
          <p:cNvPr id="155" name="Picture 2" descr="http://www.clker.com/cliparts/n/Q/J/d/q/f/cell-tower-letter-t-md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2" r="25921"/>
          <a:stretch/>
        </p:blipFill>
        <p:spPr bwMode="auto">
          <a:xfrm>
            <a:off x="8101229" y="3363393"/>
            <a:ext cx="304805" cy="635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www.clker.com/cliparts/n/Q/J/d/q/f/cell-tower-letter-t-md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2" r="25921"/>
          <a:stretch/>
        </p:blipFill>
        <p:spPr bwMode="auto">
          <a:xfrm>
            <a:off x="10255067" y="3359809"/>
            <a:ext cx="304805" cy="635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8" name="Straight Arrow Connector 157"/>
          <p:cNvCxnSpPr/>
          <p:nvPr/>
        </p:nvCxnSpPr>
        <p:spPr>
          <a:xfrm>
            <a:off x="7690959" y="4327829"/>
            <a:ext cx="443378" cy="288185"/>
          </a:xfrm>
          <a:prstGeom prst="straightConnector1">
            <a:avLst/>
          </a:prstGeom>
          <a:ln w="38100">
            <a:solidFill>
              <a:srgbClr val="00206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/>
          <p:cNvCxnSpPr/>
          <p:nvPr/>
        </p:nvCxnSpPr>
        <p:spPr>
          <a:xfrm flipH="1">
            <a:off x="8393579" y="4324258"/>
            <a:ext cx="769223" cy="291757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Arrow Connector 159"/>
          <p:cNvCxnSpPr/>
          <p:nvPr/>
        </p:nvCxnSpPr>
        <p:spPr>
          <a:xfrm>
            <a:off x="9328463" y="4360731"/>
            <a:ext cx="402935" cy="165797"/>
          </a:xfrm>
          <a:prstGeom prst="straightConnector1">
            <a:avLst/>
          </a:prstGeom>
          <a:ln w="38100">
            <a:solidFill>
              <a:srgbClr val="F7954B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/>
          <p:nvPr/>
        </p:nvCxnSpPr>
        <p:spPr>
          <a:xfrm flipH="1">
            <a:off x="9979011" y="4324258"/>
            <a:ext cx="590891" cy="225971"/>
          </a:xfrm>
          <a:prstGeom prst="straightConnector1">
            <a:avLst/>
          </a:prstGeom>
          <a:ln w="38100">
            <a:solidFill>
              <a:schemeClr val="tx2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Arc 163"/>
          <p:cNvSpPr/>
          <p:nvPr/>
        </p:nvSpPr>
        <p:spPr>
          <a:xfrm>
            <a:off x="8725731" y="4846918"/>
            <a:ext cx="1033365" cy="301240"/>
          </a:xfrm>
          <a:prstGeom prst="arc">
            <a:avLst>
              <a:gd name="adj1" fmla="val 11653987"/>
              <a:gd name="adj2" fmla="val 20922815"/>
            </a:avLst>
          </a:prstGeom>
          <a:ln>
            <a:solidFill>
              <a:srgbClr val="66006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65" name="Arc 164"/>
          <p:cNvSpPr/>
          <p:nvPr/>
        </p:nvSpPr>
        <p:spPr>
          <a:xfrm>
            <a:off x="8725731" y="4905128"/>
            <a:ext cx="1033365" cy="301240"/>
          </a:xfrm>
          <a:prstGeom prst="arc">
            <a:avLst>
              <a:gd name="adj1" fmla="val 11653987"/>
              <a:gd name="adj2" fmla="val 20922815"/>
            </a:avLst>
          </a:prstGeom>
          <a:ln>
            <a:solidFill>
              <a:srgbClr val="66006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71" name="Rounded Rectangle 170"/>
          <p:cNvSpPr/>
          <p:nvPr/>
        </p:nvSpPr>
        <p:spPr>
          <a:xfrm>
            <a:off x="9651093" y="5408985"/>
            <a:ext cx="1744740" cy="508702"/>
          </a:xfrm>
          <a:prstGeom prst="round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C00000"/>
                </a:solidFill>
              </a:rPr>
              <a:t>Address signalling overhead &amp; latency</a:t>
            </a:r>
          </a:p>
        </p:txBody>
      </p:sp>
      <p:cxnSp>
        <p:nvCxnSpPr>
          <p:cNvPr id="172" name="Straight Connector 171"/>
          <p:cNvCxnSpPr/>
          <p:nvPr/>
        </p:nvCxnSpPr>
        <p:spPr>
          <a:xfrm>
            <a:off x="9251748" y="5045809"/>
            <a:ext cx="175892" cy="604681"/>
          </a:xfrm>
          <a:prstGeom prst="lin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3" name="Straight Connector 172"/>
          <p:cNvCxnSpPr/>
          <p:nvPr/>
        </p:nvCxnSpPr>
        <p:spPr>
          <a:xfrm>
            <a:off x="9404645" y="5650490"/>
            <a:ext cx="201469" cy="0"/>
          </a:xfrm>
          <a:prstGeom prst="lin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4" name="Oval 173"/>
          <p:cNvSpPr/>
          <p:nvPr/>
        </p:nvSpPr>
        <p:spPr>
          <a:xfrm>
            <a:off x="9100083" y="4719840"/>
            <a:ext cx="239894" cy="32596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87" name="TextBox 114">
            <a:extLst>
              <a:ext uri="{FF2B5EF4-FFF2-40B4-BE49-F238E27FC236}">
                <a16:creationId xmlns:a16="http://schemas.microsoft.com/office/drawing/2014/main" id="{491D25CD-3AB5-9B4B-BEEF-A2C7090E1127}"/>
              </a:ext>
            </a:extLst>
          </p:cNvPr>
          <p:cNvSpPr txBox="1"/>
          <p:nvPr/>
        </p:nvSpPr>
        <p:spPr>
          <a:xfrm>
            <a:off x="3893906" y="4011528"/>
            <a:ext cx="7954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IAB Donor 2 </a:t>
            </a:r>
            <a:endParaRPr lang="en-GB" sz="800" dirty="0"/>
          </a:p>
        </p:txBody>
      </p:sp>
      <p:sp>
        <p:nvSpPr>
          <p:cNvPr id="188" name="TextBox 114">
            <a:extLst>
              <a:ext uri="{FF2B5EF4-FFF2-40B4-BE49-F238E27FC236}">
                <a16:creationId xmlns:a16="http://schemas.microsoft.com/office/drawing/2014/main" id="{491D25CD-3AB5-9B4B-BEEF-A2C7090E1127}"/>
              </a:ext>
            </a:extLst>
          </p:cNvPr>
          <p:cNvSpPr txBox="1"/>
          <p:nvPr/>
        </p:nvSpPr>
        <p:spPr>
          <a:xfrm>
            <a:off x="5824925" y="4021266"/>
            <a:ext cx="7954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IAB Donor 3 </a:t>
            </a:r>
            <a:endParaRPr lang="en-GB" sz="800" dirty="0"/>
          </a:p>
        </p:txBody>
      </p:sp>
      <p:sp>
        <p:nvSpPr>
          <p:cNvPr id="189" name="TextBox 114">
            <a:extLst>
              <a:ext uri="{FF2B5EF4-FFF2-40B4-BE49-F238E27FC236}">
                <a16:creationId xmlns:a16="http://schemas.microsoft.com/office/drawing/2014/main" id="{491D25CD-3AB5-9B4B-BEEF-A2C7090E1127}"/>
              </a:ext>
            </a:extLst>
          </p:cNvPr>
          <p:cNvSpPr txBox="1"/>
          <p:nvPr/>
        </p:nvSpPr>
        <p:spPr>
          <a:xfrm>
            <a:off x="7844376" y="4011528"/>
            <a:ext cx="7954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IAB Donor 1 </a:t>
            </a:r>
            <a:endParaRPr lang="en-GB" sz="800" dirty="0"/>
          </a:p>
        </p:txBody>
      </p:sp>
      <p:sp>
        <p:nvSpPr>
          <p:cNvPr id="190" name="TextBox 114">
            <a:extLst>
              <a:ext uri="{FF2B5EF4-FFF2-40B4-BE49-F238E27FC236}">
                <a16:creationId xmlns:a16="http://schemas.microsoft.com/office/drawing/2014/main" id="{491D25CD-3AB5-9B4B-BEEF-A2C7090E1127}"/>
              </a:ext>
            </a:extLst>
          </p:cNvPr>
          <p:cNvSpPr txBox="1"/>
          <p:nvPr/>
        </p:nvSpPr>
        <p:spPr>
          <a:xfrm>
            <a:off x="9759096" y="3993895"/>
            <a:ext cx="7954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IAB Donor 2 </a:t>
            </a:r>
            <a:endParaRPr lang="en-GB" sz="800" dirty="0"/>
          </a:p>
        </p:txBody>
      </p:sp>
      <p:sp>
        <p:nvSpPr>
          <p:cNvPr id="6" name="TextBox 5"/>
          <p:cNvSpPr txBox="1"/>
          <p:nvPr/>
        </p:nvSpPr>
        <p:spPr>
          <a:xfrm>
            <a:off x="1413899" y="3874489"/>
            <a:ext cx="29367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/>
              <a:t>SN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2530839" y="3998780"/>
            <a:ext cx="3337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/>
              <a:t>MN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083261" y="4084790"/>
            <a:ext cx="3337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/>
              <a:t>MN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741748" y="4180061"/>
            <a:ext cx="29367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/>
              <a:t>SN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4511530" y="4074544"/>
            <a:ext cx="3337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/>
              <a:t>MN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4862211" y="3770629"/>
            <a:ext cx="3337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/>
              <a:t>MN</a:t>
            </a:r>
          </a:p>
        </p:txBody>
      </p:sp>
      <p:sp>
        <p:nvSpPr>
          <p:cNvPr id="88" name="Arc 87"/>
          <p:cNvSpPr/>
          <p:nvPr/>
        </p:nvSpPr>
        <p:spPr>
          <a:xfrm rot="10800000">
            <a:off x="8704219" y="4333072"/>
            <a:ext cx="927008" cy="301240"/>
          </a:xfrm>
          <a:prstGeom prst="arc">
            <a:avLst>
              <a:gd name="adj1" fmla="val 11388896"/>
              <a:gd name="adj2" fmla="val 20909005"/>
            </a:avLst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78" name="Textfeld 81">
            <a:extLst>
              <a:ext uri="{FF2B5EF4-FFF2-40B4-BE49-F238E27FC236}">
                <a16:creationId xmlns:a16="http://schemas.microsoft.com/office/drawing/2014/main" id="{5940C56A-657B-0E42-90DB-E7E49E6FF954}"/>
              </a:ext>
            </a:extLst>
          </p:cNvPr>
          <p:cNvSpPr txBox="1"/>
          <p:nvPr/>
        </p:nvSpPr>
        <p:spPr>
          <a:xfrm>
            <a:off x="9173613" y="150134"/>
            <a:ext cx="291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=&gt; Details in RWS-210320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74273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Proposed objectives for Rel-18 (2/2)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356" y="1508788"/>
            <a:ext cx="10921040" cy="4512603"/>
          </a:xfrm>
        </p:spPr>
        <p:txBody>
          <a:bodyPr/>
          <a:lstStyle/>
          <a:p>
            <a:pPr>
              <a:spcAft>
                <a:spcPts val="300"/>
              </a:spcAft>
            </a:pPr>
            <a:r>
              <a:rPr lang="en-US" dirty="0"/>
              <a:t>Enable variety of implementation options for shared infrastructure</a:t>
            </a:r>
          </a:p>
          <a:p>
            <a:pPr lvl="1">
              <a:spcAft>
                <a:spcPts val="300"/>
              </a:spcAft>
            </a:pPr>
            <a:r>
              <a:rPr lang="en-US" dirty="0"/>
              <a:t>Enhancements to enable NR-U on the access (DU) with single/multiple backhaul connections (MT) </a:t>
            </a:r>
          </a:p>
          <a:p>
            <a:pPr lvl="1">
              <a:spcAft>
                <a:spcPts val="300"/>
              </a:spcAft>
            </a:pPr>
            <a:r>
              <a:rPr lang="en-US" dirty="0"/>
              <a:t>Study mechanisms for connectivity/service continuity when moving from a shared to a non-shared network</a:t>
            </a:r>
          </a:p>
          <a:p>
            <a:pPr lvl="1">
              <a:spcAft>
                <a:spcPts val="300"/>
              </a:spcAft>
            </a:pPr>
            <a:endParaRPr lang="en-US" dirty="0"/>
          </a:p>
          <a:p>
            <a:pPr lvl="1">
              <a:spcAft>
                <a:spcPts val="300"/>
              </a:spcAft>
            </a:pPr>
            <a:endParaRPr lang="en-US" dirty="0"/>
          </a:p>
          <a:p>
            <a:pPr lvl="1">
              <a:spcAft>
                <a:spcPts val="300"/>
              </a:spcAft>
            </a:pPr>
            <a:endParaRPr lang="en-US" dirty="0"/>
          </a:p>
          <a:p>
            <a:pPr lvl="1">
              <a:spcAft>
                <a:spcPts val="300"/>
              </a:spcAft>
            </a:pPr>
            <a:endParaRPr lang="en-US" dirty="0"/>
          </a:p>
          <a:p>
            <a:pPr lvl="1">
              <a:spcAft>
                <a:spcPts val="300"/>
              </a:spcAft>
            </a:pPr>
            <a:endParaRPr lang="en-US" dirty="0"/>
          </a:p>
          <a:p>
            <a:pPr marL="360363" lvl="1" indent="0">
              <a:spcAft>
                <a:spcPts val="300"/>
              </a:spcAft>
              <a:buNone/>
            </a:pPr>
            <a:endParaRPr lang="en-US" dirty="0"/>
          </a:p>
          <a:p>
            <a:pPr marL="360363" lvl="1" indent="0">
              <a:spcAft>
                <a:spcPts val="300"/>
              </a:spcAft>
              <a:buNone/>
            </a:pPr>
            <a:endParaRPr lang="en-US" dirty="0"/>
          </a:p>
          <a:p>
            <a:pPr>
              <a:spcAft>
                <a:spcPts val="300"/>
              </a:spcAft>
            </a:pPr>
            <a:r>
              <a:rPr lang="en-US" dirty="0"/>
              <a:t>Addressing a more complex interference environment due to dynamic network topology</a:t>
            </a:r>
          </a:p>
          <a:p>
            <a:pPr lvl="1">
              <a:spcAft>
                <a:spcPts val="300"/>
              </a:spcAft>
            </a:pPr>
            <a:r>
              <a:rPr lang="en-US" dirty="0"/>
              <a:t>Specify further enhancements to radio resource coordination &amp; CLI framework</a:t>
            </a:r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lvl="1" algn="just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38355" y="450703"/>
            <a:ext cx="11153595" cy="501749"/>
          </a:xfrm>
        </p:spPr>
        <p:txBody>
          <a:bodyPr/>
          <a:lstStyle/>
          <a:p>
            <a:r>
              <a:rPr lang="en-US" sz="2200" dirty="0"/>
              <a:t>4.1 </a:t>
            </a:r>
            <a:r>
              <a:rPr lang="en-US" sz="2200" dirty="0" err="1"/>
              <a:t>mIAB</a:t>
            </a:r>
            <a:r>
              <a:rPr lang="en-US" sz="2200" dirty="0"/>
              <a:t> Scope: Shared infrastructure &amp; in-vehicle NR-U; </a:t>
            </a:r>
            <a:r>
              <a:rPr lang="en-US" sz="2200" dirty="0" err="1"/>
              <a:t>Minimising</a:t>
            </a:r>
            <a:r>
              <a:rPr lang="en-US" sz="2200" dirty="0"/>
              <a:t> interference (3)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grpSp>
        <p:nvGrpSpPr>
          <p:cNvPr id="32" name="Group 31"/>
          <p:cNvGrpSpPr/>
          <p:nvPr/>
        </p:nvGrpSpPr>
        <p:grpSpPr>
          <a:xfrm>
            <a:off x="3480914" y="3073185"/>
            <a:ext cx="4383601" cy="1817070"/>
            <a:chOff x="2893499" y="2718672"/>
            <a:chExt cx="4383601" cy="1839432"/>
          </a:xfrm>
        </p:grpSpPr>
        <p:sp>
          <p:nvSpPr>
            <p:cNvPr id="6" name="Rectangle 5"/>
            <p:cNvSpPr/>
            <p:nvPr/>
          </p:nvSpPr>
          <p:spPr>
            <a:xfrm>
              <a:off x="3186406" y="3790462"/>
              <a:ext cx="999599" cy="762843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" dirty="0"/>
            </a:p>
            <a:p>
              <a:pPr algn="ctr"/>
              <a:endParaRPr lang="en-GB" sz="800" dirty="0"/>
            </a:p>
            <a:p>
              <a:pPr algn="ctr"/>
              <a:endParaRPr lang="en-GB" sz="800" dirty="0"/>
            </a:p>
            <a:p>
              <a:pPr algn="ctr"/>
              <a:endParaRPr lang="en-GB" sz="800" dirty="0"/>
            </a:p>
            <a:p>
              <a:pPr algn="ctr"/>
              <a:endParaRPr lang="en-GB" sz="800" dirty="0">
                <a:solidFill>
                  <a:schemeClr val="tx1"/>
                </a:solidFill>
              </a:endParaRPr>
            </a:p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Shared IAB node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3263101" y="4113491"/>
              <a:ext cx="815787" cy="221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DU (e.g. NR-U)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3712248" y="3888587"/>
              <a:ext cx="366641" cy="21661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MT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789921" y="2741034"/>
              <a:ext cx="836905" cy="289574"/>
            </a:xfrm>
            <a:prstGeom prst="rect">
              <a:avLst/>
            </a:prstGeom>
            <a:solidFill>
              <a:srgbClr val="779EC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/>
                <a:t>Shared IAB Donor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734156" y="2718672"/>
              <a:ext cx="542944" cy="334297"/>
            </a:xfrm>
            <a:prstGeom prst="rect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00" dirty="0"/>
                <a:t>CN</a:t>
              </a:r>
              <a:br>
                <a:rPr lang="en-GB" sz="600" dirty="0"/>
              </a:br>
              <a:r>
                <a:rPr lang="en-GB" sz="600" dirty="0"/>
                <a:t>(PLMN1)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738651" y="3343514"/>
              <a:ext cx="538449" cy="334297"/>
            </a:xfrm>
            <a:prstGeom prst="rect">
              <a:avLst/>
            </a:prstGeom>
            <a:solidFill>
              <a:schemeClr val="accent2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00" dirty="0"/>
                <a:t>CN (PLMN2)</a:t>
              </a:r>
            </a:p>
          </p:txBody>
        </p:sp>
        <p:cxnSp>
          <p:nvCxnSpPr>
            <p:cNvPr id="13" name="Straight Connector 12"/>
            <p:cNvCxnSpPr>
              <a:stCxn id="17" idx="0"/>
              <a:endCxn id="10" idx="2"/>
            </p:cNvCxnSpPr>
            <p:nvPr/>
          </p:nvCxnSpPr>
          <p:spPr>
            <a:xfrm flipH="1" flipV="1">
              <a:off x="5208374" y="3030608"/>
              <a:ext cx="1224" cy="76465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10" idx="3"/>
              <a:endCxn id="11" idx="1"/>
            </p:cNvCxnSpPr>
            <p:nvPr/>
          </p:nvCxnSpPr>
          <p:spPr>
            <a:xfrm>
              <a:off x="5626826" y="2885821"/>
              <a:ext cx="110733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stCxn id="10" idx="3"/>
              <a:endCxn id="12" idx="1"/>
            </p:cNvCxnSpPr>
            <p:nvPr/>
          </p:nvCxnSpPr>
          <p:spPr>
            <a:xfrm>
              <a:off x="5626826" y="2885821"/>
              <a:ext cx="1111825" cy="6248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/>
            <p:cNvSpPr/>
            <p:nvPr/>
          </p:nvSpPr>
          <p:spPr>
            <a:xfrm>
              <a:off x="2893499" y="2741034"/>
              <a:ext cx="524666" cy="355875"/>
            </a:xfrm>
            <a:prstGeom prst="rect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00" dirty="0"/>
                <a:t>IAB Donor (PLMN1)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713721" y="3795261"/>
              <a:ext cx="991754" cy="762843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" dirty="0"/>
            </a:p>
            <a:p>
              <a:pPr algn="ctr"/>
              <a:endParaRPr lang="en-GB" sz="800" dirty="0"/>
            </a:p>
            <a:p>
              <a:pPr algn="ctr"/>
              <a:endParaRPr lang="en-GB" sz="800" dirty="0"/>
            </a:p>
            <a:p>
              <a:pPr algn="ctr"/>
              <a:endParaRPr lang="en-GB" sz="800" dirty="0"/>
            </a:p>
            <a:p>
              <a:pPr algn="ctr"/>
              <a:endParaRPr lang="en-GB" sz="800" dirty="0">
                <a:solidFill>
                  <a:schemeClr val="tx1"/>
                </a:solidFill>
              </a:endParaRPr>
            </a:p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Shared IAB node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857091" y="3901681"/>
              <a:ext cx="687989" cy="21661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MT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857092" y="4118291"/>
              <a:ext cx="687988" cy="21661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DU (e.g. NR-U)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779845" y="2741034"/>
              <a:ext cx="487355" cy="355875"/>
            </a:xfrm>
            <a:prstGeom prst="rect">
              <a:avLst/>
            </a:prstGeom>
            <a:solidFill>
              <a:schemeClr val="accent2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00" dirty="0"/>
                <a:t>IAB Donor (PLMN2)</a:t>
              </a:r>
            </a:p>
          </p:txBody>
        </p:sp>
        <p:cxnSp>
          <p:nvCxnSpPr>
            <p:cNvPr id="21" name="Straight Connector 20"/>
            <p:cNvCxnSpPr>
              <a:stCxn id="6" idx="0"/>
              <a:endCxn id="16" idx="2"/>
            </p:cNvCxnSpPr>
            <p:nvPr/>
          </p:nvCxnSpPr>
          <p:spPr>
            <a:xfrm flipH="1" flipV="1">
              <a:off x="3155832" y="3096909"/>
              <a:ext cx="530374" cy="69355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stCxn id="6" idx="0"/>
              <a:endCxn id="20" idx="2"/>
            </p:cNvCxnSpPr>
            <p:nvPr/>
          </p:nvCxnSpPr>
          <p:spPr>
            <a:xfrm flipV="1">
              <a:off x="3686206" y="3096909"/>
              <a:ext cx="337317" cy="69355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3263101" y="3893410"/>
              <a:ext cx="388027" cy="21661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MT</a:t>
              </a:r>
            </a:p>
          </p:txBody>
        </p:sp>
      </p:grpSp>
      <p:sp>
        <p:nvSpPr>
          <p:cNvPr id="23" name="Textfeld 22">
            <a:extLst>
              <a:ext uri="{FF2B5EF4-FFF2-40B4-BE49-F238E27FC236}">
                <a16:creationId xmlns:a16="http://schemas.microsoft.com/office/drawing/2014/main" id="{4C287557-BB94-3F44-AFCE-1A100991B9B0}"/>
              </a:ext>
            </a:extLst>
          </p:cNvPr>
          <p:cNvSpPr txBox="1"/>
          <p:nvPr/>
        </p:nvSpPr>
        <p:spPr>
          <a:xfrm>
            <a:off x="9161363" y="150134"/>
            <a:ext cx="2926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=&gt; Details in RWS-210320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90293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D9008A-36E2-FF45-8100-3E120BD84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300" y="334800"/>
            <a:ext cx="7214577" cy="707886"/>
          </a:xfrm>
        </p:spPr>
        <p:txBody>
          <a:bodyPr/>
          <a:lstStyle/>
          <a:p>
            <a:r>
              <a:rPr lang="en-US" dirty="0"/>
              <a:t>4.2 NR-NTN Enhancements</a:t>
            </a:r>
            <a:br>
              <a:rPr lang="en-US" dirty="0"/>
            </a:br>
            <a:r>
              <a:rPr lang="en-US" sz="2200" dirty="0">
                <a:solidFill>
                  <a:schemeClr val="tx2"/>
                </a:solidFill>
              </a:rPr>
              <a:t>Scope</a:t>
            </a:r>
            <a:endParaRPr lang="de-DE" sz="22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57619" y="2485022"/>
            <a:ext cx="24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Vehicular Platooning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86779" y="4020638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Sensor Sharing</a:t>
            </a: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82C583B0-B998-104B-B3D5-A7B4659397BB}"/>
              </a:ext>
            </a:extLst>
          </p:cNvPr>
          <p:cNvSpPr txBox="1">
            <a:spLocks/>
          </p:cNvSpPr>
          <p:nvPr/>
        </p:nvSpPr>
        <p:spPr bwMode="auto">
          <a:xfrm>
            <a:off x="622300" y="1504709"/>
            <a:ext cx="10940286" cy="4673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8775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138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1079500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1439863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798638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Flexible advanced system and satellite architectures</a:t>
            </a:r>
          </a:p>
          <a:p>
            <a:pPr marL="718820" lvl="1"/>
            <a:r>
              <a:rPr lang="en-US" dirty="0"/>
              <a:t>Regenerative payload, </a:t>
            </a:r>
            <a:r>
              <a:rPr lang="en-US" dirty="0" err="1"/>
              <a:t>gNB</a:t>
            </a:r>
            <a:r>
              <a:rPr lang="en-US" dirty="0"/>
              <a:t>(s) on board of a satellite, CU/DU split</a:t>
            </a:r>
          </a:p>
          <a:p>
            <a:pPr marL="718820" lvl="1"/>
            <a:r>
              <a:rPr lang="en-US" dirty="0"/>
              <a:t>Inter-Satellite Links &amp; Satellite routing, interconnectivity between GEO, LEO, HAPS</a:t>
            </a:r>
          </a:p>
          <a:p>
            <a:pPr lvl="1"/>
            <a:r>
              <a:rPr lang="en-US" dirty="0"/>
              <a:t>NTN indirect access: Enable access by terrestrial UEs via SL to NTN-enabled UEs</a:t>
            </a:r>
          </a:p>
          <a:p>
            <a:r>
              <a:rPr lang="en-US" dirty="0"/>
              <a:t>Waveform improvements: Smaller bandwidths and energy efficient waveforms</a:t>
            </a:r>
          </a:p>
          <a:p>
            <a:pPr marL="718820" lvl="1"/>
            <a:r>
              <a:rPr lang="en-US" dirty="0"/>
              <a:t>DFT-s-OFDM in DL in Rel-18; </a:t>
            </a:r>
          </a:p>
          <a:p>
            <a:pPr marL="718820" lvl="1"/>
            <a:r>
              <a:rPr lang="en-US" dirty="0"/>
              <a:t>Improved waveforms potentially a topic for beyond 5G/6G</a:t>
            </a:r>
          </a:p>
          <a:p>
            <a:r>
              <a:rPr lang="en-US" dirty="0"/>
              <a:t>Supporting Low-cost Terminals</a:t>
            </a:r>
          </a:p>
          <a:p>
            <a:pPr marL="718820" lvl="1"/>
            <a:r>
              <a:rPr lang="en-US" dirty="0"/>
              <a:t>UEs without GNSS capability</a:t>
            </a:r>
          </a:p>
          <a:p>
            <a:pPr marL="718820" lvl="1"/>
            <a:r>
              <a:rPr lang="en-US" dirty="0">
                <a:ea typeface="+mn-lt"/>
                <a:cs typeface="+mn-lt"/>
              </a:rPr>
              <a:t>Leveraging </a:t>
            </a:r>
            <a:r>
              <a:rPr lang="en-US" dirty="0" err="1">
                <a:ea typeface="+mn-lt"/>
                <a:cs typeface="+mn-lt"/>
              </a:rPr>
              <a:t>RedCap</a:t>
            </a:r>
            <a:r>
              <a:rPr lang="en-US" dirty="0">
                <a:ea typeface="+mn-lt"/>
                <a:cs typeface="+mn-lt"/>
              </a:rPr>
              <a:t> features and coverage enhancements for NTN</a:t>
            </a:r>
          </a:p>
          <a:p>
            <a:pPr marL="358457"/>
            <a:r>
              <a:rPr lang="en-US" dirty="0"/>
              <a:t>Network based UE localization for improved reliability and flexibility</a:t>
            </a:r>
          </a:p>
          <a:p>
            <a:r>
              <a:rPr lang="en-US" dirty="0">
                <a:ea typeface="+mn-lt"/>
                <a:cs typeface="+mn-lt"/>
              </a:rPr>
              <a:t>Flexible spectrum access and interoperability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A059A40-0140-4046-A864-808449EE8B75}"/>
              </a:ext>
            </a:extLst>
          </p:cNvPr>
          <p:cNvSpPr txBox="1"/>
          <p:nvPr/>
        </p:nvSpPr>
        <p:spPr>
          <a:xfrm>
            <a:off x="8997463" y="150134"/>
            <a:ext cx="3090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=&gt; Details in RWS-210321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84263790"/>
      </p:ext>
    </p:extLst>
  </p:cSld>
  <p:clrMapOvr>
    <a:masterClrMapping/>
  </p:clrMapOvr>
</p:sld>
</file>

<file path=ppt/theme/theme1.xml><?xml version="1.0" encoding="utf-8"?>
<a:theme xmlns:a="http://schemas.openxmlformats.org/drawingml/2006/main" name="P10_110616_ppt_Master_Ins_de_4zu3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10_110616_ppt_Master_Ins_de_4zu3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1657</Words>
  <Application>Microsoft Macintosh PowerPoint</Application>
  <PresentationFormat>Breitbild</PresentationFormat>
  <Paragraphs>302</Paragraphs>
  <Slides>16</Slides>
  <Notes>15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16</vt:i4>
      </vt:variant>
    </vt:vector>
  </HeadingPairs>
  <TitlesOfParts>
    <vt:vector size="24" baseType="lpstr">
      <vt:lpstr>Calibri</vt:lpstr>
      <vt:lpstr>Frutiger 45 Light</vt:lpstr>
      <vt:lpstr>Frutiger LT Com 45 Light</vt:lpstr>
      <vt:lpstr>Frutiger LT Com 55 Roman</vt:lpstr>
      <vt:lpstr>Times</vt:lpstr>
      <vt:lpstr>Wingdings</vt:lpstr>
      <vt:lpstr>P10_110616_ppt_Master_Ins_de_4zu3</vt:lpstr>
      <vt:lpstr>1_P10_110616_ppt_Master_Ins_de_4zu3</vt:lpstr>
      <vt:lpstr>ViewS on rel-18  </vt:lpstr>
      <vt:lpstr>Fraunhofer‘s View on Release 18 Topics</vt:lpstr>
      <vt:lpstr>4.1 MIMO Enhancements for Release 18 (1) CSI enhancements for UE mobility scenarios</vt:lpstr>
      <vt:lpstr>4.1 MIMO Enhancements for Release 18 (2) CSI enhancements for UE mobility scenarios</vt:lpstr>
      <vt:lpstr>4.1 MIMO Enhancements for Release 18 (3) CSI enhancements for UE mobility scenarios</vt:lpstr>
      <vt:lpstr>4.1 mIAB – A new IAB Use Case (1) Motivation</vt:lpstr>
      <vt:lpstr>4.1 mIAB Scope: Connectivity &amp; service continuity (2) </vt:lpstr>
      <vt:lpstr>4.1 mIAB Scope: Shared infrastructure &amp; in-vehicle NR-U; Minimising interference (3)  </vt:lpstr>
      <vt:lpstr>4.2 NR-NTN Enhancements Scope</vt:lpstr>
      <vt:lpstr>4.2 Low Power and Low Complexity Positioning (1) Motivation</vt:lpstr>
      <vt:lpstr>4.2 Low Power and Low Complexity Positioning (2) Objectives</vt:lpstr>
      <vt:lpstr>4.2 Positioning Enhancements   Motivation and Scope</vt:lpstr>
      <vt:lpstr>4.2 Sidelink Positioning Motivation and Scope</vt:lpstr>
      <vt:lpstr>4.2 RedCap, PowSav, NB-IoT and IIoT</vt:lpstr>
      <vt:lpstr>4.2 Enhanced Sidelink Features for Rel-18</vt:lpstr>
      <vt:lpstr>4.3 Full Duplex Radio Motivation, Objective, Scope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2019-05-27T16:19:08Z</dcterms:created>
  <dcterms:modified xsi:type="dcterms:W3CDTF">2021-06-07T14:02:35Z</dcterms:modified>
</cp:coreProperties>
</file>