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sldIdLst>
    <p:sldId id="276" r:id="rId2"/>
    <p:sldId id="278" r:id="rId3"/>
    <p:sldId id="279" r:id="rId4"/>
  </p:sldIdLst>
  <p:sldSz cx="11431588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00">
          <p15:clr>
            <a:srgbClr val="A4A3A4"/>
          </p15:clr>
        </p15:guide>
        <p15:guide id="2" pos="360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7A6"/>
    <a:srgbClr val="A50034"/>
    <a:srgbClr val="E46C0A"/>
    <a:srgbClr val="6B6B6B"/>
    <a:srgbClr val="000046"/>
    <a:srgbClr val="336699"/>
    <a:srgbClr val="D60093"/>
    <a:srgbClr val="D9CBB5"/>
    <a:srgbClr val="FFFFFF"/>
    <a:srgbClr val="EEE8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64" autoAdjust="0"/>
    <p:restoredTop sz="22581" autoAdjust="0"/>
  </p:normalViewPr>
  <p:slideViewPr>
    <p:cSldViewPr>
      <p:cViewPr varScale="1">
        <p:scale>
          <a:sx n="75" d="100"/>
          <a:sy n="75" d="100"/>
        </p:scale>
        <p:origin x="970" y="72"/>
      </p:cViewPr>
      <p:guideLst>
        <p:guide orient="horz" pos="2700"/>
        <p:guide pos="360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2021-06-04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63266" y="2342034"/>
            <a:ext cx="9716850" cy="2080815"/>
          </a:xfrm>
          <a:noFill/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2092DD-FC25-421B-8E80-EB7FFD06CCAE}" type="datetimeFigureOut">
              <a:rPr lang="ko-KR" altLang="en-US" smtClean="0"/>
              <a:pPr>
                <a:defRPr/>
              </a:pPr>
              <a:t>2021-06-04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3E21478-757F-499F-A6EA-89EA3D10FE7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8" name="직사각형 7"/>
          <p:cNvSpPr/>
          <p:nvPr userDrawn="1"/>
        </p:nvSpPr>
        <p:spPr>
          <a:xfrm>
            <a:off x="144810" y="181794"/>
            <a:ext cx="5715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 Rel-18 workshop</a:t>
            </a:r>
          </a:p>
          <a:p>
            <a:r>
              <a:rPr lang="en-US" altLang="ko-KR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Electronic Meeting, June 28 - July 2, 2021</a:t>
            </a:r>
            <a:endParaRPr lang="en-US" altLang="ko-KR" b="1" i="1" dirty="0">
              <a:solidFill>
                <a:srgbClr val="6B6B6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8380090" y="236606"/>
            <a:ext cx="29066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2400" b="1" i="1" dirty="0" err="1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RWS</a:t>
            </a:r>
            <a:r>
              <a:rPr lang="en-US" altLang="ko-KR" sz="2400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-210231</a:t>
            </a:r>
            <a:endParaRPr lang="en-US" altLang="ko-KR" sz="2400" b="1" i="1" dirty="0">
              <a:solidFill>
                <a:srgbClr val="6B6B6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963266" y="4494857"/>
            <a:ext cx="9793088" cy="0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963266" y="4422849"/>
            <a:ext cx="9793088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4050018" y="4860606"/>
            <a:ext cx="3331552" cy="50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5175794" y="-5175792"/>
            <a:ext cx="1080000" cy="11431588"/>
          </a:xfrm>
          <a:prstGeom prst="rect">
            <a:avLst/>
          </a:prstGeom>
          <a:solidFill>
            <a:srgbClr val="A5003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71500" y="80268"/>
            <a:ext cx="10288588" cy="919014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71500" y="1333922"/>
            <a:ext cx="10288588" cy="6480720"/>
          </a:xfrm>
        </p:spPr>
        <p:txBody>
          <a:bodyPr/>
          <a:lstStyle>
            <a:lvl1pPr>
              <a:defRPr sz="2800" b="1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EC3A8E2-B9DE-437B-B571-263DA6FC8CC7}" type="datetimeFigureOut">
              <a:rPr lang="ko-KR" altLang="en-US" smtClean="0"/>
              <a:pPr>
                <a:defRPr/>
              </a:pPr>
              <a:t>2021-06-04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9" name="직사각형 8"/>
          <p:cNvSpPr/>
          <p:nvPr userDrawn="1"/>
        </p:nvSpPr>
        <p:spPr>
          <a:xfrm>
            <a:off x="72802" y="8273112"/>
            <a:ext cx="5715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en-US" altLang="ko-KR" sz="1100" b="1" i="1" dirty="0" err="1" smtClean="0">
                <a:solidFill>
                  <a:srgbClr val="A50034"/>
                </a:solidFill>
                <a:effectLst/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rPr>
              <a:t>RWS</a:t>
            </a:r>
            <a:r>
              <a:rPr lang="en-US" altLang="ko-KR" sz="1100" b="1" i="1" dirty="0" smtClean="0">
                <a:solidFill>
                  <a:srgbClr val="A50034"/>
                </a:solidFill>
                <a:effectLst/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rPr>
              <a:t>-210231</a:t>
            </a:r>
            <a:endParaRPr lang="ko-KR" altLang="en-US" sz="1100" b="1" i="1">
              <a:solidFill>
                <a:srgbClr val="A50034"/>
              </a:solidFill>
              <a:latin typeface="Arial" panose="020B0604020202020204" pitchFamily="34" charset="0"/>
              <a:ea typeface="LG스마트체 Regular" panose="020B0600000101010101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03017" y="5508627"/>
            <a:ext cx="971685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03017" y="3633392"/>
            <a:ext cx="971685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4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71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95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44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6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9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0AC0706-528C-4E5B-A316-71D515866196}" type="datetimeFigureOut">
              <a:rPr lang="ko-KR" altLang="en-US" smtClean="0"/>
              <a:pPr>
                <a:defRPr/>
              </a:pPr>
              <a:t>2021-06-04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F1BA13A-E3D8-4B07-8D20-4216E347B61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571500" y="342900"/>
            <a:ext cx="10288588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 smtClean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571500" y="1549946"/>
            <a:ext cx="10288588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571500" y="7945438"/>
            <a:ext cx="2667000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defTabSz="1139628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711C1B2-90F4-49F8-A375-40DDE5F017A8}" type="datetimeFigureOut">
              <a:rPr lang="ko-KR" altLang="en-US" smtClean="0"/>
              <a:pPr>
                <a:defRPr/>
              </a:pPr>
              <a:t>2021-06-04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905250" y="7945438"/>
            <a:ext cx="3621088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ctr" defTabSz="1139628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193088" y="7945438"/>
            <a:ext cx="2667000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AF0625-BC22-4FB1-A8E6-F900B1E07C1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8" name="직사각형 7"/>
          <p:cNvSpPr/>
          <p:nvPr userDrawn="1"/>
        </p:nvSpPr>
        <p:spPr>
          <a:xfrm>
            <a:off x="5571778" y="8271824"/>
            <a:ext cx="5715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altLang="ko-KR" sz="1100" dirty="0" smtClean="0">
                <a:solidFill>
                  <a:srgbClr val="A50034"/>
                </a:solidFill>
                <a:effectLst/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rPr>
              <a:t>Copyright 2021. LG Electronics Inc. All rights reserved. </a:t>
            </a:r>
            <a:endParaRPr lang="ko-KR" altLang="en-US" sz="1100">
              <a:solidFill>
                <a:srgbClr val="A50034"/>
              </a:solidFill>
              <a:latin typeface="Arial" panose="020B0604020202020204" pitchFamily="34" charset="0"/>
              <a:ea typeface="LG스마트체 Regular" panose="020B0600000101010101" pitchFamily="50" charset="-127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1138238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94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89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83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378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63" indent="-423863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925" indent="-352425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4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81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305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300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538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8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71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959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20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4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67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92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b="1" dirty="0" smtClean="0"/>
              <a:t>Enhancement for SDT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9268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Motivation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ko-KR" dirty="0"/>
              <a:t>There are many scenarios where </a:t>
            </a:r>
            <a:r>
              <a:rPr lang="en-US" altLang="ko-KR" dirty="0" err="1"/>
              <a:t>UEs</a:t>
            </a:r>
            <a:r>
              <a:rPr lang="en-US" altLang="ko-KR" dirty="0"/>
              <a:t> generate a burst of uplink transmissions and/or receive a burst of downlink transmissions in real networks.</a:t>
            </a:r>
          </a:p>
          <a:p>
            <a:pPr lvl="1"/>
            <a:r>
              <a:rPr lang="en-US" altLang="ko-KR" dirty="0"/>
              <a:t>Note that SNS applications which generate infrequent small chatting message is typically bidirectional.</a:t>
            </a:r>
          </a:p>
          <a:p>
            <a:endParaRPr lang="en-US" altLang="ko-KR" dirty="0"/>
          </a:p>
          <a:p>
            <a:r>
              <a:rPr lang="en-US" altLang="ko-KR" dirty="0"/>
              <a:t>However, in Rel-17, SDT is introduced to support only UL data transmission in </a:t>
            </a:r>
            <a:r>
              <a:rPr lang="en-US" altLang="ko-KR" dirty="0" err="1"/>
              <a:t>RRC_INACTIVE</a:t>
            </a:r>
            <a:r>
              <a:rPr lang="en-US" altLang="ko-KR" dirty="0"/>
              <a:t>. </a:t>
            </a:r>
          </a:p>
          <a:p>
            <a:pPr lvl="1"/>
            <a:r>
              <a:rPr lang="en-US" altLang="ko-KR" dirty="0"/>
              <a:t>Transitioning to </a:t>
            </a:r>
            <a:r>
              <a:rPr lang="en-US" altLang="ko-KR" dirty="0" err="1"/>
              <a:t>RRC_CONNECTED</a:t>
            </a:r>
            <a:r>
              <a:rPr lang="en-US" altLang="ko-KR" dirty="0"/>
              <a:t> causes unnecessary signaling overhead and increased latency. Thus, the purpose of UL SDT in Rel-17 is to allow </a:t>
            </a:r>
            <a:r>
              <a:rPr lang="en-US" altLang="ko-KR" dirty="0" err="1"/>
              <a:t>UEs</a:t>
            </a:r>
            <a:r>
              <a:rPr lang="en-US" altLang="ko-KR" dirty="0"/>
              <a:t> to send data in </a:t>
            </a:r>
            <a:r>
              <a:rPr lang="en-US" altLang="ko-KR" dirty="0" err="1"/>
              <a:t>RRC_INACTIVE</a:t>
            </a:r>
            <a:r>
              <a:rPr lang="en-US" altLang="ko-KR" dirty="0"/>
              <a:t> without transitioning to </a:t>
            </a:r>
            <a:r>
              <a:rPr lang="en-US" altLang="ko-KR" dirty="0" err="1"/>
              <a:t>RRC_CONNECTED</a:t>
            </a:r>
            <a:r>
              <a:rPr lang="en-US" altLang="ko-KR" dirty="0"/>
              <a:t>. The same purpose is applicable to DL data transmission. </a:t>
            </a:r>
          </a:p>
          <a:p>
            <a:endParaRPr lang="en-US" altLang="ko-KR" dirty="0"/>
          </a:p>
          <a:p>
            <a:r>
              <a:rPr lang="en-US" altLang="ko-KR" dirty="0"/>
              <a:t>Therefore, a mechanism should be introduced in Rel-18 to enable </a:t>
            </a:r>
            <a:r>
              <a:rPr lang="en-US" altLang="ko-KR" dirty="0" err="1"/>
              <a:t>UEs</a:t>
            </a:r>
            <a:r>
              <a:rPr lang="en-US" altLang="ko-KR" dirty="0"/>
              <a:t> to receive DL data in </a:t>
            </a:r>
            <a:r>
              <a:rPr lang="en-US" altLang="ko-KR" dirty="0" err="1"/>
              <a:t>RRC_INACTIVE</a:t>
            </a:r>
            <a:r>
              <a:rPr lang="en-US" altLang="ko-KR" dirty="0"/>
              <a:t> without transitioning to </a:t>
            </a:r>
            <a:r>
              <a:rPr lang="en-US" altLang="ko-KR" dirty="0" err="1"/>
              <a:t>RRC_CONNECTED</a:t>
            </a:r>
            <a:r>
              <a:rPr lang="en-US" altLang="ko-KR" dirty="0"/>
              <a:t>.</a:t>
            </a: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277255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Potential enhancement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Paging enhancement for DL SDT</a:t>
            </a:r>
          </a:p>
          <a:p>
            <a:pPr lvl="1"/>
            <a:r>
              <a:rPr lang="en-US" altLang="ko-KR" dirty="0"/>
              <a:t>To trigger UE to be ready for receiving DL data in </a:t>
            </a:r>
            <a:r>
              <a:rPr lang="en-US" altLang="ko-KR" dirty="0" err="1"/>
              <a:t>RRC_INACTIVE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r>
              <a:rPr lang="en-US" altLang="ko-KR" dirty="0"/>
              <a:t>DL SPS utilization for DL SDT</a:t>
            </a:r>
          </a:p>
          <a:p>
            <a:pPr lvl="1"/>
            <a:r>
              <a:rPr lang="en-US" altLang="ko-KR" dirty="0"/>
              <a:t>Scheduling overhead can be considered for the subsequent DL data transmission.</a:t>
            </a:r>
          </a:p>
          <a:p>
            <a:pPr lvl="1"/>
            <a:r>
              <a:rPr lang="en-US" altLang="ko-KR" dirty="0"/>
              <a:t>Dynamic scheduling is not precluded.</a:t>
            </a:r>
          </a:p>
          <a:p>
            <a:endParaRPr lang="en-US" altLang="ko-KR" dirty="0"/>
          </a:p>
          <a:p>
            <a:r>
              <a:rPr lang="en-US" altLang="ko-KR" dirty="0" err="1"/>
              <a:t>DRX</a:t>
            </a:r>
            <a:r>
              <a:rPr lang="en-US" altLang="ko-KR" dirty="0"/>
              <a:t> enhancement for DL SDT</a:t>
            </a:r>
          </a:p>
          <a:p>
            <a:pPr lvl="1"/>
            <a:r>
              <a:rPr lang="en-US" altLang="ko-KR" dirty="0"/>
              <a:t>UE power saving can be considered for the subsequent DL data transmission.</a:t>
            </a:r>
          </a:p>
          <a:p>
            <a:endParaRPr lang="en-US" altLang="ko-KR" dirty="0"/>
          </a:p>
          <a:p>
            <a:r>
              <a:rPr lang="en-US" altLang="ko-KR" dirty="0"/>
              <a:t>Co-existence with UL SDT</a:t>
            </a:r>
          </a:p>
          <a:p>
            <a:pPr lvl="1"/>
            <a:r>
              <a:rPr lang="en-US" altLang="ko-KR" dirty="0"/>
              <a:t>Bi-directional data exchange scenario should be considered.</a:t>
            </a: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582403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27657</TotalTime>
  <Words>199</Words>
  <Application>Microsoft Office PowerPoint</Application>
  <PresentationFormat>사용자 지정</PresentationFormat>
  <Paragraphs>22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9" baseType="lpstr">
      <vt:lpstr>LG스마트체 Bold</vt:lpstr>
      <vt:lpstr>LG스마트체 Regular</vt:lpstr>
      <vt:lpstr>굴림</vt:lpstr>
      <vt:lpstr>맑은 고딕</vt:lpstr>
      <vt:lpstr>Arial</vt:lpstr>
      <vt:lpstr>Office 테마</vt:lpstr>
      <vt:lpstr>Enhancement for SDT</vt:lpstr>
      <vt:lpstr>Motivation</vt:lpstr>
      <vt:lpstr>Potential enhancement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LG</cp:lastModifiedBy>
  <cp:revision>2069</cp:revision>
  <dcterms:created xsi:type="dcterms:W3CDTF">2016-10-11T04:12:52Z</dcterms:created>
  <dcterms:modified xsi:type="dcterms:W3CDTF">2021-06-04T03:01:20Z</dcterms:modified>
</cp:coreProperties>
</file>