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4"/>
    <p:sldMasterId id="2147483688" r:id="rId5"/>
  </p:sldMasterIdLst>
  <p:notesMasterIdLst>
    <p:notesMasterId r:id="rId29"/>
  </p:notesMasterIdLst>
  <p:handoutMasterIdLst>
    <p:handoutMasterId r:id="rId30"/>
  </p:handoutMasterIdLst>
  <p:sldIdLst>
    <p:sldId id="534" r:id="rId6"/>
    <p:sldId id="535" r:id="rId7"/>
    <p:sldId id="536" r:id="rId8"/>
    <p:sldId id="537" r:id="rId9"/>
    <p:sldId id="538" r:id="rId10"/>
    <p:sldId id="539" r:id="rId11"/>
    <p:sldId id="540" r:id="rId12"/>
    <p:sldId id="541" r:id="rId13"/>
    <p:sldId id="542" r:id="rId14"/>
    <p:sldId id="543" r:id="rId15"/>
    <p:sldId id="544" r:id="rId16"/>
    <p:sldId id="545" r:id="rId17"/>
    <p:sldId id="547" r:id="rId18"/>
    <p:sldId id="549" r:id="rId19"/>
    <p:sldId id="550" r:id="rId20"/>
    <p:sldId id="551" r:id="rId21"/>
    <p:sldId id="552" r:id="rId22"/>
    <p:sldId id="553" r:id="rId23"/>
    <p:sldId id="554" r:id="rId24"/>
    <p:sldId id="555" r:id="rId25"/>
    <p:sldId id="556" r:id="rId26"/>
    <p:sldId id="557" r:id="rId27"/>
    <p:sldId id="558" r:id="rId28"/>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0033"/>
    <a:srgbClr val="E2FFFF"/>
    <a:srgbClr val="FF9999"/>
    <a:srgbClr val="FF0066"/>
    <a:srgbClr val="FF5050"/>
    <a:srgbClr val="3366FF"/>
    <a:srgbClr val="C05229"/>
    <a:srgbClr val="FFFF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949" autoAdjust="0"/>
    <p:restoredTop sz="91105" autoAdjust="0"/>
  </p:normalViewPr>
  <p:slideViewPr>
    <p:cSldViewPr showGuides="1">
      <p:cViewPr varScale="1">
        <p:scale>
          <a:sx n="107" d="100"/>
          <a:sy n="107" d="100"/>
        </p:scale>
        <p:origin x="130" y="62"/>
      </p:cViewPr>
      <p:guideLst>
        <p:guide orient="horz" pos="2160"/>
        <p:guide pos="3840"/>
      </p:guideLst>
    </p:cSldViewPr>
  </p:slideViewPr>
  <p:notesTextViewPr>
    <p:cViewPr>
      <p:scale>
        <a:sx n="100" d="100"/>
        <a:sy n="100" d="100"/>
      </p:scale>
      <p:origin x="0" y="0"/>
    </p:cViewPr>
  </p:notesTextViewPr>
  <p:notesViewPr>
    <p:cSldViewPr showGuides="1">
      <p:cViewPr varScale="1">
        <p:scale>
          <a:sx n="64" d="100"/>
          <a:sy n="64" d="100"/>
        </p:scale>
        <p:origin x="-3168" y="-132"/>
      </p:cViewPr>
      <p:guideLst>
        <p:guide orient="horz" pos="3130"/>
        <p:guide pos="2143"/>
      </p:guideLst>
    </p:cSldViewPr>
  </p:notes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2023/3/23</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Segoe UI" panose="020B0502040204020203" pitchFamily="34" charset="0"/>
                <a:cs typeface="Segoe UI" panose="020B0502040204020203" pitchFamily="34" charset="0"/>
              </a:defRPr>
            </a:lvl1pPr>
          </a:lstStyle>
          <a:p>
            <a:endParaRPr lang="ja-JP" altLang="en-US" dirty="0"/>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Segoe UI" panose="020B0502040204020203" pitchFamily="34" charset="0"/>
                <a:cs typeface="Segoe UI" panose="020B0502040204020203" pitchFamily="34" charset="0"/>
              </a:defRPr>
            </a:lvl1pPr>
          </a:lstStyle>
          <a:p>
            <a:endParaRPr lang="ja-JP" altLang="en-US" dirty="0"/>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dirty="0"/>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1036" name="Text Box 12"/>
          <p:cNvSpPr txBox="1">
            <a:spLocks noChangeArrowheads="1"/>
          </p:cNvSpPr>
          <p:nvPr userDrawn="1"/>
        </p:nvSpPr>
        <p:spPr bwMode="auto">
          <a:xfrm>
            <a:off x="11632828" y="6458381"/>
            <a:ext cx="544359" cy="415486"/>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Segoe UI" panose="020B0502040204020203" pitchFamily="34" charset="0"/>
                <a:cs typeface="Segoe UI" panose="020B0502040204020203" pitchFamily="34" charset="0"/>
              </a:rPr>
              <a:pPr algn="r">
                <a:defRPr/>
              </a:pPr>
              <a:t>‹#›</a:t>
            </a:fld>
            <a:endParaRPr lang="en-GB" altLang="ja-JP" dirty="0">
              <a:solidFill>
                <a:srgbClr val="FFFFFF">
                  <a:lumMod val="85000"/>
                </a:srgbClr>
              </a:solidFill>
              <a:latin typeface="Segoe UI" panose="020B0502040204020203" pitchFamily="34" charset="0"/>
              <a:cs typeface="Segoe UI" panose="020B0502040204020203"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Segoe UI" panose="020B0502040204020203" pitchFamily="34" charset="0"/>
          <a:ea typeface="+mj-ea"/>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n-ea"/>
          <a:cs typeface="Segoe UI" panose="020B0502040204020203" pitchFamily="34" charset="0"/>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n-ea"/>
          <a:cs typeface="Segoe UI" panose="020B0502040204020203" pitchFamily="34" charset="0"/>
        </a:defRPr>
      </a:lvl2pPr>
      <a:lvl3pPr marL="831770" indent="-239161" algn="l" rtl="0" eaLnBrk="0" fontAlgn="base" hangingPunct="0">
        <a:spcBef>
          <a:spcPct val="20000"/>
        </a:spcBef>
        <a:spcAft>
          <a:spcPct val="0"/>
        </a:spcAft>
        <a:buChar char="•"/>
        <a:defRPr kumimoji="1" sz="1600">
          <a:solidFill>
            <a:schemeClr val="tx1"/>
          </a:solidFill>
          <a:latin typeface="Segoe UI" panose="020B0502040204020203" pitchFamily="34" charset="0"/>
          <a:ea typeface="+mn-ea"/>
          <a:cs typeface="Segoe UI" panose="020B0502040204020203" pitchFamily="34" charset="0"/>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n-ea"/>
          <a:cs typeface="Segoe UI" panose="020B0502040204020203" pitchFamily="34" charset="0"/>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Segoe UI" panose="020B0502040204020203" pitchFamily="34" charset="0"/>
          <a:ea typeface="+mn-ea"/>
          <a:cs typeface="Segoe UI" panose="020B0502040204020203" pitchFamily="34" charset="0"/>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95A3FF-335A-4C75-A894-AC0D7CC7FAB1}"/>
              </a:ext>
            </a:extLst>
          </p:cNvPr>
          <p:cNvSpPr>
            <a:spLocks noGrp="1"/>
          </p:cNvSpPr>
          <p:nvPr>
            <p:ph type="ctrTitle"/>
          </p:nvPr>
        </p:nvSpPr>
        <p:spPr>
          <a:xfrm>
            <a:off x="903817" y="2933945"/>
            <a:ext cx="10363200" cy="1470025"/>
          </a:xfrm>
        </p:spPr>
        <p:txBody>
          <a:bodyPr/>
          <a:lstStyle/>
          <a:p>
            <a:pPr algn="ctr"/>
            <a:r>
              <a:rPr kumimoji="1" lang="en-US" altLang="ja-JP" dirty="0">
                <a:latin typeface="+mn-lt"/>
              </a:rPr>
              <a:t>Offline discussion summary on RAN1-MultiCarrier</a:t>
            </a:r>
            <a:endParaRPr kumimoji="1" lang="ja-JP" altLang="en-US" dirty="0">
              <a:latin typeface="+mn-lt"/>
            </a:endParaRPr>
          </a:p>
        </p:txBody>
      </p:sp>
      <p:sp>
        <p:nvSpPr>
          <p:cNvPr id="3" name="字幕 2">
            <a:extLst>
              <a:ext uri="{FF2B5EF4-FFF2-40B4-BE49-F238E27FC236}">
                <a16:creationId xmlns:a16="http://schemas.microsoft.com/office/drawing/2014/main" id="{EBEE0DBC-9B1C-4298-9D33-DC7DCAF0D727}"/>
              </a:ext>
            </a:extLst>
          </p:cNvPr>
          <p:cNvSpPr>
            <a:spLocks noGrp="1"/>
          </p:cNvSpPr>
          <p:nvPr>
            <p:ph type="subTitle" idx="1"/>
          </p:nvPr>
        </p:nvSpPr>
        <p:spPr>
          <a:xfrm>
            <a:off x="1818217" y="4689716"/>
            <a:ext cx="8534400" cy="615553"/>
          </a:xfrm>
        </p:spPr>
        <p:txBody>
          <a:bodyPr/>
          <a:lstStyle/>
          <a:p>
            <a:r>
              <a:rPr kumimoji="1" lang="en-US" altLang="ja-JP" dirty="0">
                <a:latin typeface="+mn-lt"/>
              </a:rPr>
              <a:t>NTT DOCOMO, INC.</a:t>
            </a:r>
            <a:endParaRPr kumimoji="1" lang="ja-JP" altLang="en-US" dirty="0">
              <a:latin typeface="+mn-lt"/>
            </a:endParaRPr>
          </a:p>
        </p:txBody>
      </p:sp>
      <p:sp>
        <p:nvSpPr>
          <p:cNvPr id="5" name="テキスト ボックス 4">
            <a:extLst>
              <a:ext uri="{FF2B5EF4-FFF2-40B4-BE49-F238E27FC236}">
                <a16:creationId xmlns:a16="http://schemas.microsoft.com/office/drawing/2014/main" id="{057AFA79-FFEA-498C-A102-805245EB7626}"/>
              </a:ext>
            </a:extLst>
          </p:cNvPr>
          <p:cNvSpPr txBox="1"/>
          <p:nvPr/>
        </p:nvSpPr>
        <p:spPr>
          <a:xfrm>
            <a:off x="110335" y="863715"/>
            <a:ext cx="6390710" cy="1323439"/>
          </a:xfrm>
          <a:prstGeom prst="rect">
            <a:avLst/>
          </a:prstGeom>
          <a:noFill/>
        </p:spPr>
        <p:txBody>
          <a:bodyPr wrap="square">
            <a:spAutoFit/>
          </a:bodyPr>
          <a:lstStyle/>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3GPP TSG RAN #99</a:t>
            </a:r>
          </a:p>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Rotterdam, Netherlands, March 20</a:t>
            </a:r>
            <a:r>
              <a:rPr lang="en-US" altLang="ja-JP" sz="2400" b="1" baseline="30000" dirty="0">
                <a:latin typeface="+mn-lt"/>
                <a:ea typeface="Times New Roman" panose="02020603050405020304" pitchFamily="18" charset="0"/>
                <a:cs typeface="Segoe UI" panose="020B0502040204020203" pitchFamily="34" charset="0"/>
              </a:rPr>
              <a:t>th</a:t>
            </a:r>
            <a:r>
              <a:rPr lang="en-US" altLang="ja-JP" sz="2400" b="1" dirty="0">
                <a:effectLst/>
                <a:latin typeface="+mn-lt"/>
                <a:ea typeface="Times New Roman" panose="02020603050405020304" pitchFamily="18" charset="0"/>
                <a:cs typeface="Segoe UI" panose="020B0502040204020203" pitchFamily="34" charset="0"/>
              </a:rPr>
              <a:t> - 23</a:t>
            </a:r>
            <a:r>
              <a:rPr lang="en-US" altLang="ja-JP" sz="2400" b="1" baseline="30000" dirty="0">
                <a:effectLst/>
                <a:latin typeface="+mn-lt"/>
                <a:ea typeface="Times New Roman" panose="02020603050405020304" pitchFamily="18" charset="0"/>
                <a:cs typeface="Segoe UI" panose="020B0502040204020203" pitchFamily="34" charset="0"/>
              </a:rPr>
              <a:t>rd</a:t>
            </a:r>
            <a:r>
              <a:rPr lang="en-US" altLang="ja-JP" sz="2400" b="1" dirty="0">
                <a:effectLst/>
                <a:latin typeface="+mn-lt"/>
                <a:ea typeface="Times New Roman" panose="02020603050405020304" pitchFamily="18" charset="0"/>
                <a:cs typeface="Segoe UI" panose="020B0502040204020203" pitchFamily="34" charset="0"/>
              </a:rPr>
              <a:t>, 2023</a:t>
            </a:r>
            <a:endParaRPr lang="en-US" altLang="ja-JP" sz="2000" b="1"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US" altLang="ja-JP" sz="1600" b="1" dirty="0">
                <a:effectLst/>
                <a:latin typeface="+mn-lt"/>
                <a:ea typeface="Times New Roman" panose="02020603050405020304" pitchFamily="18" charset="0"/>
                <a:cs typeface="Segoe UI" panose="020B0502040204020203" pitchFamily="34" charset="0"/>
              </a:rPr>
              <a:t>Agenda Item:</a:t>
            </a:r>
            <a:r>
              <a:rPr lang="en-US" altLang="ja-JP" sz="1600" dirty="0">
                <a:effectLst/>
                <a:latin typeface="+mn-lt"/>
                <a:ea typeface="Times New Roman" panose="02020603050405020304" pitchFamily="18" charset="0"/>
                <a:cs typeface="Segoe UI" panose="020B0502040204020203" pitchFamily="34" charset="0"/>
              </a:rPr>
              <a:t>	</a:t>
            </a:r>
            <a:r>
              <a:rPr lang="en-US" altLang="ja-JP" sz="1600" b="1" dirty="0">
                <a:effectLst/>
                <a:latin typeface="+mn-lt"/>
                <a:ea typeface="Times New Roman" panose="02020603050405020304" pitchFamily="18" charset="0"/>
                <a:cs typeface="Segoe UI" panose="020B0502040204020203" pitchFamily="34" charset="0"/>
              </a:rPr>
              <a:t>	</a:t>
            </a:r>
            <a:r>
              <a:rPr lang="en-US" altLang="ja-JP" sz="1600" b="1" dirty="0">
                <a:latin typeface="+mn-lt"/>
                <a:ea typeface="Times New Roman" panose="02020603050405020304" pitchFamily="18" charset="0"/>
                <a:cs typeface="Segoe UI" panose="020B0502040204020203" pitchFamily="34" charset="0"/>
              </a:rPr>
              <a:t>9.3.1.2</a:t>
            </a:r>
            <a:endParaRPr lang="ja-JP" altLang="ja-JP" sz="1600"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GB" altLang="ja-JP" sz="1600" b="1" dirty="0">
                <a:effectLst/>
                <a:latin typeface="+mn-lt"/>
                <a:ea typeface="Times New Roman" panose="02020603050405020304" pitchFamily="18" charset="0"/>
                <a:cs typeface="Segoe UI" panose="020B0502040204020203" pitchFamily="34" charset="0"/>
              </a:rPr>
              <a:t>Document for:</a:t>
            </a:r>
            <a:r>
              <a:rPr lang="en-GB" altLang="ja-JP" sz="1600" dirty="0">
                <a:effectLst/>
                <a:latin typeface="+mn-lt"/>
                <a:ea typeface="Times New Roman" panose="02020603050405020304" pitchFamily="18" charset="0"/>
                <a:cs typeface="Segoe UI" panose="020B0502040204020203" pitchFamily="34" charset="0"/>
              </a:rPr>
              <a:t>		</a:t>
            </a:r>
            <a:r>
              <a:rPr lang="en-GB" altLang="ja-JP" sz="1600" b="1" dirty="0">
                <a:effectLst/>
                <a:latin typeface="+mn-lt"/>
                <a:ea typeface="Times New Roman" panose="02020603050405020304" pitchFamily="18" charset="0"/>
                <a:cs typeface="Segoe UI" panose="020B0502040204020203" pitchFamily="34" charset="0"/>
              </a:rPr>
              <a:t>Decision</a:t>
            </a:r>
            <a:endParaRPr lang="ja-JP" altLang="ja-JP" sz="1600" dirty="0">
              <a:effectLst/>
              <a:latin typeface="+mn-lt"/>
              <a:ea typeface="Times New Roman" panose="02020603050405020304" pitchFamily="18" charset="0"/>
              <a:cs typeface="Segoe UI" panose="020B0502040204020203" pitchFamily="34" charset="0"/>
            </a:endParaRPr>
          </a:p>
        </p:txBody>
      </p:sp>
      <p:sp>
        <p:nvSpPr>
          <p:cNvPr id="6" name="テキスト ボックス 5">
            <a:extLst>
              <a:ext uri="{FF2B5EF4-FFF2-40B4-BE49-F238E27FC236}">
                <a16:creationId xmlns:a16="http://schemas.microsoft.com/office/drawing/2014/main" id="{1A204F25-287F-492A-824E-2B9A7FFF3DF1}"/>
              </a:ext>
            </a:extLst>
          </p:cNvPr>
          <p:cNvSpPr txBox="1"/>
          <p:nvPr/>
        </p:nvSpPr>
        <p:spPr>
          <a:xfrm>
            <a:off x="10416480" y="881965"/>
            <a:ext cx="1665185" cy="1023357"/>
          </a:xfrm>
          <a:prstGeom prst="rect">
            <a:avLst/>
          </a:prstGeom>
          <a:noFill/>
        </p:spPr>
        <p:txBody>
          <a:bodyPr wrap="square">
            <a:spAutoFit/>
          </a:bodyPr>
          <a:lstStyle/>
          <a:p>
            <a:pPr hangingPunct="0">
              <a:spcBef>
                <a:spcPts val="600"/>
              </a:spcBef>
              <a:spcAft>
                <a:spcPts val="900"/>
              </a:spcAft>
            </a:pPr>
            <a:r>
              <a:rPr lang="en-US" altLang="ja-JP" sz="2400" b="1" dirty="0">
                <a:latin typeface="+mn-lt"/>
                <a:ea typeface="Times New Roman" panose="02020603050405020304" pitchFamily="18" charset="0"/>
                <a:cs typeface="Segoe UI" panose="020B0502040204020203" pitchFamily="34" charset="0"/>
              </a:rPr>
              <a:t>RP-230810</a:t>
            </a:r>
          </a:p>
          <a:p>
            <a:pPr hangingPunct="0">
              <a:spcBef>
                <a:spcPts val="600"/>
              </a:spcBef>
              <a:spcAft>
                <a:spcPts val="900"/>
              </a:spcAft>
            </a:pPr>
            <a:r>
              <a:rPr lang="en-US" altLang="ja-JP" sz="1200" b="1" dirty="0">
                <a:latin typeface="+mn-lt"/>
                <a:ea typeface="Times New Roman" panose="02020603050405020304" pitchFamily="18" charset="0"/>
                <a:cs typeface="Segoe UI" panose="020B0502040204020203" pitchFamily="34" charset="0"/>
              </a:rPr>
              <a:t>Update of RP-230749, RP-230799</a:t>
            </a:r>
          </a:p>
        </p:txBody>
      </p:sp>
    </p:spTree>
    <p:extLst>
      <p:ext uri="{BB962C8B-B14F-4D97-AF65-F5344CB8AC3E}">
        <p14:creationId xmlns:p14="http://schemas.microsoft.com/office/powerpoint/2010/main" val="3814896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1800F5-623E-3959-F001-5B258DF444A6}"/>
              </a:ext>
            </a:extLst>
          </p:cNvPr>
          <p:cNvSpPr>
            <a:spLocks noGrp="1"/>
          </p:cNvSpPr>
          <p:nvPr>
            <p:ph type="title"/>
          </p:nvPr>
        </p:nvSpPr>
        <p:spPr/>
        <p:txBody>
          <a:bodyPr/>
          <a:lstStyle/>
          <a:p>
            <a:r>
              <a:rPr lang="en-US" altLang="ja-JP" dirty="0"/>
              <a:t>Issue 6: Type of UL/SUL indicator field in DCI format 0_X (0292, 0569, 0606)</a:t>
            </a:r>
            <a:endParaRPr kumimoji="1" lang="ja-JP" altLang="en-US" dirty="0"/>
          </a:p>
        </p:txBody>
      </p:sp>
      <p:sp>
        <p:nvSpPr>
          <p:cNvPr id="3" name="コンテンツ プレースホルダー 2">
            <a:extLst>
              <a:ext uri="{FF2B5EF4-FFF2-40B4-BE49-F238E27FC236}">
                <a16:creationId xmlns:a16="http://schemas.microsoft.com/office/drawing/2014/main" id="{B8CED6C9-A4D2-8877-AC44-B199946132DD}"/>
              </a:ext>
            </a:extLst>
          </p:cNvPr>
          <p:cNvSpPr>
            <a:spLocks noGrp="1"/>
          </p:cNvSpPr>
          <p:nvPr>
            <p:ph idx="1"/>
          </p:nvPr>
        </p:nvSpPr>
        <p:spPr>
          <a:xfrm>
            <a:off x="215900" y="908720"/>
            <a:ext cx="11760200" cy="5989320"/>
          </a:xfrm>
        </p:spPr>
        <p:txBody>
          <a:bodyPr/>
          <a:lstStyle/>
          <a:p>
            <a:r>
              <a:rPr kumimoji="1" lang="en-US" altLang="ja-JP" dirty="0"/>
              <a:t>In RP-230292 and RP-230569,</a:t>
            </a:r>
          </a:p>
          <a:p>
            <a:pPr lvl="1"/>
            <a:r>
              <a:rPr kumimoji="1" lang="en-US" altLang="ja-JP" dirty="0"/>
              <a:t>Considering operators have the spectrum demands of two SUL cells CA band combinations, the UL/SUL indicator in DCI format 0_X can be specified as Type 2 field with separate indication for each co-scheduled cell for more scheduling flexibility. In addition, in current RAN4 CA band combinations, the maximum number of SUL cells can be aggregated is two, thus the two UL/SUL indicator bits have negligible DCI payload impact on DCI format 0_X.</a:t>
            </a:r>
          </a:p>
          <a:p>
            <a:pPr lvl="1"/>
            <a:r>
              <a:rPr kumimoji="1" lang="en-US" altLang="ja-JP" dirty="0"/>
              <a:t>Whether/how to clarify Note 2 in RP-223553 is an independent discussion, which shall not prevent the completion of UL/SUL indicator in DCI format 0_X. RAN1 and RAN2 specifications shall be generic to the band combinations defined in RAN4, in order to be forward compatible.</a:t>
            </a:r>
          </a:p>
          <a:p>
            <a:pPr lvl="1"/>
            <a:r>
              <a:rPr lang="en-US" altLang="ja-JP" dirty="0"/>
              <a:t>Proposal: UL/SUL indicator in DCI format 0_X belongs to Type-2.</a:t>
            </a:r>
            <a:endParaRPr kumimoji="1" lang="en-US" altLang="ja-JP" dirty="0"/>
          </a:p>
          <a:p>
            <a:r>
              <a:rPr lang="en-US" altLang="ja-JP" dirty="0"/>
              <a:t>In</a:t>
            </a:r>
            <a:r>
              <a:rPr lang="ja-JP" altLang="en-US" dirty="0"/>
              <a:t> </a:t>
            </a:r>
            <a:r>
              <a:rPr lang="en-US" altLang="ja-JP" dirty="0"/>
              <a:t>RP-230606,</a:t>
            </a:r>
          </a:p>
          <a:p>
            <a:pPr lvl="1"/>
            <a:r>
              <a:rPr kumimoji="1" lang="en-US" altLang="ja-JP" dirty="0"/>
              <a:t>there is no support for band combinations allowing for a configuration with more than one cell with uplink when a SUL carrier is part of the UL band combination. From this perspective defining the SUL field of the multi-cell scheduling DCI format 0_X that supports multiple cells with a SUL carrier is of no use, when no such configuration is a) possible and b) not motivated by the SUL feature to begin with.</a:t>
            </a:r>
          </a:p>
          <a:p>
            <a:pPr lvl="1"/>
            <a:r>
              <a:rPr kumimoji="1" lang="en-US" altLang="ja-JP" dirty="0"/>
              <a:t>Proposal: Adopt either Alternative #1 or Alternative #3 of the RAN#98 moderator’s proposal</a:t>
            </a:r>
          </a:p>
          <a:p>
            <a:pPr lvl="2"/>
            <a:r>
              <a:rPr kumimoji="1" lang="en-US" altLang="ja-JP" dirty="0"/>
              <a:t>Alt.1: UL/SUL indicator in a DCI format 0_X for multi-cell PUSCH scheduling is 1 bit (when it is present), which is for one serving cell within the set of co-scheduled cells (i.e., Type 1C).</a:t>
            </a:r>
          </a:p>
          <a:p>
            <a:pPr lvl="2"/>
            <a:r>
              <a:rPr kumimoji="1" lang="en-US" altLang="ja-JP" dirty="0"/>
              <a:t>Alt.3: UL/SUL indicator field is excluded from a DCI format 0_X</a:t>
            </a:r>
          </a:p>
        </p:txBody>
      </p:sp>
    </p:spTree>
    <p:extLst>
      <p:ext uri="{BB962C8B-B14F-4D97-AF65-F5344CB8AC3E}">
        <p14:creationId xmlns:p14="http://schemas.microsoft.com/office/powerpoint/2010/main" val="1921025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1800F5-623E-3959-F001-5B258DF444A6}"/>
              </a:ext>
            </a:extLst>
          </p:cNvPr>
          <p:cNvSpPr>
            <a:spLocks noGrp="1"/>
          </p:cNvSpPr>
          <p:nvPr>
            <p:ph type="title"/>
          </p:nvPr>
        </p:nvSpPr>
        <p:spPr/>
        <p:txBody>
          <a:bodyPr/>
          <a:lstStyle/>
          <a:p>
            <a:r>
              <a:rPr lang="en-US" altLang="ja-JP" dirty="0"/>
              <a:t>Issue 6: Type of UL/SUL indicator field in DCI format 0_X (0292, 0569, 0606)</a:t>
            </a:r>
            <a:endParaRPr kumimoji="1" lang="ja-JP" altLang="en-US" dirty="0"/>
          </a:p>
        </p:txBody>
      </p:sp>
      <p:sp>
        <p:nvSpPr>
          <p:cNvPr id="3" name="コンテンツ プレースホルダー 2">
            <a:extLst>
              <a:ext uri="{FF2B5EF4-FFF2-40B4-BE49-F238E27FC236}">
                <a16:creationId xmlns:a16="http://schemas.microsoft.com/office/drawing/2014/main" id="{B8CED6C9-A4D2-8877-AC44-B199946132DD}"/>
              </a:ext>
            </a:extLst>
          </p:cNvPr>
          <p:cNvSpPr>
            <a:spLocks noGrp="1"/>
          </p:cNvSpPr>
          <p:nvPr>
            <p:ph idx="1"/>
          </p:nvPr>
        </p:nvSpPr>
        <p:spPr>
          <a:xfrm>
            <a:off x="215900" y="908720"/>
            <a:ext cx="11760200" cy="4133427"/>
          </a:xfrm>
        </p:spPr>
        <p:txBody>
          <a:bodyPr/>
          <a:lstStyle/>
          <a:p>
            <a:r>
              <a:rPr kumimoji="1" lang="en-US" altLang="ja-JP" dirty="0"/>
              <a:t>Moderator’s observations:</a:t>
            </a:r>
          </a:p>
          <a:p>
            <a:pPr lvl="1"/>
            <a:r>
              <a:rPr lang="en-US" altLang="ja-JP" dirty="0"/>
              <a:t>Proposals in {0292, 0569} and 0606 are different because of different views on Issue 5, i.e., whether a UE can be configured with more than one UL cell with SUL or not.</a:t>
            </a:r>
          </a:p>
          <a:p>
            <a:pPr lvl="1"/>
            <a:r>
              <a:rPr lang="en-US" altLang="ja-JP" dirty="0"/>
              <a:t>Possible proposals based on 0292, 0569 and 0606 are basically same as in RAN#98-e as below</a:t>
            </a:r>
          </a:p>
          <a:p>
            <a:pPr lvl="2"/>
            <a:r>
              <a:rPr kumimoji="1" lang="en-US" altLang="ja-JP" dirty="0"/>
              <a:t>Alt.1: UL/SUL indicator in a DCI format 0_X for multi-cell PUSCH scheduling is 1 bit (when it is present), which is for one serving cell within the set of co-scheduled cells (i.e., Type 1C).</a:t>
            </a:r>
          </a:p>
          <a:p>
            <a:pPr lvl="2"/>
            <a:r>
              <a:rPr kumimoji="1" lang="en-US" altLang="ja-JP" dirty="0"/>
              <a:t>Alt.2: UL/SUL indicator in a DCI format 0_X for multi-cell PUSCH scheduling is sum of {0, 1} bits for each cell in the set configured for the DCI format 0_X (i.e., Type 2)</a:t>
            </a:r>
          </a:p>
          <a:p>
            <a:pPr lvl="3"/>
            <a:r>
              <a:rPr kumimoji="1" lang="en-US" altLang="ja-JP" dirty="0"/>
              <a:t>The number of bit (i.e., 0 or 1) for a cell in the set is determined according to the existing mechanism defined in TS 38.212 for UL/SUL indicator field.</a:t>
            </a:r>
          </a:p>
          <a:p>
            <a:pPr lvl="2"/>
            <a:r>
              <a:rPr kumimoji="1" lang="en-US" altLang="ja-JP" dirty="0"/>
              <a:t>[Alt.3: UL/SUL indicator field is excluded from a DCI format 0_X. (only if RAN cannot converge on either Alt.1 or Alt.2)]</a:t>
            </a:r>
          </a:p>
          <a:p>
            <a:pPr lvl="2"/>
            <a:r>
              <a:rPr kumimoji="1" lang="en-US" altLang="ja-JP" dirty="0"/>
              <a:t>[Alt.4: UL/SUL indicator in a DCI format 0_X for multi-cell PUSCH scheduling is 1 bit (when it is present), which is commonly applied for all serving cell(s) with SUL within the set of co-scheduled cells (i.e., Type 1A).]</a:t>
            </a:r>
          </a:p>
          <a:p>
            <a:pPr lvl="2"/>
            <a:endParaRPr kumimoji="1" lang="en-US" altLang="ja-JP" dirty="0"/>
          </a:p>
        </p:txBody>
      </p:sp>
    </p:spTree>
    <p:extLst>
      <p:ext uri="{BB962C8B-B14F-4D97-AF65-F5344CB8AC3E}">
        <p14:creationId xmlns:p14="http://schemas.microsoft.com/office/powerpoint/2010/main" val="919252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255096-5469-4E52-5B26-420C7F952700}"/>
              </a:ext>
            </a:extLst>
          </p:cNvPr>
          <p:cNvSpPr>
            <a:spLocks noGrp="1"/>
          </p:cNvSpPr>
          <p:nvPr>
            <p:ph type="title"/>
          </p:nvPr>
        </p:nvSpPr>
        <p:spPr/>
        <p:txBody>
          <a:bodyPr/>
          <a:lstStyle/>
          <a:p>
            <a:r>
              <a:rPr kumimoji="1" lang="en-US" altLang="ja-JP" dirty="0"/>
              <a:t>Issue 5&amp;6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960578ED-E978-2395-6FBE-45DA9F6C46DF}"/>
              </a:ext>
            </a:extLst>
          </p:cNvPr>
          <p:cNvSpPr>
            <a:spLocks noGrp="1"/>
          </p:cNvSpPr>
          <p:nvPr>
            <p:ph idx="1"/>
          </p:nvPr>
        </p:nvSpPr>
        <p:spPr>
          <a:xfrm>
            <a:off x="215900" y="952504"/>
            <a:ext cx="11760200" cy="5653843"/>
          </a:xfrm>
        </p:spPr>
        <p:txBody>
          <a:bodyPr/>
          <a:lstStyle/>
          <a:p>
            <a:r>
              <a:rPr kumimoji="1" lang="en-US" altLang="ja-JP" dirty="0"/>
              <a:t>Moderator’s observation:</a:t>
            </a:r>
          </a:p>
          <a:p>
            <a:pPr lvl="1"/>
            <a:r>
              <a:rPr lang="en-US" altLang="ja-JP" dirty="0"/>
              <a:t>Based on offline discussion with companies, there are multiple companies who strongly believe the Note 2 in RP-223553 is quite clear that “No simultaneous uplink configuration on the two SUL bands” is allowed by RP-223553 as it clearly describes so</a:t>
            </a:r>
          </a:p>
          <a:p>
            <a:pPr lvl="2"/>
            <a:r>
              <a:rPr kumimoji="1" lang="en-US" altLang="ja-JP" dirty="0"/>
              <a:t>But for Issue 6, they can accept following proposal (i.e., Type-2) </a:t>
            </a:r>
            <a:r>
              <a:rPr lang="en-US" altLang="ja-JP" dirty="0"/>
              <a:t>discussed at the RAN1#112 meeting</a:t>
            </a:r>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r>
              <a:rPr lang="en-US" altLang="ja-JP" dirty="0"/>
              <a:t>In addition, it is more constructive to discuss potential update for RP-223553 (RP-230719) separately</a:t>
            </a:r>
          </a:p>
          <a:p>
            <a:r>
              <a:rPr kumimoji="1" lang="en-US" altLang="ja-JP" dirty="0"/>
              <a:t>Moderator’s </a:t>
            </a:r>
            <a:r>
              <a:rPr lang="en-US" altLang="ja-JP" dirty="0"/>
              <a:t>suggestion</a:t>
            </a:r>
            <a:r>
              <a:rPr kumimoji="1" lang="en-US" altLang="ja-JP" dirty="0"/>
              <a:t>:</a:t>
            </a:r>
          </a:p>
          <a:p>
            <a:pPr lvl="1"/>
            <a:r>
              <a:rPr lang="en-US" altLang="ja-JP" dirty="0"/>
              <a:t>Agree on above proposal (with potential wording update) to conclude Issue 5&amp;6</a:t>
            </a:r>
          </a:p>
          <a:p>
            <a:pPr lvl="1"/>
            <a:r>
              <a:rPr kumimoji="1" lang="en-US" altLang="ja-JP" dirty="0"/>
              <a:t>Discuss potential update for RP-223553 (RP-230719) separately</a:t>
            </a:r>
            <a:endParaRPr kumimoji="1" lang="ja-JP" altLang="en-US" dirty="0"/>
          </a:p>
        </p:txBody>
      </p:sp>
      <p:sp>
        <p:nvSpPr>
          <p:cNvPr id="7" name="テキスト ボックス 6">
            <a:extLst>
              <a:ext uri="{FF2B5EF4-FFF2-40B4-BE49-F238E27FC236}">
                <a16:creationId xmlns:a16="http://schemas.microsoft.com/office/drawing/2014/main" id="{BDEEDA20-95F3-9044-BF12-1E8FC89EC63A}"/>
              </a:ext>
            </a:extLst>
          </p:cNvPr>
          <p:cNvSpPr txBox="1"/>
          <p:nvPr/>
        </p:nvSpPr>
        <p:spPr>
          <a:xfrm>
            <a:off x="605390" y="2663915"/>
            <a:ext cx="10981220" cy="2270365"/>
          </a:xfrm>
          <a:prstGeom prst="rect">
            <a:avLst/>
          </a:prstGeom>
          <a:noFill/>
          <a:ln>
            <a:solidFill>
              <a:schemeClr val="tx1"/>
            </a:solidFill>
          </a:ln>
        </p:spPr>
        <p:txBody>
          <a:bodyPr wrap="square">
            <a:spAutoFit/>
          </a:bodyPr>
          <a:lstStyle/>
          <a:p>
            <a:pPr marL="180340" algn="just">
              <a:lnSpc>
                <a:spcPct val="105000"/>
              </a:lnSpc>
              <a:spcAft>
                <a:spcPts val="300"/>
              </a:spcAft>
            </a:pPr>
            <a:r>
              <a:rPr lang="en-US" altLang="ja-JP" sz="1800" kern="100" dirty="0">
                <a:effectLst/>
                <a:latin typeface="Calibri" panose="020F0502020204030204" pitchFamily="34" charset="0"/>
                <a:ea typeface="SimSun" panose="02010600030101010101" pitchFamily="2" charset="-122"/>
                <a:cs typeface="Arial" panose="020B0604020202020204" pitchFamily="34" charset="0"/>
              </a:rPr>
              <a:t>UL/SUL indicator in DCI format 0_X belongs to </a:t>
            </a:r>
            <a:r>
              <a:rPr lang="en-US" altLang="ja-JP" sz="1800" strike="sngStrike" kern="100" dirty="0">
                <a:solidFill>
                  <a:srgbClr val="FF0000"/>
                </a:solidFill>
                <a:effectLst/>
                <a:latin typeface="Calibri" panose="020F0502020204030204" pitchFamily="34" charset="0"/>
                <a:ea typeface="SimSun" panose="02010600030101010101" pitchFamily="2" charset="-122"/>
                <a:cs typeface="Arial" panose="020B0604020202020204" pitchFamily="34" charset="0"/>
              </a:rPr>
              <a:t>Type-3 field, i.e., configurable between Type-1A and</a:t>
            </a:r>
            <a:r>
              <a:rPr lang="en-US" altLang="ja-JP" sz="1800" kern="100" dirty="0">
                <a:effectLst/>
                <a:latin typeface="Calibri" panose="020F0502020204030204" pitchFamily="34" charset="0"/>
                <a:ea typeface="SimSun" panose="02010600030101010101" pitchFamily="2" charset="-122"/>
                <a:cs typeface="Arial" panose="020B0604020202020204" pitchFamily="34" charset="0"/>
              </a:rPr>
              <a:t> Type-2.</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u="sng" kern="100" dirty="0">
                <a:solidFill>
                  <a:srgbClr val="FF0000"/>
                </a:solidFill>
                <a:effectLst/>
                <a:latin typeface="Calibri" panose="020F0502020204030204" pitchFamily="34" charset="0"/>
                <a:ea typeface="Times New Roman" panose="02020603050405020304" pitchFamily="18" charset="0"/>
                <a:cs typeface="Arial" panose="020B0604020202020204" pitchFamily="34" charset="0"/>
              </a:rPr>
              <a:t>Simultaneous configuration of two cells with SUL is not allowed as foreseen by RP-223553</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u="sng" kern="100" dirty="0">
                <a:solidFill>
                  <a:srgbClr val="FF0000"/>
                </a:solidFill>
                <a:effectLst/>
                <a:latin typeface="Calibri" panose="020F0502020204030204" pitchFamily="34" charset="0"/>
                <a:ea typeface="Times New Roman" panose="02020603050405020304" pitchFamily="18" charset="0"/>
                <a:cs typeface="Arial" panose="020B0604020202020204" pitchFamily="34" charset="0"/>
              </a:rPr>
              <a:t>Simultaneous transmission on SUL carrier and on another uplink is not allowed</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kern="100" dirty="0">
                <a:effectLst/>
                <a:latin typeface="Calibri" panose="020F0502020204030204" pitchFamily="34" charset="0"/>
                <a:ea typeface="Times New Roman" panose="02020603050405020304" pitchFamily="18" charset="0"/>
                <a:cs typeface="Arial" panose="020B0604020202020204" pitchFamily="34" charset="0"/>
              </a:rPr>
              <a:t>Note: It is RAN1 understanding that above does not revert the RAN#96 agreement on scenarios for UL TX switching (captured in RP-221880).</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strike="sngStrike" kern="100" dirty="0">
                <a:solidFill>
                  <a:srgbClr val="FF0000"/>
                </a:solidFill>
                <a:effectLst/>
                <a:latin typeface="Calibri" panose="020F0502020204030204" pitchFamily="34" charset="0"/>
                <a:ea typeface="Times New Roman" panose="02020603050405020304" pitchFamily="18" charset="0"/>
                <a:cs typeface="Arial" panose="020B0604020202020204" pitchFamily="34" charset="0"/>
              </a:rPr>
              <a:t>Note: It is RAN1 understanding that above does not revert the RAN#98 agreement on NR CA band combinations with two SUL cells (captured in RP-223553).</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623930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F9F3F7-C6E7-FACB-408C-A20777FEF315}"/>
              </a:ext>
            </a:extLst>
          </p:cNvPr>
          <p:cNvSpPr>
            <a:spLocks noGrp="1"/>
          </p:cNvSpPr>
          <p:nvPr>
            <p:ph type="title"/>
          </p:nvPr>
        </p:nvSpPr>
        <p:spPr/>
        <p:txBody>
          <a:bodyPr/>
          <a:lstStyle/>
          <a:p>
            <a:r>
              <a:rPr lang="en-US" altLang="ja-JP" dirty="0"/>
              <a:t>Conclusion:</a:t>
            </a:r>
            <a:endParaRPr kumimoji="1" lang="ja-JP" altLang="en-US" dirty="0"/>
          </a:p>
        </p:txBody>
      </p:sp>
      <p:sp>
        <p:nvSpPr>
          <p:cNvPr id="3" name="コンテンツ プレースホルダー 2">
            <a:extLst>
              <a:ext uri="{FF2B5EF4-FFF2-40B4-BE49-F238E27FC236}">
                <a16:creationId xmlns:a16="http://schemas.microsoft.com/office/drawing/2014/main" id="{013979F8-B270-86B0-0631-60723B3ECF83}"/>
              </a:ext>
            </a:extLst>
          </p:cNvPr>
          <p:cNvSpPr>
            <a:spLocks noGrp="1"/>
          </p:cNvSpPr>
          <p:nvPr>
            <p:ph idx="1"/>
          </p:nvPr>
        </p:nvSpPr>
        <p:spPr>
          <a:xfrm>
            <a:off x="215900" y="952504"/>
            <a:ext cx="11760200" cy="3668685"/>
          </a:xfrm>
        </p:spPr>
        <p:txBody>
          <a:bodyPr/>
          <a:lstStyle/>
          <a:p>
            <a:r>
              <a:rPr kumimoji="1" lang="en-US" altLang="ja-JP" sz="2400" dirty="0"/>
              <a:t>RP-230356 (WI status report) can be noted with capturing below in the meeting minutes</a:t>
            </a:r>
          </a:p>
          <a:p>
            <a:pPr lvl="1"/>
            <a:r>
              <a:rPr kumimoji="1" lang="en-US" altLang="ja-JP" sz="2400" dirty="0"/>
              <a:t>additional 2 TUs are allocated to Rel-18 MC </a:t>
            </a:r>
            <a:r>
              <a:rPr kumimoji="1" lang="en-US" altLang="ja-JP" sz="2400" dirty="0" err="1"/>
              <a:t>enh</a:t>
            </a:r>
            <a:r>
              <a:rPr kumimoji="1" lang="en-US" altLang="ja-JP" sz="2400" dirty="0"/>
              <a:t> WI for RAN4 in Q2 2023 (0.5 TU for RF and 0.5 TU for RD in each of RAN4#106bis-e and RAN4#107 meetings) by using RAN4 reserved TUs</a:t>
            </a:r>
          </a:p>
          <a:p>
            <a:pPr lvl="1"/>
            <a:r>
              <a:rPr lang="en-US" altLang="ja-JP" sz="2400" dirty="0"/>
              <a:t>The wording “Time mask for </a:t>
            </a:r>
            <a:r>
              <a:rPr lang="en-US" altLang="ja-JP" sz="2400" dirty="0" err="1"/>
              <a:t>dualUL</a:t>
            </a:r>
            <a:r>
              <a:rPr lang="en-US" altLang="ja-JP" sz="2400" dirty="0"/>
              <a:t> related switching scenarios” comes from RAN4 WF in R4-2303693 (Issue 1-4-3) as well as other bullets. So, the 3</a:t>
            </a:r>
            <a:r>
              <a:rPr lang="en-US" altLang="ja-JP" sz="2400" baseline="30000" dirty="0"/>
              <a:t>rd</a:t>
            </a:r>
            <a:r>
              <a:rPr lang="en-US" altLang="ja-JP" sz="2400" dirty="0"/>
              <a:t> bullet is related to simultaneous switching and corresponding LS to RAN1</a:t>
            </a:r>
            <a:endParaRPr kumimoji="1" lang="ja-JP" altLang="en-US" sz="2400" dirty="0"/>
          </a:p>
          <a:p>
            <a:pPr lvl="1"/>
            <a:r>
              <a:rPr lang="en-US" altLang="ja-JP" sz="2400" dirty="0"/>
              <a:t>C</a:t>
            </a:r>
            <a:r>
              <a:rPr kumimoji="1" lang="en-US" altLang="ja-JP" sz="2400" dirty="0"/>
              <a:t>larification as Proposal 2 in RP-230144 is left to RAN1 in maintenance phase if necessary</a:t>
            </a:r>
          </a:p>
        </p:txBody>
      </p:sp>
    </p:spTree>
    <p:extLst>
      <p:ext uri="{BB962C8B-B14F-4D97-AF65-F5344CB8AC3E}">
        <p14:creationId xmlns:p14="http://schemas.microsoft.com/office/powerpoint/2010/main" val="3478423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F7BEA9-C1C9-5F85-6515-FFD2D4724A58}"/>
              </a:ext>
            </a:extLst>
          </p:cNvPr>
          <p:cNvSpPr>
            <a:spLocks noGrp="1"/>
          </p:cNvSpPr>
          <p:nvPr>
            <p:ph type="title"/>
          </p:nvPr>
        </p:nvSpPr>
        <p:spPr/>
        <p:txBody>
          <a:bodyPr/>
          <a:lstStyle/>
          <a:p>
            <a:r>
              <a:rPr lang="en-US" altLang="ja-JP" dirty="0"/>
              <a:t>Proposal discussed on Wednesday</a:t>
            </a:r>
            <a:endParaRPr kumimoji="1" lang="ja-JP" altLang="en-US" dirty="0"/>
          </a:p>
        </p:txBody>
      </p:sp>
      <p:sp>
        <p:nvSpPr>
          <p:cNvPr id="3" name="コンテンツ プレースホルダー 2">
            <a:extLst>
              <a:ext uri="{FF2B5EF4-FFF2-40B4-BE49-F238E27FC236}">
                <a16:creationId xmlns:a16="http://schemas.microsoft.com/office/drawing/2014/main" id="{C82EA7FC-3B85-4543-E3F3-0D87DD573923}"/>
              </a:ext>
            </a:extLst>
          </p:cNvPr>
          <p:cNvSpPr>
            <a:spLocks noGrp="1"/>
          </p:cNvSpPr>
          <p:nvPr>
            <p:ph idx="1"/>
          </p:nvPr>
        </p:nvSpPr>
        <p:spPr>
          <a:xfrm>
            <a:off x="215900" y="953207"/>
            <a:ext cx="11760200" cy="5459944"/>
          </a:xfrm>
        </p:spPr>
        <p:txBody>
          <a:bodyPr/>
          <a:lstStyle/>
          <a:p>
            <a:r>
              <a:rPr kumimoji="1" lang="en-US" altLang="ja-JP" sz="1800" dirty="0">
                <a:highlight>
                  <a:srgbClr val="FFFF00"/>
                </a:highlight>
              </a:rPr>
              <a:t>UL/SUL indicator in a DCI format 0_X for multi-cell PUSCH scheduling is sum of {0, 1} bits for each cell in the set configured for the DCI format 0_X (i.e., Type 2)</a:t>
            </a:r>
          </a:p>
          <a:p>
            <a:pPr lvl="1"/>
            <a:r>
              <a:rPr kumimoji="1" lang="en-US" altLang="ja-JP" sz="1600" dirty="0">
                <a:highlight>
                  <a:srgbClr val="FFFF00"/>
                </a:highlight>
              </a:rPr>
              <a:t>The number of bit (i.e., 0 or 1) for a cell in the set is determined according to the existing mechanism defined in TS 38.212 for UL/SUL indicator field in DCI format 0_1.</a:t>
            </a:r>
          </a:p>
          <a:p>
            <a:pPr lvl="1"/>
            <a:r>
              <a:rPr kumimoji="1" lang="en-US" altLang="ja-JP" sz="1600" dirty="0">
                <a:highlight>
                  <a:srgbClr val="FFFF00"/>
                </a:highlight>
              </a:rPr>
              <a:t>Note 1: Simultaneous configuration of two cells with SUL is not allowed by current description </a:t>
            </a:r>
            <a:r>
              <a:rPr kumimoji="1" lang="en-US" altLang="ja-JP" sz="1600" dirty="0">
                <a:solidFill>
                  <a:srgbClr val="FF0000"/>
                </a:solidFill>
                <a:highlight>
                  <a:srgbClr val="FFFF00"/>
                </a:highlight>
              </a:rPr>
              <a:t>of Note 2 </a:t>
            </a:r>
            <a:r>
              <a:rPr kumimoji="1" lang="en-US" altLang="ja-JP" sz="1600" dirty="0">
                <a:highlight>
                  <a:srgbClr val="FFFF00"/>
                </a:highlight>
              </a:rPr>
              <a:t>in RP-223553 (RP-230719)</a:t>
            </a:r>
          </a:p>
          <a:p>
            <a:pPr lvl="1"/>
            <a:r>
              <a:rPr kumimoji="1" lang="en-US" altLang="ja-JP" sz="1600" dirty="0"/>
              <a:t>Note 2: Simultaneous transmission on SUL carrier and on another uplink is not allowed by current description in RP-223553 (RP-230719)</a:t>
            </a:r>
          </a:p>
          <a:p>
            <a:pPr lvl="1"/>
            <a:r>
              <a:rPr kumimoji="1" lang="en-US" altLang="ja-JP" sz="1600" dirty="0"/>
              <a:t>Note 3: This does not revert the RAN#96 agreement on scenarios for UL TX switching (captured in RP-221880)</a:t>
            </a:r>
          </a:p>
          <a:p>
            <a:pPr lvl="1"/>
            <a:r>
              <a:rPr lang="en-US" altLang="ja-JP" sz="1600" dirty="0">
                <a:solidFill>
                  <a:srgbClr val="FF0000"/>
                </a:solidFill>
                <a:highlight>
                  <a:srgbClr val="FFFF00"/>
                </a:highlight>
              </a:rPr>
              <a:t>Note 4: T</a:t>
            </a:r>
            <a:r>
              <a:rPr kumimoji="1" lang="en-US" altLang="ja-JP" sz="1600" dirty="0">
                <a:solidFill>
                  <a:srgbClr val="FF0000"/>
                </a:solidFill>
                <a:highlight>
                  <a:srgbClr val="FFFF00"/>
                </a:highlight>
              </a:rPr>
              <a:t>his UL/SUL indicator design for DCI format 0_X should not prevent potential further RAN1/2 impact to support the </a:t>
            </a:r>
            <a:r>
              <a:rPr lang="en-US" altLang="ja-JP" sz="1600" dirty="0">
                <a:solidFill>
                  <a:srgbClr val="FF0000"/>
                </a:solidFill>
                <a:highlight>
                  <a:srgbClr val="FFFF00"/>
                </a:highlight>
              </a:rPr>
              <a:t>s</a:t>
            </a:r>
            <a:r>
              <a:rPr kumimoji="1" lang="en-US" altLang="ja-JP" sz="1600" dirty="0">
                <a:solidFill>
                  <a:srgbClr val="FF0000"/>
                </a:solidFill>
                <a:highlight>
                  <a:srgbClr val="FFFF00"/>
                </a:highlight>
              </a:rPr>
              <a:t>imultaneous configuration of two cells with SUL</a:t>
            </a:r>
          </a:p>
          <a:p>
            <a:r>
              <a:rPr lang="en-US" altLang="ja-JP" sz="1800" dirty="0"/>
              <a:t>Task RAN4 to discuss whether/how to define band combinations for Rel-18 UL Tx switching with 3 or 4 bands</a:t>
            </a:r>
          </a:p>
          <a:p>
            <a:r>
              <a:rPr kumimoji="1" lang="en-US" altLang="ja-JP" sz="1800" dirty="0"/>
              <a:t>Discuss potential update for the WI RP-223553 (RP-230719) or potential another WID for simultaneous configuration of two cells with SUL separately</a:t>
            </a:r>
          </a:p>
          <a:p>
            <a:pPr lvl="1"/>
            <a:r>
              <a:rPr lang="en-US" altLang="ja-JP" sz="1600" dirty="0"/>
              <a:t>Task RAN4 to assess the additional, if any, RAN4 specification impact and UE implementation impact for a UE configured with two serving cells, each with SUL, whether back-to-back transmissions on two SUL carriers could be supported without any switching period, or whether the UE can only support such configuration in the UL Tx switching framework with UE capability based switching period</a:t>
            </a:r>
          </a:p>
          <a:p>
            <a:pPr lvl="2"/>
            <a:r>
              <a:rPr kumimoji="1" lang="en-US" altLang="ja-JP" dirty="0"/>
              <a:t>Example band combinations are referred to RP-223553 (RP-230719)</a:t>
            </a:r>
          </a:p>
          <a:p>
            <a:pPr lvl="2"/>
            <a:r>
              <a:rPr lang="en-US" altLang="ja-JP" dirty="0"/>
              <a:t>Further check the status in RAN#100</a:t>
            </a:r>
            <a:endParaRPr kumimoji="1" lang="en-US" altLang="ja-JP" dirty="0"/>
          </a:p>
        </p:txBody>
      </p:sp>
    </p:spTree>
    <p:extLst>
      <p:ext uri="{BB962C8B-B14F-4D97-AF65-F5344CB8AC3E}">
        <p14:creationId xmlns:p14="http://schemas.microsoft.com/office/powerpoint/2010/main" val="1885629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CF869C-D4EE-B5A3-52B5-D1CDB28D95A7}"/>
              </a:ext>
            </a:extLst>
          </p:cNvPr>
          <p:cNvSpPr>
            <a:spLocks noGrp="1"/>
          </p:cNvSpPr>
          <p:nvPr>
            <p:ph type="title"/>
          </p:nvPr>
        </p:nvSpPr>
        <p:spPr/>
        <p:txBody>
          <a:bodyPr/>
          <a:lstStyle/>
          <a:p>
            <a:r>
              <a:rPr kumimoji="1"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6A05A7E5-CB3C-EBCE-AA48-A65E471EDC29}"/>
              </a:ext>
            </a:extLst>
          </p:cNvPr>
          <p:cNvSpPr>
            <a:spLocks noGrp="1"/>
          </p:cNvSpPr>
          <p:nvPr>
            <p:ph idx="1"/>
          </p:nvPr>
        </p:nvSpPr>
        <p:spPr>
          <a:xfrm>
            <a:off x="215900" y="952504"/>
            <a:ext cx="11760200" cy="1117217"/>
          </a:xfrm>
        </p:spPr>
        <p:txBody>
          <a:bodyPr/>
          <a:lstStyle/>
          <a:p>
            <a:pPr marL="0" indent="0">
              <a:buNone/>
            </a:pPr>
            <a:r>
              <a:rPr kumimoji="1" lang="en-US" altLang="ja-JP" dirty="0"/>
              <a:t>Q1: Whether companies can accept following compromised approach or not</a:t>
            </a:r>
          </a:p>
          <a:p>
            <a:pPr marL="239158" lvl="1" indent="0">
              <a:buNone/>
            </a:pPr>
            <a:r>
              <a:rPr lang="en-US" altLang="ja-JP" dirty="0"/>
              <a:t>If YES, we can also discuss proper way to support simultaneous configuration of two cells with SUL</a:t>
            </a:r>
          </a:p>
          <a:p>
            <a:pPr marL="239158" lvl="1" indent="0">
              <a:buNone/>
            </a:pPr>
            <a:r>
              <a:rPr lang="en-US" altLang="ja-JP" dirty="0"/>
              <a:t>If NO, we should make decision on UL/SUL indicator design from other alternatives than Type 2</a:t>
            </a:r>
            <a:endParaRPr kumimoji="1" lang="ja-JP" altLang="en-US" dirty="0"/>
          </a:p>
        </p:txBody>
      </p:sp>
      <p:sp>
        <p:nvSpPr>
          <p:cNvPr id="7" name="テキスト ボックス 6">
            <a:extLst>
              <a:ext uri="{FF2B5EF4-FFF2-40B4-BE49-F238E27FC236}">
                <a16:creationId xmlns:a16="http://schemas.microsoft.com/office/drawing/2014/main" id="{79999505-7896-4256-44EA-1CEEC8317FA4}"/>
              </a:ext>
            </a:extLst>
          </p:cNvPr>
          <p:cNvSpPr txBox="1"/>
          <p:nvPr/>
        </p:nvSpPr>
        <p:spPr>
          <a:xfrm>
            <a:off x="276460" y="2078850"/>
            <a:ext cx="11760200" cy="4696670"/>
          </a:xfrm>
          <a:prstGeom prst="rect">
            <a:avLst/>
          </a:prstGeom>
          <a:noFill/>
          <a:ln>
            <a:solidFill>
              <a:schemeClr val="tx1"/>
            </a:solidFill>
          </a:ln>
        </p:spPr>
        <p:txBody>
          <a:bodyPr wrap="square">
            <a:spAutoFit/>
          </a:bodyPr>
          <a:lstStyle/>
          <a:p>
            <a:pPr marL="353450" marR="0" lvl="0" indent="-353450" algn="l" defTabSz="914400" rtl="0" eaLnBrk="0" fontAlgn="base" latinLnBrk="0" hangingPunct="0">
              <a:lnSpc>
                <a:spcPct val="100000"/>
              </a:lnSpc>
              <a:spcBef>
                <a:spcPct val="20000"/>
              </a:spcBef>
              <a:spcAft>
                <a:spcPct val="0"/>
              </a:spcAft>
              <a:buClr>
                <a:srgbClr val="CC0033"/>
              </a:buClr>
              <a:buSzTx/>
              <a:buFont typeface="Wingdings" pitchFamily="2" charset="2"/>
              <a:buChar char="n"/>
              <a:tabLst/>
              <a:defRPr/>
            </a:pPr>
            <a:r>
              <a:rPr kumimoji="1" lang="en-US" altLang="ja-JP" sz="20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UL/SUL indicator in a DCI format 0_X for multi-cell PUSCH scheduling is sum of {0, 1} bits for each cell in the set configured for the DCI format 0_X (i.e., Type 2)</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The number of bit (i.e., 0 or 1) for a cell in the set is determined according to the existing mechanism defined in TS 38.212 for UL/SUL indicator field in DCI format 0_1.</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Note 1: Simultaneous configuration of two cells with SUL is not allowed by current description </a:t>
            </a:r>
            <a:r>
              <a:rPr kumimoji="1" lang="en-US" altLang="ja-JP" sz="1800" b="0" i="0" u="none" strike="noStrike" kern="0" cap="none" spc="0" normalizeH="0" baseline="0" noProof="0" dirty="0">
                <a:ln>
                  <a:noFill/>
                </a:ln>
                <a:solidFill>
                  <a:srgbClr val="FF0000"/>
                </a:solidFill>
                <a:effectLst/>
                <a:highlight>
                  <a:srgbClr val="FFFF00"/>
                </a:highlight>
                <a:uLnTx/>
                <a:uFillTx/>
                <a:latin typeface="Calibri" panose="020F0502020204030204" pitchFamily="34" charset="0"/>
                <a:ea typeface="メイリオ"/>
                <a:cs typeface="Segoe UI" panose="020B0502040204020203" pitchFamily="34" charset="0"/>
              </a:rPr>
              <a:t>of Note 2 </a:t>
            </a: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in RP-223553 (RP-230719), but it is not aligned with operator’s deployment demand so that RAN4 is tasked as second main bullet</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lang="en-US" altLang="ja-JP" sz="1800" kern="0" dirty="0">
                <a:solidFill>
                  <a:srgbClr val="000000"/>
                </a:solidFill>
                <a:highlight>
                  <a:srgbClr val="FFFF00"/>
                </a:highlight>
                <a:latin typeface="Calibri" panose="020F0502020204030204" pitchFamily="34" charset="0"/>
                <a:ea typeface="メイリオ"/>
                <a:cs typeface="Segoe UI" panose="020B0502040204020203" pitchFamily="34" charset="0"/>
              </a:rPr>
              <a:t>Note 1: Whether s</a:t>
            </a:r>
            <a:r>
              <a:rPr kumimoji="1" lang="en-US" altLang="ja-JP" sz="1800" b="0" i="0" u="none" strike="noStrike" kern="0" cap="none" spc="0" normalizeH="0" baseline="0" noProof="0" dirty="0" err="1">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imultaneous</a:t>
            </a: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 configuration of two cells with SUL for a UE is allowed or not is according to WID in RP-223553 (RP-230719) </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lang="en-US" altLang="ja-JP" sz="1800" kern="0" dirty="0">
                <a:solidFill>
                  <a:srgbClr val="000000"/>
                </a:solidFill>
                <a:highlight>
                  <a:srgbClr val="FFFF00"/>
                </a:highlight>
                <a:latin typeface="Calibri" panose="020F0502020204030204" pitchFamily="34" charset="0"/>
                <a:ea typeface="メイリオ"/>
                <a:cs typeface="Segoe UI" panose="020B0502040204020203" pitchFamily="34" charset="0"/>
              </a:rPr>
              <a:t>Note 1’: Recognize </a:t>
            </a: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operator’s deployment demand to support </a:t>
            </a:r>
            <a:r>
              <a:rPr lang="en-US" altLang="ja-JP" sz="1800" kern="0" dirty="0">
                <a:solidFill>
                  <a:srgbClr val="000000"/>
                </a:solidFill>
                <a:highlight>
                  <a:srgbClr val="FFFF00"/>
                </a:highlight>
                <a:latin typeface="Calibri" panose="020F0502020204030204" pitchFamily="34" charset="0"/>
                <a:ea typeface="メイリオ"/>
                <a:cs typeface="Segoe UI" panose="020B0502040204020203" pitchFamily="34" charset="0"/>
              </a:rPr>
              <a:t>s</a:t>
            </a:r>
            <a:r>
              <a:rPr kumimoji="1" lang="en-US" altLang="ja-JP" sz="1800" b="0" i="0" u="none" strike="noStrike" kern="0" cap="none" spc="0" normalizeH="0" baseline="0" noProof="0" dirty="0" err="1">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imultaneous</a:t>
            </a:r>
            <a:r>
              <a:rPr kumimoji="1" lang="en-US" altLang="ja-JP" sz="18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 configuration of two cells with SUL for a UE</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Note 2: Simultaneous transmission on SUL carrier and on another uplink is not allowed by current description in RP-223553 (RP-230719)</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Note 3: This does not revert the RAN#96 agreement on scenarios for UL TX switching (captured in RP-221880)</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800" b="0" i="0" u="none" strike="noStrike" kern="0" cap="none" spc="0" normalizeH="0" baseline="0" noProof="0" dirty="0">
                <a:ln>
                  <a:noFill/>
                </a:ln>
                <a:solidFill>
                  <a:srgbClr val="FF0000"/>
                </a:solidFill>
                <a:effectLst/>
                <a:highlight>
                  <a:srgbClr val="FFFF00"/>
                </a:highlight>
                <a:uLnTx/>
                <a:uFillTx/>
                <a:latin typeface="Calibri" panose="020F0502020204030204" pitchFamily="34" charset="0"/>
                <a:ea typeface="メイリオ"/>
                <a:cs typeface="Segoe UI" panose="020B0502040204020203" pitchFamily="34" charset="0"/>
              </a:rPr>
              <a:t>Note 4: This UL/SUL indicator design for DCI format 0_X should not prevent potential further RAN1/2 impact to support the simultaneous configuration of two cells with SUL</a:t>
            </a:r>
          </a:p>
        </p:txBody>
      </p:sp>
      <p:sp>
        <p:nvSpPr>
          <p:cNvPr id="8" name="左中かっこ 7">
            <a:extLst>
              <a:ext uri="{FF2B5EF4-FFF2-40B4-BE49-F238E27FC236}">
                <a16:creationId xmlns:a16="http://schemas.microsoft.com/office/drawing/2014/main" id="{ED678CE6-254E-C302-CA1A-7DBCEF461EC5}"/>
              </a:ext>
            </a:extLst>
          </p:cNvPr>
          <p:cNvSpPr/>
          <p:nvPr/>
        </p:nvSpPr>
        <p:spPr>
          <a:xfrm>
            <a:off x="530936" y="4020658"/>
            <a:ext cx="180020" cy="117013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 name="左中かっこ 8">
            <a:extLst>
              <a:ext uri="{FF2B5EF4-FFF2-40B4-BE49-F238E27FC236}">
                <a16:creationId xmlns:a16="http://schemas.microsoft.com/office/drawing/2014/main" id="{EA2454E6-B92F-1AC0-464C-A91F7738FA73}"/>
              </a:ext>
            </a:extLst>
          </p:cNvPr>
          <p:cNvSpPr/>
          <p:nvPr/>
        </p:nvSpPr>
        <p:spPr>
          <a:xfrm>
            <a:off x="530935" y="3390588"/>
            <a:ext cx="180020" cy="5458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B4D04648-AC2F-85DC-6A6A-DA1089A3EC5F}"/>
              </a:ext>
            </a:extLst>
          </p:cNvPr>
          <p:cNvSpPr txBox="1"/>
          <p:nvPr/>
        </p:nvSpPr>
        <p:spPr>
          <a:xfrm>
            <a:off x="35880" y="3532861"/>
            <a:ext cx="673582" cy="307777"/>
          </a:xfrm>
          <a:prstGeom prst="rect">
            <a:avLst/>
          </a:prstGeom>
          <a:noFill/>
        </p:spPr>
        <p:txBody>
          <a:bodyPr wrap="none" rtlCol="0">
            <a:spAutoFit/>
          </a:bodyPr>
          <a:lstStyle/>
          <a:p>
            <a:r>
              <a:rPr kumimoji="1" lang="en-US" altLang="ja-JP" sz="1400" dirty="0">
                <a:latin typeface="+mn-lt"/>
                <a:ea typeface="+mn-ea"/>
              </a:rPr>
              <a:t>Alt.1-1</a:t>
            </a:r>
            <a:endParaRPr kumimoji="1" lang="ja-JP" altLang="en-US" sz="1400" dirty="0">
              <a:latin typeface="+mn-lt"/>
              <a:ea typeface="+mn-ea"/>
            </a:endParaRPr>
          </a:p>
        </p:txBody>
      </p:sp>
      <p:sp>
        <p:nvSpPr>
          <p:cNvPr id="11" name="テキスト ボックス 10">
            <a:extLst>
              <a:ext uri="{FF2B5EF4-FFF2-40B4-BE49-F238E27FC236}">
                <a16:creationId xmlns:a16="http://schemas.microsoft.com/office/drawing/2014/main" id="{4003B6EF-A42B-0641-4B50-BF53EC9D843A}"/>
              </a:ext>
            </a:extLst>
          </p:cNvPr>
          <p:cNvSpPr txBox="1"/>
          <p:nvPr/>
        </p:nvSpPr>
        <p:spPr>
          <a:xfrm>
            <a:off x="35880" y="4451834"/>
            <a:ext cx="673582" cy="307777"/>
          </a:xfrm>
          <a:prstGeom prst="rect">
            <a:avLst/>
          </a:prstGeom>
          <a:noFill/>
        </p:spPr>
        <p:txBody>
          <a:bodyPr wrap="none" rtlCol="0">
            <a:spAutoFit/>
          </a:bodyPr>
          <a:lstStyle/>
          <a:p>
            <a:r>
              <a:rPr kumimoji="1" lang="en-US" altLang="ja-JP" sz="1400" dirty="0">
                <a:latin typeface="+mn-lt"/>
                <a:ea typeface="+mn-ea"/>
              </a:rPr>
              <a:t>Alt.1-2</a:t>
            </a:r>
            <a:endParaRPr kumimoji="1" lang="ja-JP" altLang="en-US" sz="1400" dirty="0">
              <a:latin typeface="+mn-lt"/>
              <a:ea typeface="+mn-ea"/>
            </a:endParaRPr>
          </a:p>
        </p:txBody>
      </p:sp>
    </p:spTree>
    <p:extLst>
      <p:ext uri="{BB962C8B-B14F-4D97-AF65-F5344CB8AC3E}">
        <p14:creationId xmlns:p14="http://schemas.microsoft.com/office/powerpoint/2010/main" val="4057442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921BC3-9CF2-B6EA-4E91-7CB88707DCE2}"/>
              </a:ext>
            </a:extLst>
          </p:cNvPr>
          <p:cNvSpPr>
            <a:spLocks noGrp="1"/>
          </p:cNvSpPr>
          <p:nvPr>
            <p:ph type="title"/>
          </p:nvPr>
        </p:nvSpPr>
        <p:spPr/>
        <p:txBody>
          <a:bodyPr/>
          <a:lstStyle/>
          <a:p>
            <a:r>
              <a:rPr kumimoji="1"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975D9D9E-8691-2F63-EE6F-DFBF4D08F429}"/>
              </a:ext>
            </a:extLst>
          </p:cNvPr>
          <p:cNvSpPr>
            <a:spLocks noGrp="1"/>
          </p:cNvSpPr>
          <p:nvPr>
            <p:ph idx="1"/>
          </p:nvPr>
        </p:nvSpPr>
        <p:spPr>
          <a:xfrm>
            <a:off x="215900" y="952504"/>
            <a:ext cx="11760200" cy="415486"/>
          </a:xfrm>
        </p:spPr>
        <p:txBody>
          <a:bodyPr/>
          <a:lstStyle/>
          <a:p>
            <a:pPr marL="0" indent="0">
              <a:buNone/>
            </a:pPr>
            <a:r>
              <a:rPr kumimoji="1" lang="en-US" altLang="ja-JP" dirty="0"/>
              <a:t>[Reference] other alternatives for UL/SUL indicator design for DCI format 0_X</a:t>
            </a:r>
            <a:endParaRPr kumimoji="1" lang="ja-JP" altLang="en-US" dirty="0"/>
          </a:p>
        </p:txBody>
      </p:sp>
      <p:sp>
        <p:nvSpPr>
          <p:cNvPr id="7" name="テキスト ボックス 6">
            <a:extLst>
              <a:ext uri="{FF2B5EF4-FFF2-40B4-BE49-F238E27FC236}">
                <a16:creationId xmlns:a16="http://schemas.microsoft.com/office/drawing/2014/main" id="{4D4A5E30-74F7-A730-C98F-DFD20FB618DF}"/>
              </a:ext>
            </a:extLst>
          </p:cNvPr>
          <p:cNvSpPr txBox="1"/>
          <p:nvPr/>
        </p:nvSpPr>
        <p:spPr>
          <a:xfrm>
            <a:off x="242577" y="1550549"/>
            <a:ext cx="11733523" cy="3717941"/>
          </a:xfrm>
          <a:prstGeom prst="rect">
            <a:avLst/>
          </a:prstGeom>
          <a:noFill/>
          <a:ln>
            <a:solidFill>
              <a:schemeClr val="tx1"/>
            </a:solidFill>
          </a:ln>
        </p:spPr>
        <p:txBody>
          <a:bodyPr wrap="square">
            <a:spAutoFit/>
          </a:bodyPr>
          <a:lstStyle/>
          <a:p>
            <a:pPr marL="831770" marR="0" lvl="2" indent="-239161"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1" lang="en-US" altLang="ja-JP" sz="2000" b="0" i="0" u="none" strike="noStrike" kern="0" cap="none" spc="0" normalizeH="0" baseline="0" noProof="0" dirty="0">
                <a:ln>
                  <a:noFill/>
                </a:ln>
                <a:solidFill>
                  <a:schemeClr val="tx1">
                    <a:lumMod val="50000"/>
                    <a:lumOff val="50000"/>
                  </a:schemeClr>
                </a:solidFill>
                <a:effectLst/>
                <a:uLnTx/>
                <a:uFillTx/>
                <a:latin typeface="Calibri" panose="020F0502020204030204" pitchFamily="34" charset="0"/>
                <a:ea typeface="メイリオ"/>
                <a:cs typeface="Segoe UI" panose="020B0502040204020203" pitchFamily="34" charset="0"/>
              </a:rPr>
              <a:t>Alt.1: UL/SUL indicator in a DCI format 0_X for multi-cell PUSCH scheduling is sum of {0, 1} bits for each cell in the set configured for the DCI format 0_X (i.e., Type 2)</a:t>
            </a:r>
          </a:p>
          <a:p>
            <a:pPr marL="1070927" marR="0" lvl="3" indent="-239161" algn="l" defTabSz="914400" rtl="0" eaLnBrk="0" fontAlgn="base" latinLnBrk="0" hangingPunct="0">
              <a:lnSpc>
                <a:spcPct val="100000"/>
              </a:lnSpc>
              <a:spcBef>
                <a:spcPct val="20000"/>
              </a:spcBef>
              <a:spcAft>
                <a:spcPct val="0"/>
              </a:spcAft>
              <a:buClrTx/>
              <a:buSzTx/>
              <a:buFont typeface="Times New Roman" pitchFamily="18" charset="0"/>
              <a:buChar char="–"/>
              <a:tabLst/>
              <a:defRPr/>
            </a:pPr>
            <a:r>
              <a:rPr kumimoji="1" lang="en-US" altLang="ja-JP" sz="1800" b="0" i="0" u="none" strike="noStrike" kern="0" cap="none" spc="0" normalizeH="0" baseline="0" noProof="0" dirty="0">
                <a:ln>
                  <a:noFill/>
                </a:ln>
                <a:solidFill>
                  <a:schemeClr val="tx1">
                    <a:lumMod val="50000"/>
                    <a:lumOff val="50000"/>
                  </a:schemeClr>
                </a:solidFill>
                <a:effectLst/>
                <a:uLnTx/>
                <a:uFillTx/>
                <a:latin typeface="Calibri" panose="020F0502020204030204" pitchFamily="34" charset="0"/>
                <a:ea typeface="メイリオ"/>
                <a:cs typeface="Segoe UI" panose="020B0502040204020203" pitchFamily="34" charset="0"/>
              </a:rPr>
              <a:t>The number of bit (i.e., 0 or 1) for a cell in the set is determined according to the existing mechanism defined in TS 38.212 for UL/SUL indicator field.</a:t>
            </a:r>
          </a:p>
          <a:p>
            <a:pPr marL="831770" marR="0" lvl="2" indent="-239161"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1" lang="en-US" altLang="ja-JP" sz="20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Alt.2: UL/SUL indicator in a DCI format 0_X for multi-cell PUSCH scheduling is 1 bit (when it is present), which is for one serving cell within the set of co-scheduled cells (i.e., Type 1C).</a:t>
            </a:r>
          </a:p>
          <a:p>
            <a:pPr marL="831770" marR="0" lvl="2" indent="-239161"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1" lang="en-US" altLang="ja-JP" sz="20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Alt.3: UL/SUL indicator field is excluded from a DCI format 0_X.</a:t>
            </a:r>
          </a:p>
          <a:p>
            <a:pPr marL="1441293" lvl="3" indent="-239161" eaLnBrk="0" hangingPunct="0">
              <a:spcBef>
                <a:spcPct val="20000"/>
              </a:spcBef>
              <a:buFont typeface="Arial" pitchFamily="34" charset="0"/>
              <a:buChar char="»"/>
              <a:defRPr/>
            </a:pPr>
            <a:r>
              <a:rPr lang="en-US" altLang="ja-JP" sz="2000" kern="0" dirty="0">
                <a:solidFill>
                  <a:srgbClr val="000000"/>
                </a:solidFill>
                <a:latin typeface="Calibri" panose="020F0502020204030204" pitchFamily="34" charset="0"/>
                <a:ea typeface="メイリオ"/>
                <a:cs typeface="Segoe UI" panose="020B0502040204020203" pitchFamily="34" charset="0"/>
              </a:rPr>
              <a:t>Legacy DCI(s) can be used to schedule transmission on SUL band(s)</a:t>
            </a:r>
            <a:endParaRPr kumimoji="1" lang="en-US" altLang="ja-JP" sz="20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endParaRPr>
          </a:p>
          <a:p>
            <a:pPr marL="831770" marR="0" lvl="2" indent="-239161"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1" lang="en-US" altLang="ja-JP" sz="20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Alt.4: UL/SUL indicator in a DCI format 0_X for multi-cell PUSCH scheduling is 1 bit (when it is present), which is commonly applied for all serving cell(s) with SUL within the set of co-scheduled cells (i.e., Type 1A).</a:t>
            </a:r>
          </a:p>
        </p:txBody>
      </p:sp>
    </p:spTree>
    <p:extLst>
      <p:ext uri="{BB962C8B-B14F-4D97-AF65-F5344CB8AC3E}">
        <p14:creationId xmlns:p14="http://schemas.microsoft.com/office/powerpoint/2010/main" val="2603077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02CD43-4B97-809B-96E0-ED7F803BCA6C}"/>
              </a:ext>
            </a:extLst>
          </p:cNvPr>
          <p:cNvSpPr>
            <a:spLocks noGrp="1"/>
          </p:cNvSpPr>
          <p:nvPr>
            <p:ph type="title"/>
          </p:nvPr>
        </p:nvSpPr>
        <p:spPr/>
        <p:txBody>
          <a:bodyPr/>
          <a:lstStyle/>
          <a:p>
            <a:r>
              <a:rPr kumimoji="1"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F4F26C17-43C3-27F9-FF88-44BBF514E673}"/>
              </a:ext>
            </a:extLst>
          </p:cNvPr>
          <p:cNvSpPr>
            <a:spLocks noGrp="1"/>
          </p:cNvSpPr>
          <p:nvPr>
            <p:ph idx="1"/>
          </p:nvPr>
        </p:nvSpPr>
        <p:spPr>
          <a:xfrm>
            <a:off x="215900" y="952504"/>
            <a:ext cx="11760200" cy="1468082"/>
          </a:xfrm>
        </p:spPr>
        <p:txBody>
          <a:bodyPr/>
          <a:lstStyle/>
          <a:p>
            <a:pPr marL="0" indent="0">
              <a:buNone/>
            </a:pPr>
            <a:r>
              <a:rPr kumimoji="1" lang="en-US" altLang="ja-JP" dirty="0"/>
              <a:t>Q2: whether RAN guidance on following is necessary or not</a:t>
            </a:r>
          </a:p>
          <a:p>
            <a:pPr marL="582058" lvl="1" indent="-342900">
              <a:buFontTx/>
              <a:buChar char="-"/>
            </a:pPr>
            <a:r>
              <a:rPr kumimoji="1" lang="en-US" altLang="ja-JP" dirty="0"/>
              <a:t>RAN4 anyway continues working on Rel-18 UL Tx switching in next quarter</a:t>
            </a:r>
          </a:p>
          <a:p>
            <a:pPr marL="582058" lvl="1" indent="-342900">
              <a:buFontTx/>
              <a:buChar char="-"/>
            </a:pPr>
            <a:r>
              <a:rPr lang="en-US" altLang="ja-JP" dirty="0"/>
              <a:t>This does not intend to add additional RAN4 work. Anyway RAN4 needs to do it</a:t>
            </a:r>
          </a:p>
          <a:p>
            <a:pPr marL="582058" lvl="1" indent="-342900">
              <a:buFontTx/>
              <a:buChar char="-"/>
            </a:pPr>
            <a:r>
              <a:rPr kumimoji="1" lang="en-US" altLang="ja-JP" dirty="0"/>
              <a:t>So, this bullet would not be necessary?</a:t>
            </a:r>
            <a:endParaRPr kumimoji="1" lang="ja-JP" altLang="en-US" dirty="0"/>
          </a:p>
        </p:txBody>
      </p:sp>
      <p:sp>
        <p:nvSpPr>
          <p:cNvPr id="7" name="テキスト ボックス 6">
            <a:extLst>
              <a:ext uri="{FF2B5EF4-FFF2-40B4-BE49-F238E27FC236}">
                <a16:creationId xmlns:a16="http://schemas.microsoft.com/office/drawing/2014/main" id="{9BA5DC94-0E35-1691-9298-6143CAB01484}"/>
              </a:ext>
            </a:extLst>
          </p:cNvPr>
          <p:cNvSpPr txBox="1"/>
          <p:nvPr/>
        </p:nvSpPr>
        <p:spPr>
          <a:xfrm>
            <a:off x="227542" y="2598003"/>
            <a:ext cx="11736916" cy="830997"/>
          </a:xfrm>
          <a:prstGeom prst="rect">
            <a:avLst/>
          </a:prstGeom>
          <a:noFill/>
          <a:ln>
            <a:solidFill>
              <a:schemeClr val="tx1"/>
            </a:solidFill>
          </a:ln>
        </p:spPr>
        <p:txBody>
          <a:bodyPr wrap="square">
            <a:spAutoFit/>
          </a:bodyPr>
          <a:lstStyle/>
          <a:p>
            <a:pPr marL="353450" marR="0" lvl="0" indent="-353450" algn="l" defTabSz="914400" rtl="0" eaLnBrk="0" fontAlgn="base" latinLnBrk="0" hangingPunct="0">
              <a:lnSpc>
                <a:spcPct val="100000"/>
              </a:lnSpc>
              <a:spcBef>
                <a:spcPct val="20000"/>
              </a:spcBef>
              <a:spcAft>
                <a:spcPct val="0"/>
              </a:spcAft>
              <a:buClr>
                <a:srgbClr val="CC0033"/>
              </a:buClr>
              <a:buSzTx/>
              <a:buFont typeface="Wingdings" pitchFamily="2" charset="2"/>
              <a:buChar char="n"/>
              <a:tabLst/>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Task RAN4 to discuss whether/how to define band combinations for Rel-18 UL Tx switching with 3 or 4 bands</a:t>
            </a:r>
          </a:p>
        </p:txBody>
      </p:sp>
    </p:spTree>
    <p:extLst>
      <p:ext uri="{BB962C8B-B14F-4D97-AF65-F5344CB8AC3E}">
        <p14:creationId xmlns:p14="http://schemas.microsoft.com/office/powerpoint/2010/main" val="24058831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C260FF-9E6A-1F20-3A19-E95C781B82AD}"/>
              </a:ext>
            </a:extLst>
          </p:cNvPr>
          <p:cNvSpPr>
            <a:spLocks noGrp="1"/>
          </p:cNvSpPr>
          <p:nvPr>
            <p:ph type="title"/>
          </p:nvPr>
        </p:nvSpPr>
        <p:spPr/>
        <p:txBody>
          <a:bodyPr/>
          <a:lstStyle/>
          <a:p>
            <a:r>
              <a:rPr kumimoji="1"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80390060-C6A4-1E34-91B5-4786F89A430B}"/>
              </a:ext>
            </a:extLst>
          </p:cNvPr>
          <p:cNvSpPr>
            <a:spLocks noGrp="1"/>
          </p:cNvSpPr>
          <p:nvPr>
            <p:ph idx="1"/>
          </p:nvPr>
        </p:nvSpPr>
        <p:spPr>
          <a:xfrm>
            <a:off x="215900" y="952504"/>
            <a:ext cx="11760200" cy="1701992"/>
          </a:xfrm>
        </p:spPr>
        <p:txBody>
          <a:bodyPr/>
          <a:lstStyle/>
          <a:p>
            <a:pPr marL="0" indent="0">
              <a:buNone/>
            </a:pPr>
            <a:r>
              <a:rPr kumimoji="1" lang="en-US" altLang="ja-JP" dirty="0"/>
              <a:t>Q3: whether/how to support “simultaneous configuration of two cells with SUL” with common understanding across companies</a:t>
            </a:r>
          </a:p>
          <a:p>
            <a:pPr marL="582058" lvl="1" indent="-342900">
              <a:buFontTx/>
              <a:buChar char="-"/>
            </a:pPr>
            <a:r>
              <a:rPr kumimoji="1" lang="en-US" altLang="ja-JP" dirty="0"/>
              <a:t>There is an operator having two SUL bands and support of simultaneous configuration of two cells with SUL (at least for </a:t>
            </a:r>
            <a:r>
              <a:rPr kumimoji="1" lang="en-US" altLang="ja-JP" dirty="0" err="1"/>
              <a:t>TDMed</a:t>
            </a:r>
            <a:r>
              <a:rPr lang="en-US" altLang="ja-JP" dirty="0"/>
              <a:t>-</a:t>
            </a:r>
            <a:r>
              <a:rPr kumimoji="1" lang="en-US" altLang="ja-JP" dirty="0"/>
              <a:t>use) should be beneficial for the operator</a:t>
            </a:r>
          </a:p>
          <a:p>
            <a:pPr marL="582058" lvl="1" indent="-342900">
              <a:buFontTx/>
              <a:buChar char="-"/>
            </a:pPr>
            <a:r>
              <a:rPr lang="en-US" altLang="ja-JP" dirty="0"/>
              <a:t>To support such configuration, some investigation in RAN4 seems necessary</a:t>
            </a:r>
            <a:endParaRPr kumimoji="1" lang="ja-JP" altLang="en-US" dirty="0"/>
          </a:p>
        </p:txBody>
      </p:sp>
      <p:sp>
        <p:nvSpPr>
          <p:cNvPr id="7" name="テキスト ボックス 6">
            <a:extLst>
              <a:ext uri="{FF2B5EF4-FFF2-40B4-BE49-F238E27FC236}">
                <a16:creationId xmlns:a16="http://schemas.microsoft.com/office/drawing/2014/main" id="{6A5CDA61-051C-CE36-62B7-D6831AFB41BD}"/>
              </a:ext>
            </a:extLst>
          </p:cNvPr>
          <p:cNvSpPr txBox="1"/>
          <p:nvPr/>
        </p:nvSpPr>
        <p:spPr>
          <a:xfrm>
            <a:off x="215899" y="2773315"/>
            <a:ext cx="11760199" cy="3711785"/>
          </a:xfrm>
          <a:prstGeom prst="rect">
            <a:avLst/>
          </a:prstGeom>
          <a:noFill/>
          <a:ln>
            <a:solidFill>
              <a:schemeClr val="tx1"/>
            </a:solidFill>
          </a:ln>
        </p:spPr>
        <p:txBody>
          <a:bodyPr wrap="square">
            <a:spAutoFit/>
          </a:bodyPr>
          <a:lstStyle/>
          <a:p>
            <a:pPr indent="-256076" eaLnBrk="0" hangingPunct="0">
              <a:spcBef>
                <a:spcPct val="20000"/>
              </a:spcBef>
              <a:buClr>
                <a:srgbClr val="CC0033"/>
              </a:buClr>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Task RAN4 to assess the additional, if any, RAN4 specification impact and UE implementation impact for a UE configured with two serving cells, each with SUL, </a:t>
            </a:r>
          </a:p>
          <a:p>
            <a:pPr lvl="1" indent="-256076" eaLnBrk="0" hangingPunct="0">
              <a:spcBef>
                <a:spcPct val="20000"/>
              </a:spcBef>
              <a:buClr>
                <a:srgbClr val="CC0033"/>
              </a:buClr>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E.g., whether back-to-back transmissions </a:t>
            </a:r>
            <a:r>
              <a:rPr lang="en-US" altLang="ja-JP" sz="2400" kern="0" dirty="0">
                <a:solidFill>
                  <a:srgbClr val="000000"/>
                </a:solidFill>
                <a:latin typeface="Calibri" panose="020F0502020204030204" pitchFamily="34" charset="0"/>
                <a:ea typeface="メイリオ"/>
                <a:cs typeface="Segoe UI" panose="020B0502040204020203" pitchFamily="34" charset="0"/>
              </a:rPr>
              <a:t>between</a:t>
            </a: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 two SUL carriers and back-to-back transmissions between SUL carrier and non-corresponding NUL carrier could be supported without any switching period, or </a:t>
            </a:r>
          </a:p>
          <a:p>
            <a:pPr lvl="1" indent="-256076" eaLnBrk="0" hangingPunct="0">
              <a:spcBef>
                <a:spcPct val="20000"/>
              </a:spcBef>
              <a:buClr>
                <a:srgbClr val="CC0033"/>
              </a:buClr>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E.g., whether it is only feasible to support such configuration in the UL Tx switching framework with UE capability based switching period</a:t>
            </a:r>
          </a:p>
          <a:p>
            <a:pPr marL="222243" lvl="1" indent="-239161" eaLnBrk="0" hangingPunct="0">
              <a:spcBef>
                <a:spcPct val="20000"/>
              </a:spcBef>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Example band combinations are referred to RP-223553 (RP-230719)</a:t>
            </a:r>
          </a:p>
          <a:p>
            <a:pPr marL="222243" lvl="1" indent="-239161" eaLnBrk="0" hangingPunct="0">
              <a:spcBef>
                <a:spcPct val="20000"/>
              </a:spcBef>
              <a:buFont typeface="Arial" pitchFamily="34" charset="0"/>
              <a:buChar char="»"/>
              <a:defRPr/>
            </a:pPr>
            <a:r>
              <a:rPr kumimoji="1" lang="en-US" altLang="ja-JP" sz="2400" b="0" i="0" u="none" strike="noStrike" kern="0" cap="none" spc="0" normalizeH="0" baseline="0" noProof="0" dirty="0">
                <a:ln>
                  <a:noFill/>
                </a:ln>
                <a:solidFill>
                  <a:srgbClr val="000000"/>
                </a:solidFill>
                <a:effectLst/>
                <a:uLnTx/>
                <a:uFillTx/>
                <a:latin typeface="Calibri" panose="020F0502020204030204" pitchFamily="34" charset="0"/>
                <a:ea typeface="メイリオ"/>
                <a:cs typeface="Segoe UI" panose="020B0502040204020203" pitchFamily="34" charset="0"/>
              </a:rPr>
              <a:t>Further check the status in RAN#100</a:t>
            </a:r>
          </a:p>
        </p:txBody>
      </p:sp>
    </p:spTree>
    <p:extLst>
      <p:ext uri="{BB962C8B-B14F-4D97-AF65-F5344CB8AC3E}">
        <p14:creationId xmlns:p14="http://schemas.microsoft.com/office/powerpoint/2010/main" val="2813099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05022C-5F9A-1751-C1A2-0FE235CFF7DA}"/>
              </a:ext>
            </a:extLst>
          </p:cNvPr>
          <p:cNvSpPr>
            <a:spLocks noGrp="1"/>
          </p:cNvSpPr>
          <p:nvPr>
            <p:ph type="title"/>
          </p:nvPr>
        </p:nvSpPr>
        <p:spPr/>
        <p:txBody>
          <a:bodyPr/>
          <a:lstStyle/>
          <a:p>
            <a:r>
              <a:rPr lang="en-US" altLang="ja-JP" dirty="0"/>
              <a:t>P</a:t>
            </a:r>
            <a:r>
              <a:rPr kumimoji="1" lang="en-US" altLang="ja-JP" dirty="0"/>
              <a:t>roposal Alt.1-1</a:t>
            </a:r>
            <a:endParaRPr kumimoji="1" lang="ja-JP" altLang="en-US" dirty="0"/>
          </a:p>
        </p:txBody>
      </p:sp>
      <p:sp>
        <p:nvSpPr>
          <p:cNvPr id="3" name="コンテンツ プレースホルダー 2">
            <a:extLst>
              <a:ext uri="{FF2B5EF4-FFF2-40B4-BE49-F238E27FC236}">
                <a16:creationId xmlns:a16="http://schemas.microsoft.com/office/drawing/2014/main" id="{E56CEE35-D1B7-CA11-A993-40653DA9A146}"/>
              </a:ext>
            </a:extLst>
          </p:cNvPr>
          <p:cNvSpPr>
            <a:spLocks noGrp="1"/>
          </p:cNvSpPr>
          <p:nvPr>
            <p:ph idx="1"/>
          </p:nvPr>
        </p:nvSpPr>
        <p:spPr>
          <a:xfrm>
            <a:off x="215900" y="952504"/>
            <a:ext cx="11760200" cy="5770798"/>
          </a:xfrm>
        </p:spPr>
        <p:txBody>
          <a:bodyPr/>
          <a:lstStyle/>
          <a:p>
            <a:pPr marL="353450" marR="0" lvl="0" indent="-353450" algn="l" defTabSz="914400" rtl="0" eaLnBrk="0" fontAlgn="base" latinLnBrk="0" hangingPunct="0">
              <a:lnSpc>
                <a:spcPct val="100000"/>
              </a:lnSpc>
              <a:spcBef>
                <a:spcPct val="20000"/>
              </a:spcBef>
              <a:spcAft>
                <a:spcPct val="0"/>
              </a:spcAft>
              <a:buClr>
                <a:srgbClr val="CC0033"/>
              </a:buClr>
              <a:buSzTx/>
              <a:buFont typeface="Wingdings" pitchFamily="2" charset="2"/>
              <a:buChar char="n"/>
              <a:tabLst/>
              <a:defRPr/>
            </a:pPr>
            <a:r>
              <a:rPr kumimoji="1" lang="en-US" altLang="ja-JP" sz="18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UL/SUL indicator in a DCI format 0_X for multi-cell PUSCH scheduling is sum of {0, 1} bits for each cell in the set configured for the DCI format 0_X (i.e., Type 2)</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The number of bit (i.e., 0 or 1) for a cell in the set is determined according to the existing mechanism defined in TS 38.212 for UL/SUL indicator field in DCI format 0_1.</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highlight>
                  <a:srgbClr val="FFFF00"/>
                </a:highlight>
                <a:uLnTx/>
                <a:uFillTx/>
                <a:latin typeface="Calibri" panose="020F0502020204030204" pitchFamily="34" charset="0"/>
                <a:ea typeface="メイリオ"/>
                <a:cs typeface="Segoe UI" panose="020B0502040204020203" pitchFamily="34" charset="0"/>
              </a:rPr>
              <a:t>Note 1: Simultaneous configuration of two cells with SUL is not allowed by current description of Note 2 in RP-223553 (RP-230719), but it is not aligned with operator’s deployment demand so that RAN4 is tasked as second main bullet</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2: Simultaneous transmission on SUL carrier and on another uplink is not allowed by current description in RP-223553 (RP-230719)</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3: This does not revert the RAN#96 agreement on scenarios for UL TX switching (captured in RP-221880)</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4: This UL/SUL indicator design for DCI format 0_X should not prevent potential further RAN1/2 impact to support the simultaneous configuration of two cells with SUL</a:t>
            </a:r>
          </a:p>
          <a:p>
            <a:r>
              <a:rPr kumimoji="1" lang="en-US" altLang="ja-JP" sz="1800" dirty="0"/>
              <a:t>Task RAN4 to assess the additional, if any, RAN4 specification impact and UE implementation impact for a UE configured with two serving cells, each with SUL, </a:t>
            </a:r>
          </a:p>
          <a:p>
            <a:pPr lvl="1"/>
            <a:r>
              <a:rPr kumimoji="1" lang="en-US" altLang="ja-JP" sz="1800" dirty="0"/>
              <a:t>E.g., whether back-to-back transmissions between two SUL carriers and back-to-back transmissions between SUL carrier and non-corresponding NUL carrier could be supported without any switching period, or </a:t>
            </a:r>
          </a:p>
          <a:p>
            <a:pPr lvl="1"/>
            <a:r>
              <a:rPr kumimoji="1" lang="en-US" altLang="ja-JP" sz="1800" dirty="0"/>
              <a:t>E.g., whether it is only feasible to support such configuration in the UL Tx switching framework with UE capability based switching period</a:t>
            </a:r>
          </a:p>
          <a:p>
            <a:pPr lvl="1"/>
            <a:r>
              <a:rPr kumimoji="1" lang="en-US" altLang="ja-JP" sz="1800" dirty="0"/>
              <a:t>Example band combinations are referred to RP-223553 (RP-230719)</a:t>
            </a:r>
          </a:p>
          <a:p>
            <a:pPr lvl="1"/>
            <a:r>
              <a:rPr kumimoji="1" lang="en-US" altLang="ja-JP" sz="1800" dirty="0"/>
              <a:t>Further check the status in RAN#100</a:t>
            </a:r>
          </a:p>
        </p:txBody>
      </p:sp>
    </p:spTree>
    <p:extLst>
      <p:ext uri="{BB962C8B-B14F-4D97-AF65-F5344CB8AC3E}">
        <p14:creationId xmlns:p14="http://schemas.microsoft.com/office/powerpoint/2010/main" val="3720532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E80F70-2322-8678-CE17-EB20E79CF0AD}"/>
              </a:ext>
            </a:extLst>
          </p:cNvPr>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a:extLst>
              <a:ext uri="{FF2B5EF4-FFF2-40B4-BE49-F238E27FC236}">
                <a16:creationId xmlns:a16="http://schemas.microsoft.com/office/drawing/2014/main" id="{DC13A604-AF4B-9D9E-A784-F320FC41D1CD}"/>
              </a:ext>
            </a:extLst>
          </p:cNvPr>
          <p:cNvSpPr>
            <a:spLocks noGrp="1"/>
          </p:cNvSpPr>
          <p:nvPr>
            <p:ph idx="1"/>
          </p:nvPr>
        </p:nvSpPr>
        <p:spPr>
          <a:xfrm>
            <a:off x="215900" y="952504"/>
            <a:ext cx="11760200" cy="5269123"/>
          </a:xfrm>
        </p:spPr>
        <p:txBody>
          <a:bodyPr/>
          <a:lstStyle/>
          <a:p>
            <a:r>
              <a:rPr kumimoji="1" lang="en-US" altLang="ja-JP" b="1" u="sng" dirty="0"/>
              <a:t>Reference</a:t>
            </a:r>
          </a:p>
          <a:p>
            <a:pPr lvl="1"/>
            <a:r>
              <a:rPr kumimoji="1" lang="en-US" altLang="ja-JP" dirty="0"/>
              <a:t>RP-230144	About Multi-cell Scheduling by Single DCI in Rel-18 MC-</a:t>
            </a:r>
            <a:r>
              <a:rPr kumimoji="1" lang="en-US" altLang="ja-JP" dirty="0" err="1"/>
              <a:t>Enh</a:t>
            </a:r>
            <a:r>
              <a:rPr kumimoji="1" lang="en-US" altLang="ja-JP" dirty="0"/>
              <a:t>	OPPO</a:t>
            </a:r>
          </a:p>
          <a:p>
            <a:pPr lvl="1"/>
            <a:r>
              <a:rPr kumimoji="1" lang="en-US" altLang="ja-JP" dirty="0"/>
              <a:t>RP-230292	Discussion on UL/SUL indicator in multi-cell PUSCH/PDSCH scheduling	CMCC</a:t>
            </a:r>
          </a:p>
          <a:p>
            <a:pPr lvl="1"/>
            <a:r>
              <a:rPr kumimoji="1" lang="en-US" altLang="ja-JP" dirty="0"/>
              <a:t>RP-230356	Status report for WI: Multi-carrier enhancements for NR	NTT DOCOMO, INC.</a:t>
            </a:r>
          </a:p>
          <a:p>
            <a:pPr lvl="1"/>
            <a:r>
              <a:rPr kumimoji="1" lang="en-US" altLang="ja-JP" dirty="0"/>
              <a:t>RP-230569	On support of UL/SUL indicator as Type 2 field	Huawei, </a:t>
            </a:r>
            <a:r>
              <a:rPr kumimoji="1" lang="en-US" altLang="ja-JP" dirty="0" err="1"/>
              <a:t>HiSilicon</a:t>
            </a:r>
            <a:endParaRPr kumimoji="1" lang="en-US" altLang="ja-JP" dirty="0"/>
          </a:p>
          <a:p>
            <a:pPr lvl="1"/>
            <a:r>
              <a:rPr kumimoji="1" lang="en-US" altLang="ja-JP" dirty="0"/>
              <a:t>RP-230606	On support of more than one cell with a SUL carrier	Nokia, Nokia Shanghai Bell, Ericsson, Qualcomm</a:t>
            </a:r>
          </a:p>
          <a:p>
            <a:pPr lvl="1"/>
            <a:endParaRPr lang="en-US" altLang="ja-JP" dirty="0"/>
          </a:p>
          <a:p>
            <a:r>
              <a:rPr kumimoji="1" lang="en-US" altLang="ja-JP" b="1" u="sng" dirty="0"/>
              <a:t>Issues to be discussed</a:t>
            </a:r>
          </a:p>
          <a:p>
            <a:pPr lvl="1"/>
            <a:r>
              <a:rPr lang="en-US" altLang="ja-JP" dirty="0"/>
              <a:t>Issue 1: RAN4 TU request (0356)</a:t>
            </a:r>
          </a:p>
          <a:p>
            <a:pPr lvl="1"/>
            <a:r>
              <a:rPr lang="en-US" altLang="ja-JP" dirty="0"/>
              <a:t>Issue 2: Clarification on RAN4 remaining issues (0356(Flagged))</a:t>
            </a:r>
          </a:p>
          <a:p>
            <a:pPr lvl="1"/>
            <a:r>
              <a:rPr lang="en-US" altLang="ja-JP" dirty="0"/>
              <a:t>Issue 3: Possible revision of RAN1 agreement regarding co-scheduled cell indication (0144)</a:t>
            </a:r>
          </a:p>
          <a:p>
            <a:pPr lvl="1"/>
            <a:r>
              <a:rPr lang="en-US" altLang="ja-JP" dirty="0"/>
              <a:t>Issue 4: Possible clarification on support of multiple sets of cells (0144)</a:t>
            </a:r>
          </a:p>
          <a:p>
            <a:pPr lvl="1"/>
            <a:r>
              <a:rPr kumimoji="1" lang="en-US" altLang="ja-JP" dirty="0"/>
              <a:t>Issue 5: Clarification on Note 2 in RP-223553 </a:t>
            </a:r>
            <a:r>
              <a:rPr lang="en-US" altLang="ja-JP" dirty="0"/>
              <a:t>(0292, 0569, 0606)</a:t>
            </a:r>
          </a:p>
          <a:p>
            <a:pPr lvl="1"/>
            <a:r>
              <a:rPr lang="en-US" altLang="ja-JP" dirty="0"/>
              <a:t>Issue 6: Type of UL/SUL indicator field in DCI format 0_X (0292, 0569, 0606)</a:t>
            </a:r>
          </a:p>
        </p:txBody>
      </p:sp>
    </p:spTree>
    <p:extLst>
      <p:ext uri="{BB962C8B-B14F-4D97-AF65-F5344CB8AC3E}">
        <p14:creationId xmlns:p14="http://schemas.microsoft.com/office/powerpoint/2010/main" val="16913507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05022C-5F9A-1751-C1A2-0FE235CFF7DA}"/>
              </a:ext>
            </a:extLst>
          </p:cNvPr>
          <p:cNvSpPr>
            <a:spLocks noGrp="1"/>
          </p:cNvSpPr>
          <p:nvPr>
            <p:ph type="title"/>
          </p:nvPr>
        </p:nvSpPr>
        <p:spPr/>
        <p:txBody>
          <a:bodyPr/>
          <a:lstStyle/>
          <a:p>
            <a:r>
              <a:rPr lang="en-US" altLang="ja-JP" dirty="0"/>
              <a:t>P</a:t>
            </a:r>
            <a:r>
              <a:rPr kumimoji="1" lang="en-US" altLang="ja-JP" dirty="0"/>
              <a:t>roposal Alt.1-2</a:t>
            </a:r>
            <a:endParaRPr kumimoji="1" lang="ja-JP" altLang="en-US" dirty="0"/>
          </a:p>
        </p:txBody>
      </p:sp>
      <p:sp>
        <p:nvSpPr>
          <p:cNvPr id="3" name="コンテンツ プレースホルダー 2">
            <a:extLst>
              <a:ext uri="{FF2B5EF4-FFF2-40B4-BE49-F238E27FC236}">
                <a16:creationId xmlns:a16="http://schemas.microsoft.com/office/drawing/2014/main" id="{E56CEE35-D1B7-CA11-A993-40653DA9A146}"/>
              </a:ext>
            </a:extLst>
          </p:cNvPr>
          <p:cNvSpPr>
            <a:spLocks noGrp="1"/>
          </p:cNvSpPr>
          <p:nvPr>
            <p:ph idx="1"/>
          </p:nvPr>
        </p:nvSpPr>
        <p:spPr>
          <a:xfrm>
            <a:off x="215900" y="952504"/>
            <a:ext cx="11760200" cy="5927764"/>
          </a:xfrm>
        </p:spPr>
        <p:txBody>
          <a:bodyPr/>
          <a:lstStyle/>
          <a:p>
            <a:pPr marL="353450" marR="0" lvl="0" indent="-353450" algn="l" defTabSz="914400" rtl="0" eaLnBrk="0" fontAlgn="base" latinLnBrk="0" hangingPunct="0">
              <a:lnSpc>
                <a:spcPct val="100000"/>
              </a:lnSpc>
              <a:spcBef>
                <a:spcPct val="20000"/>
              </a:spcBef>
              <a:spcAft>
                <a:spcPct val="0"/>
              </a:spcAft>
              <a:buClr>
                <a:srgbClr val="CC0033"/>
              </a:buClr>
              <a:buSzTx/>
              <a:buFont typeface="Wingdings" pitchFamily="2" charset="2"/>
              <a:buChar char="n"/>
              <a:tabLst/>
              <a:defRPr/>
            </a:pPr>
            <a:r>
              <a:rPr kumimoji="1" lang="en-US" altLang="ja-JP" sz="18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UL/SUL indicator in a DCI format 0_X for multi-cell PUSCH scheduling is sum of {0, 1} bits for each cell in the set configured for the DCI format 0_X (i.e., Type 2)</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The number of bit (i.e., 0 or 1) for a cell in the set is determined according to the existing mechanism defined in TS 38.212 for UL/SUL indicator field in DCI format 0_1.</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lang="en-US" altLang="ja-JP" sz="1600" kern="0" dirty="0">
                <a:solidFill>
                  <a:srgbClr val="000000"/>
                </a:solidFill>
                <a:highlight>
                  <a:srgbClr val="FFFF00"/>
                </a:highlight>
                <a:latin typeface="Calibri" panose="020F0502020204030204" pitchFamily="34" charset="0"/>
                <a:ea typeface="メイリオ"/>
                <a:cs typeface="Segoe UI" panose="020B0502040204020203" pitchFamily="34" charset="0"/>
              </a:rPr>
              <a:t>Note 1: Whether s</a:t>
            </a:r>
            <a:r>
              <a:rPr kumimoji="1" lang="en-US" altLang="ja-JP" sz="1600" b="0" i="0" u="none" strike="noStrike" kern="0" cap="none" spc="0" normalizeH="0" baseline="0" noProof="0" dirty="0" err="1">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imultaneous</a:t>
            </a:r>
            <a:r>
              <a:rPr kumimoji="1" lang="en-US" altLang="ja-JP" sz="16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 configuration of two cells with SUL for a UE is allowed or not is according to WID in RP-223553 (RP-230719) </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lang="en-US" altLang="ja-JP" sz="1600" kern="0" dirty="0">
                <a:solidFill>
                  <a:srgbClr val="000000"/>
                </a:solidFill>
                <a:highlight>
                  <a:srgbClr val="FFFF00"/>
                </a:highlight>
                <a:latin typeface="Calibri" panose="020F0502020204030204" pitchFamily="34" charset="0"/>
                <a:ea typeface="メイリオ"/>
                <a:cs typeface="Segoe UI" panose="020B0502040204020203" pitchFamily="34" charset="0"/>
              </a:rPr>
              <a:t>Note 1’: Recognize </a:t>
            </a:r>
            <a:r>
              <a:rPr kumimoji="1" lang="en-US" altLang="ja-JP" sz="16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operator’s deployment demand to support </a:t>
            </a:r>
            <a:r>
              <a:rPr lang="en-US" altLang="ja-JP" sz="1600" kern="0" dirty="0">
                <a:solidFill>
                  <a:srgbClr val="000000"/>
                </a:solidFill>
                <a:highlight>
                  <a:srgbClr val="FFFF00"/>
                </a:highlight>
                <a:latin typeface="Calibri" panose="020F0502020204030204" pitchFamily="34" charset="0"/>
                <a:ea typeface="メイリオ"/>
                <a:cs typeface="Segoe UI" panose="020B0502040204020203" pitchFamily="34" charset="0"/>
              </a:rPr>
              <a:t>s</a:t>
            </a:r>
            <a:r>
              <a:rPr kumimoji="1" lang="en-US" altLang="ja-JP" sz="1600" b="0" i="0" u="none" strike="noStrike" kern="0" cap="none" spc="0" normalizeH="0" baseline="0" noProof="0" dirty="0" err="1">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imultaneous</a:t>
            </a:r>
            <a:r>
              <a:rPr kumimoji="1" lang="en-US" altLang="ja-JP" sz="1600" b="0" i="0" u="none" strike="noStrike" kern="0" cap="none" spc="0" normalizeH="0" baseline="0" noProof="0" dirty="0">
                <a:ln>
                  <a:noFill/>
                </a:ln>
                <a:solidFill>
                  <a:srgbClr val="000000"/>
                </a:solidFill>
                <a:effectLst/>
                <a:highlight>
                  <a:srgbClr val="FFFF00"/>
                </a:highlight>
                <a:uLnTx/>
                <a:uFillTx/>
                <a:latin typeface="Calibri" panose="020F0502020204030204" pitchFamily="34" charset="0"/>
                <a:ea typeface="メイリオ"/>
                <a:cs typeface="Segoe UI" panose="020B0502040204020203" pitchFamily="34" charset="0"/>
              </a:rPr>
              <a:t> configuration of two cells with SUL for a UE</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2: Simultaneous transmission on SUL carrier and on another uplink is not allowed by current description in RP-223553 (RP-230719)</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3: This does not revert the RAN#96 agreement on scenarios for UL TX switching (captured in RP-221880)</a:t>
            </a:r>
          </a:p>
          <a:p>
            <a:pPr marL="592608" marR="0" lvl="1" indent="-239161" algn="l" defTabSz="914400" rtl="0" eaLnBrk="0" fontAlgn="base" latinLnBrk="0" hangingPunct="0">
              <a:lnSpc>
                <a:spcPct val="100000"/>
              </a:lnSpc>
              <a:spcBef>
                <a:spcPct val="20000"/>
              </a:spcBef>
              <a:spcAft>
                <a:spcPct val="0"/>
              </a:spcAft>
              <a:buClr>
                <a:srgbClr val="CC0033"/>
              </a:buClr>
              <a:buSzTx/>
              <a:buFont typeface="Arial" pitchFamily="34" charset="0"/>
              <a:buChar char="•"/>
              <a:tabLst/>
              <a:defRPr/>
            </a:pPr>
            <a:r>
              <a:rPr kumimoji="1" lang="en-US" altLang="ja-JP" sz="1600" b="0" i="0" u="none" strike="noStrike" kern="0" cap="none" spc="0" normalizeH="0" baseline="0" noProof="0" dirty="0">
                <a:ln>
                  <a:noFill/>
                </a:ln>
                <a:effectLst/>
                <a:uLnTx/>
                <a:uFillTx/>
                <a:latin typeface="Calibri" panose="020F0502020204030204" pitchFamily="34" charset="0"/>
                <a:ea typeface="メイリオ"/>
                <a:cs typeface="Segoe UI" panose="020B0502040204020203" pitchFamily="34" charset="0"/>
              </a:rPr>
              <a:t>Note 4: This UL/SUL indicator design for DCI format 0_X should not prevent potential further RAN1/2 impact to support the simultaneous configuration of two cells with SUL</a:t>
            </a:r>
          </a:p>
          <a:p>
            <a:r>
              <a:rPr kumimoji="1" lang="en-US" altLang="ja-JP" sz="1800" dirty="0"/>
              <a:t>Task RAN4 to assess the additional, if any, RAN4 specification impact and UE implementation impact for a UE configured with two serving cells, each with SUL, </a:t>
            </a:r>
          </a:p>
          <a:p>
            <a:pPr lvl="1"/>
            <a:r>
              <a:rPr kumimoji="1" lang="en-US" altLang="ja-JP" sz="1800" dirty="0"/>
              <a:t>E.g., whether back-to-back transmissions between two SUL carriers and back-to-back transmissions between SUL carrier and non-corresponding NUL carrier could be supported without any switching period, or </a:t>
            </a:r>
          </a:p>
          <a:p>
            <a:pPr lvl="1"/>
            <a:r>
              <a:rPr kumimoji="1" lang="en-US" altLang="ja-JP" sz="1800" dirty="0"/>
              <a:t>E.g., whether it is only feasible to support such configuration in the UL Tx switching framework with UE capability based switching period</a:t>
            </a:r>
          </a:p>
          <a:p>
            <a:pPr lvl="1"/>
            <a:r>
              <a:rPr kumimoji="1" lang="en-US" altLang="ja-JP" sz="1800" dirty="0"/>
              <a:t>Example band combinations are referred to RP-223553 (RP-230719)</a:t>
            </a:r>
          </a:p>
          <a:p>
            <a:pPr lvl="1"/>
            <a:r>
              <a:rPr kumimoji="1" lang="en-US" altLang="ja-JP" sz="1800" dirty="0"/>
              <a:t>Further check the status in RAN#100</a:t>
            </a:r>
          </a:p>
        </p:txBody>
      </p:sp>
    </p:spTree>
    <p:extLst>
      <p:ext uri="{BB962C8B-B14F-4D97-AF65-F5344CB8AC3E}">
        <p14:creationId xmlns:p14="http://schemas.microsoft.com/office/powerpoint/2010/main" val="25844260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62E243-3935-14B7-B2A2-54970B43E5EC}"/>
              </a:ext>
            </a:extLst>
          </p:cNvPr>
          <p:cNvSpPr>
            <a:spLocks noGrp="1"/>
          </p:cNvSpPr>
          <p:nvPr>
            <p:ph type="title"/>
          </p:nvPr>
        </p:nvSpPr>
        <p:spPr/>
        <p:txBody>
          <a:bodyPr/>
          <a:lstStyle/>
          <a:p>
            <a:r>
              <a:rPr lang="en-US" altLang="ja-JP" dirty="0"/>
              <a:t>P</a:t>
            </a:r>
            <a:r>
              <a:rPr kumimoji="1" lang="en-US" altLang="ja-JP" dirty="0"/>
              <a:t>roposals Alt.2/3/4</a:t>
            </a:r>
            <a:endParaRPr kumimoji="1" lang="ja-JP" altLang="en-US" dirty="0"/>
          </a:p>
        </p:txBody>
      </p:sp>
      <p:sp>
        <p:nvSpPr>
          <p:cNvPr id="3" name="コンテンツ プレースホルダー 2">
            <a:extLst>
              <a:ext uri="{FF2B5EF4-FFF2-40B4-BE49-F238E27FC236}">
                <a16:creationId xmlns:a16="http://schemas.microsoft.com/office/drawing/2014/main" id="{2D77508F-73A3-A0B7-05FB-F9053D046565}"/>
              </a:ext>
            </a:extLst>
          </p:cNvPr>
          <p:cNvSpPr>
            <a:spLocks noGrp="1"/>
          </p:cNvSpPr>
          <p:nvPr>
            <p:ph idx="1"/>
          </p:nvPr>
        </p:nvSpPr>
        <p:spPr>
          <a:xfrm>
            <a:off x="215900" y="952504"/>
            <a:ext cx="11760200" cy="2403723"/>
          </a:xfrm>
        </p:spPr>
        <p:txBody>
          <a:bodyPr/>
          <a:lstStyle/>
          <a:p>
            <a:r>
              <a:rPr kumimoji="1" lang="en-US" altLang="ja-JP" dirty="0"/>
              <a:t>Alt.2: UL/SUL indicator in a DCI format 0_X for multi-cell PUSCH scheduling is 1 bit (when it is present), which is for one serving cell with SUL within the set of co-scheduled cells (i.e., Type 1C).</a:t>
            </a:r>
          </a:p>
          <a:p>
            <a:endParaRPr kumimoji="1" lang="en-US" altLang="ja-JP" dirty="0"/>
          </a:p>
          <a:p>
            <a:r>
              <a:rPr kumimoji="1" lang="en-US" altLang="ja-JP" dirty="0"/>
              <a:t>Alt.3: UL/SUL indicator in a DCI format 0_X for multi-cell PUSCH scheduling is 1 bit (when it is present), which is commonly applied for all serving cell(s) with SUL within the set of co-scheduled cells (i.e., Type 1A).</a:t>
            </a:r>
          </a:p>
          <a:p>
            <a:endParaRPr kumimoji="1" lang="en-US" altLang="ja-JP" dirty="0"/>
          </a:p>
          <a:p>
            <a:r>
              <a:rPr kumimoji="1" lang="en-US" altLang="ja-JP" dirty="0"/>
              <a:t>Alt.4: UL/SUL indicator field is excluded from a DCI format 0_X.</a:t>
            </a:r>
          </a:p>
        </p:txBody>
      </p:sp>
    </p:spTree>
    <p:extLst>
      <p:ext uri="{BB962C8B-B14F-4D97-AF65-F5344CB8AC3E}">
        <p14:creationId xmlns:p14="http://schemas.microsoft.com/office/powerpoint/2010/main" val="3547957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05022C-5F9A-1751-C1A2-0FE235CFF7DA}"/>
              </a:ext>
            </a:extLst>
          </p:cNvPr>
          <p:cNvSpPr>
            <a:spLocks noGrp="1"/>
          </p:cNvSpPr>
          <p:nvPr>
            <p:ph type="title"/>
          </p:nvPr>
        </p:nvSpPr>
        <p:spPr/>
        <p:txBody>
          <a:bodyPr/>
          <a:lstStyle/>
          <a:p>
            <a:r>
              <a:rPr kumimoji="1" lang="en-US" altLang="ja-JP" dirty="0"/>
              <a:t>Offline discussion</a:t>
            </a:r>
            <a:endParaRPr kumimoji="1" lang="ja-JP" altLang="en-US" dirty="0"/>
          </a:p>
        </p:txBody>
      </p:sp>
      <p:sp>
        <p:nvSpPr>
          <p:cNvPr id="3" name="コンテンツ プレースホルダー 2">
            <a:extLst>
              <a:ext uri="{FF2B5EF4-FFF2-40B4-BE49-F238E27FC236}">
                <a16:creationId xmlns:a16="http://schemas.microsoft.com/office/drawing/2014/main" id="{E56CEE35-D1B7-CA11-A993-40653DA9A146}"/>
              </a:ext>
            </a:extLst>
          </p:cNvPr>
          <p:cNvSpPr>
            <a:spLocks noGrp="1"/>
          </p:cNvSpPr>
          <p:nvPr>
            <p:ph idx="1"/>
          </p:nvPr>
        </p:nvSpPr>
        <p:spPr>
          <a:xfrm>
            <a:off x="215900" y="952504"/>
            <a:ext cx="11760200" cy="4942879"/>
          </a:xfrm>
        </p:spPr>
        <p:txBody>
          <a:bodyPr/>
          <a:lstStyle/>
          <a:p>
            <a:r>
              <a:rPr lang="en-US" altLang="ja-JP" sz="1800" dirty="0">
                <a:solidFill>
                  <a:srgbClr val="00B050"/>
                </a:solidFill>
              </a:rPr>
              <a:t>UL/SUL indicator field is excluded from a DCI format 0_X.</a:t>
            </a:r>
          </a:p>
          <a:p>
            <a:r>
              <a:rPr kumimoji="1" lang="en-US" altLang="ja-JP" sz="1800" dirty="0">
                <a:solidFill>
                  <a:schemeClr val="bg1">
                    <a:lumMod val="75000"/>
                  </a:schemeClr>
                </a:solidFill>
              </a:rPr>
              <a:t>Alt.1:In relation to the WI in RP-223553, RAN4 strives to support the case where a UE is configured with two serving cells, each with SUL; task RAN4 to assess the additional, if any, RAN4 specification impact and UE implementation impact for a UE configured with two serving cells, each with SUL, </a:t>
            </a:r>
          </a:p>
          <a:p>
            <a:r>
              <a:rPr lang="en-US" altLang="ja-JP" sz="1800" dirty="0">
                <a:solidFill>
                  <a:schemeClr val="bg1">
                    <a:lumMod val="75000"/>
                  </a:schemeClr>
                </a:solidFill>
              </a:rPr>
              <a:t>Alt.2: Task RAN4 to assess the additional, if any, RAN4 specification impact and UE implementation impact for a UE configured with two serving cells, each with SUL, with the goal of helping the scoping of a potential </a:t>
            </a:r>
            <a:r>
              <a:rPr lang="en-US" altLang="zh-CN" sz="1800" dirty="0">
                <a:solidFill>
                  <a:schemeClr val="bg1">
                    <a:lumMod val="75000"/>
                  </a:schemeClr>
                </a:solidFill>
              </a:rPr>
              <a:t>WI</a:t>
            </a:r>
            <a:r>
              <a:rPr lang="en-US" altLang="ja-JP" sz="1800" dirty="0">
                <a:solidFill>
                  <a:schemeClr val="bg1">
                    <a:lumMod val="75000"/>
                  </a:schemeClr>
                </a:solidFill>
              </a:rPr>
              <a:t> supporting the case where a UE is configured with two serving cells, each with SUL</a:t>
            </a:r>
          </a:p>
          <a:p>
            <a:r>
              <a:rPr lang="en-US" altLang="ja-JP" sz="1800" dirty="0">
                <a:solidFill>
                  <a:srgbClr val="00B050"/>
                </a:solidFill>
              </a:rPr>
              <a:t>Alt.3: Task RAN4 to assess the additional, if any, RAN4 specification impact and UE implementation impact for a UE configured with two serving cells, each with SUL; report to RAN#100 with the goal of striving for potential normative work supporting the case where a UE is configured with two serving cells, each with SUL</a:t>
            </a:r>
            <a:endParaRPr kumimoji="1" lang="en-US" altLang="ja-JP" sz="1800" dirty="0">
              <a:solidFill>
                <a:srgbClr val="00B050"/>
              </a:solidFill>
            </a:endParaRPr>
          </a:p>
          <a:p>
            <a:pPr lvl="1"/>
            <a:r>
              <a:rPr kumimoji="1" lang="en-US" altLang="ja-JP" sz="1800" dirty="0">
                <a:solidFill>
                  <a:srgbClr val="00B050"/>
                </a:solidFill>
              </a:rPr>
              <a:t>E.g., whether back-to-back transmissions between two SUL carriers and back-to-back transmissions between SUL carrier and non-corresponding NUL carrier could be supported without any switching period, or </a:t>
            </a:r>
          </a:p>
          <a:p>
            <a:pPr lvl="1"/>
            <a:r>
              <a:rPr kumimoji="1" lang="en-US" altLang="ja-JP" sz="1800" dirty="0">
                <a:solidFill>
                  <a:srgbClr val="00B050"/>
                </a:solidFill>
              </a:rPr>
              <a:t>E.g., whether it is only feasible to support such configuration in the UL Tx switching framework with UE capability based switching period</a:t>
            </a:r>
          </a:p>
          <a:p>
            <a:pPr lvl="1"/>
            <a:r>
              <a:rPr kumimoji="1" lang="en-US" altLang="ja-JP" sz="1800" dirty="0">
                <a:solidFill>
                  <a:srgbClr val="00B050"/>
                </a:solidFill>
              </a:rPr>
              <a:t>Example band combinations are referred to in RP-223553 (RP-230719)</a:t>
            </a:r>
          </a:p>
          <a:p>
            <a:pPr lvl="1"/>
            <a:r>
              <a:rPr lang="en-US" altLang="ja-JP" sz="1800" dirty="0">
                <a:solidFill>
                  <a:srgbClr val="00B050"/>
                </a:solidFill>
              </a:rPr>
              <a:t>Further check the status in RAN#100</a:t>
            </a:r>
            <a:endParaRPr kumimoji="1" lang="en-US" altLang="ja-JP" sz="1800" dirty="0">
              <a:solidFill>
                <a:srgbClr val="00B050"/>
              </a:solidFill>
            </a:endParaRPr>
          </a:p>
        </p:txBody>
      </p:sp>
    </p:spTree>
    <p:extLst>
      <p:ext uri="{BB962C8B-B14F-4D97-AF65-F5344CB8AC3E}">
        <p14:creationId xmlns:p14="http://schemas.microsoft.com/office/powerpoint/2010/main" val="3141408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05022C-5F9A-1751-C1A2-0FE235CFF7DA}"/>
              </a:ext>
            </a:extLst>
          </p:cNvPr>
          <p:cNvSpPr>
            <a:spLocks noGrp="1"/>
          </p:cNvSpPr>
          <p:nvPr>
            <p:ph type="title"/>
          </p:nvPr>
        </p:nvSpPr>
        <p:spPr/>
        <p:txBody>
          <a:bodyPr/>
          <a:lstStyle/>
          <a:p>
            <a:r>
              <a:rPr kumimoji="1" lang="en-US" altLang="ja-JP" dirty="0"/>
              <a:t>Final proposal (as offline outcome)</a:t>
            </a:r>
            <a:endParaRPr kumimoji="1" lang="ja-JP" altLang="en-US" dirty="0"/>
          </a:p>
        </p:txBody>
      </p:sp>
      <p:sp>
        <p:nvSpPr>
          <p:cNvPr id="3" name="コンテンツ プレースホルダー 2">
            <a:extLst>
              <a:ext uri="{FF2B5EF4-FFF2-40B4-BE49-F238E27FC236}">
                <a16:creationId xmlns:a16="http://schemas.microsoft.com/office/drawing/2014/main" id="{E56CEE35-D1B7-CA11-A993-40653DA9A146}"/>
              </a:ext>
            </a:extLst>
          </p:cNvPr>
          <p:cNvSpPr>
            <a:spLocks noGrp="1"/>
          </p:cNvSpPr>
          <p:nvPr>
            <p:ph idx="1"/>
          </p:nvPr>
        </p:nvSpPr>
        <p:spPr>
          <a:xfrm>
            <a:off x="215900" y="952504"/>
            <a:ext cx="11760200" cy="4924413"/>
          </a:xfrm>
        </p:spPr>
        <p:txBody>
          <a:bodyPr/>
          <a:lstStyle/>
          <a:p>
            <a:r>
              <a:rPr lang="en-US" altLang="ja-JP" sz="2400" dirty="0"/>
              <a:t>UL/SUL indicator field is excluded from a DCI format 0_X.</a:t>
            </a:r>
          </a:p>
          <a:p>
            <a:r>
              <a:rPr lang="en-US" altLang="ja-JP" sz="2400" dirty="0"/>
              <a:t>Task RAN4 to assess the additional, if any, RAN4 specification impact and UE implementation impact for a UE configured with two serving cells, each with SUL; report to RAN#100 with the goal of striving for potential normative work supporting the case where a UE is configured with two serving cells, each with SUL</a:t>
            </a:r>
            <a:endParaRPr kumimoji="1" lang="en-US" altLang="ja-JP" sz="2400" dirty="0"/>
          </a:p>
          <a:p>
            <a:pPr lvl="1"/>
            <a:r>
              <a:rPr kumimoji="1" lang="en-US" altLang="ja-JP" sz="2400" dirty="0"/>
              <a:t>E.g., whether back-to-back transmissions between two SUL carriers and back-to-back transmissions between SUL carrier and non-corresponding NUL carrier could be supported without any switching period, or </a:t>
            </a:r>
          </a:p>
          <a:p>
            <a:pPr lvl="1"/>
            <a:r>
              <a:rPr kumimoji="1" lang="en-US" altLang="ja-JP" sz="2400" dirty="0"/>
              <a:t>E.g., whether it is only feasible to support such configuration in the UL Tx switching framework with UE capability based switching period</a:t>
            </a:r>
          </a:p>
          <a:p>
            <a:pPr lvl="1"/>
            <a:r>
              <a:rPr kumimoji="1" lang="en-US" altLang="ja-JP" sz="2400" dirty="0"/>
              <a:t>Example band combinations are referred to in RP-223553 (RP-230719)</a:t>
            </a:r>
          </a:p>
          <a:p>
            <a:pPr lvl="1"/>
            <a:r>
              <a:rPr lang="en-US" altLang="ja-JP" sz="2400" dirty="0"/>
              <a:t>Further check the status in RAN#100</a:t>
            </a:r>
            <a:endParaRPr kumimoji="1" lang="en-US" altLang="ja-JP" sz="2400" dirty="0"/>
          </a:p>
        </p:txBody>
      </p:sp>
    </p:spTree>
    <p:extLst>
      <p:ext uri="{BB962C8B-B14F-4D97-AF65-F5344CB8AC3E}">
        <p14:creationId xmlns:p14="http://schemas.microsoft.com/office/powerpoint/2010/main" val="147587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27A98F-912C-B9AC-1309-122F16BD81DB}"/>
              </a:ext>
            </a:extLst>
          </p:cNvPr>
          <p:cNvSpPr>
            <a:spLocks noGrp="1"/>
          </p:cNvSpPr>
          <p:nvPr>
            <p:ph type="title"/>
          </p:nvPr>
        </p:nvSpPr>
        <p:spPr/>
        <p:txBody>
          <a:bodyPr/>
          <a:lstStyle/>
          <a:p>
            <a:r>
              <a:rPr kumimoji="1" lang="en-US" altLang="ja-JP" dirty="0"/>
              <a:t>Issue 1: RAN4 TU request (0356)</a:t>
            </a:r>
          </a:p>
        </p:txBody>
      </p:sp>
      <p:sp>
        <p:nvSpPr>
          <p:cNvPr id="3" name="コンテンツ プレースホルダー 2">
            <a:extLst>
              <a:ext uri="{FF2B5EF4-FFF2-40B4-BE49-F238E27FC236}">
                <a16:creationId xmlns:a16="http://schemas.microsoft.com/office/drawing/2014/main" id="{DA5002E2-3317-988A-F299-F8C67E419AC8}"/>
              </a:ext>
            </a:extLst>
          </p:cNvPr>
          <p:cNvSpPr>
            <a:spLocks noGrp="1"/>
          </p:cNvSpPr>
          <p:nvPr>
            <p:ph idx="1"/>
          </p:nvPr>
        </p:nvSpPr>
        <p:spPr>
          <a:xfrm>
            <a:off x="215900" y="952504"/>
            <a:ext cx="11760200" cy="5678465"/>
          </a:xfrm>
        </p:spPr>
        <p:txBody>
          <a:bodyPr/>
          <a:lstStyle/>
          <a:p>
            <a:r>
              <a:rPr kumimoji="1" lang="en-US" altLang="ja-JP" dirty="0"/>
              <a:t>In RP-230356,</a:t>
            </a:r>
          </a:p>
          <a:p>
            <a:pPr lvl="1"/>
            <a:r>
              <a:rPr kumimoji="1" lang="en-US" altLang="ja-JP" dirty="0"/>
              <a:t>RAN4 plan was to complete their work for this WI at RAN#99. However, although many agreements and progress were made at RAN4#106 meetings, there are number of remaining RAN4 discussion points to complete this WI in RAN4, where some discussion points are depending on other WGs’ conclusion. Therefore, it is requested in this status report to have an additional RAN4 TU for RAN4#106-e-bis and RAN4#107 meeting (0.5 TU for RF and RD for each meeting (0.5 x 2 x 2=2.0TU)).</a:t>
            </a:r>
          </a:p>
          <a:p>
            <a:pPr lvl="1"/>
            <a:r>
              <a:rPr kumimoji="1" lang="en-US" altLang="ja-JP" dirty="0"/>
              <a:t>The following agreement is captured in RAN4#106 chairman’s note</a:t>
            </a:r>
          </a:p>
          <a:p>
            <a:pPr marL="353447" lvl="1" indent="0">
              <a:buNone/>
            </a:pPr>
            <a:r>
              <a:rPr kumimoji="1" lang="en-US" altLang="ja-JP" dirty="0">
                <a:highlight>
                  <a:srgbClr val="00FF00"/>
                </a:highlight>
              </a:rPr>
              <a:t>Agreement: </a:t>
            </a:r>
          </a:p>
          <a:p>
            <a:pPr lvl="1"/>
            <a:r>
              <a:rPr kumimoji="1" lang="en-US" altLang="ja-JP" dirty="0">
                <a:highlight>
                  <a:srgbClr val="00FF00"/>
                </a:highlight>
              </a:rPr>
              <a:t>RAN4 proposes to extend the work item for Multi-carrier enhancements for NR</a:t>
            </a:r>
          </a:p>
          <a:p>
            <a:pPr marL="353447" lvl="1" indent="0">
              <a:buNone/>
            </a:pPr>
            <a:endParaRPr kumimoji="1" lang="en-US" altLang="ja-JP" dirty="0"/>
          </a:p>
          <a:p>
            <a:r>
              <a:rPr lang="en-US" altLang="ja-JP" dirty="0"/>
              <a:t>There has been no objection/concern/flag on the request of additional RAN4 TU for RAN4#106bis-e and RAN4#107 meetings</a:t>
            </a:r>
          </a:p>
          <a:p>
            <a:pPr lvl="1"/>
            <a:r>
              <a:rPr kumimoji="1" lang="en-US" altLang="ja-JP" dirty="0"/>
              <a:t>RAN4 chair kindly confirmed that the request is ok and is already taken in account for RAN4 SR</a:t>
            </a:r>
          </a:p>
          <a:p>
            <a:pPr lvl="1"/>
            <a:endParaRPr kumimoji="1" lang="en-US" altLang="ja-JP" dirty="0"/>
          </a:p>
          <a:p>
            <a:r>
              <a:rPr lang="en-US" altLang="ja-JP" b="1" u="sng" dirty="0"/>
              <a:t>Proposal 1 from moderator:</a:t>
            </a:r>
          </a:p>
          <a:p>
            <a:pPr lvl="1"/>
            <a:r>
              <a:rPr kumimoji="1" lang="en-US" altLang="ja-JP" dirty="0"/>
              <a:t>additional 2 TUs are allocated to Rel-18 MC </a:t>
            </a:r>
            <a:r>
              <a:rPr kumimoji="1" lang="en-US" altLang="ja-JP" dirty="0" err="1"/>
              <a:t>enh</a:t>
            </a:r>
            <a:r>
              <a:rPr kumimoji="1" lang="en-US" altLang="ja-JP" dirty="0"/>
              <a:t> WI for RAN4 in Q2 2023 (0.5 TU for RF and 0.5 TU for RD in each of RAN4#106bis-e and RAN4#107 meetings) by using RAN4 reserved TUs.</a:t>
            </a:r>
            <a:endParaRPr kumimoji="1" lang="ja-JP" altLang="en-US" dirty="0"/>
          </a:p>
        </p:txBody>
      </p:sp>
      <p:sp>
        <p:nvSpPr>
          <p:cNvPr id="4" name="正方形/長方形 3">
            <a:extLst>
              <a:ext uri="{FF2B5EF4-FFF2-40B4-BE49-F238E27FC236}">
                <a16:creationId xmlns:a16="http://schemas.microsoft.com/office/drawing/2014/main" id="{EF78683D-9455-0D39-9F90-5589E7A4CE56}"/>
              </a:ext>
            </a:extLst>
          </p:cNvPr>
          <p:cNvSpPr/>
          <p:nvPr/>
        </p:nvSpPr>
        <p:spPr>
          <a:xfrm>
            <a:off x="560385" y="1358770"/>
            <a:ext cx="11341260" cy="265529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877348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2F9B5C-79A7-15BF-322A-88D375F771D6}"/>
              </a:ext>
            </a:extLst>
          </p:cNvPr>
          <p:cNvSpPr>
            <a:spLocks noGrp="1"/>
          </p:cNvSpPr>
          <p:nvPr>
            <p:ph type="title"/>
          </p:nvPr>
        </p:nvSpPr>
        <p:spPr/>
        <p:txBody>
          <a:bodyPr/>
          <a:lstStyle/>
          <a:p>
            <a:r>
              <a:rPr kumimoji="1" lang="en-US" altLang="ja-JP" dirty="0"/>
              <a:t>Issue 2: Clarification on RAN4 remaining issues (0356(Flagged))</a:t>
            </a:r>
          </a:p>
        </p:txBody>
      </p:sp>
      <p:sp>
        <p:nvSpPr>
          <p:cNvPr id="3" name="コンテンツ プレースホルダー 2">
            <a:extLst>
              <a:ext uri="{FF2B5EF4-FFF2-40B4-BE49-F238E27FC236}">
                <a16:creationId xmlns:a16="http://schemas.microsoft.com/office/drawing/2014/main" id="{6656CFF5-236B-9CBE-8E78-571E81282E19}"/>
              </a:ext>
            </a:extLst>
          </p:cNvPr>
          <p:cNvSpPr>
            <a:spLocks noGrp="1"/>
          </p:cNvSpPr>
          <p:nvPr>
            <p:ph idx="1"/>
          </p:nvPr>
        </p:nvSpPr>
        <p:spPr>
          <a:xfrm>
            <a:off x="215900" y="952504"/>
            <a:ext cx="11910770" cy="6146286"/>
          </a:xfrm>
        </p:spPr>
        <p:txBody>
          <a:bodyPr/>
          <a:lstStyle/>
          <a:p>
            <a:r>
              <a:rPr kumimoji="1" lang="en-US" altLang="ja-JP" dirty="0"/>
              <a:t>In RP-230356,</a:t>
            </a:r>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endParaRPr lang="en-US" altLang="ja-JP" dirty="0"/>
          </a:p>
          <a:p>
            <a:pPr marL="0" indent="0">
              <a:buNone/>
            </a:pPr>
            <a:endParaRPr lang="en-US" altLang="ja-JP" dirty="0"/>
          </a:p>
          <a:p>
            <a:r>
              <a:rPr kumimoji="1" lang="en-US" altLang="ja-JP" dirty="0"/>
              <a:t>There is a flag from Qualcomm as below</a:t>
            </a:r>
          </a:p>
          <a:p>
            <a:pPr lvl="1"/>
            <a:r>
              <a:rPr lang="en-US" altLang="ja-JP" dirty="0"/>
              <a:t>The SR captures several open issues for RAN4, it is not clear whether the bullet related to dual UL (3rd bullet) refers to simultaneous switching or not. This is an open issue, there is a LS to RAN1 with questions related to this in R4-2303507. </a:t>
            </a:r>
          </a:p>
          <a:p>
            <a:pPr lvl="1"/>
            <a:endParaRPr kumimoji="1" lang="en-US" altLang="ja-JP" dirty="0"/>
          </a:p>
          <a:p>
            <a:r>
              <a:rPr lang="en-US" altLang="ja-JP" b="1" u="sng" dirty="0"/>
              <a:t>Clarification from moderator:</a:t>
            </a:r>
          </a:p>
          <a:p>
            <a:pPr lvl="1"/>
            <a:r>
              <a:rPr lang="en-US" altLang="ja-JP" dirty="0"/>
              <a:t>The wording “Time mask for </a:t>
            </a:r>
            <a:r>
              <a:rPr lang="en-US" altLang="ja-JP" dirty="0" err="1"/>
              <a:t>dualUL</a:t>
            </a:r>
            <a:r>
              <a:rPr lang="en-US" altLang="ja-JP" dirty="0"/>
              <a:t> related switching scenarios” comes from RAN4 WF in R4-2303693 (Issue 1-4-3) as well as other bullets. So, the 3</a:t>
            </a:r>
            <a:r>
              <a:rPr lang="en-US" altLang="ja-JP" baseline="30000" dirty="0"/>
              <a:t>rd</a:t>
            </a:r>
            <a:r>
              <a:rPr lang="en-US" altLang="ja-JP" dirty="0"/>
              <a:t> bullet is related to simultaneous switching and corresponding LS to RAN1</a:t>
            </a:r>
            <a:endParaRPr kumimoji="1" lang="ja-JP" altLang="en-US" dirty="0"/>
          </a:p>
        </p:txBody>
      </p:sp>
      <p:sp>
        <p:nvSpPr>
          <p:cNvPr id="5" name="テキスト ボックス 4">
            <a:extLst>
              <a:ext uri="{FF2B5EF4-FFF2-40B4-BE49-F238E27FC236}">
                <a16:creationId xmlns:a16="http://schemas.microsoft.com/office/drawing/2014/main" id="{ECA54321-AF25-8A44-8103-A4CFFD5BA307}"/>
              </a:ext>
            </a:extLst>
          </p:cNvPr>
          <p:cNvSpPr txBox="1"/>
          <p:nvPr/>
        </p:nvSpPr>
        <p:spPr>
          <a:xfrm>
            <a:off x="1176442" y="1358770"/>
            <a:ext cx="7631431" cy="2616101"/>
          </a:xfrm>
          <a:prstGeom prst="rect">
            <a:avLst/>
          </a:prstGeom>
          <a:noFill/>
          <a:ln>
            <a:solidFill>
              <a:schemeClr val="tx1"/>
            </a:solidFill>
          </a:ln>
        </p:spPr>
        <p:txBody>
          <a:bodyPr wrap="square">
            <a:spAutoFit/>
          </a:bodyPr>
          <a:lstStyle/>
          <a:p>
            <a:pPr marL="900430" indent="-900430" hangingPunct="0">
              <a:spcBef>
                <a:spcPts val="600"/>
              </a:spcBef>
              <a:spcAft>
                <a:spcPts val="900"/>
              </a:spcAft>
            </a:pPr>
            <a:r>
              <a:rPr lang="en-GB" altLang="ja-JP" sz="1600" b="1" dirty="0">
                <a:effectLst/>
                <a:latin typeface="Arial" panose="020B0604020202020204" pitchFamily="34" charset="0"/>
                <a:ea typeface="Times New Roman" panose="02020603050405020304" pitchFamily="18" charset="0"/>
                <a:cs typeface="Times New Roman" panose="02020603050405020304" pitchFamily="18" charset="0"/>
              </a:rPr>
              <a:t>2.4.2	Remaining Open issues</a:t>
            </a:r>
            <a:endParaRPr lang="ja-JP" altLang="ja-JP" sz="1600" b="1" dirty="0">
              <a:effectLst/>
              <a:latin typeface="Arial" panose="020B0604020202020204" pitchFamily="34" charset="0"/>
              <a:ea typeface="Times New Roman" panose="02020603050405020304" pitchFamily="18" charset="0"/>
              <a:cs typeface="Times New Roman" panose="02020603050405020304" pitchFamily="18" charset="0"/>
            </a:endParaRPr>
          </a:p>
          <a:p>
            <a:pPr hangingPunct="0">
              <a:spcAft>
                <a:spcPts val="900"/>
              </a:spcAft>
            </a:pPr>
            <a:r>
              <a:rPr lang="en-GB" altLang="ja-JP" sz="1100" dirty="0">
                <a:effectLst/>
                <a:latin typeface="Times New Roman" panose="02020603050405020304" pitchFamily="18" charset="0"/>
                <a:ea typeface="Times New Roman" panose="02020603050405020304" pitchFamily="18" charset="0"/>
              </a:rPr>
              <a:t>Some potential issues related to RAN4 from WID on Multi-carrier enhancements for NR as below</a:t>
            </a:r>
            <a:endParaRPr lang="ja-JP" altLang="ja-JP" sz="1100" dirty="0">
              <a:effectLst/>
              <a:latin typeface="Times New Roman" panose="02020603050405020304" pitchFamily="18" charset="0"/>
              <a:ea typeface="Times New Roman" panose="02020603050405020304" pitchFamily="18" charset="0"/>
            </a:endParaRPr>
          </a:p>
          <a:p>
            <a:pPr hangingPunct="0">
              <a:spcAft>
                <a:spcPts val="900"/>
              </a:spcAft>
            </a:pPr>
            <a:r>
              <a:rPr lang="en-GB" altLang="ja-JP" sz="1100" dirty="0">
                <a:effectLst/>
                <a:latin typeface="Times New Roman" panose="02020603050405020304" pitchFamily="18" charset="0"/>
                <a:ea typeface="Times New Roman" panose="02020603050405020304" pitchFamily="18" charset="0"/>
              </a:rPr>
              <a:t>-Specify RF core requirements on UL Tx switching schemes across up to 3 or 4 bands including the following remaining issues.</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Fallback of Rel-18 Tx switching to Rel-16/17 Tx switching</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2-layer UL-MIMO support for carrier(s) capable of 2Tx</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highlight>
                  <a:srgbClr val="FFFF00"/>
                </a:highlight>
                <a:latin typeface="Times New Roman" panose="02020603050405020304" pitchFamily="18" charset="0"/>
                <a:ea typeface="Times New Roman" panose="02020603050405020304" pitchFamily="18" charset="0"/>
              </a:rPr>
              <a:t>Time mask for </a:t>
            </a:r>
            <a:r>
              <a:rPr lang="en-GB" altLang="ja-JP" sz="1100" dirty="0" err="1">
                <a:effectLst/>
                <a:highlight>
                  <a:srgbClr val="FFFF00"/>
                </a:highlight>
                <a:latin typeface="Times New Roman" panose="02020603050405020304" pitchFamily="18" charset="0"/>
                <a:ea typeface="Times New Roman" panose="02020603050405020304" pitchFamily="18" charset="0"/>
              </a:rPr>
              <a:t>dualUL</a:t>
            </a:r>
            <a:r>
              <a:rPr lang="en-GB" altLang="ja-JP" sz="1100" dirty="0">
                <a:effectLst/>
                <a:highlight>
                  <a:srgbClr val="FFFF00"/>
                </a:highlight>
                <a:latin typeface="Times New Roman" panose="02020603050405020304" pitchFamily="18" charset="0"/>
                <a:ea typeface="Times New Roman" panose="02020603050405020304" pitchFamily="18" charset="0"/>
              </a:rPr>
              <a:t> related switching scenarios</a:t>
            </a:r>
            <a:endParaRPr lang="ja-JP" altLang="ja-JP" sz="1100" dirty="0">
              <a:effectLst/>
              <a:highlight>
                <a:srgbClr val="FFFF00"/>
              </a:highligh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Location of switching period in relation to time T0</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Additional RF specification impact for Tx switching with dual TAGs</a:t>
            </a:r>
            <a:endParaRPr lang="ja-JP" altLang="ja-JP" sz="1100" dirty="0">
              <a:effectLst/>
              <a:latin typeface="Times New Roman" panose="02020603050405020304" pitchFamily="18" charset="0"/>
              <a:ea typeface="Times New Roman" panose="02020603050405020304" pitchFamily="18" charset="0"/>
            </a:endParaRPr>
          </a:p>
          <a:p>
            <a:pPr hangingPunct="0">
              <a:spcAft>
                <a:spcPts val="900"/>
              </a:spcAft>
            </a:pPr>
            <a:r>
              <a:rPr lang="en-GB" altLang="ja-JP" sz="1100" dirty="0">
                <a:effectLst/>
                <a:latin typeface="Times New Roman" panose="02020603050405020304" pitchFamily="18" charset="0"/>
                <a:ea typeface="Times New Roman" panose="02020603050405020304" pitchFamily="18" charset="0"/>
              </a:rPr>
              <a:t>-Specify RRM test cases related to core requirements on UL Tx switching schemes across up to 3 or 4 bands</a:t>
            </a:r>
            <a:endParaRPr lang="ja-JP" altLang="ja-JP"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89206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BCB6BD-5BDE-500B-60A5-F60C47D2FC31}"/>
              </a:ext>
            </a:extLst>
          </p:cNvPr>
          <p:cNvSpPr>
            <a:spLocks noGrp="1"/>
          </p:cNvSpPr>
          <p:nvPr>
            <p:ph type="title"/>
          </p:nvPr>
        </p:nvSpPr>
        <p:spPr/>
        <p:txBody>
          <a:bodyPr/>
          <a:lstStyle/>
          <a:p>
            <a:r>
              <a:rPr kumimoji="1" lang="en-US" altLang="ja-JP" dirty="0"/>
              <a:t>Issue 3: Possible revision of RAN1 agreement regarding co-scheduled cell indication (0144)</a:t>
            </a:r>
            <a:endParaRPr kumimoji="1" lang="ja-JP" altLang="en-US" dirty="0"/>
          </a:p>
        </p:txBody>
      </p:sp>
      <p:sp>
        <p:nvSpPr>
          <p:cNvPr id="3" name="コンテンツ プレースホルダー 2">
            <a:extLst>
              <a:ext uri="{FF2B5EF4-FFF2-40B4-BE49-F238E27FC236}">
                <a16:creationId xmlns:a16="http://schemas.microsoft.com/office/drawing/2014/main" id="{348F6685-20C7-F20A-3FEB-5C2621F8DEE5}"/>
              </a:ext>
            </a:extLst>
          </p:cNvPr>
          <p:cNvSpPr>
            <a:spLocks noGrp="1"/>
          </p:cNvSpPr>
          <p:nvPr>
            <p:ph idx="1"/>
          </p:nvPr>
        </p:nvSpPr>
        <p:spPr>
          <a:xfrm>
            <a:off x="215900" y="952504"/>
            <a:ext cx="11760200" cy="4918257"/>
          </a:xfrm>
        </p:spPr>
        <p:txBody>
          <a:bodyPr/>
          <a:lstStyle/>
          <a:p>
            <a:r>
              <a:rPr kumimoji="1" lang="en-US" altLang="ja-JP" dirty="0"/>
              <a:t>In RP-230144,</a:t>
            </a:r>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r>
              <a:rPr lang="en-US" altLang="ja-JP" dirty="0"/>
              <a:t>The RAN1 agreement on co-scheduled cell indication was made based on extensive discussion in RAN1#112 meeting and compromise among companies to complete RAN1 work.</a:t>
            </a:r>
          </a:p>
          <a:p>
            <a:pPr lvl="1"/>
            <a:r>
              <a:rPr lang="en-US" altLang="ja-JP" dirty="0"/>
              <a:t>Companies understood the concern explained in RP-230144, but the RAN1 agreement was made as above.</a:t>
            </a:r>
          </a:p>
          <a:p>
            <a:pPr lvl="1"/>
            <a:r>
              <a:rPr kumimoji="1" lang="en-US" altLang="ja-JP" dirty="0"/>
              <a:t>Agreed mechanisms work, i.e., there is no critical issue identified so far.</a:t>
            </a:r>
          </a:p>
          <a:p>
            <a:pPr lvl="1"/>
            <a:endParaRPr kumimoji="1" lang="en-US" altLang="ja-JP" dirty="0"/>
          </a:p>
          <a:p>
            <a:r>
              <a:rPr kumimoji="1" lang="en-US" altLang="ja-JP" b="1" u="sng" dirty="0"/>
              <a:t>Suggestion from moderator:</a:t>
            </a:r>
          </a:p>
          <a:p>
            <a:pPr lvl="1"/>
            <a:r>
              <a:rPr kumimoji="1" lang="en-US" altLang="ja-JP" dirty="0"/>
              <a:t>We should not repeat the discussion, and should not revert RAN1 agreement unless critical issue is identified</a:t>
            </a:r>
            <a:endParaRPr kumimoji="1" lang="ja-JP" altLang="en-US" dirty="0"/>
          </a:p>
        </p:txBody>
      </p:sp>
      <p:sp>
        <p:nvSpPr>
          <p:cNvPr id="5" name="テキスト ボックス 4">
            <a:extLst>
              <a:ext uri="{FF2B5EF4-FFF2-40B4-BE49-F238E27FC236}">
                <a16:creationId xmlns:a16="http://schemas.microsoft.com/office/drawing/2014/main" id="{43886A0D-FFEA-A203-E7CD-DC7600FE4599}"/>
              </a:ext>
            </a:extLst>
          </p:cNvPr>
          <p:cNvSpPr txBox="1"/>
          <p:nvPr/>
        </p:nvSpPr>
        <p:spPr>
          <a:xfrm>
            <a:off x="695400" y="1367990"/>
            <a:ext cx="10891210" cy="1785104"/>
          </a:xfrm>
          <a:prstGeom prst="rect">
            <a:avLst/>
          </a:prstGeom>
          <a:noFill/>
          <a:ln>
            <a:solidFill>
              <a:schemeClr val="tx1"/>
            </a:solidFill>
          </a:ln>
        </p:spPr>
        <p:txBody>
          <a:bodyPr wrap="square">
            <a:spAutoFit/>
          </a:bodyPr>
          <a:lstStyle/>
          <a:p>
            <a:pPr algn="just">
              <a:spcBef>
                <a:spcPts val="600"/>
              </a:spcBef>
              <a:spcAft>
                <a:spcPts val="600"/>
              </a:spcAft>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Proposal 1: RANP is to revise the concerned RAN1 agreement into one of following formulations.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Opt-1: keep “if”-procedure and drop “otherwise”-procedure.</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Opt-2: keep “otherwise”-procedure and drop “if”-procedure.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Opt-3: Combine the co-scheduled cell identification in “if”-procedure and the payload size determination in “otherwise”-procedure.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3216803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90B276-D684-03CA-DC5A-B7878C1646D3}"/>
              </a:ext>
            </a:extLst>
          </p:cNvPr>
          <p:cNvSpPr>
            <a:spLocks noGrp="1"/>
          </p:cNvSpPr>
          <p:nvPr>
            <p:ph type="title"/>
          </p:nvPr>
        </p:nvSpPr>
        <p:spPr/>
        <p:txBody>
          <a:bodyPr/>
          <a:lstStyle/>
          <a:p>
            <a:r>
              <a:rPr lang="en-US" altLang="ja-JP" dirty="0"/>
              <a:t>Issue 4: Possible clarification on support of multiple sets of cells (0144)</a:t>
            </a:r>
            <a:endParaRPr kumimoji="1" lang="ja-JP" altLang="en-US" dirty="0"/>
          </a:p>
        </p:txBody>
      </p:sp>
      <p:sp>
        <p:nvSpPr>
          <p:cNvPr id="3" name="コンテンツ プレースホルダー 2">
            <a:extLst>
              <a:ext uri="{FF2B5EF4-FFF2-40B4-BE49-F238E27FC236}">
                <a16:creationId xmlns:a16="http://schemas.microsoft.com/office/drawing/2014/main" id="{B0CE6ADF-0CC4-A2B3-4187-1014B4E3BE59}"/>
              </a:ext>
            </a:extLst>
          </p:cNvPr>
          <p:cNvSpPr>
            <a:spLocks noGrp="1"/>
          </p:cNvSpPr>
          <p:nvPr>
            <p:ph idx="1"/>
          </p:nvPr>
        </p:nvSpPr>
        <p:spPr>
          <a:xfrm>
            <a:off x="215900" y="952504"/>
            <a:ext cx="11760200" cy="5327600"/>
          </a:xfrm>
        </p:spPr>
        <p:txBody>
          <a:bodyPr/>
          <a:lstStyle/>
          <a:p>
            <a:r>
              <a:rPr kumimoji="1" lang="en-US" altLang="ja-JP" dirty="0"/>
              <a:t>In RP-230144,</a:t>
            </a:r>
          </a:p>
          <a:p>
            <a:endParaRPr kumimoji="1" lang="en-US" altLang="ja-JP" dirty="0"/>
          </a:p>
          <a:p>
            <a:endParaRPr lang="en-US" altLang="ja-JP" dirty="0"/>
          </a:p>
          <a:p>
            <a:endParaRPr kumimoji="1" lang="en-US" altLang="ja-JP" dirty="0"/>
          </a:p>
          <a:p>
            <a:endParaRPr lang="en-US" altLang="ja-JP" dirty="0"/>
          </a:p>
          <a:p>
            <a:r>
              <a:rPr kumimoji="1" lang="en-US" altLang="ja-JP" dirty="0"/>
              <a:t>RAN1 has not discussed above proposal.</a:t>
            </a:r>
          </a:p>
          <a:p>
            <a:r>
              <a:rPr lang="en-US" altLang="ja-JP" dirty="0"/>
              <a:t>RAN1 can discuss such clarification in maintenance phase if necessary.</a:t>
            </a:r>
          </a:p>
          <a:p>
            <a:pPr lvl="1"/>
            <a:r>
              <a:rPr lang="en-US" altLang="ja-JP" dirty="0"/>
              <a:t>In RAN1 status report (RP-230003),</a:t>
            </a:r>
          </a:p>
          <a:p>
            <a:pPr lvl="1"/>
            <a:endParaRPr lang="en-US" altLang="ja-JP" dirty="0"/>
          </a:p>
          <a:p>
            <a:pPr lvl="1"/>
            <a:endParaRPr lang="en-US" altLang="ja-JP" dirty="0"/>
          </a:p>
          <a:p>
            <a:pPr lvl="1"/>
            <a:endParaRPr lang="en-US" altLang="ja-JP" dirty="0"/>
          </a:p>
          <a:p>
            <a:endParaRPr kumimoji="1" lang="en-US" altLang="ja-JP" dirty="0"/>
          </a:p>
          <a:p>
            <a:r>
              <a:rPr kumimoji="1" lang="en-US" altLang="ja-JP" b="1" u="sng" dirty="0"/>
              <a:t>Suggestion from moderator:</a:t>
            </a:r>
          </a:p>
          <a:p>
            <a:pPr lvl="1"/>
            <a:r>
              <a:rPr kumimoji="1" lang="en-US" altLang="ja-JP" dirty="0"/>
              <a:t>Such clarification as Proposal 2 in RP-230144 is left to RAN1 in maintenance phase if necessary</a:t>
            </a:r>
            <a:endParaRPr kumimoji="1" lang="ja-JP" altLang="en-US" dirty="0"/>
          </a:p>
          <a:p>
            <a:endParaRPr kumimoji="1" lang="ja-JP" altLang="en-US" dirty="0"/>
          </a:p>
        </p:txBody>
      </p:sp>
      <p:sp>
        <p:nvSpPr>
          <p:cNvPr id="5" name="テキスト ボックス 4">
            <a:extLst>
              <a:ext uri="{FF2B5EF4-FFF2-40B4-BE49-F238E27FC236}">
                <a16:creationId xmlns:a16="http://schemas.microsoft.com/office/drawing/2014/main" id="{71BCDDE8-D3EE-7FE5-4BBF-BB584C583CBC}"/>
              </a:ext>
            </a:extLst>
          </p:cNvPr>
          <p:cNvSpPr txBox="1"/>
          <p:nvPr/>
        </p:nvSpPr>
        <p:spPr>
          <a:xfrm>
            <a:off x="650395" y="1403775"/>
            <a:ext cx="10891210" cy="984885"/>
          </a:xfrm>
          <a:prstGeom prst="rect">
            <a:avLst/>
          </a:prstGeom>
          <a:noFill/>
          <a:ln>
            <a:solidFill>
              <a:schemeClr val="tx1"/>
            </a:solidFill>
          </a:ln>
        </p:spPr>
        <p:txBody>
          <a:bodyPr wrap="square">
            <a:spAutoFit/>
          </a:bodyPr>
          <a:lstStyle/>
          <a:p>
            <a:pPr algn="just">
              <a:spcBef>
                <a:spcPts val="1200"/>
              </a:spcBef>
              <a:spcAft>
                <a:spcPts val="600"/>
              </a:spcAf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Proposal 2: RANP concludes the following is NOT supported in Rel-18 MC-</a:t>
            </a:r>
            <a:r>
              <a:rPr lang="en-US" altLang="ja-JP" sz="1600" b="1" i="1" dirty="0" err="1">
                <a:effectLst/>
                <a:latin typeface="Times" panose="02020603050405020304" pitchFamily="18" charset="0"/>
                <a:ea typeface="Batang" panose="02030600000101010101" pitchFamily="18" charset="-127"/>
                <a:cs typeface="Times New Roman" panose="02020603050405020304" pitchFamily="18" charset="0"/>
              </a:rPr>
              <a:t>Enh</a:t>
            </a: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From UE perspective, one cell is configured as a scheduled cell in one co-scheduled cell set and meanwhile is configured as the scheduling cell for a different co-scheduled cell set.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p:txBody>
      </p:sp>
      <p:sp>
        <p:nvSpPr>
          <p:cNvPr id="7" name="テキスト ボックス 6">
            <a:extLst>
              <a:ext uri="{FF2B5EF4-FFF2-40B4-BE49-F238E27FC236}">
                <a16:creationId xmlns:a16="http://schemas.microsoft.com/office/drawing/2014/main" id="{C4438A76-A123-1778-9729-295116BD63B0}"/>
              </a:ext>
            </a:extLst>
          </p:cNvPr>
          <p:cNvSpPr txBox="1"/>
          <p:nvPr/>
        </p:nvSpPr>
        <p:spPr>
          <a:xfrm>
            <a:off x="650395" y="3784248"/>
            <a:ext cx="10891210" cy="1038746"/>
          </a:xfrm>
          <a:prstGeom prst="rect">
            <a:avLst/>
          </a:prstGeom>
          <a:noFill/>
          <a:ln>
            <a:solidFill>
              <a:schemeClr val="tx1"/>
            </a:solidFill>
          </a:ln>
        </p:spPr>
        <p:txBody>
          <a:bodyPr wrap="square">
            <a:spAutoFit/>
          </a:bodyPr>
          <a:lstStyle/>
          <a:p>
            <a:pPr>
              <a:spcBef>
                <a:spcPts val="600"/>
              </a:spcBef>
              <a:spcAft>
                <a:spcPts val="300"/>
              </a:spcAft>
            </a:pPr>
            <a:r>
              <a:rPr lang="en-US" altLang="ja-JP" sz="1800" dirty="0"/>
              <a:t>To meet the functional freeze target date of 2023.Q3 for Rel-18, RAN1 will </a:t>
            </a:r>
          </a:p>
          <a:p>
            <a:pPr lvl="1">
              <a:spcBef>
                <a:spcPts val="600"/>
              </a:spcBef>
              <a:spcAft>
                <a:spcPts val="300"/>
              </a:spcAft>
            </a:pPr>
            <a:r>
              <a:rPr lang="en-US" altLang="ja-JP" sz="1800" dirty="0"/>
              <a:t>Start review of draft CRs after RAN1#112bis-e (April) starting with select WIs (</a:t>
            </a:r>
            <a:r>
              <a:rPr lang="en-US" altLang="ja-JP" sz="1800" dirty="0" err="1"/>
              <a:t>eDSS</a:t>
            </a:r>
            <a:r>
              <a:rPr lang="en-US" altLang="ja-JP" sz="1800" dirty="0"/>
              <a:t>, NCR, MC-</a:t>
            </a:r>
            <a:r>
              <a:rPr lang="en-US" altLang="ja-JP" sz="1800" dirty="0" err="1"/>
              <a:t>Enh</a:t>
            </a:r>
            <a:r>
              <a:rPr lang="en-US" altLang="ja-JP" sz="1800" dirty="0"/>
              <a:t>)</a:t>
            </a:r>
          </a:p>
        </p:txBody>
      </p:sp>
    </p:spTree>
    <p:extLst>
      <p:ext uri="{BB962C8B-B14F-4D97-AF65-F5344CB8AC3E}">
        <p14:creationId xmlns:p14="http://schemas.microsoft.com/office/powerpoint/2010/main" val="2391765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35412-2881-58D3-449C-3AD20C6B3A68}"/>
              </a:ext>
            </a:extLst>
          </p:cNvPr>
          <p:cNvSpPr>
            <a:spLocks noGrp="1"/>
          </p:cNvSpPr>
          <p:nvPr>
            <p:ph type="title"/>
          </p:nvPr>
        </p:nvSpPr>
        <p:spPr/>
        <p:txBody>
          <a:bodyPr/>
          <a:lstStyle/>
          <a:p>
            <a:r>
              <a:rPr kumimoji="1" lang="en-US" altLang="ja-JP" dirty="0"/>
              <a:t>Issue 5: Clarification on Note 2 in RP-223553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8B177EFB-A833-9BD2-EF36-1EA978C9C170}"/>
              </a:ext>
            </a:extLst>
          </p:cNvPr>
          <p:cNvSpPr>
            <a:spLocks noGrp="1"/>
          </p:cNvSpPr>
          <p:nvPr>
            <p:ph idx="1"/>
          </p:nvPr>
        </p:nvSpPr>
        <p:spPr>
          <a:xfrm>
            <a:off x="215900" y="952504"/>
            <a:ext cx="11760200" cy="5678465"/>
          </a:xfrm>
        </p:spPr>
        <p:txBody>
          <a:bodyPr/>
          <a:lstStyle/>
          <a:p>
            <a:r>
              <a:rPr kumimoji="1" lang="en-US" altLang="ja-JP" dirty="0"/>
              <a:t>In RP-223553,</a:t>
            </a:r>
          </a:p>
          <a:p>
            <a:endParaRPr lang="en-US" altLang="ja-JP" dirty="0"/>
          </a:p>
          <a:p>
            <a:endParaRPr kumimoji="1" lang="en-US" altLang="ja-JP" dirty="0"/>
          </a:p>
          <a:p>
            <a:endParaRPr lang="en-US" altLang="ja-JP" dirty="0"/>
          </a:p>
          <a:p>
            <a:endParaRPr kumimoji="1" lang="en-US" altLang="ja-JP" dirty="0"/>
          </a:p>
          <a:p>
            <a:endParaRPr lang="en-US" altLang="ja-JP" dirty="0"/>
          </a:p>
          <a:p>
            <a:pPr marL="0" indent="0">
              <a:buNone/>
            </a:pPr>
            <a:endParaRPr lang="en-US" altLang="ja-JP" dirty="0"/>
          </a:p>
          <a:p>
            <a:r>
              <a:rPr kumimoji="1" lang="en-US" altLang="ja-JP" dirty="0"/>
              <a:t>In RP-230292 and RP-230569,</a:t>
            </a:r>
          </a:p>
          <a:p>
            <a:pPr lvl="1"/>
            <a:r>
              <a:rPr kumimoji="1" lang="en-US" altLang="ja-JP" dirty="0"/>
              <a:t>That is the “No simultaneous uplink configuration on the two SUL bands” only means one UE cannot simultaneously transmit UL on two aggregated SUL bands from RAN4’s perspective. However, the two SUL carriers can be configured simultaneously to one UE’s two serving cells by RRC signaling, respectively.</a:t>
            </a:r>
          </a:p>
          <a:p>
            <a:pPr lvl="1"/>
            <a:r>
              <a:rPr kumimoji="1" lang="en-US" altLang="ja-JP" dirty="0"/>
              <a:t>For a UE reporting the support of all the three cases (i.e. , SUL_n41A-n95A, SUL_n79A-n98A and CA_n41A-n79A), it is able to meet the RF requirements for switched UL transmission between n41 and n95, switched UL transmission between n79 and n98, and simultaneous UL transmission on n41 and n79. For such kind of UE, from serving cell RRC configuration perspective, it is able to support the configuration of cell 1: n41 (NUL) + n95 (SUL) and cell 2: n79 (NUL) + n98 (SUL). </a:t>
            </a:r>
          </a:p>
          <a:p>
            <a:pPr lvl="1"/>
            <a:endParaRPr kumimoji="1" lang="ja-JP" altLang="en-US" dirty="0"/>
          </a:p>
        </p:txBody>
      </p:sp>
      <p:graphicFrame>
        <p:nvGraphicFramePr>
          <p:cNvPr id="9" name="表 8">
            <a:extLst>
              <a:ext uri="{FF2B5EF4-FFF2-40B4-BE49-F238E27FC236}">
                <a16:creationId xmlns:a16="http://schemas.microsoft.com/office/drawing/2014/main" id="{C2FE1199-90B7-7C62-D9D0-5D3E2D14F182}"/>
              </a:ext>
            </a:extLst>
          </p:cNvPr>
          <p:cNvGraphicFramePr>
            <a:graphicFrameLocks noGrp="1"/>
          </p:cNvGraphicFramePr>
          <p:nvPr>
            <p:extLst>
              <p:ext uri="{D42A27DB-BD31-4B8C-83A1-F6EECF244321}">
                <p14:modId xmlns:p14="http://schemas.microsoft.com/office/powerpoint/2010/main" val="1420282537"/>
              </p:ext>
            </p:extLst>
          </p:nvPr>
        </p:nvGraphicFramePr>
        <p:xfrm>
          <a:off x="290355" y="2168860"/>
          <a:ext cx="11649654" cy="1130935"/>
        </p:xfrm>
        <a:graphic>
          <a:graphicData uri="http://schemas.openxmlformats.org/drawingml/2006/table">
            <a:tbl>
              <a:tblPr firstRow="1" firstCol="1" bandRow="1"/>
              <a:tblGrid>
                <a:gridCol w="1302431">
                  <a:extLst>
                    <a:ext uri="{9D8B030D-6E8A-4147-A177-3AD203B41FA5}">
                      <a16:colId xmlns:a16="http://schemas.microsoft.com/office/drawing/2014/main" val="3770265516"/>
                    </a:ext>
                  </a:extLst>
                </a:gridCol>
                <a:gridCol w="1302431">
                  <a:extLst>
                    <a:ext uri="{9D8B030D-6E8A-4147-A177-3AD203B41FA5}">
                      <a16:colId xmlns:a16="http://schemas.microsoft.com/office/drawing/2014/main" val="723906096"/>
                    </a:ext>
                  </a:extLst>
                </a:gridCol>
                <a:gridCol w="1421258">
                  <a:extLst>
                    <a:ext uri="{9D8B030D-6E8A-4147-A177-3AD203B41FA5}">
                      <a16:colId xmlns:a16="http://schemas.microsoft.com/office/drawing/2014/main" val="3176801174"/>
                    </a:ext>
                  </a:extLst>
                </a:gridCol>
                <a:gridCol w="1421258">
                  <a:extLst>
                    <a:ext uri="{9D8B030D-6E8A-4147-A177-3AD203B41FA5}">
                      <a16:colId xmlns:a16="http://schemas.microsoft.com/office/drawing/2014/main" val="3891670166"/>
                    </a:ext>
                  </a:extLst>
                </a:gridCol>
                <a:gridCol w="2455747">
                  <a:extLst>
                    <a:ext uri="{9D8B030D-6E8A-4147-A177-3AD203B41FA5}">
                      <a16:colId xmlns:a16="http://schemas.microsoft.com/office/drawing/2014/main" val="2585966180"/>
                    </a:ext>
                  </a:extLst>
                </a:gridCol>
                <a:gridCol w="2430118">
                  <a:extLst>
                    <a:ext uri="{9D8B030D-6E8A-4147-A177-3AD203B41FA5}">
                      <a16:colId xmlns:a16="http://schemas.microsoft.com/office/drawing/2014/main" val="352857664"/>
                    </a:ext>
                  </a:extLst>
                </a:gridCol>
                <a:gridCol w="1316411">
                  <a:extLst>
                    <a:ext uri="{9D8B030D-6E8A-4147-A177-3AD203B41FA5}">
                      <a16:colId xmlns:a16="http://schemas.microsoft.com/office/drawing/2014/main" val="1534554404"/>
                    </a:ext>
                  </a:extLst>
                </a:gridCol>
              </a:tblGrid>
              <a:tr h="483235">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NR CA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configuration</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Uplink CA</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configuration or SUL configuration</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Power Class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name, company</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 email</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other supporting companies</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(min. 3)</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status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(new, ongoing, completed, stopped)</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914235"/>
                  </a:ext>
                </a:extLst>
              </a:tr>
              <a:tr h="98425">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CA_SUL_n41A-n95A_SUL_n79A-n98A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SUL_n41A-n95A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SUL_n79A-n98A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CA_n41A-n79A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 </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kern="100" dirty="0">
                          <a:effectLst/>
                          <a:latin typeface="Arial" panose="020B0604020202020204" pitchFamily="34" charset="0"/>
                          <a:ea typeface="SimSun" panose="02010600030101010101" pitchFamily="2" charset="-122"/>
                          <a:cs typeface="Arial" panose="020B0604020202020204" pitchFamily="34" charset="0"/>
                        </a:rPr>
                        <a:t>PC3, PC2</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Xiaoran ZHANG, CMCC</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zhangxiaoran@chinamobile.com</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CBN, Huawei, </a:t>
                      </a:r>
                      <a:r>
                        <a:rPr lang="en-US" sz="800" kern="100" dirty="0" err="1">
                          <a:effectLst/>
                          <a:latin typeface="Arial" panose="020B0604020202020204" pitchFamily="34" charset="0"/>
                          <a:ea typeface="SimSun" panose="02010600030101010101" pitchFamily="2" charset="-122"/>
                          <a:cs typeface="Arial" panose="020B0604020202020204" pitchFamily="34" charset="0"/>
                        </a:rPr>
                        <a:t>HiSilicon</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Times New Roman" panose="02020603050405020304" pitchFamily="18" charset="0"/>
                        </a:rPr>
                        <a:t>New</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141466"/>
                  </a:ext>
                </a:extLst>
              </a:tr>
              <a:tr h="98425">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264093"/>
                  </a:ext>
                </a:extLst>
              </a:tr>
            </a:tbl>
          </a:graphicData>
        </a:graphic>
      </p:graphicFrame>
      <p:sp>
        <p:nvSpPr>
          <p:cNvPr id="10" name="Rectangle 2">
            <a:extLst>
              <a:ext uri="{FF2B5EF4-FFF2-40B4-BE49-F238E27FC236}">
                <a16:creationId xmlns:a16="http://schemas.microsoft.com/office/drawing/2014/main" id="{6275B14A-5BE9-E031-E02C-3148D9FB5A27}"/>
              </a:ext>
            </a:extLst>
          </p:cNvPr>
          <p:cNvSpPr>
            <a:spLocks noChangeArrowheads="1"/>
          </p:cNvSpPr>
          <p:nvPr/>
        </p:nvSpPr>
        <p:spPr bwMode="auto">
          <a:xfrm>
            <a:off x="605390" y="1335610"/>
            <a:ext cx="10891210" cy="1224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0708"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The NR inter-band CA band combination configurations with two SUL cells are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defined in Table 1</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below:</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NOTE</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1</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the fall back combinations/configurations should be finalized no later than the proposed NR CA configurations.</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NOTE 2: No simultaneous uplink configuration on the two SUL bands according to Table 1.</a:t>
            </a:r>
            <a:endParaRPr kumimoji="0" lang="en-US" altLang="ja-JP"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ja-JP"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Table 1: NR Inter-band CA with two SUL cells</a:t>
            </a: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1" name="正方形/長方形 10">
            <a:extLst>
              <a:ext uri="{FF2B5EF4-FFF2-40B4-BE49-F238E27FC236}">
                <a16:creationId xmlns:a16="http://schemas.microsoft.com/office/drawing/2014/main" id="{FC274FE4-4F37-AFA9-56BF-72E03404775F}"/>
              </a:ext>
            </a:extLst>
          </p:cNvPr>
          <p:cNvSpPr/>
          <p:nvPr/>
        </p:nvSpPr>
        <p:spPr>
          <a:xfrm>
            <a:off x="200345" y="1335610"/>
            <a:ext cx="11856640" cy="204838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4009347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35412-2881-58D3-449C-3AD20C6B3A68}"/>
              </a:ext>
            </a:extLst>
          </p:cNvPr>
          <p:cNvSpPr>
            <a:spLocks noGrp="1"/>
          </p:cNvSpPr>
          <p:nvPr>
            <p:ph type="title"/>
          </p:nvPr>
        </p:nvSpPr>
        <p:spPr/>
        <p:txBody>
          <a:bodyPr/>
          <a:lstStyle/>
          <a:p>
            <a:r>
              <a:rPr kumimoji="1" lang="en-US" altLang="ja-JP" dirty="0"/>
              <a:t>Issue 5: Clarification on Note 2 in RP-223553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8B177EFB-A833-9BD2-EF36-1EA978C9C170}"/>
              </a:ext>
            </a:extLst>
          </p:cNvPr>
          <p:cNvSpPr>
            <a:spLocks noGrp="1"/>
          </p:cNvSpPr>
          <p:nvPr>
            <p:ph idx="1"/>
          </p:nvPr>
        </p:nvSpPr>
        <p:spPr>
          <a:xfrm>
            <a:off x="215900" y="952504"/>
            <a:ext cx="11760200" cy="5795421"/>
          </a:xfrm>
        </p:spPr>
        <p:txBody>
          <a:bodyPr/>
          <a:lstStyle/>
          <a:p>
            <a:r>
              <a:rPr kumimoji="1" lang="en-US" altLang="ja-JP" dirty="0"/>
              <a:t>In RP-223553,</a:t>
            </a:r>
          </a:p>
          <a:p>
            <a:endParaRPr lang="en-US" altLang="ja-JP" dirty="0"/>
          </a:p>
          <a:p>
            <a:endParaRPr kumimoji="1" lang="en-US" altLang="ja-JP" dirty="0"/>
          </a:p>
          <a:p>
            <a:endParaRPr lang="en-US" altLang="ja-JP" dirty="0"/>
          </a:p>
          <a:p>
            <a:endParaRPr kumimoji="1" lang="en-US" altLang="ja-JP" dirty="0"/>
          </a:p>
          <a:p>
            <a:endParaRPr lang="en-US" altLang="ja-JP" dirty="0"/>
          </a:p>
          <a:p>
            <a:pPr marL="0" indent="0">
              <a:buNone/>
            </a:pPr>
            <a:endParaRPr lang="en-US" altLang="ja-JP" dirty="0"/>
          </a:p>
          <a:p>
            <a:r>
              <a:rPr kumimoji="1" lang="en-US" altLang="ja-JP" dirty="0"/>
              <a:t>In RP-230606,</a:t>
            </a:r>
          </a:p>
          <a:p>
            <a:pPr lvl="1"/>
            <a:r>
              <a:rPr kumimoji="1" lang="en-US" altLang="ja-JP" dirty="0"/>
              <a:t>In each row of Table 1 that defines ‘NR CA configuration’, the UE’s uplink can be configured with one, and only one of the entries in the second column ‘Uplink CA configuration or SUL configuration’. Combining any two or more entries is not a valid configuration. </a:t>
            </a:r>
          </a:p>
          <a:p>
            <a:pPr lvl="2"/>
            <a:endParaRPr kumimoji="1" lang="en-US" altLang="ja-JP" dirty="0"/>
          </a:p>
          <a:p>
            <a:r>
              <a:rPr kumimoji="1" lang="en-US" altLang="ja-JP" dirty="0"/>
              <a:t>Moderator’s observations: </a:t>
            </a:r>
          </a:p>
          <a:p>
            <a:pPr lvl="1"/>
            <a:r>
              <a:rPr lang="en-US" altLang="ja-JP" dirty="0"/>
              <a:t>Regarding</a:t>
            </a:r>
            <a:r>
              <a:rPr kumimoji="1" lang="en-US" altLang="ja-JP" dirty="0"/>
              <a:t> whether “combining any two or more entries in ‘Uplink CA configuration or SUL configuration’ column is valid configuration or not”, companies have different views.</a:t>
            </a:r>
          </a:p>
          <a:p>
            <a:pPr lvl="1"/>
            <a:r>
              <a:rPr kumimoji="1" lang="en-US" altLang="ja-JP" dirty="0"/>
              <a:t>Companies would have same understanding that simultaneous transmission on SUL+SUL, SUL+NUL are not to be specified according to RP-223553</a:t>
            </a:r>
            <a:endParaRPr kumimoji="1" lang="ja-JP" altLang="en-US" dirty="0"/>
          </a:p>
        </p:txBody>
      </p:sp>
      <p:graphicFrame>
        <p:nvGraphicFramePr>
          <p:cNvPr id="6" name="表 5">
            <a:extLst>
              <a:ext uri="{FF2B5EF4-FFF2-40B4-BE49-F238E27FC236}">
                <a16:creationId xmlns:a16="http://schemas.microsoft.com/office/drawing/2014/main" id="{6C49FAA8-B744-7FB4-529C-3AFECD19776A}"/>
              </a:ext>
            </a:extLst>
          </p:cNvPr>
          <p:cNvGraphicFramePr>
            <a:graphicFrameLocks noGrp="1"/>
          </p:cNvGraphicFramePr>
          <p:nvPr>
            <p:extLst>
              <p:ext uri="{D42A27DB-BD31-4B8C-83A1-F6EECF244321}">
                <p14:modId xmlns:p14="http://schemas.microsoft.com/office/powerpoint/2010/main" val="1832341494"/>
              </p:ext>
            </p:extLst>
          </p:nvPr>
        </p:nvGraphicFramePr>
        <p:xfrm>
          <a:off x="290355" y="2168860"/>
          <a:ext cx="11649654" cy="1130935"/>
        </p:xfrm>
        <a:graphic>
          <a:graphicData uri="http://schemas.openxmlformats.org/drawingml/2006/table">
            <a:tbl>
              <a:tblPr firstRow="1" firstCol="1" bandRow="1"/>
              <a:tblGrid>
                <a:gridCol w="1302431">
                  <a:extLst>
                    <a:ext uri="{9D8B030D-6E8A-4147-A177-3AD203B41FA5}">
                      <a16:colId xmlns:a16="http://schemas.microsoft.com/office/drawing/2014/main" val="3770265516"/>
                    </a:ext>
                  </a:extLst>
                </a:gridCol>
                <a:gridCol w="1302431">
                  <a:extLst>
                    <a:ext uri="{9D8B030D-6E8A-4147-A177-3AD203B41FA5}">
                      <a16:colId xmlns:a16="http://schemas.microsoft.com/office/drawing/2014/main" val="723906096"/>
                    </a:ext>
                  </a:extLst>
                </a:gridCol>
                <a:gridCol w="1421258">
                  <a:extLst>
                    <a:ext uri="{9D8B030D-6E8A-4147-A177-3AD203B41FA5}">
                      <a16:colId xmlns:a16="http://schemas.microsoft.com/office/drawing/2014/main" val="3176801174"/>
                    </a:ext>
                  </a:extLst>
                </a:gridCol>
                <a:gridCol w="1421258">
                  <a:extLst>
                    <a:ext uri="{9D8B030D-6E8A-4147-A177-3AD203B41FA5}">
                      <a16:colId xmlns:a16="http://schemas.microsoft.com/office/drawing/2014/main" val="3891670166"/>
                    </a:ext>
                  </a:extLst>
                </a:gridCol>
                <a:gridCol w="2455747">
                  <a:extLst>
                    <a:ext uri="{9D8B030D-6E8A-4147-A177-3AD203B41FA5}">
                      <a16:colId xmlns:a16="http://schemas.microsoft.com/office/drawing/2014/main" val="2585966180"/>
                    </a:ext>
                  </a:extLst>
                </a:gridCol>
                <a:gridCol w="2430118">
                  <a:extLst>
                    <a:ext uri="{9D8B030D-6E8A-4147-A177-3AD203B41FA5}">
                      <a16:colId xmlns:a16="http://schemas.microsoft.com/office/drawing/2014/main" val="352857664"/>
                    </a:ext>
                  </a:extLst>
                </a:gridCol>
                <a:gridCol w="1316411">
                  <a:extLst>
                    <a:ext uri="{9D8B030D-6E8A-4147-A177-3AD203B41FA5}">
                      <a16:colId xmlns:a16="http://schemas.microsoft.com/office/drawing/2014/main" val="1534554404"/>
                    </a:ext>
                  </a:extLst>
                </a:gridCol>
              </a:tblGrid>
              <a:tr h="483235">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NR CA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configuration</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Uplink CA</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configuration or SUL configuration</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Power Class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name, company</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 email</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other supporting companies</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(min. 3)</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status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(new, ongoing, completed, stopped)</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914235"/>
                  </a:ext>
                </a:extLst>
              </a:tr>
              <a:tr h="98425">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CA_SUL_n41A-n95A_SUL_n79A-n98A</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SUL_n41A-n95A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SUL_n79A-n98A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CA_n41A-n79A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 </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kern="100" dirty="0">
                          <a:effectLst/>
                          <a:latin typeface="Arial" panose="020B0604020202020204" pitchFamily="34" charset="0"/>
                          <a:ea typeface="SimSun" panose="02010600030101010101" pitchFamily="2" charset="-122"/>
                          <a:cs typeface="Arial" panose="020B0604020202020204" pitchFamily="34" charset="0"/>
                        </a:rPr>
                        <a:t>PC3, PC2</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Xiaoran ZHANG, CMCC</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zhangxiaoran@chinamobile.com</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CBN, Huawei, </a:t>
                      </a:r>
                      <a:r>
                        <a:rPr lang="en-US" sz="800" kern="100" dirty="0" err="1">
                          <a:effectLst/>
                          <a:latin typeface="Arial" panose="020B0604020202020204" pitchFamily="34" charset="0"/>
                          <a:ea typeface="SimSun" panose="02010600030101010101" pitchFamily="2" charset="-122"/>
                          <a:cs typeface="Arial" panose="020B0604020202020204" pitchFamily="34" charset="0"/>
                        </a:rPr>
                        <a:t>HiSilicon</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Times New Roman" panose="02020603050405020304" pitchFamily="18" charset="0"/>
                        </a:rPr>
                        <a:t>New</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141466"/>
                  </a:ext>
                </a:extLst>
              </a:tr>
              <a:tr h="98425">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264093"/>
                  </a:ext>
                </a:extLst>
              </a:tr>
            </a:tbl>
          </a:graphicData>
        </a:graphic>
      </p:graphicFrame>
      <p:sp>
        <p:nvSpPr>
          <p:cNvPr id="7" name="Rectangle 2">
            <a:extLst>
              <a:ext uri="{FF2B5EF4-FFF2-40B4-BE49-F238E27FC236}">
                <a16:creationId xmlns:a16="http://schemas.microsoft.com/office/drawing/2014/main" id="{2C651DBC-5F20-6993-BD8E-E938D6937BCD}"/>
              </a:ext>
            </a:extLst>
          </p:cNvPr>
          <p:cNvSpPr>
            <a:spLocks noChangeArrowheads="1"/>
          </p:cNvSpPr>
          <p:nvPr/>
        </p:nvSpPr>
        <p:spPr bwMode="auto">
          <a:xfrm>
            <a:off x="605390" y="1335610"/>
            <a:ext cx="10891210" cy="1224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0708"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The NR inter-band CA band combination configurations with two SUL cells are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defined in Table 1</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below:</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NOTE</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1</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the fall back combinations/configurations should be finalized no later than the proposed NR CA configurations.</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NOTE 2: No simultaneous uplink configuration on the two SUL bands according to Table 1.</a:t>
            </a:r>
            <a:endParaRPr kumimoji="0" lang="en-US" altLang="ja-JP"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ja-JP"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Table 1: NR Inter-band CA with two SUL cells</a:t>
            </a: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8" name="正方形/長方形 7">
            <a:extLst>
              <a:ext uri="{FF2B5EF4-FFF2-40B4-BE49-F238E27FC236}">
                <a16:creationId xmlns:a16="http://schemas.microsoft.com/office/drawing/2014/main" id="{E8FACE3D-B775-60AD-6FBD-CF37EAB3E4D2}"/>
              </a:ext>
            </a:extLst>
          </p:cNvPr>
          <p:cNvSpPr/>
          <p:nvPr/>
        </p:nvSpPr>
        <p:spPr>
          <a:xfrm>
            <a:off x="200345" y="1335610"/>
            <a:ext cx="11856640" cy="204838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2932398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35412-2881-58D3-449C-3AD20C6B3A68}"/>
              </a:ext>
            </a:extLst>
          </p:cNvPr>
          <p:cNvSpPr>
            <a:spLocks noGrp="1"/>
          </p:cNvSpPr>
          <p:nvPr>
            <p:ph type="title"/>
          </p:nvPr>
        </p:nvSpPr>
        <p:spPr/>
        <p:txBody>
          <a:bodyPr/>
          <a:lstStyle/>
          <a:p>
            <a:r>
              <a:rPr kumimoji="1" lang="en-US" altLang="ja-JP" dirty="0"/>
              <a:t>Issue 5: Clarification on Note 2 in RP-223553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8B177EFB-A833-9BD2-EF36-1EA978C9C170}"/>
              </a:ext>
            </a:extLst>
          </p:cNvPr>
          <p:cNvSpPr>
            <a:spLocks noGrp="1"/>
          </p:cNvSpPr>
          <p:nvPr>
            <p:ph idx="1"/>
          </p:nvPr>
        </p:nvSpPr>
        <p:spPr>
          <a:xfrm>
            <a:off x="215900" y="952504"/>
            <a:ext cx="11760200" cy="6133975"/>
          </a:xfrm>
        </p:spPr>
        <p:txBody>
          <a:bodyPr/>
          <a:lstStyle/>
          <a:p>
            <a:r>
              <a:rPr kumimoji="1" lang="en-US" altLang="ja-JP" dirty="0"/>
              <a:t>If we check other WID having such table,</a:t>
            </a:r>
          </a:p>
          <a:p>
            <a:pPr lvl="1"/>
            <a:r>
              <a:rPr lang="en-US" altLang="ja-JP" dirty="0"/>
              <a:t>E.g., RP-222834 Revised WID: Rel-18 NR Inter-band Carrier Aggregation/Dual Connectivity for 3 bands DL with x bands UL (x=1,2)</a:t>
            </a:r>
          </a:p>
          <a:p>
            <a:pPr lvl="1"/>
            <a:endParaRPr kumimoji="1" lang="en-US" altLang="ja-JP" dirty="0"/>
          </a:p>
          <a:p>
            <a:pPr lvl="1"/>
            <a:endParaRPr lang="en-US" altLang="ja-JP" dirty="0"/>
          </a:p>
          <a:p>
            <a:pPr lvl="2"/>
            <a:endParaRPr kumimoji="1" lang="en-US" altLang="ja-JP" dirty="0"/>
          </a:p>
          <a:p>
            <a:pPr lvl="2"/>
            <a:endParaRPr lang="en-US" altLang="ja-JP" dirty="0"/>
          </a:p>
          <a:p>
            <a:pPr lvl="2"/>
            <a:endParaRPr kumimoji="1" lang="en-US" altLang="ja-JP" dirty="0"/>
          </a:p>
          <a:p>
            <a:pPr lvl="1"/>
            <a:r>
              <a:rPr lang="en-US" altLang="ja-JP" dirty="0"/>
              <a:t>For inter-band UL CA, </a:t>
            </a:r>
            <a:r>
              <a:rPr kumimoji="1" lang="en-US" altLang="ja-JP" dirty="0"/>
              <a:t>only one of the entries in the second column is to be configured for UL at a time</a:t>
            </a:r>
          </a:p>
          <a:p>
            <a:pPr lvl="2"/>
            <a:r>
              <a:rPr lang="en-US" altLang="ja-JP" dirty="0"/>
              <a:t>Simultaneous configuration of two or more entries in the second column seems not valid (e.g., even if a UE supports band A+B, A+C and B+C for UL, the UE cannot be configured with A+B+C for UL unless the UE supports A+B+C for UL while the UE can be configured with A+B+C for DL as the UE supports it)</a:t>
            </a:r>
          </a:p>
          <a:p>
            <a:pPr lvl="1"/>
            <a:r>
              <a:rPr kumimoji="1" lang="en-US" altLang="ja-JP" dirty="0"/>
              <a:t>For UL Tx switching, two or more entries in the second column may be configured simultaneously</a:t>
            </a:r>
          </a:p>
          <a:p>
            <a:pPr lvl="2"/>
            <a:r>
              <a:rPr lang="en-US" altLang="ja-JP" dirty="0"/>
              <a:t>E.g., if a UE supports DL CA for A+B+C and Rel-18 UL Tx switching across A, B and C, even if the UE does not support A+B+C for UL CA, the UE can be configured with A+B+C for DL/UL</a:t>
            </a:r>
          </a:p>
          <a:p>
            <a:pPr lvl="2"/>
            <a:endParaRPr lang="en-US" altLang="ja-JP" dirty="0"/>
          </a:p>
          <a:p>
            <a:r>
              <a:rPr kumimoji="1" lang="en-US" altLang="ja-JP" dirty="0"/>
              <a:t>Moderator’s observation: </a:t>
            </a:r>
          </a:p>
          <a:p>
            <a:pPr lvl="1"/>
            <a:r>
              <a:rPr lang="en-US" altLang="ja-JP" dirty="0"/>
              <a:t>Regarding</a:t>
            </a:r>
            <a:r>
              <a:rPr kumimoji="1" lang="en-US" altLang="ja-JP" dirty="0"/>
              <a:t> whether “combining any two or more entries in ‘Uplink CA configuration or SUL configuration’ column is valid configuration or not”, it should be discussed with considering UL CA and UL switching scenarios</a:t>
            </a:r>
            <a:endParaRPr kumimoji="1" lang="ja-JP" altLang="en-US" dirty="0"/>
          </a:p>
        </p:txBody>
      </p:sp>
      <p:graphicFrame>
        <p:nvGraphicFramePr>
          <p:cNvPr id="4" name="コンテンツ プレースホルダー 3">
            <a:extLst>
              <a:ext uri="{FF2B5EF4-FFF2-40B4-BE49-F238E27FC236}">
                <a16:creationId xmlns:a16="http://schemas.microsoft.com/office/drawing/2014/main" id="{A4F718FB-BA74-A086-06F6-992FF86AB901}"/>
              </a:ext>
            </a:extLst>
          </p:cNvPr>
          <p:cNvGraphicFramePr>
            <a:graphicFrameLocks/>
          </p:cNvGraphicFramePr>
          <p:nvPr>
            <p:extLst>
              <p:ext uri="{D42A27DB-BD31-4B8C-83A1-F6EECF244321}">
                <p14:modId xmlns:p14="http://schemas.microsoft.com/office/powerpoint/2010/main" val="3814136721"/>
              </p:ext>
            </p:extLst>
          </p:nvPr>
        </p:nvGraphicFramePr>
        <p:xfrm>
          <a:off x="396585" y="2132971"/>
          <a:ext cx="4232257" cy="1054690"/>
        </p:xfrm>
        <a:graphic>
          <a:graphicData uri="http://schemas.openxmlformats.org/drawingml/2006/table">
            <a:tbl>
              <a:tblPr/>
              <a:tblGrid>
                <a:gridCol w="2403241">
                  <a:extLst>
                    <a:ext uri="{9D8B030D-6E8A-4147-A177-3AD203B41FA5}">
                      <a16:colId xmlns:a16="http://schemas.microsoft.com/office/drawing/2014/main" val="553800841"/>
                    </a:ext>
                  </a:extLst>
                </a:gridCol>
                <a:gridCol w="1829016">
                  <a:extLst>
                    <a:ext uri="{9D8B030D-6E8A-4147-A177-3AD203B41FA5}">
                      <a16:colId xmlns:a16="http://schemas.microsoft.com/office/drawing/2014/main" val="3254648026"/>
                    </a:ext>
                  </a:extLst>
                </a:gridCol>
              </a:tblGrid>
              <a:tr h="632814">
                <a:tc>
                  <a:txBody>
                    <a:bodyPr/>
                    <a:lstStyle/>
                    <a:p>
                      <a:pPr algn="ctr" fontAlgn="t"/>
                      <a:r>
                        <a:rPr lang="en-US" sz="900" b="1" i="0" u="none" strike="noStrike" dirty="0">
                          <a:solidFill>
                            <a:srgbClr val="000000"/>
                          </a:solidFill>
                          <a:effectLst/>
                          <a:latin typeface="Arial" panose="020B0604020202020204" pitchFamily="34" charset="0"/>
                          <a:ea typeface="ＭＳ Ｐゴシック" panose="020B0600070205080204" pitchFamily="50" charset="-128"/>
                        </a:rPr>
                        <a:t>Band combination configuration</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t"/>
                      <a:r>
                        <a:rPr lang="en-US" sz="900" b="1" i="0" u="none" strike="noStrike" dirty="0" err="1">
                          <a:solidFill>
                            <a:srgbClr val="000000"/>
                          </a:solidFill>
                          <a:effectLst/>
                          <a:latin typeface="Arial" panose="020B0604020202020204" pitchFamily="34" charset="0"/>
                          <a:ea typeface="ＭＳ Ｐゴシック" panose="020B0600070205080204" pitchFamily="50" charset="-128"/>
                        </a:rPr>
                        <a:t>UpLink</a:t>
                      </a:r>
                      <a:br>
                        <a:rPr lang="en-US" sz="900" b="1" i="0" u="none" strike="noStrike" dirty="0">
                          <a:solidFill>
                            <a:srgbClr val="000000"/>
                          </a:solidFill>
                          <a:effectLst/>
                          <a:latin typeface="Arial" panose="020B0604020202020204" pitchFamily="34" charset="0"/>
                          <a:ea typeface="ＭＳ Ｐゴシック" panose="020B0600070205080204" pitchFamily="50" charset="-128"/>
                        </a:rPr>
                      </a:br>
                      <a:r>
                        <a:rPr lang="en-US" sz="900" b="1" i="0" u="none" strike="noStrike" dirty="0">
                          <a:solidFill>
                            <a:srgbClr val="000000"/>
                          </a:solidFill>
                          <a:effectLst/>
                          <a:latin typeface="Arial" panose="020B0604020202020204" pitchFamily="34" charset="0"/>
                          <a:ea typeface="ＭＳ Ｐゴシック" panose="020B0600070205080204" pitchFamily="50" charset="-128"/>
                        </a:rPr>
                        <a:t>configuration</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952541168"/>
                  </a:ext>
                </a:extLst>
              </a:tr>
              <a:tr h="421876">
                <a:tc>
                  <a:txBody>
                    <a:bodyPr/>
                    <a:lstStyle/>
                    <a:p>
                      <a:pPr algn="ctr" fontAlgn="t"/>
                      <a:r>
                        <a:rPr lang="en-US" sz="900" b="0" i="0" u="none" strike="noStrike" dirty="0">
                          <a:solidFill>
                            <a:srgbClr val="000000"/>
                          </a:solidFill>
                          <a:effectLst/>
                          <a:latin typeface="Arial" panose="020B0604020202020204" pitchFamily="34" charset="0"/>
                          <a:ea typeface="ＭＳ Ｐゴシック" panose="020B0600070205080204" pitchFamily="50" charset="-128"/>
                        </a:rPr>
                        <a:t>CA_n3A-n8A-n41A</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pt-BR" sz="900" b="0" i="0" u="none" strike="noStrike" dirty="0">
                          <a:solidFill>
                            <a:srgbClr val="000000"/>
                          </a:solidFill>
                          <a:effectLst/>
                          <a:latin typeface="Arial" panose="020B0604020202020204" pitchFamily="34" charset="0"/>
                          <a:ea typeface="ＭＳ Ｐゴシック" panose="020B0600070205080204" pitchFamily="50" charset="-128"/>
                        </a:rPr>
                        <a:t>CA_n3A-n8A</a:t>
                      </a:r>
                      <a:br>
                        <a:rPr lang="pt-BR" sz="900" b="0" i="0" u="none" strike="noStrike" dirty="0">
                          <a:solidFill>
                            <a:srgbClr val="000000"/>
                          </a:solidFill>
                          <a:effectLst/>
                          <a:latin typeface="Arial" panose="020B0604020202020204" pitchFamily="34" charset="0"/>
                          <a:ea typeface="ＭＳ Ｐゴシック" panose="020B0600070205080204" pitchFamily="50" charset="-128"/>
                        </a:rPr>
                      </a:br>
                      <a:r>
                        <a:rPr lang="pt-BR" sz="900" b="0" i="0" u="none" strike="noStrike" dirty="0">
                          <a:solidFill>
                            <a:srgbClr val="000000"/>
                          </a:solidFill>
                          <a:effectLst/>
                          <a:latin typeface="Arial" panose="020B0604020202020204" pitchFamily="34" charset="0"/>
                          <a:ea typeface="ＭＳ Ｐゴシック" panose="020B0600070205080204" pitchFamily="50" charset="-128"/>
                        </a:rPr>
                        <a:t>CA_n3A-n41A</a:t>
                      </a:r>
                      <a:br>
                        <a:rPr lang="pt-BR" sz="900" b="0" i="0" u="none" strike="noStrike" dirty="0">
                          <a:solidFill>
                            <a:srgbClr val="000000"/>
                          </a:solidFill>
                          <a:effectLst/>
                          <a:latin typeface="Arial" panose="020B0604020202020204" pitchFamily="34" charset="0"/>
                          <a:ea typeface="ＭＳ Ｐゴシック" panose="020B0600070205080204" pitchFamily="50" charset="-128"/>
                        </a:rPr>
                      </a:br>
                      <a:r>
                        <a:rPr lang="pt-BR" sz="900" b="0" i="0" u="none" strike="noStrike" dirty="0">
                          <a:solidFill>
                            <a:srgbClr val="000000"/>
                          </a:solidFill>
                          <a:effectLst/>
                          <a:latin typeface="Arial" panose="020B0604020202020204" pitchFamily="34" charset="0"/>
                          <a:ea typeface="ＭＳ Ｐゴシック" panose="020B0600070205080204" pitchFamily="50" charset="-128"/>
                        </a:rPr>
                        <a:t>CA_n8A-n41A</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3970137"/>
                  </a:ext>
                </a:extLst>
              </a:tr>
            </a:tbl>
          </a:graphicData>
        </a:graphic>
      </p:graphicFrame>
      <p:graphicFrame>
        <p:nvGraphicFramePr>
          <p:cNvPr id="5" name="表 4">
            <a:extLst>
              <a:ext uri="{FF2B5EF4-FFF2-40B4-BE49-F238E27FC236}">
                <a16:creationId xmlns:a16="http://schemas.microsoft.com/office/drawing/2014/main" id="{6E68A8D3-A4F2-65E1-8D14-34F9ED810389}"/>
              </a:ext>
            </a:extLst>
          </p:cNvPr>
          <p:cNvGraphicFramePr>
            <a:graphicFrameLocks noGrp="1"/>
          </p:cNvGraphicFramePr>
          <p:nvPr>
            <p:extLst>
              <p:ext uri="{D42A27DB-BD31-4B8C-83A1-F6EECF244321}">
                <p14:modId xmlns:p14="http://schemas.microsoft.com/office/powerpoint/2010/main" val="3390539526"/>
              </p:ext>
            </p:extLst>
          </p:nvPr>
        </p:nvGraphicFramePr>
        <p:xfrm>
          <a:off x="5492932" y="2154974"/>
          <a:ext cx="6408713" cy="1234440"/>
        </p:xfrm>
        <a:graphic>
          <a:graphicData uri="http://schemas.openxmlformats.org/drawingml/2006/table">
            <a:tbl>
              <a:tblPr firstRow="1" firstCol="1" bandRow="1"/>
              <a:tblGrid>
                <a:gridCol w="1234448">
                  <a:extLst>
                    <a:ext uri="{9D8B030D-6E8A-4147-A177-3AD203B41FA5}">
                      <a16:colId xmlns:a16="http://schemas.microsoft.com/office/drawing/2014/main" val="2710157805"/>
                    </a:ext>
                  </a:extLst>
                </a:gridCol>
                <a:gridCol w="1254489">
                  <a:extLst>
                    <a:ext uri="{9D8B030D-6E8A-4147-A177-3AD203B41FA5}">
                      <a16:colId xmlns:a16="http://schemas.microsoft.com/office/drawing/2014/main" val="358479305"/>
                    </a:ext>
                  </a:extLst>
                </a:gridCol>
                <a:gridCol w="567125">
                  <a:extLst>
                    <a:ext uri="{9D8B030D-6E8A-4147-A177-3AD203B41FA5}">
                      <a16:colId xmlns:a16="http://schemas.microsoft.com/office/drawing/2014/main" val="1911679951"/>
                    </a:ext>
                  </a:extLst>
                </a:gridCol>
                <a:gridCol w="2251133">
                  <a:extLst>
                    <a:ext uri="{9D8B030D-6E8A-4147-A177-3AD203B41FA5}">
                      <a16:colId xmlns:a16="http://schemas.microsoft.com/office/drawing/2014/main" val="3640030047"/>
                    </a:ext>
                  </a:extLst>
                </a:gridCol>
                <a:gridCol w="1101518">
                  <a:extLst>
                    <a:ext uri="{9D8B030D-6E8A-4147-A177-3AD203B41FA5}">
                      <a16:colId xmlns:a16="http://schemas.microsoft.com/office/drawing/2014/main" val="1023886107"/>
                    </a:ext>
                  </a:extLst>
                </a:gridCol>
              </a:tblGrid>
              <a:tr h="0">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NR CA configuration</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Uplink CA configuration</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or single uplink carrier</a:t>
                      </a:r>
                      <a:r>
                        <a:rPr lang="en-US" sz="900" b="1" baseline="30000">
                          <a:effectLst/>
                          <a:latin typeface="Arial" panose="020B0604020202020204" pitchFamily="34" charset="0"/>
                          <a:ea typeface="SimSun" panose="02010600030101010101" pitchFamily="2" charset="-122"/>
                          <a:cs typeface="Times New Roman" panose="02020603050405020304" pitchFamily="18" charset="0"/>
                        </a:rPr>
                        <a:t>6</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NR Band</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dirty="0">
                          <a:effectLst/>
                          <a:latin typeface="Arial" panose="020B0604020202020204" pitchFamily="34" charset="0"/>
                          <a:ea typeface="SimSun" panose="02010600030101010101" pitchFamily="2" charset="-122"/>
                          <a:cs typeface="Times New Roman" panose="02020603050405020304" pitchFamily="18" charset="0"/>
                        </a:rPr>
                        <a:t>Channel bandwidth (MHz) (NOTE 3)</a:t>
                      </a:r>
                      <a:endParaRPr lang="ja-JP" sz="9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Bandwidth combination set</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0128456"/>
                  </a:ext>
                </a:extLst>
              </a:tr>
              <a:tr h="0">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CA_n3A-n8A-n41A</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GB"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n3</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n8</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p>
                    <a:p>
                      <a:pPr algn="ctr"/>
                      <a:r>
                        <a:rPr lang="en-GB"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n3</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n41</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p>
                    <a:p>
                      <a:pPr algn="ctr"/>
                      <a:r>
                        <a:rPr lang="en-GB"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n8</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n41</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n3</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5, 10, 15, 20, 25, 30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58036733"/>
                  </a:ext>
                </a:extLst>
              </a:tr>
              <a:tr h="0">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n8</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5, 10, 15, 20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4048954"/>
                  </a:ext>
                </a:extLst>
              </a:tr>
              <a:tr h="0">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n41</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10, 15, 20, 30, 40, 50, 60, 80, 90, 100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9200951"/>
                  </a:ext>
                </a:extLst>
              </a:tr>
            </a:tbl>
          </a:graphicData>
        </a:graphic>
      </p:graphicFrame>
      <p:sp>
        <p:nvSpPr>
          <p:cNvPr id="9" name="テキスト ボックス 8">
            <a:extLst>
              <a:ext uri="{FF2B5EF4-FFF2-40B4-BE49-F238E27FC236}">
                <a16:creationId xmlns:a16="http://schemas.microsoft.com/office/drawing/2014/main" id="{E80ECA08-5638-CA45-B00A-316DE1DB100D}"/>
              </a:ext>
            </a:extLst>
          </p:cNvPr>
          <p:cNvSpPr txBox="1"/>
          <p:nvPr/>
        </p:nvSpPr>
        <p:spPr>
          <a:xfrm>
            <a:off x="5492931" y="1718810"/>
            <a:ext cx="6408713" cy="400110"/>
          </a:xfrm>
          <a:prstGeom prst="rect">
            <a:avLst/>
          </a:prstGeom>
          <a:noFill/>
        </p:spPr>
        <p:txBody>
          <a:bodyPr wrap="square">
            <a:spAutoFit/>
          </a:bodyPr>
          <a:lstStyle/>
          <a:p>
            <a:pPr algn="ctr">
              <a:spcBef>
                <a:spcPts val="300"/>
              </a:spcBef>
              <a:spcAft>
                <a:spcPts val="900"/>
              </a:spcAft>
            </a:pPr>
            <a:r>
              <a:rPr lang="en-GB" altLang="ja-JP" sz="1000" b="1" dirty="0">
                <a:effectLst/>
                <a:latin typeface="Arial" panose="020B0604020202020204" pitchFamily="34" charset="0"/>
                <a:ea typeface="游明朝" panose="02020400000000000000" pitchFamily="18" charset="-128"/>
                <a:cs typeface="Times New Roman" panose="02020603050405020304" pitchFamily="18" charset="0"/>
              </a:rPr>
              <a:t>Table 5.5A.3.</a:t>
            </a:r>
            <a:r>
              <a:rPr lang="en-US" altLang="ja-JP" sz="1000" b="1" dirty="0">
                <a:effectLst/>
                <a:latin typeface="Arial" panose="020B0604020202020204" pitchFamily="34" charset="0"/>
                <a:ea typeface="SimSun" panose="02010600030101010101" pitchFamily="2" charset="-122"/>
                <a:cs typeface="Times New Roman" panose="02020603050405020304" pitchFamily="18" charset="0"/>
              </a:rPr>
              <a:t>2-1</a:t>
            </a:r>
            <a:r>
              <a:rPr lang="en-GB" altLang="ja-JP" sz="1000" b="1" dirty="0">
                <a:effectLst/>
                <a:latin typeface="Arial" panose="020B0604020202020204" pitchFamily="34" charset="0"/>
                <a:ea typeface="游明朝" panose="02020400000000000000" pitchFamily="18" charset="-128"/>
                <a:cs typeface="Times New Roman" panose="02020603050405020304" pitchFamily="18" charset="0"/>
              </a:rPr>
              <a:t>: NR CA configurations and bandwidth combinations sets defined for inter-band CA (t</a:t>
            </a:r>
            <a:r>
              <a:rPr lang="en-US" altLang="ja-JP" sz="1000" b="1" dirty="0" err="1">
                <a:effectLst/>
                <a:latin typeface="Arial" panose="020B0604020202020204" pitchFamily="34" charset="0"/>
                <a:ea typeface="SimSun" panose="02010600030101010101" pitchFamily="2" charset="-122"/>
                <a:cs typeface="Times New Roman" panose="02020603050405020304" pitchFamily="18" charset="0"/>
              </a:rPr>
              <a:t>hree</a:t>
            </a:r>
            <a:r>
              <a:rPr lang="en-GB" altLang="ja-JP" sz="1000" b="1" dirty="0">
                <a:effectLst/>
                <a:latin typeface="Arial" panose="020B0604020202020204" pitchFamily="34" charset="0"/>
                <a:ea typeface="游明朝" panose="02020400000000000000" pitchFamily="18" charset="-128"/>
                <a:cs typeface="Times New Roman" panose="02020603050405020304" pitchFamily="18" charset="0"/>
              </a:rPr>
              <a:t> bands)</a:t>
            </a:r>
            <a:endParaRPr lang="ja-JP" altLang="ja-JP" sz="1000" b="1" dirty="0">
              <a:effectLst/>
              <a:latin typeface="Arial" panose="020B0604020202020204" pitchFamily="34" charset="0"/>
              <a:ea typeface="游明朝" panose="02020400000000000000" pitchFamily="18" charset="-128"/>
              <a:cs typeface="Times New Roman" panose="02020603050405020304" pitchFamily="18" charset="0"/>
            </a:endParaRPr>
          </a:p>
        </p:txBody>
      </p:sp>
      <p:sp>
        <p:nvSpPr>
          <p:cNvPr id="10" name="矢印: 右 9">
            <a:extLst>
              <a:ext uri="{FF2B5EF4-FFF2-40B4-BE49-F238E27FC236}">
                <a16:creationId xmlns:a16="http://schemas.microsoft.com/office/drawing/2014/main" id="{4C8EED2C-B75F-8111-C87B-A8363CED02F3}"/>
              </a:ext>
            </a:extLst>
          </p:cNvPr>
          <p:cNvSpPr/>
          <p:nvPr/>
        </p:nvSpPr>
        <p:spPr bwMode="auto">
          <a:xfrm>
            <a:off x="4844863" y="2408300"/>
            <a:ext cx="432048" cy="576064"/>
          </a:xfrm>
          <a:prstGeom prst="rightArrow">
            <a:avLst/>
          </a:prstGeom>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0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Tree>
    <p:extLst>
      <p:ext uri="{BB962C8B-B14F-4D97-AF65-F5344CB8AC3E}">
        <p14:creationId xmlns:p14="http://schemas.microsoft.com/office/powerpoint/2010/main" val="187096694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C3549E12D5AFF64E862580E1CEE52AE3" ma:contentTypeVersion="13" ma:contentTypeDescription="新建文档。" ma:contentTypeScope="" ma:versionID="5f8e05dca0ea71553724fe08090b7c16">
  <xsd:schema xmlns:xsd="http://www.w3.org/2001/XMLSchema" xmlns:xs="http://www.w3.org/2001/XMLSchema" xmlns:p="http://schemas.microsoft.com/office/2006/metadata/properties" xmlns:ns3="c61a25db-9b18-4920-ab2c-0e64ad008678" xmlns:ns4="36738d95-949f-4689-9b53-0d186961a75d" targetNamespace="http://schemas.microsoft.com/office/2006/metadata/properties" ma:root="true" ma:fieldsID="bdb48b14e9536f1fa0409033ef52a624" ns3:_="" ns4:_="">
    <xsd:import namespace="c61a25db-9b18-4920-ab2c-0e64ad008678"/>
    <xsd:import namespace="36738d95-949f-4689-9b53-0d186961a75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1a25db-9b18-4920-ab2c-0e64ad008678"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738d95-949f-4689-9b53-0d186961a75d" elementFormDefault="qualified">
    <xsd:import namespace="http://schemas.microsoft.com/office/2006/documentManagement/types"/>
    <xsd:import namespace="http://schemas.microsoft.com/office/infopath/2007/PartnerControls"/>
    <xsd:element name="SharedWithUsers" ma:index="10" nillable="true" ma:displayName="共享对象:"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享对象详细信息" ma:description="" ma:internalName="SharedWithDetails" ma:readOnly="true">
      <xsd:simpleType>
        <xsd:restriction base="dms:Note">
          <xsd:maxLength value="255"/>
        </xsd:restriction>
      </xsd:simpleType>
    </xsd:element>
    <xsd:element name="SharingHintHash" ma:index="12" nillable="true" ma:displayName="共享提示哈希"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8653A72-B440-40ED-A54B-09711DB90410}">
  <ds:schemaRefs>
    <ds:schemaRef ds:uri="http://schemas.microsoft.com/sharepoint/v3/contenttype/forms"/>
  </ds:schemaRefs>
</ds:datastoreItem>
</file>

<file path=customXml/itemProps2.xml><?xml version="1.0" encoding="utf-8"?>
<ds:datastoreItem xmlns:ds="http://schemas.openxmlformats.org/officeDocument/2006/customXml" ds:itemID="{D49F1C6C-0AE4-42E3-9CF2-9823B070E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61a25db-9b18-4920-ab2c-0e64ad008678"/>
    <ds:schemaRef ds:uri="36738d95-949f-4689-9b53-0d186961a7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F0EF07-DBFE-4F4D-9B06-352B6C7CE6FE}">
  <ds:schemaRefs>
    <ds:schemaRef ds:uri="36738d95-949f-4689-9b53-0d186961a75d"/>
    <ds:schemaRef ds:uri="http://purl.org/dc/terms/"/>
    <ds:schemaRef ds:uri="http://purl.org/dc/elements/1.1/"/>
    <ds:schemaRef ds:uri="http://schemas.microsoft.com/office/infopath/2007/PartnerControls"/>
    <ds:schemaRef ds:uri="http://schemas.microsoft.com/office/2006/metadata/properties"/>
    <ds:schemaRef ds:uri="c61a25db-9b18-4920-ab2c-0e64ad008678"/>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18092</TotalTime>
  <Words>5301</Words>
  <Application>Microsoft Office PowerPoint</Application>
  <PresentationFormat>ワイド画面</PresentationFormat>
  <Paragraphs>364</Paragraphs>
  <Slides>23</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23</vt:i4>
      </vt:variant>
    </vt:vector>
  </HeadingPairs>
  <TitlesOfParts>
    <vt:vector size="33" baseType="lpstr">
      <vt:lpstr>Meiryo UI</vt:lpstr>
      <vt:lpstr>Arial</vt:lpstr>
      <vt:lpstr>Calibri</vt:lpstr>
      <vt:lpstr>Segoe UI</vt:lpstr>
      <vt:lpstr>Symbol</vt:lpstr>
      <vt:lpstr>Times</vt:lpstr>
      <vt:lpstr>Times New Roman</vt:lpstr>
      <vt:lpstr>Wingdings</vt:lpstr>
      <vt:lpstr>Custom Design</vt:lpstr>
      <vt:lpstr>1_標準デザイン</vt:lpstr>
      <vt:lpstr>Offline discussion summary on RAN1-MultiCarrier</vt:lpstr>
      <vt:lpstr>Background</vt:lpstr>
      <vt:lpstr>Issue 1: RAN4 TU request (0356)</vt:lpstr>
      <vt:lpstr>Issue 2: Clarification on RAN4 remaining issues (0356(Flagged))</vt:lpstr>
      <vt:lpstr>Issue 3: Possible revision of RAN1 agreement regarding co-scheduled cell indication (0144)</vt:lpstr>
      <vt:lpstr>Issue 4: Possible clarification on support of multiple sets of cells (0144)</vt:lpstr>
      <vt:lpstr>Issue 5: Clarification on Note 2 in RP-223553 (0292, 0569, 0606)</vt:lpstr>
      <vt:lpstr>Issue 5: Clarification on Note 2 in RP-223553 (0292, 0569, 0606)</vt:lpstr>
      <vt:lpstr>Issue 5: Clarification on Note 2 in RP-223553 (0292, 0569, 0606)</vt:lpstr>
      <vt:lpstr>Issue 6: Type of UL/SUL indicator field in DCI format 0_X (0292, 0569, 0606)</vt:lpstr>
      <vt:lpstr>Issue 6: Type of UL/SUL indicator field in DCI format 0_X (0292, 0569, 0606)</vt:lpstr>
      <vt:lpstr>Issue 5&amp;6 (0292, 0569, 0606)</vt:lpstr>
      <vt:lpstr>Conclusion:</vt:lpstr>
      <vt:lpstr>Proposal discussed on Wednesday</vt:lpstr>
      <vt:lpstr>Offline discussion</vt:lpstr>
      <vt:lpstr>Offline discussion</vt:lpstr>
      <vt:lpstr>Offline discussion</vt:lpstr>
      <vt:lpstr>Offline discussion</vt:lpstr>
      <vt:lpstr>Proposal Alt.1-1</vt:lpstr>
      <vt:lpstr>Proposal Alt.1-2</vt:lpstr>
      <vt:lpstr>Proposals Alt.2/3/4</vt:lpstr>
      <vt:lpstr>Offline discussion</vt:lpstr>
      <vt:lpstr>Final proposal (as offline outcome)</vt:lpstr>
    </vt:vector>
  </TitlesOfParts>
  <Company>株式会社NTTドコモ</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lastModifiedBy>Harada Hiroki</cp:lastModifiedBy>
  <cp:revision>1172</cp:revision>
  <dcterms:created xsi:type="dcterms:W3CDTF">2008-05-20T02:15:22Z</dcterms:created>
  <dcterms:modified xsi:type="dcterms:W3CDTF">2023-03-23T12:04:13Z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0x010100C3549E12D5AFF64E862580E1CEE52AE3</vt:lpwstr>
  </property>
</Properties>
</file>