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15" autoAdjust="0"/>
    <p:restoredTop sz="95829" autoAdjust="0"/>
  </p:normalViewPr>
  <p:slideViewPr>
    <p:cSldViewPr snapToGrid="0">
      <p:cViewPr varScale="1">
        <p:scale>
          <a:sx n="95" d="100"/>
          <a:sy n="95" d="100"/>
        </p:scale>
        <p:origin x="48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9133C-EA70-D5EF-A1E9-1C63373126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2A15FB-FCC9-C698-6E58-14EFCE5B59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53771E-94AC-C216-0F4C-618E4262E796}"/>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AFA90262-2013-7F49-49D6-7D703CB58E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288095-F314-FDCA-D862-FC170B3CFCFE}"/>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63901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31D6B-B243-1B36-E261-F1016B0540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3B3983-4A1F-5102-A3FC-AF1C39C37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CBD11-792A-7A60-E81C-94CAB6FDE577}"/>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11DC4216-3A27-8A78-6A3E-1C799DE152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F6A84-7CC6-126B-CEE3-004C93B64671}"/>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1628442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866FCB-D3E3-6CC6-96CF-CC183B40C3D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7A8FEEB-7800-4788-D80F-7751B7C0E1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82185D-220A-E4E3-0F48-E97E64BAEA5A}"/>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FC3A392F-EF27-43C4-641A-E32C5960BE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9AB47A-552E-D173-A315-B3C30447B035}"/>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2607203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2CBCC-AB8F-4AB2-C638-040ADA2AB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F143C8-1263-5AE0-38C4-9B064C0A31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553365-4775-B6C3-3DDE-D3C15C79C816}"/>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5916586E-1F3F-4E90-2F25-6979BBC42A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07696F-EF07-3215-3F4D-5D8DCFF682EC}"/>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3684361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6113E-559A-6135-64EC-24F7ABB716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C6A4FE-A2BF-C6C1-21F4-BCBC037965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A07DFB-EE14-30A5-ADB3-344362A32FC5}"/>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82375102-A5E9-7AC4-6962-23E054DFD7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50D43D-7EF6-8C8C-91AF-69B0B75FC79D}"/>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364724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B674D-8EE5-D2C5-006B-D7207D3D08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5AFC1-BD41-62A9-07AC-DA7288CCDB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BC8068F-B864-5816-318D-2F4385B8B69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36534-7FEC-5CE9-CA1D-29AA58DE2E69}"/>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6" name="Footer Placeholder 5">
            <a:extLst>
              <a:ext uri="{FF2B5EF4-FFF2-40B4-BE49-F238E27FC236}">
                <a16:creationId xmlns:a16="http://schemas.microsoft.com/office/drawing/2014/main" id="{230F87AD-6AD1-3FE7-C7BF-8AB659EA6B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F98468-225F-EBC2-5682-4C4BB84A1329}"/>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2605577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F7784-A991-55C1-E1FA-48BF9F5109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20B137-6458-7498-0ADE-A8344B09D9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1DAC8E-35AD-A4DE-A908-2424E36B32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EE2237-84A0-F512-3827-ED8DAC8058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B641B8-E125-FDD3-D9A1-A45D05C2579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71F863-FDE1-60C7-3481-3C2FBFE3C57E}"/>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8" name="Footer Placeholder 7">
            <a:extLst>
              <a:ext uri="{FF2B5EF4-FFF2-40B4-BE49-F238E27FC236}">
                <a16:creationId xmlns:a16="http://schemas.microsoft.com/office/drawing/2014/main" id="{4CE7FA76-9E61-67E5-B93B-1BF8767545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CCA8793-F285-A116-F244-45BC9E3E34A3}"/>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1587575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6A9E1-88F0-8F66-D452-FA5C598C14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20A7C8-1EF7-AFB1-EDE9-08DF145EC4E4}"/>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4" name="Footer Placeholder 3">
            <a:extLst>
              <a:ext uri="{FF2B5EF4-FFF2-40B4-BE49-F238E27FC236}">
                <a16:creationId xmlns:a16="http://schemas.microsoft.com/office/drawing/2014/main" id="{B30D22D7-546E-E122-2719-406F492CAAB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A6F76C-3B25-C907-068A-3D9A17C4DAB6}"/>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2349424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9C72C4-53F6-559E-1E55-AE9476700681}"/>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3" name="Footer Placeholder 2">
            <a:extLst>
              <a:ext uri="{FF2B5EF4-FFF2-40B4-BE49-F238E27FC236}">
                <a16:creationId xmlns:a16="http://schemas.microsoft.com/office/drawing/2014/main" id="{E8E6BADC-ACAC-C805-7C77-DBFFD8DC4D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307C03-ABB3-CE72-30A2-68ED345025BD}"/>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243367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23D75-2E79-5728-D820-F0F776B197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737E99-64C3-EEC3-EDE4-0959EB0FAA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95E4E44-0B25-4597-7CD8-C5BFDBCC0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84464E-A2CB-99F3-D780-0EAE74CFB466}"/>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6" name="Footer Placeholder 5">
            <a:extLst>
              <a:ext uri="{FF2B5EF4-FFF2-40B4-BE49-F238E27FC236}">
                <a16:creationId xmlns:a16="http://schemas.microsoft.com/office/drawing/2014/main" id="{F4D4E39B-B239-5209-77A0-B57579C10A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70588E-157E-7A94-70E9-4E174887F29C}"/>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3706179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ECFF1-FC8E-04D7-9BB1-349F172457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71929D-F57D-041E-4823-DB0B44EB48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45A915-F33D-18BA-422B-DA67EEE477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E6881A-27E2-D161-60F5-5C3C3C0482A9}"/>
              </a:ext>
            </a:extLst>
          </p:cNvPr>
          <p:cNvSpPr>
            <a:spLocks noGrp="1"/>
          </p:cNvSpPr>
          <p:nvPr>
            <p:ph type="dt" sz="half" idx="10"/>
          </p:nvPr>
        </p:nvSpPr>
        <p:spPr/>
        <p:txBody>
          <a:bodyPr/>
          <a:lstStyle/>
          <a:p>
            <a:fld id="{16E08981-CCDB-407C-A8A2-BA091BA39431}" type="datetimeFigureOut">
              <a:rPr lang="en-US" smtClean="0"/>
              <a:t>3/22/2023</a:t>
            </a:fld>
            <a:endParaRPr lang="en-US"/>
          </a:p>
        </p:txBody>
      </p:sp>
      <p:sp>
        <p:nvSpPr>
          <p:cNvPr id="6" name="Footer Placeholder 5">
            <a:extLst>
              <a:ext uri="{FF2B5EF4-FFF2-40B4-BE49-F238E27FC236}">
                <a16:creationId xmlns:a16="http://schemas.microsoft.com/office/drawing/2014/main" id="{7F338F87-69FC-FBAC-37AC-4566C90049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323A17-774A-057E-A1CC-ACCA54E98FB2}"/>
              </a:ext>
            </a:extLst>
          </p:cNvPr>
          <p:cNvSpPr>
            <a:spLocks noGrp="1"/>
          </p:cNvSpPr>
          <p:nvPr>
            <p:ph type="sldNum" sz="quarter" idx="12"/>
          </p:nvPr>
        </p:nvSpPr>
        <p:spPr/>
        <p:txBody>
          <a:bodyPr/>
          <a:lstStyle/>
          <a:p>
            <a:fld id="{65CBC53D-3759-42F4-8456-42230D690681}" type="slidenum">
              <a:rPr lang="en-US" smtClean="0"/>
              <a:t>‹#›</a:t>
            </a:fld>
            <a:endParaRPr lang="en-US"/>
          </a:p>
        </p:txBody>
      </p:sp>
    </p:spTree>
    <p:extLst>
      <p:ext uri="{BB962C8B-B14F-4D97-AF65-F5344CB8AC3E}">
        <p14:creationId xmlns:p14="http://schemas.microsoft.com/office/powerpoint/2010/main" val="2945836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932B23-32CF-329F-8B0F-9C48B0231F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761A75A-C373-1D60-B2BF-DFDFC6BF90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A5EA67-F062-77DD-AB99-C6CAEE8CB7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08981-CCDB-407C-A8A2-BA091BA39431}" type="datetimeFigureOut">
              <a:rPr lang="en-US" smtClean="0"/>
              <a:t>3/22/2023</a:t>
            </a:fld>
            <a:endParaRPr lang="en-US"/>
          </a:p>
        </p:txBody>
      </p:sp>
      <p:sp>
        <p:nvSpPr>
          <p:cNvPr id="5" name="Footer Placeholder 4">
            <a:extLst>
              <a:ext uri="{FF2B5EF4-FFF2-40B4-BE49-F238E27FC236}">
                <a16:creationId xmlns:a16="http://schemas.microsoft.com/office/drawing/2014/main" id="{56B829CA-1B16-748F-A213-99A6DD739A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0F6B69-8E11-495B-A9C9-004FBAC8DB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CBC53D-3759-42F4-8456-42230D690681}" type="slidenum">
              <a:rPr lang="en-US" smtClean="0"/>
              <a:t>‹#›</a:t>
            </a:fld>
            <a:endParaRPr lang="en-US"/>
          </a:p>
        </p:txBody>
      </p:sp>
    </p:spTree>
    <p:extLst>
      <p:ext uri="{BB962C8B-B14F-4D97-AF65-F5344CB8AC3E}">
        <p14:creationId xmlns:p14="http://schemas.microsoft.com/office/powerpoint/2010/main" val="3422461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3E68A-B9E5-165D-2F97-7081C684D240}"/>
              </a:ext>
            </a:extLst>
          </p:cNvPr>
          <p:cNvSpPr>
            <a:spLocks noGrp="1"/>
          </p:cNvSpPr>
          <p:nvPr>
            <p:ph type="ctrTitle"/>
          </p:nvPr>
        </p:nvSpPr>
        <p:spPr>
          <a:xfrm>
            <a:off x="1524000" y="1940505"/>
            <a:ext cx="9144000" cy="2387600"/>
          </a:xfrm>
        </p:spPr>
        <p:txBody>
          <a:bodyPr/>
          <a:lstStyle/>
          <a:p>
            <a:r>
              <a:rPr lang="en-AU" dirty="0"/>
              <a:t>Way forward on R18 SL-Evo WI objectives</a:t>
            </a:r>
            <a:endParaRPr lang="en-US" dirty="0"/>
          </a:p>
        </p:txBody>
      </p:sp>
      <p:sp>
        <p:nvSpPr>
          <p:cNvPr id="3" name="Subtitle 2">
            <a:extLst>
              <a:ext uri="{FF2B5EF4-FFF2-40B4-BE49-F238E27FC236}">
                <a16:creationId xmlns:a16="http://schemas.microsoft.com/office/drawing/2014/main" id="{6A4E00D3-8D68-5F25-47F7-0C5F16A4D5B9}"/>
              </a:ext>
            </a:extLst>
          </p:cNvPr>
          <p:cNvSpPr>
            <a:spLocks noGrp="1"/>
          </p:cNvSpPr>
          <p:nvPr>
            <p:ph type="subTitle" idx="1"/>
          </p:nvPr>
        </p:nvSpPr>
        <p:spPr>
          <a:xfrm>
            <a:off x="1524000" y="4531894"/>
            <a:ext cx="9144000" cy="1544047"/>
          </a:xfrm>
        </p:spPr>
        <p:txBody>
          <a:bodyPr/>
          <a:lstStyle/>
          <a:p>
            <a:r>
              <a:rPr lang="en-AU" dirty="0"/>
              <a:t>Moderator (OPPO)</a:t>
            </a:r>
            <a:endParaRPr lang="en-US" dirty="0"/>
          </a:p>
        </p:txBody>
      </p:sp>
      <p:sp>
        <p:nvSpPr>
          <p:cNvPr id="4" name="TextBox 3">
            <a:extLst>
              <a:ext uri="{FF2B5EF4-FFF2-40B4-BE49-F238E27FC236}">
                <a16:creationId xmlns:a16="http://schemas.microsoft.com/office/drawing/2014/main" id="{60F1598C-FCC1-36F9-8602-3BB4C7790821}"/>
              </a:ext>
            </a:extLst>
          </p:cNvPr>
          <p:cNvSpPr txBox="1"/>
          <p:nvPr/>
        </p:nvSpPr>
        <p:spPr>
          <a:xfrm>
            <a:off x="320842" y="441158"/>
            <a:ext cx="4521174" cy="1200329"/>
          </a:xfrm>
          <a:prstGeom prst="rect">
            <a:avLst/>
          </a:prstGeom>
          <a:noFill/>
        </p:spPr>
        <p:txBody>
          <a:bodyPr wrap="none" rtlCol="0">
            <a:spAutoFit/>
          </a:bodyPr>
          <a:lstStyle/>
          <a:p>
            <a:r>
              <a:rPr lang="en-AU" b="1" dirty="0"/>
              <a:t>3GPP TSG RAN Meeting #99</a:t>
            </a:r>
          </a:p>
          <a:p>
            <a:r>
              <a:rPr lang="en-AU" b="1" dirty="0"/>
              <a:t>Rotterdam, Netherlands, March 20 – 23, 2023</a:t>
            </a:r>
          </a:p>
          <a:p>
            <a:r>
              <a:rPr lang="en-AU" b="1" dirty="0"/>
              <a:t>Agenda: 9.3.1.5</a:t>
            </a:r>
          </a:p>
          <a:p>
            <a:r>
              <a:rPr lang="en-AU" b="1" dirty="0"/>
              <a:t>Document for: Endorsement</a:t>
            </a:r>
            <a:endParaRPr lang="en-US" b="1" dirty="0"/>
          </a:p>
        </p:txBody>
      </p:sp>
      <p:sp>
        <p:nvSpPr>
          <p:cNvPr id="5" name="TextBox 4">
            <a:extLst>
              <a:ext uri="{FF2B5EF4-FFF2-40B4-BE49-F238E27FC236}">
                <a16:creationId xmlns:a16="http://schemas.microsoft.com/office/drawing/2014/main" id="{DE2BC761-CCA1-DCC1-91E4-B1EB18AA7247}"/>
              </a:ext>
            </a:extLst>
          </p:cNvPr>
          <p:cNvSpPr txBox="1"/>
          <p:nvPr/>
        </p:nvSpPr>
        <p:spPr>
          <a:xfrm>
            <a:off x="10660570" y="441158"/>
            <a:ext cx="1210588" cy="369332"/>
          </a:xfrm>
          <a:prstGeom prst="rect">
            <a:avLst/>
          </a:prstGeom>
          <a:noFill/>
        </p:spPr>
        <p:txBody>
          <a:bodyPr wrap="none" rtlCol="0">
            <a:spAutoFit/>
          </a:bodyPr>
          <a:lstStyle/>
          <a:p>
            <a:r>
              <a:rPr lang="en-AU" b="1" dirty="0"/>
              <a:t>RP-230769</a:t>
            </a:r>
            <a:endParaRPr lang="en-US" b="1" dirty="0"/>
          </a:p>
        </p:txBody>
      </p:sp>
    </p:spTree>
    <p:extLst>
      <p:ext uri="{BB962C8B-B14F-4D97-AF65-F5344CB8AC3E}">
        <p14:creationId xmlns:p14="http://schemas.microsoft.com/office/powerpoint/2010/main" val="1606174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80990-D3A2-A252-9F6A-68DA0CF66F06}"/>
              </a:ext>
            </a:extLst>
          </p:cNvPr>
          <p:cNvSpPr>
            <a:spLocks noGrp="1"/>
          </p:cNvSpPr>
          <p:nvPr>
            <p:ph type="title"/>
          </p:nvPr>
        </p:nvSpPr>
        <p:spPr>
          <a:xfrm>
            <a:off x="838200" y="365125"/>
            <a:ext cx="10515600" cy="601033"/>
          </a:xfrm>
        </p:spPr>
        <p:txBody>
          <a:bodyPr>
            <a:normAutofit fontScale="90000"/>
          </a:bodyPr>
          <a:lstStyle/>
          <a:p>
            <a:r>
              <a:rPr lang="en-AU" dirty="0"/>
              <a:t>Scope for SL</a:t>
            </a:r>
            <a:r>
              <a:rPr lang="en-AU" dirty="0">
                <a:solidFill>
                  <a:srgbClr val="FF0000"/>
                </a:solidFill>
              </a:rPr>
              <a:t> </a:t>
            </a:r>
            <a:r>
              <a:rPr lang="en-AU" dirty="0"/>
              <a:t>CA objective</a:t>
            </a:r>
            <a:endParaRPr lang="en-US" dirty="0">
              <a:solidFill>
                <a:srgbClr val="FF0000"/>
              </a:solidFill>
            </a:endParaRPr>
          </a:p>
        </p:txBody>
      </p:sp>
      <p:sp>
        <p:nvSpPr>
          <p:cNvPr id="3" name="Content Placeholder 2">
            <a:extLst>
              <a:ext uri="{FF2B5EF4-FFF2-40B4-BE49-F238E27FC236}">
                <a16:creationId xmlns:a16="http://schemas.microsoft.com/office/drawing/2014/main" id="{EF29FC3A-B8F0-7159-6595-6702264801B8}"/>
              </a:ext>
            </a:extLst>
          </p:cNvPr>
          <p:cNvSpPr>
            <a:spLocks noGrp="1"/>
          </p:cNvSpPr>
          <p:nvPr>
            <p:ph idx="1"/>
          </p:nvPr>
        </p:nvSpPr>
        <p:spPr>
          <a:xfrm>
            <a:off x="439947" y="1104178"/>
            <a:ext cx="11369615" cy="5676184"/>
          </a:xfrm>
        </p:spPr>
        <p:txBody>
          <a:bodyPr>
            <a:normAutofit fontScale="85000" lnSpcReduction="20000"/>
          </a:bodyPr>
          <a:lstStyle/>
          <a:p>
            <a:pPr marL="0" indent="0" algn="just">
              <a:spcAft>
                <a:spcPts val="300"/>
              </a:spcAft>
              <a:buNone/>
            </a:pPr>
            <a:r>
              <a:rPr lang="en-US" sz="2100" b="1" dirty="0">
                <a:latin typeface="Times New Roman" panose="02020603050405020304" pitchFamily="18" charset="0"/>
                <a:ea typeface="MS Mincho" panose="02020609040205080304" pitchFamily="49" charset="-128"/>
              </a:rPr>
              <a:t>L</a:t>
            </a:r>
            <a:r>
              <a:rPr lang="en-US" sz="2100" b="1" dirty="0">
                <a:effectLst/>
                <a:latin typeface="Times New Roman" panose="02020603050405020304" pitchFamily="18" charset="0"/>
                <a:ea typeface="MS Mincho" panose="02020609040205080304" pitchFamily="49" charset="-128"/>
              </a:rPr>
              <a:t>ist of restrictions in order to minimize WG efforts to support a basic version of SL CA in Rel-18.</a:t>
            </a:r>
            <a:endParaRPr lang="en-US" sz="2100" dirty="0">
              <a:effectLst/>
              <a:latin typeface="Times New Roman" panose="02020603050405020304" pitchFamily="18" charset="0"/>
              <a:ea typeface="MS Mincho" panose="02020609040205080304" pitchFamily="49" charset="-128"/>
            </a:endParaRPr>
          </a:p>
          <a:p>
            <a:pPr marL="342900" lvl="0" indent="-342900" algn="just">
              <a:spcAft>
                <a:spcPts val="300"/>
              </a:spcAft>
              <a:buFont typeface="Symbol" panose="05050102010706020507" pitchFamily="18" charset="2"/>
              <a:buChar char=""/>
            </a:pPr>
            <a:r>
              <a:rPr lang="en-US" sz="2100" b="1" dirty="0">
                <a:effectLst/>
                <a:latin typeface="Times New Roman" panose="02020603050405020304" pitchFamily="18" charset="0"/>
                <a:ea typeface="MS Mincho" panose="02020609040205080304" pitchFamily="49" charset="-128"/>
              </a:rPr>
              <a:t>Only Mode 2 operation</a:t>
            </a:r>
            <a:endParaRPr lang="en-US" sz="2100" dirty="0">
              <a:effectLst/>
              <a:latin typeface="Times New Roman" panose="02020603050405020304" pitchFamily="18" charset="0"/>
              <a:ea typeface="MS Mincho" panose="02020609040205080304" pitchFamily="49" charset="-128"/>
            </a:endParaRPr>
          </a:p>
          <a:p>
            <a:pPr marL="342900" lvl="0" indent="-342900" algn="just">
              <a:spcAft>
                <a:spcPts val="300"/>
              </a:spcAft>
              <a:buFont typeface="Symbol" panose="05050102010706020507" pitchFamily="18" charset="2"/>
              <a:buChar char=""/>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Intra-band</a:t>
            </a:r>
            <a:r>
              <a:rPr lang="en-US" sz="2100" b="1" dirty="0">
                <a:solidFill>
                  <a:srgbClr val="FF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CA only in FR1 ITS band (i.e., Band n47)</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lvl="0" indent="-342900" algn="just">
              <a:spcAft>
                <a:spcPts val="300"/>
              </a:spcAft>
              <a:buFont typeface="Symbol" panose="05050102010706020507" pitchFamily="18" charset="2"/>
              <a:buChar char=""/>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Same subcarrier spacing (SCS) among CA carriers to avoid resource selection enhancements and AGC issues</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742950" lvl="1" indent="-285750" algn="just">
              <a:spcAft>
                <a:spcPts val="600"/>
              </a:spcAft>
              <a:buFont typeface="Courier New" panose="02070309020205020404" pitchFamily="49" charset="0"/>
              <a:buChar char="o"/>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Time resources for PSFCH are aligned among the carriers for CA</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342900" lvl="0" indent="-342900" algn="just">
              <a:spcAft>
                <a:spcPts val="300"/>
              </a:spcAft>
              <a:buFont typeface="Symbol" panose="05050102010706020507" pitchFamily="18" charset="2"/>
              <a:buChar char=""/>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No enhancement related to SCI transmissions on PSCCH/PSSCH, PSFCH transmission, RSRP feedback, CSI feedback and congestion control compared to Rel-16 (i.e., per-carrier operation)</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742950" lvl="1" indent="-285750" algn="just">
              <a:spcAft>
                <a:spcPts val="600"/>
              </a:spcAft>
              <a:buFont typeface="Courier New" panose="02070309020205020404" pitchFamily="49" charset="0"/>
              <a:buChar char="o"/>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SL resource indication remains to be per-resource pool and per-carrier basis (no cross-carrier scheduling in SCI)</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742950" lvl="1" indent="-285750" algn="just">
              <a:spcAft>
                <a:spcPts val="600"/>
              </a:spcAft>
              <a:buFont typeface="Courier New" panose="02070309020205020404" pitchFamily="49" charset="0"/>
              <a:buChar char="o"/>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UE transmits SL HARQ feedback on the same carrier on which it receives the associated PSSCH</a:t>
            </a:r>
            <a:endParaRPr lang="en-US" sz="2100" dirty="0">
              <a:effectLst/>
              <a:latin typeface="Times New Roman" panose="02020603050405020304" pitchFamily="18" charset="0"/>
              <a:ea typeface="MS Mincho" panose="02020609040205080304" pitchFamily="49" charset="-128"/>
              <a:cs typeface="Times New Roman" panose="02020603050405020304" pitchFamily="18" charset="0"/>
            </a:endParaRPr>
          </a:p>
          <a:p>
            <a:pPr algn="just">
              <a:spcAft>
                <a:spcPts val="600"/>
              </a:spcAft>
            </a:pPr>
            <a:r>
              <a:rPr lang="en-US" sz="2100" b="1" dirty="0">
                <a:effectLst/>
                <a:latin typeface="Times New Roman" panose="02020603050405020304" pitchFamily="18" charset="0"/>
                <a:ea typeface="Times New Roman" panose="02020603050405020304" pitchFamily="18" charset="0"/>
                <a:cs typeface="Times New Roman" panose="02020603050405020304" pitchFamily="18" charset="0"/>
              </a:rPr>
              <a:t>No consideration for limited transmission </a:t>
            </a:r>
            <a:r>
              <a:rPr lang="en-US" sz="2100" b="1"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and reception </a:t>
            </a:r>
            <a:r>
              <a:rPr lang="en-US" sz="2100" b="1" dirty="0">
                <a:effectLst/>
                <a:latin typeface="Times New Roman" panose="02020603050405020304" pitchFamily="18" charset="0"/>
                <a:ea typeface="Times New Roman" panose="02020603050405020304" pitchFamily="18" charset="0"/>
                <a:cs typeface="Times New Roman" panose="02020603050405020304" pitchFamily="18" charset="0"/>
              </a:rPr>
              <a:t>capability</a:t>
            </a:r>
          </a:p>
          <a:p>
            <a:pPr algn="just">
              <a:spcAft>
                <a:spcPts val="600"/>
              </a:spcAft>
            </a:pPr>
            <a:r>
              <a:rPr lang="en-US" sz="2100" b="1" dirty="0">
                <a:latin typeface="Times New Roman" panose="02020603050405020304" pitchFamily="18" charset="0"/>
                <a:ea typeface="MS Mincho" panose="02020609040205080304" pitchFamily="49" charset="-128"/>
                <a:cs typeface="Times New Roman" panose="02020603050405020304" pitchFamily="18" charset="0"/>
              </a:rPr>
              <a:t>No primary/secondary carrier differentiation</a:t>
            </a:r>
          </a:p>
          <a:p>
            <a:pPr algn="just">
              <a:spcAft>
                <a:spcPts val="600"/>
              </a:spcAft>
            </a:pPr>
            <a:r>
              <a:rPr lang="en-US" sz="2100" b="1" dirty="0">
                <a:latin typeface="Times New Roman" panose="02020603050405020304" pitchFamily="18" charset="0"/>
                <a:ea typeface="MS Mincho" panose="02020609040205080304" pitchFamily="49" charset="-128"/>
                <a:cs typeface="Times New Roman" panose="02020603050405020304" pitchFamily="18" charset="0"/>
              </a:rPr>
              <a:t>Reuse the LTE sidelink CA design for the following aspects:</a:t>
            </a:r>
          </a:p>
          <a:p>
            <a:pPr lvl="1" algn="just">
              <a:spcAft>
                <a:spcPts val="600"/>
              </a:spcAft>
              <a:buFont typeface="Courier New" panose="02070309020205020404" pitchFamily="49" charset="0"/>
              <a:buChar char="o"/>
            </a:pPr>
            <a:r>
              <a:rPr lang="en-US" sz="2100" b="1" dirty="0">
                <a:effectLst/>
                <a:latin typeface="Times New Roman" panose="02020603050405020304" pitchFamily="18" charset="0"/>
                <a:ea typeface="MS Mincho" panose="02020609040205080304" pitchFamily="49" charset="-128"/>
                <a:cs typeface="Times New Roman" panose="02020603050405020304" pitchFamily="18" charset="0"/>
              </a:rPr>
              <a:t>Sidelink carrier (re-)selection, synchronization of aggregated carriers, Tx power split for simultaneous sidelink transmissions</a:t>
            </a:r>
            <a:r>
              <a:rPr lang="en-US" sz="2100" b="1" dirty="0">
                <a:latin typeface="Times New Roman" panose="02020603050405020304" pitchFamily="18" charset="0"/>
                <a:ea typeface="MS Mincho" panose="02020609040205080304" pitchFamily="49" charset="-128"/>
                <a:cs typeface="Times New Roman" panose="02020603050405020304" pitchFamily="18" charset="0"/>
              </a:rPr>
              <a:t>, packet duplication</a:t>
            </a:r>
          </a:p>
          <a:p>
            <a:pPr algn="just">
              <a:spcAft>
                <a:spcPts val="600"/>
              </a:spcAft>
              <a:buFont typeface="Courier New" panose="02070309020205020404" pitchFamily="49" charset="0"/>
              <a:buChar char="o"/>
            </a:pPr>
            <a:r>
              <a:rPr lang="en-US" sz="2100" b="1" dirty="0">
                <a:solidFill>
                  <a:schemeClr val="accent1"/>
                </a:solidFill>
                <a:effectLst/>
                <a:latin typeface="Times New Roman" panose="02020603050405020304" pitchFamily="18" charset="0"/>
                <a:ea typeface="MS Mincho" panose="02020609040205080304" pitchFamily="49" charset="-128"/>
                <a:cs typeface="Times New Roman" panose="02020603050405020304" pitchFamily="18" charset="0"/>
              </a:rPr>
              <a:t>The CA band combination work in RAN4 is limited to intra-band contiguous CA in Rel-18.</a:t>
            </a:r>
          </a:p>
          <a:p>
            <a:pPr algn="just">
              <a:spcAft>
                <a:spcPts val="600"/>
              </a:spcAft>
              <a:buFont typeface="Courier New" panose="02070309020205020404" pitchFamily="49" charset="0"/>
              <a:buChar char="o"/>
            </a:pPr>
            <a:r>
              <a:rPr lang="en-US" sz="2100" b="1" dirty="0">
                <a:solidFill>
                  <a:schemeClr val="accent1"/>
                </a:solidFill>
                <a:latin typeface="Times New Roman" panose="02020603050405020304" pitchFamily="18" charset="0"/>
                <a:ea typeface="MS Mincho" panose="02020609040205080304" pitchFamily="49" charset="-128"/>
                <a:cs typeface="Times New Roman" panose="02020603050405020304" pitchFamily="18" charset="0"/>
              </a:rPr>
              <a:t>Note: The SL CA work in Rel-18 mainly targets some V2X use cases</a:t>
            </a:r>
            <a:endParaRPr lang="en-US" sz="2100" b="1" dirty="0">
              <a:solidFill>
                <a:srgbClr val="00B050"/>
              </a:solidFill>
              <a:effectLst/>
              <a:latin typeface="Times New Roman" panose="02020603050405020304" pitchFamily="18" charset="0"/>
              <a:ea typeface="MS Mincho" panose="02020609040205080304" pitchFamily="49" charset="-128"/>
              <a:cs typeface="Times New Roman" panose="02020603050405020304" pitchFamily="18" charset="0"/>
            </a:endParaRPr>
          </a:p>
          <a:p>
            <a:pPr marL="742950" lvl="1" indent="-285750" algn="just">
              <a:spcAft>
                <a:spcPts val="600"/>
              </a:spcAft>
              <a:buFont typeface="Courier New" panose="02070309020205020404" pitchFamily="49" charset="0"/>
              <a:buChar char="o"/>
            </a:pPr>
            <a:endParaRPr lang="en-US" sz="1400"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1912654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80990-D3A2-A252-9F6A-68DA0CF66F06}"/>
              </a:ext>
            </a:extLst>
          </p:cNvPr>
          <p:cNvSpPr>
            <a:spLocks noGrp="1"/>
          </p:cNvSpPr>
          <p:nvPr>
            <p:ph type="title"/>
          </p:nvPr>
        </p:nvSpPr>
        <p:spPr>
          <a:xfrm>
            <a:off x="838200" y="365125"/>
            <a:ext cx="10515600" cy="601033"/>
          </a:xfrm>
        </p:spPr>
        <p:txBody>
          <a:bodyPr>
            <a:normAutofit fontScale="90000"/>
          </a:bodyPr>
          <a:lstStyle/>
          <a:p>
            <a:r>
              <a:rPr lang="en-AU" dirty="0"/>
              <a:t>Guidance for Co-Ex objective</a:t>
            </a:r>
            <a:endParaRPr lang="en-US" dirty="0"/>
          </a:p>
        </p:txBody>
      </p:sp>
      <p:sp>
        <p:nvSpPr>
          <p:cNvPr id="3" name="Content Placeholder 2">
            <a:extLst>
              <a:ext uri="{FF2B5EF4-FFF2-40B4-BE49-F238E27FC236}">
                <a16:creationId xmlns:a16="http://schemas.microsoft.com/office/drawing/2014/main" id="{EF29FC3A-B8F0-7159-6595-6702264801B8}"/>
              </a:ext>
            </a:extLst>
          </p:cNvPr>
          <p:cNvSpPr>
            <a:spLocks noGrp="1"/>
          </p:cNvSpPr>
          <p:nvPr>
            <p:ph idx="1"/>
          </p:nvPr>
        </p:nvSpPr>
        <p:spPr>
          <a:xfrm>
            <a:off x="189781" y="1104180"/>
            <a:ext cx="11706045" cy="5598545"/>
          </a:xfrm>
        </p:spPr>
        <p:txBody>
          <a:bodyPr>
            <a:normAutofit/>
          </a:bodyPr>
          <a:lstStyle/>
          <a:p>
            <a:pPr marL="0" indent="0" algn="just">
              <a:buNone/>
            </a:pPr>
            <a:r>
              <a:rPr lang="en-US" sz="2000" b="1" dirty="0">
                <a:latin typeface="Times New Roman" panose="02020603050405020304" pitchFamily="18" charset="0"/>
                <a:ea typeface="PMingLiU" panose="02020500000000000000" pitchFamily="18" charset="-120"/>
                <a:cs typeface="Times New Roman" panose="02020603050405020304" pitchFamily="18" charset="0"/>
              </a:rPr>
              <a:t>S</a:t>
            </a:r>
            <a:r>
              <a:rPr lang="en-US" sz="2000" b="1" dirty="0">
                <a:effectLst/>
                <a:latin typeface="Times New Roman" panose="02020603050405020304" pitchFamily="18" charset="0"/>
                <a:ea typeface="PMingLiU" panose="02020500000000000000" pitchFamily="18" charset="-120"/>
                <a:cs typeface="Times New Roman" panose="02020603050405020304" pitchFamily="18" charset="0"/>
              </a:rPr>
              <a:t>olution guidance in order to minimize WG efforts to support 15/30kHz SCSs for NR SL with dynamic pool sharing in Rel-18.</a:t>
            </a:r>
            <a:endParaRPr lang="en-US" sz="20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lgn="just">
              <a:buFont typeface="Symbol" panose="05050102010706020507" pitchFamily="18" charset="2"/>
              <a:buChar char=""/>
              <a:tabLst>
                <a:tab pos="457200" algn="l"/>
              </a:tabLst>
            </a:pPr>
            <a:r>
              <a:rPr lang="en-US" sz="2000" b="1" dirty="0">
                <a:solidFill>
                  <a:schemeClr val="accent1"/>
                </a:solidFill>
                <a:effectLst/>
                <a:latin typeface="Times New Roman" panose="02020603050405020304" pitchFamily="18" charset="0"/>
                <a:ea typeface="Times New Roman" panose="02020603050405020304" pitchFamily="18" charset="0"/>
                <a:cs typeface="Times New Roman" panose="02020603050405020304" pitchFamily="18" charset="0"/>
              </a:rPr>
              <a:t>RAN1 is tasked to support only 15 and 30 kHz SCSs for dynamic resource pool sharing. Existing RAN1 agreements for dynamic resource pool sharing apply to support of 30 kHz.</a:t>
            </a:r>
            <a:endParaRPr lang="en-US" sz="2000" dirty="0">
              <a:solidFill>
                <a:schemeClr val="accent1"/>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742950" lvl="1" indent="-285750" algn="just">
              <a:buFont typeface="Wingdings" panose="05000000000000000000" pitchFamily="2" charset="2"/>
              <a:buChar char=""/>
            </a:pPr>
            <a:r>
              <a:rPr lang="en-US" sz="2000" b="1" dirty="0">
                <a:effectLst/>
                <a:latin typeface="Times New Roman" panose="02020603050405020304" pitchFamily="18" charset="0"/>
                <a:ea typeface="PMingLiU" panose="02020500000000000000" pitchFamily="18" charset="-120"/>
                <a:cs typeface="Times New Roman" panose="02020603050405020304" pitchFamily="18" charset="0"/>
              </a:rPr>
              <a:t>For NR PSCCH/PSSCH transmissions in 30kHz SCS, NR SL UE selects in MAC layer at least the first of NR SL slots overlapping with an LTE SL subframe, and can select the subsequent overlapping NR SL slot in MAC layer</a:t>
            </a:r>
            <a:endParaRPr lang="en-US" sz="20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1143000" lvl="2" indent="-228600" algn="just">
              <a:buFont typeface="Malgun Gothic" panose="020B0503020000020004" pitchFamily="34" charset="-127"/>
              <a:buChar char="–"/>
              <a:tabLst>
                <a:tab pos="1371600" algn="l"/>
              </a:tabLs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No change to the R16/17 resource allocation procedure in PHY due to this restriction</a:t>
            </a:r>
          </a:p>
          <a:p>
            <a:pPr marL="1143000" lvl="2" indent="-228600" algn="just">
              <a:buFont typeface="Malgun Gothic" panose="020B0503020000020004" pitchFamily="34" charset="-127"/>
              <a:buChar char="–"/>
              <a:tabLst>
                <a:tab pos="1371600" algn="l"/>
              </a:tabLs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The existing SL slot structure from Rel-16 is unchanged</a:t>
            </a:r>
            <a:endParaRPr lang="en-US" dirty="0">
              <a:effectLst/>
              <a:latin typeface="Times New Roman" panose="02020603050405020304" pitchFamily="18" charset="0"/>
              <a:ea typeface="PMingLiU" panose="02020500000000000000" pitchFamily="18" charset="-120"/>
              <a:cs typeface="Times New Roman" panose="02020603050405020304" pitchFamily="18" charset="0"/>
            </a:endParaRPr>
          </a:p>
          <a:p>
            <a:pPr marL="1143000" lvl="2" indent="-228600" algn="just">
              <a:buFont typeface="Malgun Gothic" panose="020B0503020000020004" pitchFamily="34" charset="-127"/>
              <a:buChar char="–"/>
              <a:tabLst>
                <a:tab pos="1371600" algn="l"/>
              </a:tabLs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The starting symbol of the first of the overlapping NR SL slots is assumed to be aligned with the first symbol of the LTE SL subframe</a:t>
            </a:r>
            <a:endParaRPr lang="en-US" dirty="0">
              <a:effectLst/>
              <a:latin typeface="Times New Roman" panose="02020603050405020304" pitchFamily="18" charset="0"/>
              <a:ea typeface="PMingLiU" panose="02020500000000000000" pitchFamily="18" charset="-120"/>
              <a:cs typeface="Times New Roman" panose="02020603050405020304" pitchFamily="18" charset="0"/>
            </a:endParaRPr>
          </a:p>
          <a:p>
            <a:pPr marL="742950" lvl="1" indent="-285750" algn="just">
              <a:buFont typeface="Wingdings" panose="05000000000000000000" pitchFamily="2" charset="2"/>
              <a:buChar char=""/>
            </a:pPr>
            <a:r>
              <a:rPr lang="en-US" sz="2000" b="1" dirty="0">
                <a:effectLst/>
                <a:latin typeface="Times New Roman" panose="02020603050405020304" pitchFamily="18" charset="0"/>
                <a:ea typeface="PMingLiU" panose="02020500000000000000" pitchFamily="18" charset="-120"/>
                <a:cs typeface="Times New Roman" panose="02020603050405020304" pitchFamily="18" charset="0"/>
              </a:rPr>
              <a:t>For NR SL with 15/30kHz SCSs, NR SL UE avoids selecting resources for PSCCH/PSSCH transmissions where the corresponding PSFCH transmission occasions overlap with LTE SL reservations in time domain</a:t>
            </a:r>
          </a:p>
          <a:p>
            <a:pPr marL="1200150" lvl="2" indent="-285750" algn="just">
              <a:buFont typeface="Wingdings" panose="05000000000000000000" pitchFamily="2" charset="2"/>
              <a:buChar char=""/>
            </a:pPr>
            <a:r>
              <a:rPr lang="en-US" b="1" dirty="0">
                <a:solidFill>
                  <a:schemeClr val="accent1"/>
                </a:solidFill>
                <a:latin typeface="Times New Roman" panose="02020603050405020304" pitchFamily="18" charset="0"/>
                <a:ea typeface="PMingLiU" panose="02020500000000000000" pitchFamily="18" charset="-120"/>
                <a:cs typeface="Times New Roman" panose="02020603050405020304" pitchFamily="18" charset="0"/>
              </a:rPr>
              <a:t>Note, this is inline with Option 1-2 in the working assumption made in RAN1#112. No other options from the working assumption need to be considered.</a:t>
            </a:r>
            <a:endParaRPr lang="en-US" b="1" dirty="0">
              <a:solidFill>
                <a:schemeClr val="accent1"/>
              </a:solidFill>
              <a:effectLst/>
              <a:latin typeface="Times New Roman" panose="02020603050405020304" pitchFamily="18" charset="0"/>
              <a:ea typeface="PMingLiU" panose="02020500000000000000" pitchFamily="18" charset="-120"/>
              <a:cs typeface="Times New Roman" panose="02020603050405020304" pitchFamily="18" charset="0"/>
            </a:endParaRPr>
          </a:p>
          <a:p>
            <a:pPr marL="742950" lvl="1" indent="-285750" algn="just">
              <a:buFont typeface="Wingdings" panose="05000000000000000000" pitchFamily="2" charset="2"/>
              <a:buChar char=""/>
            </a:pPr>
            <a:r>
              <a:rPr lang="en-US" sz="2000" b="1" dirty="0">
                <a:solidFill>
                  <a:schemeClr val="accent1"/>
                </a:solidFill>
                <a:effectLst/>
                <a:latin typeface="Times New Roman" panose="02020603050405020304" pitchFamily="18" charset="0"/>
                <a:ea typeface="PMingLiU" panose="02020500000000000000" pitchFamily="18" charset="-120"/>
                <a:cs typeface="Times New Roman" panose="02020603050405020304" pitchFamily="18" charset="0"/>
              </a:rPr>
              <a:t>Mode 2 operation onl</a:t>
            </a:r>
            <a:r>
              <a:rPr lang="en-US" sz="2000" b="1" dirty="0">
                <a:solidFill>
                  <a:schemeClr val="accent1"/>
                </a:solidFill>
                <a:latin typeface="Times New Roman" panose="02020603050405020304" pitchFamily="18" charset="0"/>
                <a:ea typeface="PMingLiU" panose="02020500000000000000" pitchFamily="18" charset="-120"/>
                <a:cs typeface="Times New Roman" panose="02020603050405020304" pitchFamily="18" charset="0"/>
              </a:rPr>
              <a:t>y</a:t>
            </a:r>
            <a:endParaRPr lang="en-US" sz="2000" dirty="0">
              <a:solidFill>
                <a:schemeClr val="accent1"/>
              </a:solidFill>
              <a:effectLst/>
              <a:latin typeface="Times New Roman" panose="020206030504050203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00172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80990-D3A2-A252-9F6A-68DA0CF66F06}"/>
              </a:ext>
            </a:extLst>
          </p:cNvPr>
          <p:cNvSpPr>
            <a:spLocks noGrp="1"/>
          </p:cNvSpPr>
          <p:nvPr>
            <p:ph type="title"/>
          </p:nvPr>
        </p:nvSpPr>
        <p:spPr>
          <a:xfrm>
            <a:off x="838200" y="365125"/>
            <a:ext cx="10515600" cy="601033"/>
          </a:xfrm>
        </p:spPr>
        <p:txBody>
          <a:bodyPr>
            <a:normAutofit fontScale="90000"/>
          </a:bodyPr>
          <a:lstStyle/>
          <a:p>
            <a:r>
              <a:rPr lang="en-AU" dirty="0">
                <a:solidFill>
                  <a:srgbClr val="0070C0"/>
                </a:solidFill>
              </a:rPr>
              <a:t>Proposals</a:t>
            </a:r>
            <a:endParaRPr lang="en-US" dirty="0">
              <a:solidFill>
                <a:srgbClr val="0070C0"/>
              </a:solidFill>
            </a:endParaRPr>
          </a:p>
        </p:txBody>
      </p:sp>
      <p:sp>
        <p:nvSpPr>
          <p:cNvPr id="3" name="Content Placeholder 2">
            <a:extLst>
              <a:ext uri="{FF2B5EF4-FFF2-40B4-BE49-F238E27FC236}">
                <a16:creationId xmlns:a16="http://schemas.microsoft.com/office/drawing/2014/main" id="{EF29FC3A-B8F0-7159-6595-6702264801B8}"/>
              </a:ext>
            </a:extLst>
          </p:cNvPr>
          <p:cNvSpPr>
            <a:spLocks noGrp="1"/>
          </p:cNvSpPr>
          <p:nvPr>
            <p:ph idx="1"/>
          </p:nvPr>
        </p:nvSpPr>
        <p:spPr>
          <a:xfrm>
            <a:off x="898358" y="1612230"/>
            <a:ext cx="10455442" cy="4395538"/>
          </a:xfrm>
        </p:spPr>
        <p:txBody>
          <a:bodyPr>
            <a:normAutofit/>
          </a:bodyPr>
          <a:lstStyle/>
          <a:p>
            <a:pPr marL="0" indent="0" algn="just">
              <a:buNone/>
            </a:pPr>
            <a:r>
              <a:rPr lang="en-US" sz="2400" b="1" dirty="0">
                <a:solidFill>
                  <a:srgbClr val="0070C0"/>
                </a:solidFill>
                <a:effectLst/>
                <a:latin typeface="Times New Roman" panose="02020603050405020304" pitchFamily="18" charset="0"/>
                <a:ea typeface="PMingLiU" panose="02020500000000000000" pitchFamily="18" charset="-120"/>
                <a:cs typeface="Times New Roman" panose="02020603050405020304" pitchFamily="18" charset="0"/>
              </a:rPr>
              <a:t>Proposal 1: To endorse the additional objective scope and guidance in slide 2 and 3, and update WID objective 1, 4 and 5, accordingly.</a:t>
            </a:r>
          </a:p>
          <a:p>
            <a:pPr marL="0" indent="0" algn="just">
              <a:buNone/>
            </a:pPr>
            <a:endParaRPr lang="en-US" sz="2400" b="1" dirty="0">
              <a:solidFill>
                <a:srgbClr val="0070C0"/>
              </a:solidFill>
              <a:latin typeface="Times New Roman" panose="02020603050405020304" pitchFamily="18" charset="0"/>
              <a:ea typeface="PMingLiU" panose="02020500000000000000" pitchFamily="18" charset="-120"/>
              <a:cs typeface="Times New Roman" panose="02020603050405020304" pitchFamily="18" charset="0"/>
            </a:endParaRPr>
          </a:p>
          <a:p>
            <a:pPr marL="0" indent="0" algn="just">
              <a:buNone/>
            </a:pPr>
            <a:r>
              <a:rPr lang="en-US" sz="2400" b="1" dirty="0">
                <a:solidFill>
                  <a:srgbClr val="0070C0"/>
                </a:solidFill>
                <a:effectLst/>
                <a:latin typeface="Times New Roman" panose="02020603050405020304" pitchFamily="18" charset="0"/>
                <a:ea typeface="PMingLiU" panose="02020500000000000000" pitchFamily="18" charset="-120"/>
                <a:cs typeface="Times New Roman" panose="02020603050405020304" pitchFamily="18" charset="0"/>
              </a:rPr>
              <a:t>Proposal 2:</a:t>
            </a:r>
          </a:p>
          <a:p>
            <a:pPr marL="714375" indent="-317500" algn="just"/>
            <a:r>
              <a:rPr lang="en-US" sz="2400" b="1" dirty="0">
                <a:solidFill>
                  <a:srgbClr val="0070C0"/>
                </a:solidFill>
                <a:latin typeface="Times New Roman" panose="02020603050405020304" pitchFamily="18" charset="0"/>
                <a:ea typeface="PMingLiU" panose="02020500000000000000" pitchFamily="18" charset="-120"/>
                <a:cs typeface="Times New Roman" panose="02020603050405020304" pitchFamily="18" charset="0"/>
              </a:rPr>
              <a:t>WGs are tasked to complete Co-Ex objective (#4) by June 2023.</a:t>
            </a:r>
          </a:p>
          <a:p>
            <a:pPr marL="714375" indent="-317500" algn="just"/>
            <a:r>
              <a:rPr lang="en-US" sz="2400" b="1" dirty="0">
                <a:solidFill>
                  <a:srgbClr val="0070C0"/>
                </a:solidFill>
                <a:latin typeface="Times New Roman" panose="02020603050405020304" pitchFamily="18" charset="0"/>
                <a:ea typeface="PMingLiU" panose="02020500000000000000" pitchFamily="18" charset="-120"/>
                <a:cs typeface="Times New Roman" panose="02020603050405020304" pitchFamily="18" charset="0"/>
              </a:rPr>
              <a:t>SL CA objective (#1) starts in RAN1 from RAN#100 or earlier if the work for Co-Ex completes before June 2023.</a:t>
            </a:r>
          </a:p>
          <a:p>
            <a:pPr marL="714375" indent="-317500" algn="just"/>
            <a:r>
              <a:rPr lang="en-US" sz="2400" b="1" dirty="0">
                <a:solidFill>
                  <a:srgbClr val="0070C0"/>
                </a:solidFill>
                <a:latin typeface="Times New Roman" panose="02020603050405020304" pitchFamily="18" charset="0"/>
                <a:ea typeface="PMingLiU" panose="02020500000000000000" pitchFamily="18" charset="-120"/>
                <a:cs typeface="Times New Roman" panose="02020603050405020304" pitchFamily="18" charset="0"/>
              </a:rPr>
              <a:t>SL CA objective (#1) starts in RAN2/4 from RAN#99.</a:t>
            </a:r>
          </a:p>
          <a:p>
            <a:pPr marL="714375" indent="-317500" algn="just"/>
            <a:r>
              <a:rPr lang="en-US" sz="2400" b="1" dirty="0">
                <a:solidFill>
                  <a:srgbClr val="00B050"/>
                </a:solidFill>
                <a:latin typeface="Times New Roman" panose="02020603050405020304" pitchFamily="18" charset="0"/>
                <a:ea typeface="PMingLiU" panose="02020500000000000000" pitchFamily="18" charset="-120"/>
                <a:cs typeface="Times New Roman" panose="02020603050405020304" pitchFamily="18" charset="0"/>
              </a:rPr>
              <a:t>The work on Co-Ex and SL CA in RAN1 are not prioritized over SL-U and FR2 beam management</a:t>
            </a:r>
          </a:p>
        </p:txBody>
      </p:sp>
    </p:spTree>
    <p:extLst>
      <p:ext uri="{BB962C8B-B14F-4D97-AF65-F5344CB8AC3E}">
        <p14:creationId xmlns:p14="http://schemas.microsoft.com/office/powerpoint/2010/main" val="4598559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580</TotalTime>
  <Words>570</Words>
  <Application>Microsoft Office PowerPoint</Application>
  <PresentationFormat>Widescreen</PresentationFormat>
  <Paragraphs>40</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Malgun Gothic</vt:lpstr>
      <vt:lpstr>Arial</vt:lpstr>
      <vt:lpstr>Calibri</vt:lpstr>
      <vt:lpstr>Calibri Light</vt:lpstr>
      <vt:lpstr>Courier New</vt:lpstr>
      <vt:lpstr>Symbol</vt:lpstr>
      <vt:lpstr>Times New Roman</vt:lpstr>
      <vt:lpstr>Wingdings</vt:lpstr>
      <vt:lpstr>Office Theme</vt:lpstr>
      <vt:lpstr>Way forward on R18 SL-Evo WI objectives</vt:lpstr>
      <vt:lpstr>Scope for SL CA objective</vt:lpstr>
      <vt:lpstr>Guidance for Co-Ex objective</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SL-Evo WI scope</dc:title>
  <dc:creator>Kevin Lin</dc:creator>
  <cp:lastModifiedBy>Kevin Lin</cp:lastModifiedBy>
  <cp:revision>37</cp:revision>
  <dcterms:created xsi:type="dcterms:W3CDTF">2023-03-20T16:25:18Z</dcterms:created>
  <dcterms:modified xsi:type="dcterms:W3CDTF">2023-03-22T13:46:42Z</dcterms:modified>
</cp:coreProperties>
</file>